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Berlin Sans FB" panose="020E0602020502020306" pitchFamily="34" charset="0"/>
      <p:regular r:id="rId15"/>
      <p:bold r:id="rId16"/>
    </p:embeddedFont>
    <p:embeddedFont>
      <p:font typeface="Clear Sans Regular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5384A-E439-7E09-AE0F-CADD24FD7A42}" v="1189" dt="2024-02-05T17:35:51.835"/>
    <p1510:client id="{9C52FC12-1D3C-AB98-BF3D-CC3E1F6DDD45}" v="93" dt="2024-02-05T15:40:39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57" d="100"/>
          <a:sy n="57" d="100"/>
        </p:scale>
        <p:origin x="6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869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45505" y="4216436"/>
            <a:ext cx="5482998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8000" spc="-105" dirty="0">
                <a:ea typeface="+mn-lt"/>
                <a:cs typeface="+mn-lt"/>
              </a:rPr>
              <a:t>Social Buzz </a:t>
            </a:r>
            <a:endParaRPr lang="en-US" sz="8000" spc="-105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C48B6F6-7AF4-384F-58B5-B32E8967880B}"/>
              </a:ext>
            </a:extLst>
          </p:cNvPr>
          <p:cNvSpPr txBox="1"/>
          <p:nvPr/>
        </p:nvSpPr>
        <p:spPr>
          <a:xfrm>
            <a:off x="3014362" y="1053075"/>
            <a:ext cx="13154185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>
                <a:solidFill>
                  <a:schemeClr val="tx2"/>
                </a:solidFill>
                <a:latin typeface="Berlin Sans FB"/>
                <a:cs typeface="Arial"/>
              </a:rPr>
              <a:t>3. MOST POPULAR CATEGORY SCORES BY SENTIMENT</a:t>
            </a:r>
            <a:endParaRPr lang="en-US" sz="3600" b="1">
              <a:solidFill>
                <a:schemeClr val="tx2"/>
              </a:solidFill>
              <a:latin typeface="Berlin Sans FB"/>
              <a:cs typeface="Arial"/>
            </a:endParaRPr>
          </a:p>
          <a:p>
            <a:endParaRPr lang="en-GB" sz="4000" b="1" dirty="0">
              <a:solidFill>
                <a:schemeClr val="tx2"/>
              </a:solidFill>
              <a:latin typeface="Berlin Sans FB"/>
              <a:cs typeface="Calibri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07C5648-0650-ACF8-846C-4EC1AC1414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6412" y="2364041"/>
            <a:ext cx="7070089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486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281222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66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54B1693-55B6-5A1C-36F2-4BD710FDEC50}"/>
              </a:ext>
            </a:extLst>
          </p:cNvPr>
          <p:cNvSpPr txBox="1"/>
          <p:nvPr/>
        </p:nvSpPr>
        <p:spPr>
          <a:xfrm>
            <a:off x="10996684" y="1980631"/>
            <a:ext cx="687164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b="1" dirty="0"/>
              <a:t>Top Content Categories:</a:t>
            </a:r>
            <a:br>
              <a:rPr lang="en-US" sz="2400" b="1" dirty="0"/>
            </a:br>
            <a:r>
              <a:rPr lang="en-US" sz="2400" dirty="0"/>
              <a:t>The top five content categories that have captured the audience's attention are Animals, Science, Healthy Eating, Technology, and Food. These categories resonate strongly with our user base.</a:t>
            </a:r>
            <a:endParaRPr lang="en-US" sz="2400" dirty="0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79BBE4-CC77-32FF-1DA1-48937FCFA27A}"/>
              </a:ext>
            </a:extLst>
          </p:cNvPr>
          <p:cNvSpPr txBox="1"/>
          <p:nvPr/>
        </p:nvSpPr>
        <p:spPr>
          <a:xfrm>
            <a:off x="10945505" y="4676065"/>
            <a:ext cx="724696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b="1" dirty="0"/>
              <a:t>Diversity in Categories:</a:t>
            </a:r>
            <a:br>
              <a:rPr lang="en-US" sz="2400" dirty="0"/>
            </a:br>
            <a:r>
              <a:rPr lang="en-US" sz="2400" dirty="0"/>
              <a:t>There are diverse range of content, with a total of 16 unique categories. This diversity highlights the broad spectrum of interests and preferences within our user community.</a:t>
            </a:r>
            <a:endParaRPr lang="en-US"/>
          </a:p>
        </p:txBody>
      </p:sp>
      <p:grpSp>
        <p:nvGrpSpPr>
          <p:cNvPr id="26" name="Group 14">
            <a:extLst>
              <a:ext uri="{FF2B5EF4-FFF2-40B4-BE49-F238E27FC236}">
                <a16:creationId xmlns:a16="http://schemas.microsoft.com/office/drawing/2014/main" id="{DB97F60B-4C88-40CD-B281-E9F394AE8C8D}"/>
              </a:ext>
            </a:extLst>
          </p:cNvPr>
          <p:cNvGrpSpPr/>
          <p:nvPr/>
        </p:nvGrpSpPr>
        <p:grpSpPr>
          <a:xfrm>
            <a:off x="11718310" y="7101345"/>
            <a:ext cx="5677467" cy="867617"/>
            <a:chOff x="0" y="-47625"/>
            <a:chExt cx="7569956" cy="1156823"/>
          </a:xfrm>
        </p:grpSpPr>
        <p:sp>
          <p:nvSpPr>
            <p:cNvPr id="27" name="TextBox 15">
              <a:extLst>
                <a:ext uri="{FF2B5EF4-FFF2-40B4-BE49-F238E27FC236}">
                  <a16:creationId xmlns:a16="http://schemas.microsoft.com/office/drawing/2014/main" id="{19673D15-BE86-5C0E-6396-796B9057E78A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8" name="TextBox 16">
              <a:extLst>
                <a:ext uri="{FF2B5EF4-FFF2-40B4-BE49-F238E27FC236}">
                  <a16:creationId xmlns:a16="http://schemas.microsoft.com/office/drawing/2014/main" id="{959F97C6-56B8-58D8-3E52-25D5F0FE1182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2374292-56B9-A367-8CED-5922E2B54A53}"/>
              </a:ext>
            </a:extLst>
          </p:cNvPr>
          <p:cNvSpPr txBox="1"/>
          <p:nvPr/>
        </p:nvSpPr>
        <p:spPr>
          <a:xfrm>
            <a:off x="10809027" y="7217960"/>
            <a:ext cx="724696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b="1" dirty="0"/>
              <a:t>Most Popular Content Category - Animals:</a:t>
            </a:r>
            <a:br>
              <a:rPr lang="en-US" sz="2400" dirty="0"/>
            </a:br>
            <a:r>
              <a:rPr lang="en-US" sz="2400" dirty="0"/>
              <a:t>Our most popular content category is Animals. This category not only attracts the highest engagement but also evokes overwhelmingly positive sentiments among our users, with 84.3% expressing positivity. Additionally, 7.0% have negative sentiments, and 8.7% remain neutral.</a:t>
            </a:r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9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08070" y="2738649"/>
            <a:ext cx="8673443" cy="3822918"/>
            <a:chOff x="0" y="0"/>
            <a:chExt cx="11564591" cy="509722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dirty="0">
                  <a:solidFill>
                    <a:schemeClr val="tx2"/>
                  </a:solidFill>
                  <a:latin typeface="Berlin Sans FB"/>
                </a:rPr>
                <a:t>Today's Agenda</a:t>
              </a:r>
              <a:endParaRPr lang="en-US" sz="8000" spc="-80">
                <a:solidFill>
                  <a:schemeClr val="tx2"/>
                </a:solidFill>
                <a:latin typeface="Berlin Sans FB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7990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2660"/>
                </a:lnSpc>
                <a:buFont typeface="Courier New"/>
                <a:buChar char="o"/>
              </a:pPr>
              <a:r>
                <a:rPr lang="en-US" sz="3200" spc="-19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Project recap</a:t>
              </a:r>
              <a:endParaRPr lang="en-US" sz="3200" dirty="0">
                <a:latin typeface="Calibri"/>
                <a:ea typeface="Calibri"/>
                <a:cs typeface="Calibri"/>
              </a:endParaRPr>
            </a:p>
            <a:p>
              <a:pPr marL="457200" indent="-457200">
                <a:lnSpc>
                  <a:spcPts val="2660"/>
                </a:lnSpc>
                <a:buFont typeface="Courier New"/>
                <a:buChar char="o"/>
              </a:pPr>
              <a:r>
                <a:rPr lang="en-US" sz="3200" spc="-19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Problem</a:t>
              </a:r>
            </a:p>
            <a:p>
              <a:pPr marL="457200" indent="-457200">
                <a:lnSpc>
                  <a:spcPts val="2660"/>
                </a:lnSpc>
                <a:buFont typeface="Courier New"/>
                <a:buChar char="o"/>
              </a:pPr>
              <a:r>
                <a:rPr lang="en-US" sz="3200" spc="-19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The Analytics team</a:t>
              </a:r>
            </a:p>
            <a:p>
              <a:pPr marL="457200" indent="-457200">
                <a:lnSpc>
                  <a:spcPts val="2660"/>
                </a:lnSpc>
                <a:buFont typeface="Courier New"/>
                <a:buChar char="o"/>
              </a:pPr>
              <a:r>
                <a:rPr lang="en-US" sz="3200" spc="-19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Process</a:t>
              </a:r>
            </a:p>
            <a:p>
              <a:pPr marL="457200" indent="-457200">
                <a:lnSpc>
                  <a:spcPts val="2660"/>
                </a:lnSpc>
                <a:buFont typeface="Courier New"/>
                <a:buChar char="o"/>
              </a:pPr>
              <a:r>
                <a:rPr lang="en-US" sz="3200" spc="-19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Insights</a:t>
              </a:r>
            </a:p>
            <a:p>
              <a:pPr marL="457200" indent="-457200">
                <a:lnSpc>
                  <a:spcPts val="2660"/>
                </a:lnSpc>
                <a:buFont typeface="Courier New"/>
                <a:buChar char="o"/>
              </a:pPr>
              <a:r>
                <a:rPr lang="en-US" sz="3200" spc="-19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419B0C-C2BB-463E-091D-EA48601F5E74}"/>
              </a:ext>
            </a:extLst>
          </p:cNvPr>
          <p:cNvSpPr txBox="1"/>
          <p:nvPr/>
        </p:nvSpPr>
        <p:spPr>
          <a:xfrm>
            <a:off x="8435009" y="2264465"/>
            <a:ext cx="7497416" cy="77713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latin typeface="Söhne"/>
              </a:rPr>
              <a:t>Social Buzz:</a:t>
            </a:r>
            <a:br>
              <a:rPr lang="en-US" sz="2300" dirty="0">
                <a:latin typeface="Söhne"/>
              </a:rPr>
            </a:br>
            <a:r>
              <a:rPr lang="en-US" sz="2300" dirty="0">
                <a:latin typeface="Söhne"/>
              </a:rPr>
              <a:t>Founded in 2010, this San Francisco-based social media platform, emphasizing content over user identity, boasts 500 million monthly active users, seeking external expertise for an imminent IPO, scalable growth, and big data management.</a:t>
            </a:r>
          </a:p>
          <a:p>
            <a:endParaRPr lang="en-US" sz="2300" dirty="0">
              <a:latin typeface="Söhne"/>
            </a:endParaRPr>
          </a:p>
          <a:p>
            <a:r>
              <a:rPr lang="en-US" sz="2300" b="1" dirty="0">
                <a:ea typeface="+mn-lt"/>
                <a:cs typeface="+mn-lt"/>
              </a:rPr>
              <a:t>Accenture's Initiative at Social Buzz:</a:t>
            </a:r>
            <a:endParaRPr lang="en-US" sz="2300" dirty="0">
              <a:ea typeface="Calibri"/>
              <a:cs typeface="Calibri"/>
            </a:endParaRPr>
          </a:p>
          <a:p>
            <a:r>
              <a:rPr lang="en-US" sz="2300" dirty="0">
                <a:ea typeface="+mn-lt"/>
                <a:cs typeface="+mn-lt"/>
              </a:rPr>
              <a:t>Embarking on a 3-month collaboration, Accenture aims to showcase our expertise and value to Social Buzz. Our focus includes:</a:t>
            </a:r>
            <a:br>
              <a:rPr lang="en-US" sz="2300" dirty="0">
                <a:latin typeface="Arial"/>
                <a:cs typeface="Arial"/>
              </a:rPr>
            </a:br>
            <a:r>
              <a:rPr lang="en-US" sz="2300" dirty="0">
                <a:latin typeface="Calibri"/>
                <a:ea typeface="Calibri"/>
                <a:cs typeface="Arial"/>
              </a:rPr>
              <a:t>- An audit of their big data practice </a:t>
            </a:r>
            <a:br>
              <a:rPr lang="en-US" sz="2300" dirty="0">
                <a:latin typeface="Calibri"/>
                <a:cs typeface="Arial"/>
              </a:rPr>
            </a:br>
            <a:r>
              <a:rPr lang="en-US" sz="2300" dirty="0">
                <a:latin typeface="Calibri"/>
                <a:ea typeface="Calibri"/>
                <a:cs typeface="Arial"/>
              </a:rPr>
              <a:t>- Recommendations for a successful IPO </a:t>
            </a:r>
            <a:br>
              <a:rPr lang="en-US" sz="2300" dirty="0">
                <a:latin typeface="Calibri"/>
                <a:cs typeface="Arial"/>
              </a:rPr>
            </a:br>
            <a:r>
              <a:rPr lang="en-US" sz="2300" dirty="0">
                <a:latin typeface="Calibri"/>
                <a:ea typeface="Calibri"/>
                <a:cs typeface="Arial"/>
              </a:rPr>
              <a:t>- An analysis of their content categories that highlights the top 5 categories with the </a:t>
            </a:r>
            <a:br>
              <a:rPr lang="en-US" sz="2300" dirty="0">
                <a:latin typeface="Calibri"/>
                <a:cs typeface="Arial"/>
              </a:rPr>
            </a:br>
            <a:r>
              <a:rPr lang="en-US" sz="2300" dirty="0">
                <a:latin typeface="Calibri"/>
                <a:ea typeface="Calibri"/>
                <a:cs typeface="Arial"/>
              </a:rPr>
              <a:t>largest aggregate popularity</a:t>
            </a:r>
            <a:endParaRPr lang="en-US" sz="2300" dirty="0">
              <a:latin typeface="Calibri"/>
              <a:ea typeface="Calibri"/>
              <a:cs typeface="Calibri"/>
            </a:endParaRPr>
          </a:p>
          <a:p>
            <a:endParaRPr lang="en-US" sz="2300" dirty="0">
              <a:latin typeface="Calibri"/>
              <a:ea typeface="Calibri"/>
              <a:cs typeface="Calibri"/>
            </a:endParaRPr>
          </a:p>
          <a:p>
            <a:endParaRPr lang="en-US">
              <a:latin typeface="Söhne"/>
            </a:endParaRPr>
          </a:p>
          <a:p>
            <a:endParaRPr lang="en-US">
              <a:latin typeface="Söhne"/>
            </a:endParaRPr>
          </a:p>
          <a:p>
            <a:endParaRPr lang="en-US">
              <a:latin typeface="Söhne"/>
            </a:endParaRPr>
          </a:p>
          <a:p>
            <a:endParaRPr lang="en-US">
              <a:latin typeface="Söhne"/>
            </a:endParaRPr>
          </a:p>
          <a:p>
            <a:endParaRPr lang="en-US">
              <a:latin typeface="Söhne"/>
            </a:endParaRPr>
          </a:p>
          <a:p>
            <a:endParaRPr lang="en-US">
              <a:latin typeface="Söhne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Graphik Regular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F09D31-5EDD-1902-AEBE-17D16E0B7638}"/>
              </a:ext>
            </a:extLst>
          </p:cNvPr>
          <p:cNvSpPr txBox="1"/>
          <p:nvPr/>
        </p:nvSpPr>
        <p:spPr>
          <a:xfrm>
            <a:off x="2932043" y="5118651"/>
            <a:ext cx="57150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latin typeface="Graphik Regular"/>
                <a:ea typeface="+mn-lt"/>
                <a:cs typeface="+mn-lt"/>
              </a:rPr>
              <a:t>The team is struggling with too much data because there are now over 500 million active users. It's a big challenge that needs smart ways to handle all this information.</a:t>
            </a:r>
            <a:endParaRPr lang="en-US" sz="3600">
              <a:latin typeface="Graphik Regular"/>
              <a:ea typeface="Calibri"/>
              <a:cs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903288" y="1619443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pic>
        <p:nvPicPr>
          <p:cNvPr id="34" name="Picture 33" descr="A person standing on a beach&#10;&#10;Description automatically generated">
            <a:extLst>
              <a:ext uri="{FF2B5EF4-FFF2-40B4-BE49-F238E27FC236}">
                <a16:creationId xmlns:a16="http://schemas.microsoft.com/office/drawing/2014/main" id="{7B543DAD-D545-EA52-59DD-D3D3883922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11485422" y="1060001"/>
            <a:ext cx="2188007" cy="2341536"/>
          </a:xfrm>
          <a:prstGeom prst="ellipse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535176" y="6848306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D43167-A22F-D2AF-F2FB-038D468D80C4}"/>
              </a:ext>
            </a:extLst>
          </p:cNvPr>
          <p:cNvSpPr txBox="1"/>
          <p:nvPr/>
        </p:nvSpPr>
        <p:spPr>
          <a:xfrm>
            <a:off x="14130130" y="7669694"/>
            <a:ext cx="2782956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chemeClr val="tx2"/>
                </a:solidFill>
                <a:latin typeface="Berlin Sans FB"/>
                <a:ea typeface="+mn-lt"/>
                <a:cs typeface="+mn-lt"/>
              </a:rPr>
              <a:t>Andrew</a:t>
            </a:r>
            <a:r>
              <a:rPr lang="en-GB" sz="2400" dirty="0">
                <a:solidFill>
                  <a:schemeClr val="tx2"/>
                </a:solidFill>
                <a:latin typeface="Berlin Sans FB"/>
                <a:ea typeface="+mn-lt"/>
                <a:cs typeface="+mn-lt"/>
              </a:rPr>
              <a:t> </a:t>
            </a:r>
            <a:r>
              <a:rPr lang="en-GB" sz="2400" dirty="0">
                <a:latin typeface="Berlin Sans FB"/>
                <a:ea typeface="+mn-lt"/>
                <a:cs typeface="+mn-lt"/>
              </a:rPr>
              <a:t>Fleming</a:t>
            </a:r>
          </a:p>
          <a:p>
            <a:r>
              <a:rPr lang="en-GB" sz="2400" dirty="0">
                <a:latin typeface="Berlin Sans FB"/>
                <a:ea typeface="+mn-lt"/>
                <a:cs typeface="+mn-lt"/>
              </a:rPr>
              <a:t>(Chief Technical Architect)</a:t>
            </a:r>
            <a:endParaRPr lang="en-GB" sz="2400">
              <a:latin typeface="Berlin Sans FB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AF0CFA-95C3-FE4E-17D5-D993ACF521BC}"/>
              </a:ext>
            </a:extLst>
          </p:cNvPr>
          <p:cNvSpPr txBox="1"/>
          <p:nvPr/>
        </p:nvSpPr>
        <p:spPr>
          <a:xfrm>
            <a:off x="14130130" y="4737652"/>
            <a:ext cx="2633869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Berlin Sans FB"/>
                <a:ea typeface="+mn-lt"/>
                <a:cs typeface="+mn-lt"/>
              </a:rPr>
              <a:t> </a:t>
            </a:r>
            <a:r>
              <a:rPr lang="en-GB" sz="2800" dirty="0">
                <a:solidFill>
                  <a:schemeClr val="tx2"/>
                </a:solidFill>
                <a:latin typeface="Berlin Sans FB"/>
                <a:ea typeface="+mn-lt"/>
                <a:cs typeface="+mn-lt"/>
              </a:rPr>
              <a:t>Marcus</a:t>
            </a:r>
            <a:r>
              <a:rPr lang="en-GB" sz="2400" dirty="0">
                <a:latin typeface="Berlin Sans FB"/>
                <a:ea typeface="+mn-lt"/>
                <a:cs typeface="+mn-lt"/>
              </a:rPr>
              <a:t> </a:t>
            </a:r>
            <a:r>
              <a:rPr lang="en-GB" sz="2400" err="1">
                <a:latin typeface="Berlin Sans FB"/>
                <a:ea typeface="+mn-lt"/>
                <a:cs typeface="+mn-lt"/>
              </a:rPr>
              <a:t>Rompton</a:t>
            </a:r>
            <a:endParaRPr lang="en-US" sz="2400">
              <a:latin typeface="Berlin Sans FB"/>
              <a:ea typeface="+mn-lt"/>
              <a:cs typeface="+mn-lt"/>
            </a:endParaRPr>
          </a:p>
          <a:p>
            <a:r>
              <a:rPr lang="en-GB" sz="2400" dirty="0">
                <a:latin typeface="Berlin Sans FB"/>
                <a:ea typeface="+mn-lt"/>
                <a:cs typeface="+mn-lt"/>
              </a:rPr>
              <a:t> (Senior Principle)</a:t>
            </a:r>
            <a:endParaRPr lang="en-US" sz="2400" dirty="0">
              <a:latin typeface="Berlin Sans FB"/>
              <a:ea typeface="Calibri"/>
              <a:cs typeface="Calibri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1483406" y="1061450"/>
            <a:ext cx="2198051" cy="2349941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F55AFA-A4E5-87AD-6F3D-F1682093341A}"/>
              </a:ext>
            </a:extLst>
          </p:cNvPr>
          <p:cNvSpPr txBox="1"/>
          <p:nvPr/>
        </p:nvSpPr>
        <p:spPr>
          <a:xfrm>
            <a:off x="14122830" y="2053525"/>
            <a:ext cx="2595966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chemeClr val="tx2"/>
                </a:solidFill>
                <a:latin typeface="Berlin Sans FB"/>
                <a:ea typeface="Calibri"/>
                <a:cs typeface="Calibri"/>
              </a:rPr>
              <a:t>Abhas</a:t>
            </a:r>
            <a:r>
              <a:rPr lang="en-GB" sz="2400" dirty="0">
                <a:latin typeface="Berlin Sans FB"/>
                <a:ea typeface="Calibri"/>
                <a:cs typeface="Calibri"/>
              </a:rPr>
              <a:t> Jaiswal </a:t>
            </a:r>
            <a:br>
              <a:rPr lang="en-GB" sz="2400" dirty="0">
                <a:latin typeface="Berlin Sans FB"/>
                <a:ea typeface="Calibri"/>
                <a:cs typeface="Calibri"/>
              </a:rPr>
            </a:br>
            <a:r>
              <a:rPr lang="en-GB" sz="2400" dirty="0">
                <a:latin typeface="Berlin Sans FB"/>
                <a:ea typeface="Calibri"/>
                <a:cs typeface="Calibri"/>
              </a:rPr>
              <a:t>(Data Analyst)</a:t>
            </a:r>
            <a:endParaRPr lang="en-GB" sz="2400" dirty="0">
              <a:latin typeface="Berlin Sans FB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45576F-1894-1C19-FE9C-74C3CC1BBD6F}"/>
              </a:ext>
            </a:extLst>
          </p:cNvPr>
          <p:cNvSpPr txBox="1"/>
          <p:nvPr/>
        </p:nvSpPr>
        <p:spPr>
          <a:xfrm>
            <a:off x="4203914" y="1356101"/>
            <a:ext cx="48432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Berlin Sans FB"/>
                <a:ea typeface="Calibri"/>
                <a:cs typeface="Calibri"/>
              </a:rPr>
              <a:t>DATA UNDERSTANDING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98250B-C25A-11A2-EA1E-DC6D50D3A059}"/>
              </a:ext>
            </a:extLst>
          </p:cNvPr>
          <p:cNvSpPr txBox="1"/>
          <p:nvPr/>
        </p:nvSpPr>
        <p:spPr>
          <a:xfrm>
            <a:off x="5676255" y="2983423"/>
            <a:ext cx="327401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Berlin Sans FB"/>
                <a:ea typeface="Calibri"/>
                <a:cs typeface="Calibri"/>
              </a:rPr>
              <a:t>DATA CLEANING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836D88-D56B-92CC-7D7F-23BBD6C2D3EB}"/>
              </a:ext>
            </a:extLst>
          </p:cNvPr>
          <p:cNvSpPr txBox="1"/>
          <p:nvPr/>
        </p:nvSpPr>
        <p:spPr>
          <a:xfrm>
            <a:off x="7516677" y="4688237"/>
            <a:ext cx="360335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Berlin Sans FB"/>
                <a:ea typeface="Calibri"/>
                <a:cs typeface="Calibri"/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DB92E1-BA40-F283-E806-A7095F3D4ED1}"/>
              </a:ext>
            </a:extLst>
          </p:cNvPr>
          <p:cNvSpPr txBox="1"/>
          <p:nvPr/>
        </p:nvSpPr>
        <p:spPr>
          <a:xfrm>
            <a:off x="9512085" y="6393052"/>
            <a:ext cx="32158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Berlin Sans FB"/>
                <a:ea typeface="Calibri"/>
                <a:cs typeface="Calibri"/>
              </a:rPr>
              <a:t>DATA ANALYSIS</a:t>
            </a:r>
            <a:endParaRPr lang="en-GB" sz="3200" dirty="0">
              <a:solidFill>
                <a:schemeClr val="bg1"/>
              </a:solidFill>
              <a:latin typeface="Berlin Sans FB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D08ECD-912C-BEAD-C1BF-D7D7C1A517A1}"/>
              </a:ext>
            </a:extLst>
          </p:cNvPr>
          <p:cNvSpPr txBox="1"/>
          <p:nvPr/>
        </p:nvSpPr>
        <p:spPr>
          <a:xfrm>
            <a:off x="11333136" y="8020371"/>
            <a:ext cx="44751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Berlin Sans FB"/>
                <a:ea typeface="Calibri"/>
                <a:cs typeface="Calibri"/>
              </a:rPr>
              <a:t>UNCOVERING INSIGHTS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/>
      <p:bldP spid="40" grpId="0"/>
      <p:bldP spid="4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A8CE34-10C8-8D6A-8BF2-BBB676E6D252}"/>
              </a:ext>
            </a:extLst>
          </p:cNvPr>
          <p:cNvSpPr txBox="1"/>
          <p:nvPr/>
        </p:nvSpPr>
        <p:spPr>
          <a:xfrm>
            <a:off x="2189135" y="3022169"/>
            <a:ext cx="1187557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 sz="3600" b="1" dirty="0">
                <a:solidFill>
                  <a:schemeClr val="tx2"/>
                </a:solidFill>
                <a:latin typeface="Berlin Sans FB"/>
                <a:ea typeface="Calibri"/>
                <a:cs typeface="Calibri"/>
              </a:rPr>
              <a:t>TOP 5 CONTENT CATEGORIES BY REACTION SCORE </a:t>
            </a:r>
            <a:endParaRPr lang="en-US" sz="3600" b="1">
              <a:solidFill>
                <a:schemeClr val="tx2"/>
              </a:solidFill>
              <a:cs typeface="Calibri"/>
            </a:endParaRPr>
          </a:p>
          <a:p>
            <a:pPr marL="342900" indent="-342900">
              <a:buAutoNum type="arabicPeriod"/>
            </a:pPr>
            <a:r>
              <a:rPr lang="en-GB" sz="3600" b="1" dirty="0">
                <a:solidFill>
                  <a:schemeClr val="tx2"/>
                </a:solidFill>
                <a:latin typeface="Berlin Sans FB"/>
                <a:ea typeface="Calibri"/>
                <a:cs typeface="Calibri"/>
              </a:rPr>
              <a:t>NUMBER OF UNIQUE CATEGORIES </a:t>
            </a:r>
          </a:p>
          <a:p>
            <a:pPr marL="342900" indent="-342900">
              <a:buAutoNum type="arabicPeriod"/>
            </a:pPr>
            <a:r>
              <a:rPr lang="en-GB" sz="3600" b="1" dirty="0">
                <a:solidFill>
                  <a:schemeClr val="tx2"/>
                </a:solidFill>
                <a:latin typeface="Berlin Sans FB"/>
                <a:ea typeface="Calibri"/>
                <a:cs typeface="Calibri"/>
              </a:rPr>
              <a:t>MOST POPULAR CATEGORY SCORES BY SENTIMENT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3FF27185-C1A1-54AD-F9BF-6686D46B01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4678" y="2206440"/>
            <a:ext cx="14103458" cy="71721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488E01D-6B6B-BE31-0ED7-723846D1472E}"/>
              </a:ext>
            </a:extLst>
          </p:cNvPr>
          <p:cNvSpPr txBox="1"/>
          <p:nvPr/>
        </p:nvSpPr>
        <p:spPr>
          <a:xfrm>
            <a:off x="3603356" y="1414219"/>
            <a:ext cx="72110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GB" sz="3200" b="1" dirty="0">
                <a:solidFill>
                  <a:schemeClr val="tx2"/>
                </a:solidFill>
                <a:latin typeface="Berlin Sans FB"/>
                <a:cs typeface="Calibri"/>
              </a:rPr>
              <a:t>TOP 5 CATEGORIES 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C48B6F6-7AF4-384F-58B5-B32E8967880B}"/>
              </a:ext>
            </a:extLst>
          </p:cNvPr>
          <p:cNvSpPr txBox="1"/>
          <p:nvPr/>
        </p:nvSpPr>
        <p:spPr>
          <a:xfrm>
            <a:off x="3014362" y="916597"/>
            <a:ext cx="105339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chemeClr val="tx2"/>
                </a:solidFill>
                <a:latin typeface="Berlin Sans FB"/>
                <a:cs typeface="Calibri"/>
              </a:rPr>
              <a:t>2. NUMBER OF UNIQUES CATEGORIES</a:t>
            </a:r>
            <a:endParaRPr lang="en-GB" sz="4000" b="1">
              <a:solidFill>
                <a:schemeClr val="tx2"/>
              </a:solidFill>
              <a:latin typeface="Berlin Sans FB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FDB48CC-D713-187B-6230-05E9980234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1882966"/>
            <a:ext cx="12359895" cy="75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56</Words>
  <Application>Microsoft Office PowerPoint</Application>
  <PresentationFormat>Custom</PresentationFormat>
  <Paragraphs>43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Annabel Gurney</cp:lastModifiedBy>
  <cp:revision>377</cp:revision>
  <dcterms:created xsi:type="dcterms:W3CDTF">2006-08-16T00:00:00Z</dcterms:created>
  <dcterms:modified xsi:type="dcterms:W3CDTF">2024-02-05T17:36:52Z</dcterms:modified>
  <dc:identifier>DAEhDyfaYKE</dc:identifier>
</cp:coreProperties>
</file>