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Implemented systematic trading strategies based on Robert Carver’s methodology.</a:t>
            </a:r>
          </a:p>
          <a:p>
            <a:r>
              <a:t>Assets: diversified futures portfolio across equities, bonds, and commodities.</a:t>
            </a:r>
          </a:p>
          <a:p>
            <a:r>
              <a:t>Back-adjusted continuous futures data using Panama method to remove roll gaps and correctly account for dividends and interest (avoids treating them as losses).</a:t>
            </a:r>
          </a:p>
          <a:p>
            <a:r>
              <a:t>Volatility and correlation estimates used for risk management; annualization valid assuming low autocorrelation in returns.</a:t>
            </a:r>
          </a:p>
          <a:p>
            <a:r>
              <a:t>Evaluation metrics:</a:t>
            </a:r>
          </a:p>
          <a:p>
            <a:r>
              <a:t>- Sharpe Ratio (excess return over risk-free rate / volatility) — penalizes volatility regardless of upside or downside.</a:t>
            </a:r>
          </a:p>
          <a:p>
            <a:r>
              <a:t>- Sortino Ratio (excess return over risk-free rate / downside volatility) — focuses on negative skew and fat tails.</a:t>
            </a:r>
          </a:p>
          <a:p>
            <a:r>
              <a:t>- Both ratios complement each other; higher Sharpe allows safer leverage for higher returns.</a:t>
            </a:r>
          </a:p>
          <a:p>
            <a:r>
              <a:t>- Drawdown analysis: Average Drawdown preferred over Max Drawdown for fat-tailed return distributions.</a:t>
            </a:r>
          </a:p>
          <a:p>
            <a:r>
              <a:t>- Tail risk measured via lower/upper percentile ratios instead of kurtosis.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by Regime (2005–2025)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Observation: Strategy outperforms in post-shock normalization phases (elevated but decaying volatility) versus long quiet trends.</a:t>
            </a:r>
          </a:p>
          <a:p>
            <a:r>
              <a:t>Evidence (3-year rolling Sharpe): Peaks cluster after 2008–09, 2011, and post-COVID, not during extended low-volatility drifts.</a:t>
            </a:r>
          </a:p>
          <a:p>
            <a:r>
              <a:t>Mechanism:</a:t>
            </a:r>
          </a:p>
          <a:p>
            <a:r>
              <a:t>- Volatility targeting with EWMA sizing stabilizes risk when vol is high but falling.</a:t>
            </a:r>
          </a:p>
          <a:p>
            <a:r>
              <a:t>- Trend overlay (long-biased, no forced short) avoids worst whipsaws during panic, re-engages as structure returns.</a:t>
            </a:r>
          </a:p>
          <a:p>
            <a:r>
              <a:t>- Blending long-term covariance with short-term volatility dampens position swings and reduces drawdowns.</a:t>
            </a:r>
          </a:p>
          <a:p>
            <a:r>
              <a:t>Implication: Best suited for periods of volatility normalization and trend resumption.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20-Year Backtests: Vol Target Comparison (after 0.05% per trade cost)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Higher Vol Target</a:t>
            </a:r>
          </a:p>
          <a:p>
            <a:r>
              <a:t>- Total Return: 19.69×</a:t>
            </a:r>
          </a:p>
          <a:p>
            <a:r>
              <a:t>- CAGR: 15.93%</a:t>
            </a:r>
          </a:p>
          <a:p>
            <a:r>
              <a:t>- Volatility: 21.91%</a:t>
            </a:r>
          </a:p>
          <a:p>
            <a:r>
              <a:t>- Sharpe: 0.784</a:t>
            </a:r>
          </a:p>
          <a:p>
            <a:r>
              <a:t>- Max Drawdown: –51.5%</a:t>
            </a:r>
          </a:p>
          <a:p>
            <a:r>
              <a:t>- Trades: 2,549</a:t>
            </a:r>
          </a:p>
          <a:p/>
          <a:p>
            <a:r>
              <a:t>Lower Vol Target</a:t>
            </a:r>
          </a:p>
          <a:p>
            <a:r>
              <a:t>- Total Return: 6.38×</a:t>
            </a:r>
          </a:p>
          <a:p>
            <a:r>
              <a:t>- CAGR: 10.24%</a:t>
            </a:r>
          </a:p>
          <a:p>
            <a:r>
              <a:t>- Volatility: 14.15%</a:t>
            </a:r>
          </a:p>
          <a:p>
            <a:r>
              <a:t>- Sharpe: 0.760</a:t>
            </a:r>
          </a:p>
          <a:p>
            <a:r>
              <a:t>- Max Drawdown: –38.0%</a:t>
            </a:r>
          </a:p>
          <a:p>
            <a:r>
              <a:t>- Trades: 1,632</a:t>
            </a:r>
          </a:p>
          <a:p/>
          <a:p>
            <a:r>
              <a:t>Observations:</a:t>
            </a:r>
          </a:p>
          <a:p>
            <a:r>
              <a:t>- Risk/return trade-off is proportional — higher target yields higher CAGR but deeper drawdowns.</a:t>
            </a:r>
          </a:p>
          <a:p>
            <a:r>
              <a:t>- Sharpe ratio stays broadly stable across targets.</a:t>
            </a:r>
          </a:p>
          <a:p>
            <a:r>
              <a:t>- Higher target incurs ~56% more trades, increasing cost impact.</a:t>
            </a:r>
          </a:p>
          <a:p>
            <a:r>
              <a:t>- Blended long-term covariance + short-term volatility estimates contributed to drawdown reduction and smoother performance.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Consider target volatility in 10–16% range to keep drawdown under ~40%.</a:t>
            </a:r>
          </a:p>
          <a:p>
            <a:r>
              <a:t>- Adaptive volatility targets could be used — higher after volatility shocks, lower in extended calm.</a:t>
            </a:r>
          </a:p>
          <a:p>
            <a:r>
              <a:t>- Maintain blended volatility and covariance estimation to avoid crisis-period overexposure.</a:t>
            </a:r>
          </a:p>
          <a:p>
            <a:r>
              <a:t>- Continue monitoring performance by regime to identify environments where strategy is most and least effective.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1: Buy &amp; Hold (Baseline)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Naive fixed-position long-only strategy per asset.</a:t>
            </a:r>
          </a:p>
          <a:p>
            <a:r>
              <a:t>Serves as benchmark for performance comparison.</a:t>
            </a:r>
          </a:p>
          <a:p>
            <a:r>
              <a:t>Expected: high volatility, low Sharpe ratio, large drawdowns.</a:t>
            </a:r>
          </a:p>
          <a:p>
            <a:r>
              <a:t>Drawdown and fat-tail behaviour highlight the importance of risk-adjusted strategies.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2: Constant Volatility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Daily position sizing to maintain fixed annualized target volatility (e.g., 20%).</a:t>
            </a:r>
          </a:p>
          <a:p>
            <a:r>
              <a:t>EWMA volatility estimation (λ ≈ 0.6 optimal per Carver p.99) avoids fake volatility jumps caused by old large returns dropping out of the window.</a:t>
            </a:r>
          </a:p>
          <a:p>
            <a:r>
              <a:t>Volatility clusters in the short run but mean reverts long term.</a:t>
            </a:r>
          </a:p>
          <a:p>
            <a:r>
              <a:t>Improves stability of risk profile across regimes.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3: Variable Volatility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Adaptive target volatility blending short-term and long-term vol estimates.</a:t>
            </a:r>
          </a:p>
          <a:p>
            <a:r>
              <a:t>More risk in calm periods, less in turbulent ones — mitigates overreaction to transient spikes.</a:t>
            </a:r>
          </a:p>
          <a:p>
            <a:r>
              <a:t>Prevents oversized positions during crises by weighting long-term covariance more heavily (≥ 20 days for stability).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4: Portfolio Risk Parity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Volatility-scale each asset, then adjust for correlations to achieve equal risk contribution.</a:t>
            </a:r>
          </a:p>
          <a:p>
            <a:r>
              <a:t>Long-term covariance preferred for stable correlation estimates.</a:t>
            </a:r>
          </a:p>
          <a:p>
            <a:r>
              <a:t>Portfolio-level leverage calculated via:</a:t>
            </a:r>
          </a:p>
          <a:p>
            <a:r>
              <a:t>Leverage Ratio = Total Risk Appetite / Risk of Single Contract.</a:t>
            </a:r>
          </a:p>
          <a:p>
            <a:r>
              <a:t>Contracts with higher initial margins require more capital to start and to cover potential losses.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5: Trend-Following Overlay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 trend filter (e.g., MACD) to modulate positions:</a:t>
            </a:r>
          </a:p>
          <a:p>
            <a:r>
              <a:t>- Do not short — use trend signals to close long positions instead.</a:t>
            </a:r>
          </a:p>
          <a:p>
            <a:r>
              <a:t>- More effective for long positions; reduces whipsaw losses.</a:t>
            </a:r>
          </a:p>
          <a:p>
            <a:r>
              <a:t>Adjust position size by volatility, not by raw confidence score.</a:t>
            </a:r>
          </a:p>
          <a:p>
            <a:r>
              <a:t>Capping extreme indicator values avoids blow-ups but min–max scaling can preserve relative strength unless extremes are nonsensical.</a:t>
            </a:r>
          </a:p>
          <a:p>
            <a:r>
              <a:t>Equity/commodities tend to bounce sharply after strong negative trends; opposite not true.</a:t>
            </a:r>
          </a:p>
          <a:p>
            <a:r>
              <a:t>VIX tends to drop sharply after strong positive trends; opposite not true.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6/7: Trend Strength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Position size proportional to trend signal strength, capped for risk control.</a:t>
            </a:r>
          </a:p>
          <a:p>
            <a:r>
              <a:t>Extreme values handled with capping or scaling to avoid overexposure and quick reversals.</a:t>
            </a:r>
          </a:p>
          <a:p>
            <a:r>
              <a:t>Potential to increase CAGR while keeping drawdowns contained.</a:t>
            </a:r>
          </a:p>
          <a:p>
            <a:r>
              <a:t>Reversal probabilities can be incorporated into sizing logic for further robustness.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 management &amp; position sizing drive performance more than raw signal accuracy.</a:t>
            </a:r>
          </a:p>
          <a:p>
            <a:r>
              <a:t>Volatility estimation: Blending horizons smooths position adjustments.</a:t>
            </a:r>
          </a:p>
          <a:p>
            <a:r>
              <a:t>Sharpe &gt; Returns — higher Sharpe strategies can be safely levered.</a:t>
            </a:r>
          </a:p>
          <a:p>
            <a:r>
              <a:t>Diversification + trend overlays improve skew and robustness.</a:t>
            </a:r>
          </a:p>
          <a:p>
            <a:r>
              <a:t>Signal strength sizing adds incremental gains but must have strict caps.</a:t>
            </a:r>
          </a:p>
          <a:p>
            <a:r>
              <a:t>Kelly optimal risk ≈ Sharpe Ratio, but practical target should be ~½ Kelly.</a:t>
            </a:r>
          </a:p>
          <a:p>
            <a:r>
              <a:t>Maintain initial weights or delay trading until look-back periods are populated to avoid early over-sizing.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 after applying all strategies with transaction cost of 0.05% per trade:</a:t>
            </a:r>
          </a:p>
          <a:p>
            <a:r>
              <a:t>- Total Return: 1.6597</a:t>
            </a:r>
          </a:p>
          <a:p>
            <a:r>
              <a:t>- CAGR: 19.54%</a:t>
            </a:r>
          </a:p>
          <a:p>
            <a:r>
              <a:t>- Volatility: 19.37%</a:t>
            </a:r>
          </a:p>
          <a:p>
            <a:r>
              <a:t>- Sharpe Ratio: 1.0191</a:t>
            </a:r>
          </a:p>
          <a:p>
            <a:r>
              <a:t>- Max Drawdown: -24.27%</a:t>
            </a:r>
          </a:p>
          <a:p>
            <a:r>
              <a:t>- Total Trades: 559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