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2"/>
  </p:notesMasterIdLst>
  <p:sldIdLst>
    <p:sldId id="256" r:id="rId2"/>
    <p:sldId id="257" r:id="rId3"/>
    <p:sldId id="258" r:id="rId4"/>
    <p:sldId id="259" r:id="rId5"/>
    <p:sldId id="266" r:id="rId6"/>
    <p:sldId id="300" r:id="rId7"/>
    <p:sldId id="299" r:id="rId8"/>
    <p:sldId id="298" r:id="rId9"/>
    <p:sldId id="264" r:id="rId10"/>
    <p:sldId id="297" r:id="rId11"/>
    <p:sldId id="267" r:id="rId12"/>
    <p:sldId id="268" r:id="rId13"/>
    <p:sldId id="269" r:id="rId14"/>
    <p:sldId id="270" r:id="rId15"/>
    <p:sldId id="271" r:id="rId16"/>
    <p:sldId id="272" r:id="rId17"/>
    <p:sldId id="273" r:id="rId18"/>
    <p:sldId id="274" r:id="rId19"/>
    <p:sldId id="275" r:id="rId20"/>
    <p:sldId id="276" r:id="rId21"/>
    <p:sldId id="287" r:id="rId22"/>
    <p:sldId id="277" r:id="rId23"/>
    <p:sldId id="278" r:id="rId24"/>
    <p:sldId id="279" r:id="rId25"/>
    <p:sldId id="280" r:id="rId26"/>
    <p:sldId id="281" r:id="rId27"/>
    <p:sldId id="282" r:id="rId28"/>
    <p:sldId id="284" r:id="rId29"/>
    <p:sldId id="285" r:id="rId30"/>
    <p:sldId id="283" r:id="rId31"/>
    <p:sldId id="286" r:id="rId32"/>
    <p:sldId id="288" r:id="rId33"/>
    <p:sldId id="289" r:id="rId34"/>
    <p:sldId id="290" r:id="rId35"/>
    <p:sldId id="291" r:id="rId36"/>
    <p:sldId id="292" r:id="rId37"/>
    <p:sldId id="293" r:id="rId38"/>
    <p:sldId id="294" r:id="rId39"/>
    <p:sldId id="295" r:id="rId40"/>
    <p:sldId id="296"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4" autoAdjust="0"/>
  </p:normalViewPr>
  <p:slideViewPr>
    <p:cSldViewPr snapToGrid="0">
      <p:cViewPr varScale="1">
        <p:scale>
          <a:sx n="106" d="100"/>
          <a:sy n="106" d="100"/>
        </p:scale>
        <p:origin x="79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E038A-DA33-45EF-8190-2F052DD31B25}"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3A88BE-327C-4994-90CD-41FF7956B41A}" type="slidenum">
              <a:rPr lang="en-IN" smtClean="0"/>
              <a:t>‹#›</a:t>
            </a:fld>
            <a:endParaRPr lang="en-IN"/>
          </a:p>
        </p:txBody>
      </p:sp>
    </p:spTree>
    <p:extLst>
      <p:ext uri="{BB962C8B-B14F-4D97-AF65-F5344CB8AC3E}">
        <p14:creationId xmlns:p14="http://schemas.microsoft.com/office/powerpoint/2010/main" val="3944155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a:t>
            </a:r>
          </a:p>
        </p:txBody>
      </p:sp>
      <p:sp>
        <p:nvSpPr>
          <p:cNvPr id="4" name="Slide Number Placeholder 3"/>
          <p:cNvSpPr>
            <a:spLocks noGrp="1"/>
          </p:cNvSpPr>
          <p:nvPr>
            <p:ph type="sldNum" sz="quarter" idx="5"/>
          </p:nvPr>
        </p:nvSpPr>
        <p:spPr/>
        <p:txBody>
          <a:bodyPr/>
          <a:lstStyle/>
          <a:p>
            <a:fld id="{563A88BE-327C-4994-90CD-41FF7956B41A}" type="slidenum">
              <a:rPr lang="en-IN" smtClean="0"/>
              <a:t>15</a:t>
            </a:fld>
            <a:endParaRPr lang="en-IN"/>
          </a:p>
        </p:txBody>
      </p:sp>
    </p:spTree>
    <p:extLst>
      <p:ext uri="{BB962C8B-B14F-4D97-AF65-F5344CB8AC3E}">
        <p14:creationId xmlns:p14="http://schemas.microsoft.com/office/powerpoint/2010/main" val="980565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9E2247C-F725-4327-A665-84F516C6C422}"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8F836-3498-481C-BE12-C20811731212}" type="slidenum">
              <a:rPr lang="en-IN" smtClean="0"/>
              <a:t>‹#›</a:t>
            </a:fld>
            <a:endParaRPr lang="en-IN"/>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8703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2247C-F725-4327-A665-84F516C6C422}"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8F836-3498-481C-BE12-C20811731212}" type="slidenum">
              <a:rPr lang="en-IN" smtClean="0"/>
              <a:t>‹#›</a:t>
            </a:fld>
            <a:endParaRPr lang="en-IN"/>
          </a:p>
        </p:txBody>
      </p:sp>
    </p:spTree>
    <p:extLst>
      <p:ext uri="{BB962C8B-B14F-4D97-AF65-F5344CB8AC3E}">
        <p14:creationId xmlns:p14="http://schemas.microsoft.com/office/powerpoint/2010/main" val="3392183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2247C-F725-4327-A665-84F516C6C422}"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8F836-3498-481C-BE12-C2081173121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662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2247C-F725-4327-A665-84F516C6C422}"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8F836-3498-481C-BE12-C20811731212}" type="slidenum">
              <a:rPr lang="en-IN" smtClean="0"/>
              <a:t>‹#›</a:t>
            </a:fld>
            <a:endParaRPr lang="en-IN"/>
          </a:p>
        </p:txBody>
      </p:sp>
    </p:spTree>
    <p:extLst>
      <p:ext uri="{BB962C8B-B14F-4D97-AF65-F5344CB8AC3E}">
        <p14:creationId xmlns:p14="http://schemas.microsoft.com/office/powerpoint/2010/main" val="1142996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2247C-F725-4327-A665-84F516C6C422}" type="datetimeFigureOut">
              <a:rPr lang="en-IN" smtClean="0"/>
              <a:t>24-07-2025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98F836-3498-481C-BE12-C20811731212}" type="slidenum">
              <a:rPr lang="en-IN" smtClean="0"/>
              <a:t>‹#›</a:t>
            </a:fld>
            <a:endParaRPr lang="en-IN"/>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327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2247C-F725-4327-A665-84F516C6C422}"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8F836-3498-481C-BE12-C20811731212}" type="slidenum">
              <a:rPr lang="en-IN" smtClean="0"/>
              <a:t>‹#›</a:t>
            </a:fld>
            <a:endParaRPr lang="en-IN"/>
          </a:p>
        </p:txBody>
      </p:sp>
    </p:spTree>
    <p:extLst>
      <p:ext uri="{BB962C8B-B14F-4D97-AF65-F5344CB8AC3E}">
        <p14:creationId xmlns:p14="http://schemas.microsoft.com/office/powerpoint/2010/main" val="1654117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2247C-F725-4327-A665-84F516C6C422}" type="datetimeFigureOut">
              <a:rPr lang="en-IN" smtClean="0"/>
              <a:t>24-07-2025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98F836-3498-481C-BE12-C20811731212}" type="slidenum">
              <a:rPr lang="en-IN" smtClean="0"/>
              <a:t>‹#›</a:t>
            </a:fld>
            <a:endParaRPr lang="en-IN"/>
          </a:p>
        </p:txBody>
      </p:sp>
    </p:spTree>
    <p:extLst>
      <p:ext uri="{BB962C8B-B14F-4D97-AF65-F5344CB8AC3E}">
        <p14:creationId xmlns:p14="http://schemas.microsoft.com/office/powerpoint/2010/main" val="241185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E2247C-F725-4327-A665-84F516C6C422}" type="datetimeFigureOut">
              <a:rPr lang="en-IN" smtClean="0"/>
              <a:t>24-07-2025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98F836-3498-481C-BE12-C20811731212}" type="slidenum">
              <a:rPr lang="en-IN" smtClean="0"/>
              <a:t>‹#›</a:t>
            </a:fld>
            <a:endParaRPr lang="en-IN"/>
          </a:p>
        </p:txBody>
      </p:sp>
    </p:spTree>
    <p:extLst>
      <p:ext uri="{BB962C8B-B14F-4D97-AF65-F5344CB8AC3E}">
        <p14:creationId xmlns:p14="http://schemas.microsoft.com/office/powerpoint/2010/main" val="3519435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2247C-F725-4327-A665-84F516C6C422}" type="datetimeFigureOut">
              <a:rPr lang="en-IN" smtClean="0"/>
              <a:t>24-07-2025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98F836-3498-481C-BE12-C20811731212}" type="slidenum">
              <a:rPr lang="en-IN" smtClean="0"/>
              <a:t>‹#›</a:t>
            </a:fld>
            <a:endParaRPr lang="en-IN"/>
          </a:p>
        </p:txBody>
      </p:sp>
    </p:spTree>
    <p:extLst>
      <p:ext uri="{BB962C8B-B14F-4D97-AF65-F5344CB8AC3E}">
        <p14:creationId xmlns:p14="http://schemas.microsoft.com/office/powerpoint/2010/main" val="139032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E2247C-F725-4327-A665-84F516C6C422}"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8F836-3498-481C-BE12-C20811731212}" type="slidenum">
              <a:rPr lang="en-IN" smtClean="0"/>
              <a:t>‹#›</a:t>
            </a:fld>
            <a:endParaRPr lang="en-IN"/>
          </a:p>
        </p:txBody>
      </p:sp>
    </p:spTree>
    <p:extLst>
      <p:ext uri="{BB962C8B-B14F-4D97-AF65-F5344CB8AC3E}">
        <p14:creationId xmlns:p14="http://schemas.microsoft.com/office/powerpoint/2010/main" val="2923832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E2247C-F725-4327-A665-84F516C6C422}" type="datetimeFigureOut">
              <a:rPr lang="en-IN" smtClean="0"/>
              <a:t>24-07-2025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98F836-3498-481C-BE12-C2081173121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30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9E2247C-F725-4327-A665-84F516C6C422}" type="datetimeFigureOut">
              <a:rPr lang="en-IN" smtClean="0"/>
              <a:t>24-07-2025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298F836-3498-481C-BE12-C20811731212}" type="slidenum">
              <a:rPr lang="en-IN" smtClean="0"/>
              <a:t>‹#›</a:t>
            </a:fld>
            <a:endParaRPr lang="en-IN"/>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22700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1CBC-A430-4DB1-8CF5-143430E1C3B0}"/>
              </a:ext>
            </a:extLst>
          </p:cNvPr>
          <p:cNvSpPr>
            <a:spLocks noGrp="1"/>
          </p:cNvSpPr>
          <p:nvPr>
            <p:ph type="ctrTitle"/>
          </p:nvPr>
        </p:nvSpPr>
        <p:spPr/>
        <p:txBody>
          <a:bodyPr/>
          <a:lstStyle/>
          <a:p>
            <a:r>
              <a:rPr lang="en-IN" dirty="0"/>
              <a:t>Abhay’s Tool-Kit</a:t>
            </a:r>
          </a:p>
        </p:txBody>
      </p:sp>
      <p:sp>
        <p:nvSpPr>
          <p:cNvPr id="3" name="Subtitle 2">
            <a:extLst>
              <a:ext uri="{FF2B5EF4-FFF2-40B4-BE49-F238E27FC236}">
                <a16:creationId xmlns:a16="http://schemas.microsoft.com/office/drawing/2014/main" id="{3CFE25FF-C419-DAE8-BD0F-6A7394FCA6A8}"/>
              </a:ext>
            </a:extLst>
          </p:cNvPr>
          <p:cNvSpPr>
            <a:spLocks noGrp="1"/>
          </p:cNvSpPr>
          <p:nvPr>
            <p:ph type="subTitle" idx="1"/>
          </p:nvPr>
        </p:nvSpPr>
        <p:spPr/>
        <p:txBody>
          <a:bodyPr/>
          <a:lstStyle/>
          <a:p>
            <a:r>
              <a:rPr lang="en-IN" dirty="0"/>
              <a:t>Guide</a:t>
            </a:r>
          </a:p>
        </p:txBody>
      </p:sp>
    </p:spTree>
    <p:extLst>
      <p:ext uri="{BB962C8B-B14F-4D97-AF65-F5344CB8AC3E}">
        <p14:creationId xmlns:p14="http://schemas.microsoft.com/office/powerpoint/2010/main" val="4275187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91605-F240-4517-7DE3-64BC3570E5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4FD9E-A3E6-8B5D-622B-0DF548ECC873}"/>
              </a:ext>
            </a:extLst>
          </p:cNvPr>
          <p:cNvSpPr>
            <a:spLocks noGrp="1"/>
          </p:cNvSpPr>
          <p:nvPr>
            <p:ph idx="1"/>
          </p:nvPr>
        </p:nvSpPr>
        <p:spPr>
          <a:xfrm>
            <a:off x="1015075" y="715224"/>
            <a:ext cx="9720073" cy="5594136"/>
          </a:xfrm>
        </p:spPr>
        <p:txBody>
          <a:bodyPr>
            <a:normAutofit/>
          </a:bodyPr>
          <a:lstStyle/>
          <a:p>
            <a:r>
              <a:rPr lang="en-IN" sz="1800" u="sng" dirty="0"/>
              <a:t>Bezier</a:t>
            </a:r>
          </a:p>
          <a:p>
            <a:r>
              <a:rPr lang="en-IN" sz="1800" dirty="0"/>
              <a:t>Description: It is a basic Quadratic Bezier but, with reorganised parameters. New parameters are simplifies to expose to the modifiers panel after you done building your project with it. Spline factor and spline length is also directly exposed from it for the ease of convince. </a:t>
            </a:r>
          </a:p>
          <a:p>
            <a:r>
              <a:rPr lang="en-IN" sz="1800" dirty="0"/>
              <a:t>Its main focus is foliage creation. Things you create with it are easy to modify or are simple to use by others.</a:t>
            </a:r>
          </a:p>
          <a:p>
            <a:r>
              <a:rPr lang="en-IN" sz="1800" u="sng" dirty="0"/>
              <a:t>Curve Arch</a:t>
            </a:r>
          </a:p>
          <a:p>
            <a:r>
              <a:rPr lang="en-IN" sz="1800" dirty="0"/>
              <a:t>Description. It’s a arch shaped curve useful in creating arch ways and windows. All the parameters are self explanatory.</a:t>
            </a:r>
          </a:p>
          <a:p>
            <a:r>
              <a:rPr lang="en-IN" sz="1800" u="sng" dirty="0"/>
              <a:t>Half Star</a:t>
            </a:r>
          </a:p>
          <a:p>
            <a:r>
              <a:rPr lang="en-IN" sz="1800" dirty="0"/>
              <a:t>Description: A curve in the shape of a star that is sliced from the middle. Smooth it with a ‘change spline type’ node to create some organic shapes useful in making certain types of leaves.</a:t>
            </a:r>
          </a:p>
          <a:p>
            <a:r>
              <a:rPr lang="en-IN" sz="1800" u="sng" dirty="0"/>
              <a:t>Mirrored Bezier</a:t>
            </a:r>
          </a:p>
          <a:p>
            <a:r>
              <a:rPr lang="en-IN" sz="1800" dirty="0"/>
              <a:t>Description: Same as ‘</a:t>
            </a:r>
            <a:r>
              <a:rPr lang="en-IN" sz="1800" dirty="0" err="1"/>
              <a:t>AST_Bezier</a:t>
            </a:r>
            <a:r>
              <a:rPr lang="en-IN" sz="1800" dirty="0"/>
              <a:t>’, its just a quadratic Bezier with reorganized controls and simplified parameters. But its mirrored. Making it useful in profiling other curves. Play with its parameters once you done making your model and see the usefulness.</a:t>
            </a:r>
          </a:p>
        </p:txBody>
      </p:sp>
    </p:spTree>
    <p:extLst>
      <p:ext uri="{BB962C8B-B14F-4D97-AF65-F5344CB8AC3E}">
        <p14:creationId xmlns:p14="http://schemas.microsoft.com/office/powerpoint/2010/main" val="416229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DDA4-AC16-4A5E-0C1C-EB20DD9078C6}"/>
              </a:ext>
            </a:extLst>
          </p:cNvPr>
          <p:cNvSpPr>
            <a:spLocks noGrp="1"/>
          </p:cNvSpPr>
          <p:nvPr>
            <p:ph type="title"/>
          </p:nvPr>
        </p:nvSpPr>
        <p:spPr>
          <a:xfrm>
            <a:off x="1024128" y="585215"/>
            <a:ext cx="9720072" cy="5562087"/>
          </a:xfrm>
        </p:spPr>
        <p:txBody>
          <a:bodyPr anchor="t">
            <a:normAutofit/>
          </a:bodyPr>
          <a:lstStyle/>
          <a:p>
            <a:r>
              <a:rPr lang="en-IN" sz="1800" u="sng" cap="none" spc="0" dirty="0">
                <a:latin typeface="+mn-lt"/>
              </a:rPr>
              <a:t>Natural</a:t>
            </a:r>
            <a:r>
              <a:rPr lang="en-IN" sz="1800" u="sng" cap="none" dirty="0">
                <a:latin typeface="+mn-lt"/>
              </a:rPr>
              <a:t> Spiral</a:t>
            </a:r>
            <a:br>
              <a:rPr lang="en-IN" sz="1800" cap="none" dirty="0">
                <a:latin typeface="+mn-lt"/>
              </a:rPr>
            </a:br>
            <a:br>
              <a:rPr lang="en-IN" sz="1800" cap="none" dirty="0">
                <a:latin typeface="+mn-lt"/>
              </a:rPr>
            </a:br>
            <a:r>
              <a:rPr lang="en-IN" sz="1800" cap="none" dirty="0">
                <a:latin typeface="+mn-lt"/>
              </a:rPr>
              <a:t>Description: It is a curve that mimics the way branches, stems, and plants curls up in the nature. Making it ideal for foliage creation, specially useful in making in ferns, branches and leaves.</a:t>
            </a:r>
            <a:br>
              <a:rPr lang="en-IN" sz="1800" cap="none" dirty="0">
                <a:latin typeface="+mn-lt"/>
              </a:rPr>
            </a:br>
            <a:br>
              <a:rPr lang="en-IN" sz="1800" cap="none" dirty="0">
                <a:latin typeface="+mn-lt"/>
              </a:rPr>
            </a:br>
            <a:r>
              <a:rPr lang="en-IN" sz="1800" u="sng" cap="none" dirty="0">
                <a:latin typeface="+mn-lt"/>
              </a:rPr>
              <a:t>Nuclear Curve</a:t>
            </a:r>
            <a:br>
              <a:rPr lang="en-IN" sz="1800" cap="none" dirty="0">
                <a:latin typeface="+mn-lt"/>
              </a:rPr>
            </a:br>
            <a:br>
              <a:rPr lang="en-IN" sz="1800" cap="none" dirty="0">
                <a:latin typeface="+mn-lt"/>
              </a:rPr>
            </a:br>
            <a:r>
              <a:rPr lang="en-IN" sz="1800" cap="none" dirty="0">
                <a:latin typeface="+mn-lt"/>
              </a:rPr>
              <a:t>Description:  A curve in the shape of nuclear hazard sign. Move its center to create leaves like Livistona plant or combine it with a “</a:t>
            </a:r>
            <a:r>
              <a:rPr lang="en-IN" sz="1800" cap="none" dirty="0" err="1">
                <a:latin typeface="+mn-lt"/>
              </a:rPr>
              <a:t>AST_Change</a:t>
            </a:r>
            <a:r>
              <a:rPr lang="en-IN" sz="1800" cap="none" dirty="0">
                <a:latin typeface="+mn-lt"/>
              </a:rPr>
              <a:t> Spline Type” to create instructing patterns and mandolas.</a:t>
            </a:r>
            <a:br>
              <a:rPr lang="en-IN" sz="1800" cap="none" dirty="0">
                <a:latin typeface="+mn-lt"/>
              </a:rPr>
            </a:br>
            <a:br>
              <a:rPr lang="en-IN" sz="1800" cap="none" dirty="0">
                <a:latin typeface="+mn-lt"/>
              </a:rPr>
            </a:br>
            <a:endParaRPr lang="en-IN" sz="1800" cap="none" dirty="0">
              <a:latin typeface="+mn-lt"/>
            </a:endParaRPr>
          </a:p>
        </p:txBody>
      </p:sp>
    </p:spTree>
    <p:extLst>
      <p:ext uri="{BB962C8B-B14F-4D97-AF65-F5344CB8AC3E}">
        <p14:creationId xmlns:p14="http://schemas.microsoft.com/office/powerpoint/2010/main" val="326034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2FDF-40AA-A9CE-8BEA-77E503DC4146}"/>
              </a:ext>
            </a:extLst>
          </p:cNvPr>
          <p:cNvSpPr>
            <a:spLocks noGrp="1"/>
          </p:cNvSpPr>
          <p:nvPr>
            <p:ph type="title"/>
          </p:nvPr>
        </p:nvSpPr>
        <p:spPr/>
        <p:txBody>
          <a:bodyPr/>
          <a:lstStyle/>
          <a:p>
            <a:r>
              <a:rPr lang="en-IN" dirty="0"/>
              <a:t>Examples</a:t>
            </a:r>
          </a:p>
        </p:txBody>
      </p:sp>
      <p:sp>
        <p:nvSpPr>
          <p:cNvPr id="4" name="Content Placeholder 2">
            <a:extLst>
              <a:ext uri="{FF2B5EF4-FFF2-40B4-BE49-F238E27FC236}">
                <a16:creationId xmlns:a16="http://schemas.microsoft.com/office/drawing/2014/main" id="{A7DB3653-F1B6-42E5-1BE0-C4F4556FEF4A}"/>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Cotton Gula</a:t>
            </a:r>
          </a:p>
          <a:p>
            <a:pPr marL="514350" indent="-514350">
              <a:lnSpc>
                <a:spcPct val="40000"/>
              </a:lnSpc>
              <a:buFont typeface="+mj-lt"/>
              <a:buAutoNum type="romanLcPeriod"/>
            </a:pPr>
            <a:r>
              <a:rPr lang="en-IN" sz="1400" dirty="0"/>
              <a:t>Curvy Branch</a:t>
            </a:r>
          </a:p>
          <a:p>
            <a:pPr marL="514350" indent="-514350">
              <a:lnSpc>
                <a:spcPct val="40000"/>
              </a:lnSpc>
              <a:buFont typeface="+mj-lt"/>
              <a:buAutoNum type="romanLcPeriod"/>
            </a:pPr>
            <a:r>
              <a:rPr lang="en-IN" sz="1400" dirty="0"/>
              <a:t>Infinity</a:t>
            </a:r>
          </a:p>
          <a:p>
            <a:pPr marL="514350" indent="-514350">
              <a:lnSpc>
                <a:spcPct val="40000"/>
              </a:lnSpc>
              <a:buFont typeface="+mj-lt"/>
              <a:buAutoNum type="romanLcPeriod"/>
            </a:pPr>
            <a:r>
              <a:rPr lang="en-IN" sz="1400" dirty="0"/>
              <a:t>Leaf-simple</a:t>
            </a:r>
          </a:p>
          <a:p>
            <a:pPr marL="514350" indent="-514350">
              <a:lnSpc>
                <a:spcPct val="40000"/>
              </a:lnSpc>
              <a:buFont typeface="+mj-lt"/>
              <a:buAutoNum type="romanLcPeriod"/>
            </a:pPr>
            <a:r>
              <a:rPr lang="en-IN" sz="1400" dirty="0"/>
              <a:t>Ligulate-Petal</a:t>
            </a:r>
          </a:p>
          <a:p>
            <a:pPr marL="514350" indent="-514350">
              <a:lnSpc>
                <a:spcPct val="40000"/>
              </a:lnSpc>
              <a:buFont typeface="+mj-lt"/>
              <a:buAutoNum type="romanLcPeriod"/>
            </a:pPr>
            <a:r>
              <a:rPr lang="en-IN" sz="1400" dirty="0"/>
              <a:t>Lofting with profiles</a:t>
            </a:r>
          </a:p>
          <a:p>
            <a:pPr marL="514350" indent="-514350">
              <a:lnSpc>
                <a:spcPct val="40000"/>
              </a:lnSpc>
              <a:buFont typeface="+mj-lt"/>
              <a:buAutoNum type="romanLcPeriod"/>
            </a:pPr>
            <a:r>
              <a:rPr lang="en-IN" sz="1400" dirty="0"/>
              <a:t>Palm Lanceolate</a:t>
            </a:r>
          </a:p>
          <a:p>
            <a:pPr marL="514350" indent="-514350">
              <a:lnSpc>
                <a:spcPct val="40000"/>
              </a:lnSpc>
              <a:buFont typeface="+mj-lt"/>
              <a:buAutoNum type="romanLcPeriod"/>
            </a:pPr>
            <a:r>
              <a:rPr lang="en-IN" sz="1400" dirty="0"/>
              <a:t>Petal 2</a:t>
            </a:r>
          </a:p>
          <a:p>
            <a:pPr marL="514350" indent="-514350">
              <a:lnSpc>
                <a:spcPct val="40000"/>
              </a:lnSpc>
              <a:buFont typeface="+mj-lt"/>
              <a:buAutoNum type="romanLcPeriod"/>
            </a:pPr>
            <a:r>
              <a:rPr lang="en-IN" sz="1400" dirty="0"/>
              <a:t>Shortest edge path optimize</a:t>
            </a:r>
          </a:p>
        </p:txBody>
      </p:sp>
    </p:spTree>
    <p:extLst>
      <p:ext uri="{BB962C8B-B14F-4D97-AF65-F5344CB8AC3E}">
        <p14:creationId xmlns:p14="http://schemas.microsoft.com/office/powerpoint/2010/main" val="350365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057CE-65CB-2357-1B2B-51D52C277EEF}"/>
              </a:ext>
            </a:extLst>
          </p:cNvPr>
          <p:cNvSpPr>
            <a:spLocks noGrp="1"/>
          </p:cNvSpPr>
          <p:nvPr>
            <p:ph type="title"/>
          </p:nvPr>
        </p:nvSpPr>
        <p:spPr>
          <a:xfrm>
            <a:off x="1024128" y="585215"/>
            <a:ext cx="9720072" cy="5625461"/>
          </a:xfrm>
        </p:spPr>
        <p:txBody>
          <a:bodyPr anchor="t">
            <a:normAutofit fontScale="90000"/>
          </a:bodyPr>
          <a:lstStyle/>
          <a:p>
            <a:r>
              <a:rPr lang="en-IN" sz="2000" u="sng" cap="none" spc="0" dirty="0">
                <a:latin typeface="+mn-lt"/>
              </a:rPr>
              <a:t>Cotton Square</a:t>
            </a:r>
            <a:br>
              <a:rPr lang="en-IN" sz="2000" cap="none" spc="0" dirty="0">
                <a:latin typeface="+mn-lt"/>
              </a:rPr>
            </a:br>
            <a:br>
              <a:rPr lang="en-IN" sz="2000" cap="none" spc="0" dirty="0">
                <a:latin typeface="+mn-lt"/>
              </a:rPr>
            </a:br>
            <a:r>
              <a:rPr lang="en-IN" sz="2000" cap="none" spc="0" dirty="0">
                <a:latin typeface="+mn-lt"/>
              </a:rPr>
              <a:t>Description: A bloom-able cotton square without cotton that I created using nodes groups from my toolkit. It showcase the techniques that I use for creating organic shapes.</a:t>
            </a:r>
            <a:br>
              <a:rPr lang="en-IN" sz="2000" cap="none" spc="0" dirty="0">
                <a:latin typeface="+mn-lt"/>
              </a:rPr>
            </a:br>
            <a:br>
              <a:rPr lang="en-IN" sz="2000" cap="none" spc="0" dirty="0">
                <a:latin typeface="+mn-lt"/>
              </a:rPr>
            </a:br>
            <a:r>
              <a:rPr lang="en-IN" sz="2000" u="sng" cap="none" spc="0" dirty="0">
                <a:latin typeface="+mn-lt"/>
              </a:rPr>
              <a:t>Curvy Branch </a:t>
            </a:r>
            <a:br>
              <a:rPr lang="en-IN" sz="2000" cap="none" spc="0" dirty="0">
                <a:latin typeface="+mn-lt"/>
              </a:rPr>
            </a:br>
            <a:br>
              <a:rPr lang="en-IN" sz="2000" cap="none" spc="0" dirty="0">
                <a:latin typeface="+mn-lt"/>
              </a:rPr>
            </a:br>
            <a:r>
              <a:rPr lang="en-IN" sz="2000" cap="none" spc="0" dirty="0">
                <a:latin typeface="+mn-lt"/>
              </a:rPr>
              <a:t>Description: It is a singular branch/twig generator that doesn’t have child branches. Showcasing the use-case of “</a:t>
            </a:r>
            <a:r>
              <a:rPr lang="en-IN" sz="2000" cap="none" spc="0" dirty="0" err="1">
                <a:latin typeface="+mn-lt"/>
              </a:rPr>
              <a:t>AST_Natural</a:t>
            </a:r>
            <a:r>
              <a:rPr lang="en-IN" sz="2000" cap="none" spc="0" dirty="0">
                <a:latin typeface="+mn-lt"/>
              </a:rPr>
              <a:t> Spiral ”.</a:t>
            </a:r>
            <a:br>
              <a:rPr lang="en-IN" sz="2000" cap="none" spc="0" dirty="0">
                <a:latin typeface="+mn-lt"/>
              </a:rPr>
            </a:br>
            <a:br>
              <a:rPr lang="en-IN" sz="2000" cap="none" spc="0" dirty="0">
                <a:latin typeface="+mn-lt"/>
              </a:rPr>
            </a:br>
            <a:r>
              <a:rPr lang="en-IN" sz="2000" u="sng" cap="none" spc="0" dirty="0">
                <a:latin typeface="+mn-lt"/>
              </a:rPr>
              <a:t>Infinity</a:t>
            </a:r>
            <a:br>
              <a:rPr lang="en-IN" sz="2000" cap="none" spc="0" dirty="0">
                <a:latin typeface="+mn-lt"/>
              </a:rPr>
            </a:br>
            <a:br>
              <a:rPr lang="en-IN" sz="2000" cap="none" spc="0" dirty="0">
                <a:latin typeface="+mn-lt"/>
              </a:rPr>
            </a:br>
            <a:r>
              <a:rPr lang="en-IN" sz="2000" cap="none" spc="0" dirty="0">
                <a:latin typeface="+mn-lt"/>
              </a:rPr>
              <a:t>Description: A curve in the shape of infinity useful for animating something that requires to move in the infinity shape or for creating parametric designs.</a:t>
            </a:r>
            <a:br>
              <a:rPr lang="en-IN" sz="2000" cap="none" spc="0" dirty="0">
                <a:latin typeface="+mn-lt"/>
              </a:rPr>
            </a:br>
            <a:br>
              <a:rPr lang="en-IN" sz="2000" cap="none" spc="0" dirty="0">
                <a:latin typeface="+mn-lt"/>
              </a:rPr>
            </a:br>
            <a:r>
              <a:rPr lang="en-IN" sz="2000" u="sng" cap="none" spc="0" dirty="0">
                <a:latin typeface="+mn-lt"/>
              </a:rPr>
              <a:t>Leaf Simple </a:t>
            </a:r>
            <a:br>
              <a:rPr lang="en-IN" sz="2000" cap="none" spc="0" dirty="0">
                <a:latin typeface="+mn-lt"/>
              </a:rPr>
            </a:br>
            <a:br>
              <a:rPr lang="en-IN" sz="2000" cap="none" spc="0" dirty="0">
                <a:latin typeface="+mn-lt"/>
              </a:rPr>
            </a:br>
            <a:r>
              <a:rPr lang="en-IN" sz="2000" cap="none" spc="0" dirty="0">
                <a:latin typeface="+mn-lt"/>
              </a:rPr>
              <a:t>Description: A simple leaf generator made using the nodes “</a:t>
            </a:r>
            <a:r>
              <a:rPr lang="en-IN" sz="2000" cap="none" spc="0" dirty="0" err="1">
                <a:latin typeface="+mn-lt"/>
              </a:rPr>
              <a:t>AST_Bezier</a:t>
            </a:r>
            <a:r>
              <a:rPr lang="en-IN" sz="2000" cap="none" spc="0" dirty="0">
                <a:latin typeface="+mn-lt"/>
              </a:rPr>
              <a:t>” and “</a:t>
            </a:r>
            <a:r>
              <a:rPr lang="en-IN" sz="2000" cap="none" spc="0" dirty="0" err="1">
                <a:latin typeface="+mn-lt"/>
              </a:rPr>
              <a:t>AST_Mirrored</a:t>
            </a:r>
            <a:r>
              <a:rPr lang="en-IN" sz="2000" cap="none" spc="0" dirty="0">
                <a:latin typeface="+mn-lt"/>
              </a:rPr>
              <a:t> Bezier” from this toolkit. With so much control over shape and useful parameters.</a:t>
            </a:r>
            <a:br>
              <a:rPr lang="en-IN" sz="2000" cap="none" spc="0" dirty="0">
                <a:latin typeface="+mn-lt"/>
              </a:rPr>
            </a:br>
            <a:br>
              <a:rPr lang="en-IN" sz="2000" cap="none" spc="0" dirty="0">
                <a:latin typeface="+mn-lt"/>
              </a:rPr>
            </a:br>
            <a:r>
              <a:rPr lang="en-IN" sz="2000" u="sng" cap="none" spc="0" dirty="0">
                <a:latin typeface="+mn-lt"/>
              </a:rPr>
              <a:t>Ligulate-Petal </a:t>
            </a:r>
            <a:br>
              <a:rPr lang="en-IN" sz="2000" cap="none" spc="0" dirty="0">
                <a:latin typeface="+mn-lt"/>
              </a:rPr>
            </a:br>
            <a:br>
              <a:rPr lang="en-IN" sz="2000" cap="none" spc="0" dirty="0">
                <a:latin typeface="+mn-lt"/>
              </a:rPr>
            </a:br>
            <a:r>
              <a:rPr lang="en-IN" sz="2000" cap="none" spc="0" dirty="0">
                <a:latin typeface="+mn-lt"/>
              </a:rPr>
              <a:t>Description: A ligulate  petal generator made using nodes from this toolkit. Very useful or creating flowers with ligulate petals like ‘Daisy’.</a:t>
            </a:r>
            <a:br>
              <a:rPr lang="en-IN" sz="20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endParaRPr lang="en-IN" sz="1800" cap="none" spc="0" dirty="0">
              <a:latin typeface="+mn-lt"/>
            </a:endParaRPr>
          </a:p>
        </p:txBody>
      </p:sp>
    </p:spTree>
    <p:extLst>
      <p:ext uri="{BB962C8B-B14F-4D97-AF65-F5344CB8AC3E}">
        <p14:creationId xmlns:p14="http://schemas.microsoft.com/office/powerpoint/2010/main" val="3696730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80EF0-B557-2F30-79D0-2ADAB61518DB}"/>
              </a:ext>
            </a:extLst>
          </p:cNvPr>
          <p:cNvSpPr>
            <a:spLocks noGrp="1"/>
          </p:cNvSpPr>
          <p:nvPr>
            <p:ph type="title"/>
          </p:nvPr>
        </p:nvSpPr>
        <p:spPr>
          <a:xfrm>
            <a:off x="1024128" y="585216"/>
            <a:ext cx="9720072" cy="5815584"/>
          </a:xfrm>
        </p:spPr>
        <p:txBody>
          <a:bodyPr anchor="t">
            <a:normAutofit/>
          </a:bodyPr>
          <a:lstStyle/>
          <a:p>
            <a:r>
              <a:rPr lang="en-IN" sz="1800" u="sng" cap="none" spc="0" dirty="0">
                <a:latin typeface="+mn-lt"/>
              </a:rPr>
              <a:t>Lofting with profiles</a:t>
            </a:r>
            <a:br>
              <a:rPr lang="en-IN" sz="1800" cap="none" spc="0" dirty="0">
                <a:latin typeface="+mn-lt"/>
              </a:rPr>
            </a:br>
            <a:br>
              <a:rPr lang="en-IN" sz="1800" cap="none" spc="0" dirty="0">
                <a:latin typeface="+mn-lt"/>
              </a:rPr>
            </a:br>
            <a:r>
              <a:rPr lang="en-IN" sz="1800" cap="none" spc="0" dirty="0">
                <a:latin typeface="+mn-lt"/>
              </a:rPr>
              <a:t>Description: A example “</a:t>
            </a:r>
            <a:r>
              <a:rPr lang="en-IN" sz="1800" cap="none" spc="0" dirty="0" err="1">
                <a:latin typeface="+mn-lt"/>
              </a:rPr>
              <a:t>AST_Loft</a:t>
            </a:r>
            <a:r>
              <a:rPr lang="en-IN" sz="1800" cap="none" spc="0" dirty="0">
                <a:latin typeface="+mn-lt"/>
              </a:rPr>
              <a:t> Curve” with preloaded profiles. Just give it a Bezier Curve and it will show you a smart technique of lofting curves with auto curve sorting. By attaching the profiles to the input Bezier. You can edit the Bezier afterwards. </a:t>
            </a:r>
            <a:br>
              <a:rPr lang="en-IN" sz="1800" cap="none" spc="0" dirty="0">
                <a:latin typeface="+mn-lt"/>
              </a:rPr>
            </a:br>
            <a:br>
              <a:rPr lang="en-IN" sz="1800" cap="none" spc="0" dirty="0">
                <a:latin typeface="+mn-lt"/>
              </a:rPr>
            </a:br>
            <a:r>
              <a:rPr lang="en-IN" sz="1800" u="sng" cap="none" spc="0" dirty="0">
                <a:latin typeface="+mn-lt"/>
              </a:rPr>
              <a:t>Palm Lanceolate</a:t>
            </a:r>
            <a:br>
              <a:rPr lang="en-IN" sz="1800" cap="none" spc="0" dirty="0">
                <a:latin typeface="+mn-lt"/>
              </a:rPr>
            </a:br>
            <a:br>
              <a:rPr lang="en-IN" sz="1800" cap="none" spc="0" dirty="0">
                <a:latin typeface="+mn-lt"/>
              </a:rPr>
            </a:br>
            <a:r>
              <a:rPr lang="en-IN" sz="1800" cap="none" spc="0" dirty="0">
                <a:latin typeface="+mn-lt"/>
              </a:rPr>
              <a:t>Description: Individual segment of the palm leaves made with “</a:t>
            </a:r>
            <a:r>
              <a:rPr lang="en-IN" sz="1800" cap="none" spc="0" dirty="0" err="1">
                <a:latin typeface="+mn-lt"/>
              </a:rPr>
              <a:t>AST_Bezier</a:t>
            </a:r>
            <a:r>
              <a:rPr lang="en-IN" sz="1800" cap="none" spc="0" dirty="0">
                <a:latin typeface="+mn-lt"/>
              </a:rPr>
              <a:t>” and “</a:t>
            </a:r>
            <a:r>
              <a:rPr lang="en-IN" sz="1800" cap="none" spc="0" dirty="0" err="1">
                <a:latin typeface="+mn-lt"/>
              </a:rPr>
              <a:t>AST_Mirrired</a:t>
            </a:r>
            <a:r>
              <a:rPr lang="en-IN" sz="1800" cap="none" spc="0" dirty="0">
                <a:latin typeface="+mn-lt"/>
              </a:rPr>
              <a:t> Bezier”. Modify the parameters a little and it will go for a variety of trees with similar leaves.</a:t>
            </a:r>
            <a:br>
              <a:rPr lang="en-IN" sz="1800" cap="none" spc="0" dirty="0">
                <a:latin typeface="+mn-lt"/>
              </a:rPr>
            </a:br>
            <a:br>
              <a:rPr lang="en-IN" sz="1800" cap="none" spc="0" dirty="0">
                <a:latin typeface="+mn-lt"/>
              </a:rPr>
            </a:br>
            <a:r>
              <a:rPr lang="en-IN" sz="1800" u="sng" cap="none" spc="0" dirty="0">
                <a:latin typeface="+mn-lt"/>
              </a:rPr>
              <a:t>Petal 2 </a:t>
            </a:r>
            <a:br>
              <a:rPr lang="en-IN" sz="1800" cap="none" spc="0" dirty="0">
                <a:latin typeface="+mn-lt"/>
              </a:rPr>
            </a:br>
            <a:br>
              <a:rPr lang="en-IN" sz="1800" cap="none" spc="0" dirty="0">
                <a:latin typeface="+mn-lt"/>
              </a:rPr>
            </a:br>
            <a:r>
              <a:rPr lang="en-IN" sz="1800" cap="none" spc="0" dirty="0">
                <a:latin typeface="+mn-lt"/>
              </a:rPr>
              <a:t>Description: A simple petal generator. Type that usually found in vie leaves flowers or in wild. Made using “</a:t>
            </a:r>
            <a:r>
              <a:rPr lang="en-IN" sz="1800" cap="none" spc="0" dirty="0" err="1">
                <a:latin typeface="+mn-lt"/>
              </a:rPr>
              <a:t>AST_Natural</a:t>
            </a:r>
            <a:r>
              <a:rPr lang="en-IN" sz="1800" cap="none" spc="0" dirty="0">
                <a:latin typeface="+mn-lt"/>
              </a:rPr>
              <a:t> Spiral”.</a:t>
            </a:r>
            <a:br>
              <a:rPr lang="en-IN" sz="1800" cap="none" spc="0" dirty="0">
                <a:latin typeface="+mn-lt"/>
              </a:rPr>
            </a:br>
            <a:br>
              <a:rPr lang="en-IN" sz="1800" cap="none" spc="0" dirty="0">
                <a:latin typeface="+mn-lt"/>
              </a:rPr>
            </a:br>
            <a:r>
              <a:rPr lang="en-IN" sz="1800" u="sng" cap="none" spc="0" dirty="0">
                <a:latin typeface="+mn-lt"/>
              </a:rPr>
              <a:t>Shortest edge path optimize</a:t>
            </a:r>
            <a:br>
              <a:rPr lang="en-IN" sz="1800" cap="none" spc="0" dirty="0">
                <a:latin typeface="+mn-lt"/>
              </a:rPr>
            </a:br>
            <a:br>
              <a:rPr lang="en-IN" sz="1800" cap="none" spc="0" dirty="0">
                <a:latin typeface="+mn-lt"/>
              </a:rPr>
            </a:br>
            <a:r>
              <a:rPr lang="en-IN" sz="1800" cap="none" spc="0" dirty="0">
                <a:latin typeface="+mn-lt"/>
              </a:rPr>
              <a:t>Description: An example of how to optimize the geometry made using shortest edge path technique.</a:t>
            </a:r>
          </a:p>
        </p:txBody>
      </p:sp>
    </p:spTree>
    <p:extLst>
      <p:ext uri="{BB962C8B-B14F-4D97-AF65-F5344CB8AC3E}">
        <p14:creationId xmlns:p14="http://schemas.microsoft.com/office/powerpoint/2010/main" val="2478250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C5D57-CDF2-BDFD-FDE7-0E080160A85E}"/>
              </a:ext>
            </a:extLst>
          </p:cNvPr>
          <p:cNvSpPr>
            <a:spLocks noGrp="1"/>
          </p:cNvSpPr>
          <p:nvPr>
            <p:ph type="title"/>
          </p:nvPr>
        </p:nvSpPr>
        <p:spPr/>
        <p:txBody>
          <a:bodyPr/>
          <a:lstStyle/>
          <a:p>
            <a:r>
              <a:rPr lang="en-IN" dirty="0"/>
              <a:t>Generators</a:t>
            </a:r>
          </a:p>
        </p:txBody>
      </p:sp>
      <p:sp>
        <p:nvSpPr>
          <p:cNvPr id="3" name="Content Placeholder 2">
            <a:extLst>
              <a:ext uri="{FF2B5EF4-FFF2-40B4-BE49-F238E27FC236}">
                <a16:creationId xmlns:a16="http://schemas.microsoft.com/office/drawing/2014/main" id="{E28075A9-74CA-13B4-0581-10306C39CD14}"/>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Di-Circle Pattern</a:t>
            </a:r>
          </a:p>
          <a:p>
            <a:pPr marL="514350" indent="-514350">
              <a:lnSpc>
                <a:spcPct val="40000"/>
              </a:lnSpc>
              <a:buFont typeface="+mj-lt"/>
              <a:buAutoNum type="romanLcPeriod"/>
            </a:pPr>
            <a:r>
              <a:rPr lang="en-IN" sz="1400" dirty="0"/>
              <a:t>Gothic Table Generator</a:t>
            </a:r>
          </a:p>
          <a:p>
            <a:pPr marL="514350" indent="-514350">
              <a:lnSpc>
                <a:spcPct val="40000"/>
              </a:lnSpc>
              <a:buFont typeface="+mj-lt"/>
              <a:buAutoNum type="romanLcPeriod"/>
            </a:pPr>
            <a:r>
              <a:rPr lang="en-IN" sz="1400" dirty="0"/>
              <a:t>Pattern {2}</a:t>
            </a:r>
          </a:p>
          <a:p>
            <a:pPr marL="514350" indent="-514350">
              <a:lnSpc>
                <a:spcPct val="40000"/>
              </a:lnSpc>
              <a:buFont typeface="+mj-lt"/>
              <a:buAutoNum type="romanLcPeriod"/>
            </a:pPr>
            <a:r>
              <a:rPr lang="en-IN" sz="1400" dirty="0"/>
              <a:t>Pottery</a:t>
            </a:r>
          </a:p>
          <a:p>
            <a:pPr marL="514350" indent="-514350">
              <a:lnSpc>
                <a:spcPct val="40000"/>
              </a:lnSpc>
              <a:buFont typeface="+mj-lt"/>
              <a:buAutoNum type="romanLcPeriod"/>
            </a:pPr>
            <a:r>
              <a:rPr lang="en-IN" sz="1400" dirty="0"/>
              <a:t>Rock Generator</a:t>
            </a:r>
          </a:p>
          <a:p>
            <a:pPr marL="514350" indent="-514350">
              <a:lnSpc>
                <a:spcPct val="40000"/>
              </a:lnSpc>
              <a:buFont typeface="+mj-lt"/>
              <a:buAutoNum type="romanLcPeriod"/>
            </a:pPr>
            <a:r>
              <a:rPr lang="en-IN" sz="1400" dirty="0"/>
              <a:t>Tree – 50+</a:t>
            </a:r>
          </a:p>
          <a:p>
            <a:pPr marL="514350" indent="-514350">
              <a:lnSpc>
                <a:spcPct val="40000"/>
              </a:lnSpc>
              <a:buFont typeface="+mj-lt"/>
              <a:buAutoNum type="romanLcPeriod"/>
            </a:pPr>
            <a:endParaRPr lang="en-IN" sz="1400" dirty="0"/>
          </a:p>
        </p:txBody>
      </p:sp>
    </p:spTree>
    <p:extLst>
      <p:ext uri="{BB962C8B-B14F-4D97-AF65-F5344CB8AC3E}">
        <p14:creationId xmlns:p14="http://schemas.microsoft.com/office/powerpoint/2010/main" val="3061641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DA21-A835-1362-0147-FF74EEEF9A7E}"/>
              </a:ext>
            </a:extLst>
          </p:cNvPr>
          <p:cNvSpPr>
            <a:spLocks noGrp="1"/>
          </p:cNvSpPr>
          <p:nvPr>
            <p:ph type="title"/>
          </p:nvPr>
        </p:nvSpPr>
        <p:spPr>
          <a:xfrm>
            <a:off x="1024128" y="585215"/>
            <a:ext cx="9720072" cy="5670729"/>
          </a:xfrm>
        </p:spPr>
        <p:txBody>
          <a:bodyPr anchor="t">
            <a:normAutofit fontScale="90000"/>
          </a:bodyPr>
          <a:lstStyle/>
          <a:p>
            <a:r>
              <a:rPr lang="en-IN" sz="1800" u="sng" cap="none" spc="0" dirty="0">
                <a:latin typeface="+mn-lt"/>
              </a:rPr>
              <a:t>Di-Circle Pattern</a:t>
            </a:r>
            <a:br>
              <a:rPr lang="en-IN" sz="1800" cap="none" spc="0" dirty="0">
                <a:latin typeface="+mn-lt"/>
              </a:rPr>
            </a:br>
            <a:br>
              <a:rPr lang="en-IN" sz="1800" cap="none" spc="0" dirty="0">
                <a:latin typeface="+mn-lt"/>
              </a:rPr>
            </a:br>
            <a:r>
              <a:rPr lang="en-IN" sz="1800" cap="none" spc="0" dirty="0">
                <a:latin typeface="+mn-lt"/>
              </a:rPr>
              <a:t>Description: A Circular Mandola/pattern Generator, Changing each parameter randomize the mandola. It adds two Vector circles to create these patterns.</a:t>
            </a:r>
            <a:br>
              <a:rPr lang="en-IN" sz="1800" cap="none" spc="0" dirty="0">
                <a:latin typeface="+mn-lt"/>
              </a:rPr>
            </a:br>
            <a:br>
              <a:rPr lang="en-IN" sz="1800" cap="none" spc="0" dirty="0">
                <a:latin typeface="+mn-lt"/>
              </a:rPr>
            </a:br>
            <a:r>
              <a:rPr lang="en-IN" sz="1800" u="sng" cap="none" spc="0" dirty="0">
                <a:latin typeface="+mn-lt"/>
              </a:rPr>
              <a:t>Gothic Table Generator</a:t>
            </a:r>
            <a:br>
              <a:rPr lang="en-IN" sz="1800" cap="none" spc="0" dirty="0">
                <a:latin typeface="+mn-lt"/>
              </a:rPr>
            </a:br>
            <a:br>
              <a:rPr lang="en-IN" sz="1800" cap="none" spc="0" dirty="0">
                <a:latin typeface="+mn-lt"/>
              </a:rPr>
            </a:br>
            <a:r>
              <a:rPr lang="en-IN" sz="1800" cap="none" spc="0" dirty="0">
                <a:latin typeface="+mn-lt"/>
              </a:rPr>
              <a:t>Description: A round table generator in gothic style. Fully customizable with 18 parameters.</a:t>
            </a:r>
            <a:br>
              <a:rPr lang="en-IN" sz="1800" cap="none" spc="0" dirty="0">
                <a:latin typeface="+mn-lt"/>
              </a:rPr>
            </a:br>
            <a:br>
              <a:rPr lang="en-IN" sz="1800" cap="none" spc="0" dirty="0">
                <a:latin typeface="+mn-lt"/>
              </a:rPr>
            </a:br>
            <a:r>
              <a:rPr lang="en-IN" sz="1800" u="sng" cap="none" spc="0" dirty="0">
                <a:latin typeface="+mn-lt"/>
              </a:rPr>
              <a:t>Pattern {2}</a:t>
            </a:r>
            <a:br>
              <a:rPr lang="en-IN" sz="1800" cap="none" spc="0" dirty="0">
                <a:latin typeface="+mn-lt"/>
              </a:rPr>
            </a:br>
            <a:br>
              <a:rPr lang="en-IN" sz="1800" cap="none" spc="0" dirty="0">
                <a:latin typeface="+mn-lt"/>
              </a:rPr>
            </a:br>
            <a:r>
              <a:rPr lang="en-IN" sz="1800" cap="none" spc="0" dirty="0">
                <a:latin typeface="+mn-lt"/>
              </a:rPr>
              <a:t>Description: A round pattern generator useful for making parametric designs. This pattern generator provides more controls over the pattern you generate.</a:t>
            </a:r>
            <a:br>
              <a:rPr lang="en-IN" sz="1800" cap="none" spc="0" dirty="0">
                <a:latin typeface="+mn-lt"/>
              </a:rPr>
            </a:br>
            <a:br>
              <a:rPr lang="en-IN" sz="1800" cap="none" spc="0" dirty="0">
                <a:latin typeface="+mn-lt"/>
              </a:rPr>
            </a:br>
            <a:r>
              <a:rPr lang="en-IN" sz="1800" u="sng" cap="none" spc="0" dirty="0">
                <a:latin typeface="+mn-lt"/>
              </a:rPr>
              <a:t>Pottery</a:t>
            </a:r>
            <a:br>
              <a:rPr lang="en-IN" sz="1800" cap="none" spc="0" dirty="0">
                <a:latin typeface="+mn-lt"/>
              </a:rPr>
            </a:br>
            <a:br>
              <a:rPr lang="en-IN" sz="1800" cap="none" spc="0" dirty="0">
                <a:latin typeface="+mn-lt"/>
              </a:rPr>
            </a:br>
            <a:r>
              <a:rPr lang="en-IN" sz="1800" cap="none" spc="0" dirty="0">
                <a:latin typeface="+mn-lt"/>
              </a:rPr>
              <a:t>Description: It is a pot Generator with Bezier input. Just give it a Bezier in the shape of Desired pot profile(only one side) and it will generate the pot from that profile.</a:t>
            </a:r>
            <a:br>
              <a:rPr lang="en-IN" sz="1800" cap="none" spc="0" dirty="0">
                <a:latin typeface="+mn-lt"/>
              </a:rPr>
            </a:br>
            <a:br>
              <a:rPr lang="en-IN" sz="1800" cap="none" spc="0" dirty="0">
                <a:latin typeface="+mn-lt"/>
              </a:rPr>
            </a:br>
            <a:r>
              <a:rPr lang="en-IN" sz="1800" u="sng" cap="none" spc="0" dirty="0">
                <a:latin typeface="+mn-lt"/>
              </a:rPr>
              <a:t>Rock Generator</a:t>
            </a:r>
            <a:br>
              <a:rPr lang="en-IN" sz="1800" cap="none" spc="0" dirty="0">
                <a:latin typeface="+mn-lt"/>
              </a:rPr>
            </a:br>
            <a:br>
              <a:rPr lang="en-IN" sz="1800" cap="none" spc="0" dirty="0">
                <a:latin typeface="+mn-lt"/>
              </a:rPr>
            </a:br>
            <a:r>
              <a:rPr lang="en-IN" sz="1800" cap="none" spc="0" dirty="0">
                <a:latin typeface="+mn-lt"/>
              </a:rPr>
              <a:t>Description: A procedural Rock/Boulder Generator. You can even generate rocks in custom shapes by giving it a rough shaped geometry of the rock. By turning off the ICO option. Otherwise it will generate without input geometry. You can also </a:t>
            </a:r>
            <a:r>
              <a:rPr lang="en-IN" sz="1800" cap="none" spc="0" dirty="0" err="1">
                <a:latin typeface="+mn-lt"/>
              </a:rPr>
              <a:t>remesh</a:t>
            </a:r>
            <a:r>
              <a:rPr lang="en-IN" sz="1800" cap="none" spc="0" dirty="0">
                <a:latin typeface="+mn-lt"/>
              </a:rPr>
              <a:t> the rock within the node. Try all the parameters for better understanding of their use.</a:t>
            </a: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br>
              <a:rPr lang="en-IN" sz="1800" cap="none" spc="0" dirty="0">
                <a:latin typeface="+mn-lt"/>
              </a:rPr>
            </a:br>
            <a:endParaRPr lang="en-IN" sz="1800" cap="none" spc="0" dirty="0">
              <a:latin typeface="+mn-lt"/>
            </a:endParaRPr>
          </a:p>
        </p:txBody>
      </p:sp>
    </p:spTree>
    <p:extLst>
      <p:ext uri="{BB962C8B-B14F-4D97-AF65-F5344CB8AC3E}">
        <p14:creationId xmlns:p14="http://schemas.microsoft.com/office/powerpoint/2010/main" val="940091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BAD9-D173-5C3C-EBF9-4D04CF1607C0}"/>
              </a:ext>
            </a:extLst>
          </p:cNvPr>
          <p:cNvSpPr>
            <a:spLocks noGrp="1"/>
          </p:cNvSpPr>
          <p:nvPr>
            <p:ph type="title"/>
          </p:nvPr>
        </p:nvSpPr>
        <p:spPr>
          <a:xfrm>
            <a:off x="1024128" y="585215"/>
            <a:ext cx="9720072" cy="5725049"/>
          </a:xfrm>
        </p:spPr>
        <p:txBody>
          <a:bodyPr anchor="t">
            <a:normAutofit/>
          </a:bodyPr>
          <a:lstStyle/>
          <a:p>
            <a:r>
              <a:rPr lang="en-IN" sz="1600" u="sng" cap="none" spc="0" dirty="0">
                <a:latin typeface="+mn-lt"/>
              </a:rPr>
              <a:t>Tree – 50+</a:t>
            </a:r>
            <a:br>
              <a:rPr lang="en-IN" sz="1600" cap="none" spc="0" dirty="0">
                <a:latin typeface="+mn-lt"/>
              </a:rPr>
            </a:br>
            <a:br>
              <a:rPr lang="en-IN" sz="1600" cap="none" spc="0" dirty="0">
                <a:latin typeface="+mn-lt"/>
              </a:rPr>
            </a:br>
            <a:r>
              <a:rPr lang="en-IN" sz="1600" cap="none" spc="0" dirty="0">
                <a:latin typeface="+mn-lt"/>
              </a:rPr>
              <a:t>Description: A tree generator with more than 50 parameters to customize it. Useful for instantly creating trees for your scenes. It can be used for creating a variety of trees like fantasy, artistic, spooky, wild trees etc.</a:t>
            </a:r>
            <a:br>
              <a:rPr lang="en-IN" sz="1600" cap="none" spc="0" dirty="0">
                <a:latin typeface="+mn-lt"/>
              </a:rPr>
            </a:br>
            <a:br>
              <a:rPr lang="en-IN" sz="1600" cap="none" spc="0" dirty="0">
                <a:latin typeface="+mn-lt"/>
              </a:rPr>
            </a:br>
            <a:endParaRPr lang="en-IN" sz="1600" cap="none" spc="0" dirty="0">
              <a:latin typeface="+mn-lt"/>
            </a:endParaRPr>
          </a:p>
        </p:txBody>
      </p:sp>
    </p:spTree>
    <p:extLst>
      <p:ext uri="{BB962C8B-B14F-4D97-AF65-F5344CB8AC3E}">
        <p14:creationId xmlns:p14="http://schemas.microsoft.com/office/powerpoint/2010/main" val="186039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6B6C-ED72-B880-EDCD-F2F9222F288A}"/>
              </a:ext>
            </a:extLst>
          </p:cNvPr>
          <p:cNvSpPr>
            <a:spLocks noGrp="1"/>
          </p:cNvSpPr>
          <p:nvPr>
            <p:ph type="title"/>
          </p:nvPr>
        </p:nvSpPr>
        <p:spPr/>
        <p:txBody>
          <a:bodyPr/>
          <a:lstStyle/>
          <a:p>
            <a:r>
              <a:rPr lang="en-IN" dirty="0"/>
              <a:t>Geometry</a:t>
            </a:r>
          </a:p>
        </p:txBody>
      </p:sp>
      <p:sp>
        <p:nvSpPr>
          <p:cNvPr id="4" name="Content Placeholder 2">
            <a:extLst>
              <a:ext uri="{FF2B5EF4-FFF2-40B4-BE49-F238E27FC236}">
                <a16:creationId xmlns:a16="http://schemas.microsoft.com/office/drawing/2014/main" id="{B69B1B8E-B250-8BF9-3CE4-386F0E166C8A}"/>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Align to Grid Plane</a:t>
            </a:r>
          </a:p>
          <a:p>
            <a:pPr marL="514350" indent="-514350">
              <a:lnSpc>
                <a:spcPct val="40000"/>
              </a:lnSpc>
              <a:buFont typeface="+mj-lt"/>
              <a:buAutoNum type="romanLcPeriod"/>
            </a:pPr>
            <a:r>
              <a:rPr lang="en-IN" sz="1400" dirty="0"/>
              <a:t>Bounding Box +</a:t>
            </a:r>
          </a:p>
          <a:p>
            <a:pPr marL="514350" indent="-514350">
              <a:lnSpc>
                <a:spcPct val="40000"/>
              </a:lnSpc>
              <a:buFont typeface="+mj-lt"/>
              <a:buAutoNum type="romanLcPeriod"/>
            </a:pPr>
            <a:r>
              <a:rPr lang="en-IN" sz="1400" dirty="0"/>
              <a:t>Bounding Box Group Index</a:t>
            </a:r>
          </a:p>
          <a:p>
            <a:pPr marL="514350" indent="-514350">
              <a:lnSpc>
                <a:spcPct val="40000"/>
              </a:lnSpc>
              <a:buFont typeface="+mj-lt"/>
              <a:buAutoNum type="romanLcPeriod"/>
            </a:pPr>
            <a:r>
              <a:rPr lang="en-IN" sz="1400" dirty="0"/>
              <a:t>Bounding Grid</a:t>
            </a:r>
          </a:p>
          <a:p>
            <a:pPr marL="514350" indent="-514350">
              <a:lnSpc>
                <a:spcPct val="40000"/>
              </a:lnSpc>
              <a:buFont typeface="+mj-lt"/>
              <a:buAutoNum type="romanLcPeriod"/>
            </a:pPr>
            <a:r>
              <a:rPr lang="en-IN" sz="1400" dirty="0"/>
              <a:t>Bounding Lattice</a:t>
            </a:r>
          </a:p>
          <a:p>
            <a:pPr marL="514350" indent="-514350">
              <a:lnSpc>
                <a:spcPct val="40000"/>
              </a:lnSpc>
              <a:buFont typeface="+mj-lt"/>
              <a:buAutoNum type="romanLcPeriod"/>
            </a:pPr>
            <a:r>
              <a:rPr lang="en-IN" sz="1400" dirty="0"/>
              <a:t>Rotate Geometry</a:t>
            </a:r>
          </a:p>
          <a:p>
            <a:pPr marL="514350" indent="-514350">
              <a:lnSpc>
                <a:spcPct val="40000"/>
              </a:lnSpc>
              <a:buFont typeface="+mj-lt"/>
              <a:buAutoNum type="romanLcPeriod"/>
            </a:pPr>
            <a:r>
              <a:rPr lang="en-IN" sz="1400" dirty="0"/>
              <a:t>Self Iteration (Caution)</a:t>
            </a:r>
          </a:p>
          <a:p>
            <a:pPr marL="514350" indent="-514350">
              <a:lnSpc>
                <a:spcPct val="40000"/>
              </a:lnSpc>
              <a:buFont typeface="+mj-lt"/>
              <a:buAutoNum type="romanLcPeriod"/>
            </a:pPr>
            <a:r>
              <a:rPr lang="en-IN" sz="1400" dirty="0"/>
              <a:t>Selective Join Geometry</a:t>
            </a:r>
          </a:p>
          <a:p>
            <a:pPr marL="514350" indent="-514350">
              <a:lnSpc>
                <a:spcPct val="40000"/>
              </a:lnSpc>
              <a:buFont typeface="+mj-lt"/>
              <a:buAutoNum type="romanLcPeriod"/>
            </a:pPr>
            <a:r>
              <a:rPr lang="en-IN" sz="1400" dirty="0"/>
              <a:t>Simplify for Viewport</a:t>
            </a:r>
          </a:p>
          <a:p>
            <a:pPr marL="514350" indent="-514350">
              <a:lnSpc>
                <a:spcPct val="40000"/>
              </a:lnSpc>
              <a:buFont typeface="+mj-lt"/>
              <a:buAutoNum type="romanLcPeriod"/>
            </a:pPr>
            <a:r>
              <a:rPr lang="en-IN" sz="1400" dirty="0"/>
              <a:t>Transform Geometry +</a:t>
            </a:r>
          </a:p>
          <a:p>
            <a:pPr marL="514350" indent="-514350">
              <a:lnSpc>
                <a:spcPct val="40000"/>
              </a:lnSpc>
              <a:buFont typeface="+mj-lt"/>
              <a:buAutoNum type="romanLcPeriod"/>
            </a:pPr>
            <a:endParaRPr lang="en-IN" sz="1400" dirty="0"/>
          </a:p>
        </p:txBody>
      </p:sp>
    </p:spTree>
    <p:extLst>
      <p:ext uri="{BB962C8B-B14F-4D97-AF65-F5344CB8AC3E}">
        <p14:creationId xmlns:p14="http://schemas.microsoft.com/office/powerpoint/2010/main" val="426300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9E44-0CCF-B034-F468-5AAA2359FFDE}"/>
              </a:ext>
            </a:extLst>
          </p:cNvPr>
          <p:cNvSpPr>
            <a:spLocks noGrp="1"/>
          </p:cNvSpPr>
          <p:nvPr>
            <p:ph type="title"/>
          </p:nvPr>
        </p:nvSpPr>
        <p:spPr>
          <a:xfrm>
            <a:off x="1024128" y="585216"/>
            <a:ext cx="9720072" cy="5924226"/>
          </a:xfrm>
        </p:spPr>
        <p:txBody>
          <a:bodyPr anchor="t">
            <a:normAutofit/>
          </a:bodyPr>
          <a:lstStyle/>
          <a:p>
            <a:r>
              <a:rPr lang="en-IN" sz="1600" u="sng" cap="none" spc="0" dirty="0">
                <a:latin typeface="+mn-lt"/>
              </a:rPr>
              <a:t>Align to Grid Plane</a:t>
            </a:r>
            <a:br>
              <a:rPr lang="en-IN" sz="1600" cap="none" spc="0" dirty="0">
                <a:latin typeface="+mn-lt"/>
              </a:rPr>
            </a:br>
            <a:br>
              <a:rPr lang="en-IN" sz="1600" cap="none" spc="0" dirty="0">
                <a:latin typeface="+mn-lt"/>
              </a:rPr>
            </a:br>
            <a:r>
              <a:rPr lang="en-IN" sz="1600" cap="none" spc="0" dirty="0">
                <a:latin typeface="+mn-lt"/>
              </a:rPr>
              <a:t>Description: Moves the input geometry so that its lowest point sits on the viewport grid plane. Very handy node while instancing things or sampling objects from viewport.</a:t>
            </a:r>
            <a:br>
              <a:rPr lang="en-IN" sz="1600" cap="none" spc="0" dirty="0">
                <a:latin typeface="+mn-lt"/>
              </a:rPr>
            </a:br>
            <a:br>
              <a:rPr lang="en-IN" sz="1600" cap="none" spc="0" dirty="0">
                <a:latin typeface="+mn-lt"/>
              </a:rPr>
            </a:br>
            <a:r>
              <a:rPr lang="en-IN" sz="1600" u="sng" cap="none" spc="0" dirty="0">
                <a:latin typeface="+mn-lt"/>
              </a:rPr>
              <a:t>Bounding Box +</a:t>
            </a:r>
            <a:br>
              <a:rPr lang="en-IN" sz="1600" cap="none" spc="0" dirty="0">
                <a:latin typeface="+mn-lt"/>
              </a:rPr>
            </a:br>
            <a:br>
              <a:rPr lang="en-IN" sz="1600" cap="none" spc="0" dirty="0">
                <a:latin typeface="+mn-lt"/>
              </a:rPr>
            </a:br>
            <a:r>
              <a:rPr lang="en-IN" sz="1600" cap="none" spc="0" dirty="0">
                <a:latin typeface="+mn-lt"/>
              </a:rPr>
              <a:t>Description: A bounding box node with pre-organized outputs for faster workflow. Consider the bottom plane of the bounding box of your geometry as A,B,C and D. and top plane as A’, B’, C’ and D’. It output all the corner position of the bounding box along with its center, center of bottom plane(base), scale and bounding surface area. Where A is the “MIN” point and C’ is the “MAX” point. Just hide the unnecessary outputs with ‘</a:t>
            </a:r>
            <a:r>
              <a:rPr lang="en-IN" sz="1600" cap="none" spc="0" dirty="0" err="1">
                <a:latin typeface="+mn-lt"/>
              </a:rPr>
              <a:t>ctrl+h</a:t>
            </a:r>
            <a:r>
              <a:rPr lang="en-IN" sz="1600" cap="none" spc="0" dirty="0">
                <a:latin typeface="+mn-lt"/>
              </a:rPr>
              <a:t>’ after plugging the needed outputs.</a:t>
            </a:r>
            <a:br>
              <a:rPr lang="en-IN" sz="1600" cap="none" spc="0" dirty="0">
                <a:latin typeface="+mn-lt"/>
              </a:rPr>
            </a:br>
            <a:br>
              <a:rPr lang="en-IN" sz="1600" cap="none" spc="0" dirty="0">
                <a:latin typeface="+mn-lt"/>
              </a:rPr>
            </a:br>
            <a:r>
              <a:rPr lang="en-IN" sz="1600" u="sng" cap="none" spc="0" dirty="0">
                <a:latin typeface="+mn-lt"/>
              </a:rPr>
              <a:t>Bound Box Group Index</a:t>
            </a:r>
            <a:br>
              <a:rPr lang="en-IN" sz="1600" cap="none" spc="0" dirty="0">
                <a:latin typeface="+mn-lt"/>
              </a:rPr>
            </a:br>
            <a:br>
              <a:rPr lang="en-IN" sz="1600" cap="none" spc="0" dirty="0">
                <a:latin typeface="+mn-lt"/>
              </a:rPr>
            </a:br>
            <a:r>
              <a:rPr lang="en-IN" sz="1600" cap="none" spc="0" dirty="0">
                <a:latin typeface="+mn-lt"/>
              </a:rPr>
              <a:t>Description: Grouped Bounding Boxes. “Creates bounding boxes for each loose or group indexed geometry”. Or geometry with multiple meshes. Input the mesh island’s island index in the group index. Output vectors are field output accordingly.</a:t>
            </a:r>
            <a:br>
              <a:rPr lang="en-IN" sz="1600" cap="none" spc="0" dirty="0">
                <a:latin typeface="+mn-lt"/>
              </a:rPr>
            </a:br>
            <a:r>
              <a:rPr lang="en-IN" sz="1600" cap="none" spc="0" dirty="0">
                <a:latin typeface="+mn-lt"/>
              </a:rPr>
              <a:t>Learned this node from </a:t>
            </a:r>
            <a:r>
              <a:rPr lang="en-IN" sz="1600" cap="none" spc="0" dirty="0" err="1">
                <a:latin typeface="+mn-lt"/>
              </a:rPr>
              <a:t>Erindale’s</a:t>
            </a:r>
            <a:r>
              <a:rPr lang="en-IN" sz="1600" cap="none" spc="0" dirty="0">
                <a:latin typeface="+mn-lt"/>
              </a:rPr>
              <a:t> Tutorial on bounding boxes.</a:t>
            </a:r>
            <a:br>
              <a:rPr lang="en-IN" sz="1600" cap="none" spc="0" dirty="0">
                <a:latin typeface="+mn-lt"/>
              </a:rPr>
            </a:br>
            <a:br>
              <a:rPr lang="en-IN" sz="1600" cap="none" spc="0" dirty="0">
                <a:latin typeface="+mn-lt"/>
              </a:rPr>
            </a:br>
            <a:r>
              <a:rPr lang="en-IN" sz="1600" u="sng" cap="none" spc="0" dirty="0">
                <a:latin typeface="+mn-lt"/>
              </a:rPr>
              <a:t>Bounding Grid</a:t>
            </a:r>
            <a:br>
              <a:rPr lang="en-IN" sz="1600" cap="none" spc="0" dirty="0">
                <a:latin typeface="+mn-lt"/>
              </a:rPr>
            </a:br>
            <a:br>
              <a:rPr lang="en-IN" sz="1600" cap="none" spc="0" dirty="0">
                <a:latin typeface="+mn-lt"/>
              </a:rPr>
            </a:br>
            <a:r>
              <a:rPr lang="en-IN" sz="1600" cap="none" spc="0" dirty="0">
                <a:latin typeface="+mn-lt"/>
              </a:rPr>
              <a:t>Description: Create a grid on the lowest point of the input geometry. Scales to the X and Y size of the input geometry.</a:t>
            </a:r>
            <a:br>
              <a:rPr lang="en-IN" sz="1600" cap="none" spc="0" dirty="0">
                <a:latin typeface="+mn-lt"/>
              </a:rPr>
            </a:br>
            <a:br>
              <a:rPr lang="en-IN" sz="1600" cap="none" spc="0" dirty="0">
                <a:latin typeface="+mn-lt"/>
              </a:rPr>
            </a:br>
            <a:r>
              <a:rPr lang="en-IN" sz="1600" u="sng" cap="none" spc="0" dirty="0">
                <a:latin typeface="+mn-lt"/>
              </a:rPr>
              <a:t>Bounding Lattice</a:t>
            </a:r>
            <a:br>
              <a:rPr lang="en-IN" sz="1600" cap="none" spc="0" dirty="0">
                <a:latin typeface="+mn-lt"/>
              </a:rPr>
            </a:br>
            <a:br>
              <a:rPr lang="en-IN" sz="1600" cap="none" spc="0" dirty="0">
                <a:latin typeface="+mn-lt"/>
              </a:rPr>
            </a:br>
            <a:r>
              <a:rPr lang="en-IN" sz="1600" cap="none" spc="0" dirty="0">
                <a:latin typeface="+mn-lt"/>
              </a:rPr>
              <a:t>Description: Creates a Lattice around the input geometry matching the bounding box.</a:t>
            </a:r>
          </a:p>
        </p:txBody>
      </p:sp>
    </p:spTree>
    <p:extLst>
      <p:ext uri="{BB962C8B-B14F-4D97-AF65-F5344CB8AC3E}">
        <p14:creationId xmlns:p14="http://schemas.microsoft.com/office/powerpoint/2010/main" val="3503748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EC62-DA06-C483-CE30-CABC849A73DF}"/>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ABBE1209-86F3-632A-3C34-0E18867434B4}"/>
              </a:ext>
            </a:extLst>
          </p:cNvPr>
          <p:cNvSpPr>
            <a:spLocks noGrp="1"/>
          </p:cNvSpPr>
          <p:nvPr>
            <p:ph idx="1"/>
          </p:nvPr>
        </p:nvSpPr>
        <p:spPr/>
        <p:txBody>
          <a:bodyPr>
            <a:normAutofit fontScale="70000" lnSpcReduction="20000"/>
          </a:bodyPr>
          <a:lstStyle/>
          <a:p>
            <a:pPr marL="457200" lvl="0" indent="-457200">
              <a:buFont typeface="+mj-lt"/>
              <a:buAutoNum type="arabicPeriod"/>
            </a:pPr>
            <a:r>
              <a:rPr lang="en-IN" dirty="0"/>
              <a:t>Introduction</a:t>
            </a:r>
          </a:p>
          <a:p>
            <a:pPr marL="457200" lvl="0" indent="-457200">
              <a:buFont typeface="+mj-lt"/>
              <a:buAutoNum type="arabicPeriod"/>
            </a:pPr>
            <a:r>
              <a:rPr lang="en-IN" dirty="0"/>
              <a:t>Curves</a:t>
            </a:r>
          </a:p>
          <a:p>
            <a:pPr marL="457200" lvl="0" indent="-457200">
              <a:buFont typeface="+mj-lt"/>
              <a:buAutoNum type="arabicPeriod"/>
            </a:pPr>
            <a:r>
              <a:rPr lang="en-IN" dirty="0"/>
              <a:t>Curves Primitives</a:t>
            </a:r>
          </a:p>
          <a:p>
            <a:pPr marL="457200" lvl="0" indent="-457200">
              <a:buFont typeface="+mj-lt"/>
              <a:buAutoNum type="arabicPeriod"/>
            </a:pPr>
            <a:r>
              <a:rPr lang="en-IN" dirty="0"/>
              <a:t>Examples</a:t>
            </a:r>
          </a:p>
          <a:p>
            <a:pPr marL="457200" lvl="0" indent="-457200">
              <a:buFont typeface="+mj-lt"/>
              <a:buAutoNum type="arabicPeriod"/>
            </a:pPr>
            <a:r>
              <a:rPr lang="en-IN" dirty="0"/>
              <a:t>Generators</a:t>
            </a:r>
          </a:p>
          <a:p>
            <a:pPr marL="457200" lvl="0" indent="-457200">
              <a:buFont typeface="+mj-lt"/>
              <a:buAutoNum type="arabicPeriod"/>
            </a:pPr>
            <a:r>
              <a:rPr lang="en-IN" dirty="0"/>
              <a:t>Geometry</a:t>
            </a:r>
          </a:p>
          <a:p>
            <a:pPr marL="457200" lvl="0" indent="-457200">
              <a:buFont typeface="+mj-lt"/>
              <a:buAutoNum type="arabicPeriod"/>
            </a:pPr>
            <a:r>
              <a:rPr lang="en-IN" dirty="0"/>
              <a:t>Instances</a:t>
            </a:r>
          </a:p>
          <a:p>
            <a:pPr marL="457200" lvl="0" indent="-457200">
              <a:buFont typeface="+mj-lt"/>
              <a:buAutoNum type="arabicPeriod"/>
            </a:pPr>
            <a:r>
              <a:rPr lang="en-IN" dirty="0"/>
              <a:t>Mesh Primitives</a:t>
            </a:r>
          </a:p>
          <a:p>
            <a:pPr marL="457200" lvl="0" indent="-457200">
              <a:buFont typeface="+mj-lt"/>
              <a:buAutoNum type="arabicPeriod"/>
            </a:pPr>
            <a:r>
              <a:rPr lang="en-IN" dirty="0"/>
              <a:t>Points</a:t>
            </a:r>
          </a:p>
          <a:p>
            <a:pPr marL="457200" lvl="0" indent="-457200">
              <a:buFont typeface="+mj-lt"/>
              <a:buAutoNum type="arabicPeriod"/>
            </a:pPr>
            <a:r>
              <a:rPr lang="en-IN" dirty="0"/>
              <a:t>Selection </a:t>
            </a:r>
          </a:p>
          <a:p>
            <a:pPr marL="457200" lvl="0" indent="-457200">
              <a:buFont typeface="+mj-lt"/>
              <a:buAutoNum type="arabicPeriod"/>
            </a:pPr>
            <a:r>
              <a:rPr lang="en-IN" dirty="0"/>
              <a:t>Utilities</a:t>
            </a:r>
          </a:p>
          <a:p>
            <a:pPr marL="457200" lvl="0" indent="-457200">
              <a:buFont typeface="+mj-lt"/>
              <a:buAutoNum type="arabicPeriod"/>
            </a:pPr>
            <a:r>
              <a:rPr lang="en-IN" dirty="0"/>
              <a:t>Vector</a:t>
            </a:r>
          </a:p>
          <a:p>
            <a:endParaRPr lang="en-IN" dirty="0"/>
          </a:p>
        </p:txBody>
      </p:sp>
    </p:spTree>
    <p:extLst>
      <p:ext uri="{BB962C8B-B14F-4D97-AF65-F5344CB8AC3E}">
        <p14:creationId xmlns:p14="http://schemas.microsoft.com/office/powerpoint/2010/main" val="885361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FB8BF-2929-0440-C115-3C8D4CB08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2A71C-71AD-88CA-E710-D542B0EE4385}"/>
              </a:ext>
            </a:extLst>
          </p:cNvPr>
          <p:cNvSpPr>
            <a:spLocks noGrp="1"/>
          </p:cNvSpPr>
          <p:nvPr>
            <p:ph type="title"/>
          </p:nvPr>
        </p:nvSpPr>
        <p:spPr>
          <a:xfrm>
            <a:off x="1024128" y="585216"/>
            <a:ext cx="9720072" cy="5924226"/>
          </a:xfrm>
        </p:spPr>
        <p:txBody>
          <a:bodyPr anchor="t">
            <a:normAutofit/>
          </a:bodyPr>
          <a:lstStyle/>
          <a:p>
            <a:br>
              <a:rPr lang="en-IN" sz="1600" cap="none" spc="0" dirty="0">
                <a:latin typeface="+mn-lt"/>
              </a:rPr>
            </a:br>
            <a:r>
              <a:rPr lang="en-IN" sz="1600" u="sng" cap="none" spc="0" dirty="0">
                <a:latin typeface="+mn-lt"/>
              </a:rPr>
              <a:t>Rotate Geometry</a:t>
            </a:r>
            <a:br>
              <a:rPr lang="en-IN" sz="1600" cap="none" spc="0" dirty="0">
                <a:latin typeface="+mn-lt"/>
              </a:rPr>
            </a:br>
            <a:br>
              <a:rPr lang="en-IN" sz="1600" cap="none" spc="0" dirty="0">
                <a:latin typeface="+mn-lt"/>
              </a:rPr>
            </a:br>
            <a:r>
              <a:rPr lang="en-IN" sz="1600" cap="none" spc="0" dirty="0">
                <a:latin typeface="+mn-lt"/>
              </a:rPr>
              <a:t>Description: Rotate geometry with field inputs, unlike transform geometry where you can only rotate whole geometry. With this node you can rotate the selected part of your geometry with smooth falloff. You can choose Axis, center of rotation and angle. Factor input is where you put the mask of selected geometry.</a:t>
            </a:r>
            <a:br>
              <a:rPr lang="en-IN" sz="1600" cap="none" spc="0" dirty="0">
                <a:latin typeface="+mn-lt"/>
              </a:rPr>
            </a:br>
            <a:br>
              <a:rPr lang="en-IN" sz="1600" cap="none" spc="0" dirty="0">
                <a:latin typeface="+mn-lt"/>
              </a:rPr>
            </a:br>
            <a:r>
              <a:rPr lang="en-IN" sz="1600" u="sng" cap="none" spc="0" dirty="0">
                <a:latin typeface="+mn-lt"/>
              </a:rPr>
              <a:t>Self Iterate Geometry</a:t>
            </a:r>
            <a:br>
              <a:rPr lang="en-IN" sz="1600" cap="none" spc="0" dirty="0">
                <a:latin typeface="+mn-lt"/>
              </a:rPr>
            </a:br>
            <a:br>
              <a:rPr lang="en-IN" sz="1600" cap="none" spc="0" dirty="0">
                <a:latin typeface="+mn-lt"/>
              </a:rPr>
            </a:br>
            <a:r>
              <a:rPr lang="en-IN" sz="1600" cap="none" spc="0" dirty="0">
                <a:latin typeface="+mn-lt"/>
              </a:rPr>
              <a:t>Description: Distribute itself of its own points with each iteration</a:t>
            </a:r>
            <a:br>
              <a:rPr lang="en-IN" sz="1600" cap="none" spc="0" dirty="0">
                <a:latin typeface="+mn-lt"/>
              </a:rPr>
            </a:br>
            <a:r>
              <a:rPr lang="en-IN" sz="1600" cap="none" spc="0" dirty="0">
                <a:latin typeface="+mn-lt"/>
              </a:rPr>
              <a:t>Caution: only use simple geometry with lesser vertex count. Using high density mesh  or geometry will cause your pc to freeze of crash. </a:t>
            </a:r>
            <a:br>
              <a:rPr lang="en-IN" sz="1600" cap="none" spc="0" dirty="0">
                <a:latin typeface="+mn-lt"/>
              </a:rPr>
            </a:br>
            <a:r>
              <a:rPr lang="en-IN" sz="1600" cap="none" spc="0" dirty="0">
                <a:latin typeface="+mn-lt"/>
              </a:rPr>
              <a:t>Useful in creating abstract art.</a:t>
            </a:r>
            <a:br>
              <a:rPr lang="en-IN" sz="1600" cap="none" spc="0" dirty="0">
                <a:latin typeface="+mn-lt"/>
              </a:rPr>
            </a:br>
            <a:br>
              <a:rPr lang="en-IN" sz="1600" cap="none" spc="0" dirty="0">
                <a:latin typeface="+mn-lt"/>
              </a:rPr>
            </a:br>
            <a:r>
              <a:rPr lang="en-IN" sz="1600" u="sng" cap="none" spc="0" dirty="0">
                <a:latin typeface="+mn-lt"/>
              </a:rPr>
              <a:t>Selective Join Geometry</a:t>
            </a:r>
            <a:br>
              <a:rPr lang="en-IN" sz="1600" cap="none" spc="0" dirty="0">
                <a:latin typeface="+mn-lt"/>
              </a:rPr>
            </a:br>
            <a:br>
              <a:rPr lang="en-IN" sz="1600" cap="none" spc="0" dirty="0">
                <a:latin typeface="+mn-lt"/>
              </a:rPr>
            </a:br>
            <a:r>
              <a:rPr lang="en-IN" sz="1600" cap="none" spc="0" dirty="0">
                <a:latin typeface="+mn-lt"/>
              </a:rPr>
              <a:t>Description: it lets you join 5 geometries on the base geometry with an index switch. Each iteration of the index switch adds up the next input geometry to the base geometry.</a:t>
            </a:r>
            <a:br>
              <a:rPr lang="en-IN" sz="1600" cap="none" spc="0" dirty="0">
                <a:latin typeface="+mn-lt"/>
              </a:rPr>
            </a:br>
            <a:r>
              <a:rPr lang="en-IN" sz="1600" cap="none" spc="0" dirty="0">
                <a:latin typeface="+mn-lt"/>
              </a:rPr>
              <a:t>Use case: Imagine you made a tree. Now, you want to control the visibility of each part o your tree(</a:t>
            </a:r>
            <a:r>
              <a:rPr lang="en-IN" sz="1600" cap="none" spc="0" dirty="0" err="1">
                <a:latin typeface="+mn-lt"/>
              </a:rPr>
              <a:t>eg</a:t>
            </a:r>
            <a:r>
              <a:rPr lang="en-IN" sz="1600" cap="none" spc="0" dirty="0">
                <a:latin typeface="+mn-lt"/>
              </a:rPr>
              <a:t>, base branches, secondary branches, roots, twigs, leaves etc). You can just plug in the different parts of your tree in the geo inputs on this node. And connect the index switch to the group input.</a:t>
            </a:r>
            <a:br>
              <a:rPr lang="en-IN" sz="1600" cap="none" spc="0" dirty="0">
                <a:latin typeface="+mn-lt"/>
              </a:rPr>
            </a:br>
            <a:br>
              <a:rPr lang="en-IN" sz="1600" cap="none" spc="0" dirty="0">
                <a:latin typeface="+mn-lt"/>
              </a:rPr>
            </a:br>
            <a:r>
              <a:rPr lang="en-IN" sz="1600" u="sng" cap="none" spc="0" dirty="0">
                <a:latin typeface="+mn-lt"/>
              </a:rPr>
              <a:t>Simplify for Viewport</a:t>
            </a:r>
            <a:br>
              <a:rPr lang="en-IN" sz="1600" cap="none" spc="0" dirty="0">
                <a:latin typeface="+mn-lt"/>
              </a:rPr>
            </a:br>
            <a:br>
              <a:rPr lang="en-IN" sz="1600" cap="none" spc="0" dirty="0">
                <a:latin typeface="+mn-lt"/>
              </a:rPr>
            </a:br>
            <a:r>
              <a:rPr lang="en-IN" sz="1600" cap="none" spc="0" dirty="0">
                <a:latin typeface="+mn-lt"/>
              </a:rPr>
              <a:t>Description: Lets you convex Hull the heavy geometry but automatically switch to original geometry when you render. Very useful when dealing with Heavy instances. Just plug it in between you geometry that you want to instance and Instance on Points node.</a:t>
            </a:r>
            <a:br>
              <a:rPr lang="en-IN" sz="1600" cap="none" spc="0" dirty="0">
                <a:latin typeface="+mn-lt"/>
              </a:rPr>
            </a:br>
            <a:br>
              <a:rPr lang="en-IN" sz="1600" cap="none" spc="0" dirty="0">
                <a:latin typeface="+mn-lt"/>
              </a:rPr>
            </a:br>
            <a:endParaRPr lang="en-IN" sz="1600" cap="none" spc="0" dirty="0">
              <a:latin typeface="+mn-lt"/>
            </a:endParaRPr>
          </a:p>
        </p:txBody>
      </p:sp>
    </p:spTree>
    <p:extLst>
      <p:ext uri="{BB962C8B-B14F-4D97-AF65-F5344CB8AC3E}">
        <p14:creationId xmlns:p14="http://schemas.microsoft.com/office/powerpoint/2010/main" val="282770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1C3BB-9AD7-A746-587B-7C8E896AA3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0F075-98FF-21E5-676D-065426E53213}"/>
              </a:ext>
            </a:extLst>
          </p:cNvPr>
          <p:cNvSpPr>
            <a:spLocks noGrp="1"/>
          </p:cNvSpPr>
          <p:nvPr>
            <p:ph type="title"/>
          </p:nvPr>
        </p:nvSpPr>
        <p:spPr>
          <a:xfrm>
            <a:off x="1024128" y="585216"/>
            <a:ext cx="9720072" cy="5924226"/>
          </a:xfrm>
        </p:spPr>
        <p:txBody>
          <a:bodyPr anchor="t">
            <a:normAutofit/>
          </a:bodyPr>
          <a:lstStyle/>
          <a:p>
            <a:br>
              <a:rPr lang="en-IN" sz="1600" cap="none" spc="0" dirty="0">
                <a:latin typeface="+mn-lt"/>
              </a:rPr>
            </a:br>
            <a:r>
              <a:rPr lang="en-US" sz="1600" u="sng" cap="none" spc="0" dirty="0">
                <a:latin typeface="+mn-lt"/>
              </a:rPr>
              <a:t>Transform Geometry +</a:t>
            </a:r>
            <a:br>
              <a:rPr lang="en-US" sz="1600" u="sng" cap="none" spc="0" dirty="0">
                <a:latin typeface="+mn-lt"/>
              </a:rPr>
            </a:br>
            <a:br>
              <a:rPr lang="en-US" sz="1600" u="sng" cap="none" spc="0" dirty="0">
                <a:latin typeface="+mn-lt"/>
              </a:rPr>
            </a:br>
            <a:r>
              <a:rPr lang="en-US" sz="1600" cap="none" spc="0" dirty="0">
                <a:latin typeface="+mn-lt"/>
              </a:rPr>
              <a:t>Description:  Basic Transform Geometry node but with field inputs, meaning you can transform geometry selectively or input field values. Also have a center input which change the center of transformation. Default is 0,0,0.</a:t>
            </a:r>
            <a:br>
              <a:rPr lang="en-IN" sz="1600" cap="none" spc="0" dirty="0">
                <a:latin typeface="+mn-lt"/>
              </a:rPr>
            </a:br>
            <a:br>
              <a:rPr lang="en-IN" sz="1600" cap="none" spc="0" dirty="0">
                <a:latin typeface="+mn-lt"/>
              </a:rPr>
            </a:br>
            <a:br>
              <a:rPr lang="en-IN" sz="1600" cap="none" spc="0" dirty="0">
                <a:latin typeface="+mn-lt"/>
              </a:rPr>
            </a:br>
            <a:br>
              <a:rPr lang="en-IN" sz="1600" cap="none" spc="0" dirty="0">
                <a:latin typeface="+mn-lt"/>
              </a:rPr>
            </a:br>
            <a:endParaRPr lang="en-IN" sz="1600" cap="none" spc="0" dirty="0">
              <a:latin typeface="+mn-lt"/>
            </a:endParaRPr>
          </a:p>
        </p:txBody>
      </p:sp>
    </p:spTree>
    <p:extLst>
      <p:ext uri="{BB962C8B-B14F-4D97-AF65-F5344CB8AC3E}">
        <p14:creationId xmlns:p14="http://schemas.microsoft.com/office/powerpoint/2010/main" val="2268389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35A56-532D-3840-C4BD-4739B32812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8B790-DE4A-5298-BEB6-431D75551631}"/>
              </a:ext>
            </a:extLst>
          </p:cNvPr>
          <p:cNvSpPr>
            <a:spLocks noGrp="1"/>
          </p:cNvSpPr>
          <p:nvPr>
            <p:ph type="title"/>
          </p:nvPr>
        </p:nvSpPr>
        <p:spPr/>
        <p:txBody>
          <a:bodyPr/>
          <a:lstStyle/>
          <a:p>
            <a:r>
              <a:rPr lang="en-IN" dirty="0"/>
              <a:t>Instances</a:t>
            </a:r>
          </a:p>
        </p:txBody>
      </p:sp>
      <p:sp>
        <p:nvSpPr>
          <p:cNvPr id="4" name="Content Placeholder 2">
            <a:extLst>
              <a:ext uri="{FF2B5EF4-FFF2-40B4-BE49-F238E27FC236}">
                <a16:creationId xmlns:a16="http://schemas.microsoft.com/office/drawing/2014/main" id="{9E25C95A-3DA1-DBFC-F895-2C3FD06B6C91}"/>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Align Instance to Topology</a:t>
            </a:r>
          </a:p>
          <a:p>
            <a:pPr marL="514350" indent="-514350">
              <a:lnSpc>
                <a:spcPct val="40000"/>
              </a:lnSpc>
              <a:buFont typeface="+mj-lt"/>
              <a:buAutoNum type="romanLcPeriod"/>
            </a:pPr>
            <a:r>
              <a:rPr lang="en-IN" sz="1400" dirty="0"/>
              <a:t>Alternate Distribution</a:t>
            </a:r>
          </a:p>
          <a:p>
            <a:pPr marL="514350" indent="-514350">
              <a:lnSpc>
                <a:spcPct val="40000"/>
              </a:lnSpc>
              <a:buFont typeface="+mj-lt"/>
              <a:buAutoNum type="romanLcPeriod"/>
            </a:pPr>
            <a:r>
              <a:rPr lang="en-IN" sz="1400" dirty="0"/>
              <a:t>Bounding Box Instances</a:t>
            </a:r>
          </a:p>
          <a:p>
            <a:pPr marL="514350" indent="-514350">
              <a:lnSpc>
                <a:spcPct val="40000"/>
              </a:lnSpc>
              <a:buFont typeface="+mj-lt"/>
              <a:buAutoNum type="romanLcPeriod"/>
            </a:pPr>
            <a:r>
              <a:rPr lang="en-IN" sz="1400" dirty="0"/>
              <a:t>Circular Distribution</a:t>
            </a:r>
          </a:p>
          <a:p>
            <a:pPr marL="514350" indent="-514350">
              <a:lnSpc>
                <a:spcPct val="40000"/>
              </a:lnSpc>
              <a:buFont typeface="+mj-lt"/>
              <a:buAutoNum type="romanLcPeriod"/>
            </a:pPr>
            <a:r>
              <a:rPr lang="en-IN" sz="1400" dirty="0"/>
              <a:t>Collection Info +</a:t>
            </a:r>
          </a:p>
          <a:p>
            <a:pPr marL="514350" indent="-514350">
              <a:lnSpc>
                <a:spcPct val="40000"/>
              </a:lnSpc>
              <a:buFont typeface="+mj-lt"/>
              <a:buAutoNum type="romanLcPeriod"/>
            </a:pPr>
            <a:r>
              <a:rPr lang="en-IN" sz="1400" dirty="0"/>
              <a:t>Collection Info Custom Index</a:t>
            </a:r>
          </a:p>
          <a:p>
            <a:pPr marL="514350" indent="-514350">
              <a:lnSpc>
                <a:spcPct val="40000"/>
              </a:lnSpc>
              <a:buFont typeface="+mj-lt"/>
              <a:buAutoNum type="romanLcPeriod"/>
            </a:pPr>
            <a:r>
              <a:rPr lang="en-IN" sz="1400" dirty="0"/>
              <a:t>Instance Packer</a:t>
            </a:r>
          </a:p>
          <a:p>
            <a:pPr marL="514350" indent="-514350">
              <a:lnSpc>
                <a:spcPct val="40000"/>
              </a:lnSpc>
              <a:buFont typeface="+mj-lt"/>
              <a:buAutoNum type="romanLcPeriod"/>
            </a:pPr>
            <a:r>
              <a:rPr lang="en-IN" sz="1400" dirty="0"/>
              <a:t>Instance on Edges</a:t>
            </a:r>
          </a:p>
        </p:txBody>
      </p:sp>
    </p:spTree>
    <p:extLst>
      <p:ext uri="{BB962C8B-B14F-4D97-AF65-F5344CB8AC3E}">
        <p14:creationId xmlns:p14="http://schemas.microsoft.com/office/powerpoint/2010/main" val="313150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033D7-DD0C-5696-0642-457832E78A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BEE8F5-3A25-E18A-F40D-84F0B57F347D}"/>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Align Instances to Topology</a:t>
            </a:r>
            <a:br>
              <a:rPr lang="en-IN" sz="1600" cap="none" spc="0" dirty="0">
                <a:latin typeface="+mn-lt"/>
              </a:rPr>
            </a:br>
            <a:br>
              <a:rPr lang="en-IN" sz="1600" cap="none" spc="0" dirty="0">
                <a:latin typeface="+mn-lt"/>
              </a:rPr>
            </a:br>
            <a:r>
              <a:rPr lang="en-IN" sz="1600" cap="none" spc="0" dirty="0">
                <a:latin typeface="+mn-lt"/>
              </a:rPr>
              <a:t>Description: Instance on input geometry with perfect alignment to face normal and center of the input geometry.</a:t>
            </a:r>
            <a:br>
              <a:rPr lang="en-IN" sz="1600" cap="none" spc="0" dirty="0">
                <a:latin typeface="+mn-lt"/>
              </a:rPr>
            </a:br>
            <a:br>
              <a:rPr lang="en-IN" sz="1600" cap="none" spc="0" dirty="0">
                <a:latin typeface="+mn-lt"/>
              </a:rPr>
            </a:br>
            <a:r>
              <a:rPr lang="en-IN" sz="1600" u="sng" cap="none" spc="0" dirty="0">
                <a:latin typeface="+mn-lt"/>
              </a:rPr>
              <a:t>Alternative Distribution</a:t>
            </a:r>
            <a:br>
              <a:rPr lang="en-IN" sz="1600" cap="none" spc="0" dirty="0">
                <a:latin typeface="+mn-lt"/>
              </a:rPr>
            </a:br>
            <a:br>
              <a:rPr lang="en-IN" sz="1600" cap="none" spc="0" dirty="0">
                <a:latin typeface="+mn-lt"/>
              </a:rPr>
            </a:br>
            <a:r>
              <a:rPr lang="en-IN" sz="1600" cap="none" spc="0" dirty="0">
                <a:latin typeface="+mn-lt"/>
              </a:rPr>
              <a:t>Description: Distribute instances on a curve in alternate direction or in opposite direction like leaves on twigs of some plants, useful for creating foliage and plants.</a:t>
            </a:r>
            <a:br>
              <a:rPr lang="en-IN" sz="1600" cap="none" spc="0" dirty="0">
                <a:latin typeface="+mn-lt"/>
              </a:rPr>
            </a:br>
            <a:br>
              <a:rPr lang="en-IN" sz="1600" cap="none" spc="0" dirty="0">
                <a:latin typeface="+mn-lt"/>
              </a:rPr>
            </a:br>
            <a:r>
              <a:rPr lang="en-IN" sz="1600" u="sng" cap="none" spc="0" dirty="0">
                <a:latin typeface="+mn-lt"/>
              </a:rPr>
              <a:t>Bounding Box Instances</a:t>
            </a:r>
            <a:br>
              <a:rPr lang="en-IN" sz="1600" cap="none" spc="0" dirty="0">
                <a:latin typeface="+mn-lt"/>
              </a:rPr>
            </a:br>
            <a:br>
              <a:rPr lang="en-IN" sz="1600" cap="none" spc="0" dirty="0">
                <a:latin typeface="+mn-lt"/>
              </a:rPr>
            </a:br>
            <a:r>
              <a:rPr lang="en-IN" sz="1600" cap="none" spc="0" dirty="0">
                <a:latin typeface="+mn-lt"/>
              </a:rPr>
              <a:t>Description:  Creates bounding boxes for instances. </a:t>
            </a:r>
            <a:br>
              <a:rPr lang="en-IN" sz="1600" cap="none" spc="0" dirty="0">
                <a:latin typeface="+mn-lt"/>
              </a:rPr>
            </a:br>
            <a:r>
              <a:rPr lang="en-IN" sz="1600" cap="none" spc="0" dirty="0">
                <a:latin typeface="+mn-lt"/>
              </a:rPr>
              <a:t>Learned in from </a:t>
            </a:r>
            <a:r>
              <a:rPr lang="en-IN" sz="1600" cap="none" spc="0" dirty="0" err="1">
                <a:latin typeface="+mn-lt"/>
              </a:rPr>
              <a:t>Erindales’s</a:t>
            </a:r>
            <a:r>
              <a:rPr lang="en-IN" sz="1600" cap="none" spc="0" dirty="0">
                <a:latin typeface="+mn-lt"/>
              </a:rPr>
              <a:t> tutorial on Bounding Boxes.</a:t>
            </a:r>
            <a:br>
              <a:rPr lang="en-IN" sz="1600" cap="none" spc="0" dirty="0">
                <a:latin typeface="+mn-lt"/>
              </a:rPr>
            </a:br>
            <a:br>
              <a:rPr lang="en-IN" sz="1600" cap="none" spc="0" dirty="0">
                <a:latin typeface="+mn-lt"/>
              </a:rPr>
            </a:br>
            <a:r>
              <a:rPr lang="en-IN" sz="1600" u="sng" cap="none" spc="0" dirty="0">
                <a:latin typeface="+mn-lt"/>
              </a:rPr>
              <a:t>Circular Distribution</a:t>
            </a:r>
            <a:br>
              <a:rPr lang="en-IN" sz="1600" cap="none" spc="0" dirty="0">
                <a:latin typeface="+mn-lt"/>
              </a:rPr>
            </a:br>
            <a:br>
              <a:rPr lang="en-IN" sz="1600" cap="none" spc="0" dirty="0">
                <a:latin typeface="+mn-lt"/>
              </a:rPr>
            </a:br>
            <a:r>
              <a:rPr lang="en-IN" sz="1600" cap="none" spc="0" dirty="0">
                <a:latin typeface="+mn-lt"/>
              </a:rPr>
              <a:t>Description: Distribute instances in a circular manner with tilt, twist and rotation control.</a:t>
            </a:r>
            <a:br>
              <a:rPr lang="en-IN" sz="1600" cap="none" spc="0" dirty="0">
                <a:latin typeface="+mn-lt"/>
              </a:rPr>
            </a:br>
            <a:br>
              <a:rPr lang="en-IN" sz="1600" cap="none" spc="0" dirty="0">
                <a:latin typeface="+mn-lt"/>
              </a:rPr>
            </a:br>
            <a:r>
              <a:rPr lang="en-IN" sz="1600" u="sng" cap="none" spc="0" dirty="0">
                <a:latin typeface="+mn-lt"/>
              </a:rPr>
              <a:t>Collection Info +</a:t>
            </a:r>
            <a:br>
              <a:rPr lang="en-IN" sz="1600" cap="none" spc="0" dirty="0">
                <a:latin typeface="+mn-lt"/>
              </a:rPr>
            </a:br>
            <a:br>
              <a:rPr lang="en-IN" sz="1600" cap="none" spc="0" dirty="0">
                <a:latin typeface="+mn-lt"/>
              </a:rPr>
            </a:br>
            <a:r>
              <a:rPr lang="en-IN" sz="1600" cap="none" spc="0" dirty="0">
                <a:latin typeface="+mn-lt"/>
              </a:rPr>
              <a:t>Description: Collection Indo with collection bounding boxes and MIN and MAX vectors.</a:t>
            </a:r>
            <a:br>
              <a:rPr lang="en-IN" sz="1600" cap="none" spc="0" dirty="0">
                <a:latin typeface="+mn-lt"/>
              </a:rPr>
            </a:br>
            <a:r>
              <a:rPr lang="en-IN" sz="1600" cap="none" spc="0" dirty="0">
                <a:latin typeface="+mn-lt"/>
              </a:rPr>
              <a:t>Useful for Instance Packing. </a:t>
            </a:r>
            <a:br>
              <a:rPr lang="en-IN" sz="1600" cap="none" spc="0" dirty="0">
                <a:latin typeface="+mn-lt"/>
              </a:rPr>
            </a:br>
            <a:r>
              <a:rPr lang="en-IN" sz="1600" cap="none" spc="0" dirty="0">
                <a:latin typeface="+mn-lt"/>
              </a:rPr>
              <a:t>Learned it from </a:t>
            </a:r>
            <a:r>
              <a:rPr lang="en-IN" sz="1600" cap="none" spc="0" dirty="0" err="1">
                <a:latin typeface="+mn-lt"/>
              </a:rPr>
              <a:t>Erindale’s</a:t>
            </a:r>
            <a:r>
              <a:rPr lang="en-IN" sz="1600" cap="none" spc="0" dirty="0">
                <a:latin typeface="+mn-lt"/>
              </a:rPr>
              <a:t> tutorial on Instance packing.</a:t>
            </a:r>
            <a:br>
              <a:rPr lang="en-IN" sz="1600" cap="none" spc="0" dirty="0">
                <a:latin typeface="+mn-lt"/>
              </a:rPr>
            </a:br>
            <a:br>
              <a:rPr lang="en-IN" sz="1600" cap="none" spc="0" dirty="0">
                <a:latin typeface="+mn-lt"/>
              </a:rPr>
            </a:br>
            <a:br>
              <a:rPr lang="en-IN" sz="1600" cap="none" spc="0" dirty="0">
                <a:latin typeface="+mn-lt"/>
              </a:rPr>
            </a:br>
            <a:endParaRPr lang="en-IN" sz="1600" cap="none" spc="0" dirty="0">
              <a:latin typeface="+mn-lt"/>
            </a:endParaRPr>
          </a:p>
        </p:txBody>
      </p:sp>
    </p:spTree>
    <p:extLst>
      <p:ext uri="{BB962C8B-B14F-4D97-AF65-F5344CB8AC3E}">
        <p14:creationId xmlns:p14="http://schemas.microsoft.com/office/powerpoint/2010/main" val="37056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05B36-272D-7D7F-950D-5E4BE6E20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F0FFF-B39A-DB10-20A1-96FE97097A5B}"/>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Collection Info Custom Index</a:t>
            </a:r>
            <a:br>
              <a:rPr lang="en-IN" sz="1600" cap="none" spc="0" dirty="0">
                <a:latin typeface="+mn-lt"/>
              </a:rPr>
            </a:br>
            <a:br>
              <a:rPr lang="en-IN" sz="1600" cap="none" spc="0" dirty="0">
                <a:latin typeface="+mn-lt"/>
              </a:rPr>
            </a:br>
            <a:r>
              <a:rPr lang="en-IN" sz="1600" cap="none" spc="0" dirty="0">
                <a:latin typeface="+mn-lt"/>
              </a:rPr>
              <a:t>Description: Collection info with index based on position on chosen axis or circular index. You can reverse the index afterwards. You can also move  around the items in your collection in viewport and it will automatically update index in geometry nodes. Very useful node in making interactable models.</a:t>
            </a:r>
            <a:br>
              <a:rPr lang="en-IN" sz="1600" cap="none" spc="0" dirty="0">
                <a:latin typeface="+mn-lt"/>
              </a:rPr>
            </a:br>
            <a:br>
              <a:rPr lang="en-IN" sz="1600" cap="none" spc="0" dirty="0">
                <a:latin typeface="+mn-lt"/>
              </a:rPr>
            </a:br>
            <a:r>
              <a:rPr lang="en-IN" sz="1600" u="sng" cap="none" spc="0" dirty="0">
                <a:latin typeface="+mn-lt"/>
              </a:rPr>
              <a:t>Instance Packer</a:t>
            </a:r>
            <a:br>
              <a:rPr lang="en-IN" sz="1600" cap="none" spc="0" dirty="0">
                <a:latin typeface="+mn-lt"/>
              </a:rPr>
            </a:br>
            <a:br>
              <a:rPr lang="en-IN" sz="1600" cap="none" spc="0" dirty="0">
                <a:latin typeface="+mn-lt"/>
              </a:rPr>
            </a:br>
            <a:r>
              <a:rPr lang="en-IN" sz="1600" cap="none" spc="0" dirty="0">
                <a:latin typeface="+mn-lt"/>
              </a:rPr>
              <a:t>Description: For packing objects that are not same size perfectly spaced. According to their size. Need collection info + to pair with it.</a:t>
            </a:r>
            <a:br>
              <a:rPr lang="en-IN" sz="1600" cap="none" spc="0" dirty="0">
                <a:latin typeface="+mn-lt"/>
              </a:rPr>
            </a:br>
            <a:br>
              <a:rPr lang="en-IN" sz="1600" cap="none" spc="0" dirty="0">
                <a:latin typeface="+mn-lt"/>
              </a:rPr>
            </a:br>
            <a:r>
              <a:rPr lang="en-IN" sz="1600" u="sng" cap="none" spc="0" dirty="0">
                <a:latin typeface="+mn-lt"/>
              </a:rPr>
              <a:t>Instance on Edges</a:t>
            </a:r>
            <a:br>
              <a:rPr lang="en-IN" sz="1600" cap="none" spc="0" dirty="0">
                <a:latin typeface="+mn-lt"/>
              </a:rPr>
            </a:br>
            <a:br>
              <a:rPr lang="en-IN" sz="1600" cap="none" spc="0" dirty="0">
                <a:latin typeface="+mn-lt"/>
              </a:rPr>
            </a:br>
            <a:r>
              <a:rPr lang="en-IN" sz="1600" cap="none" spc="0" dirty="0">
                <a:latin typeface="+mn-lt"/>
              </a:rPr>
              <a:t>Description: Distribute instances on edges. Surface normal input aligns the rotation of instances to the input </a:t>
            </a:r>
            <a:r>
              <a:rPr lang="en-IN" sz="1600" cap="none" spc="0" dirty="0" err="1">
                <a:latin typeface="+mn-lt"/>
              </a:rPr>
              <a:t>ggeometry</a:t>
            </a:r>
            <a:r>
              <a:rPr lang="en-IN" sz="1600" cap="none" spc="0" dirty="0">
                <a:latin typeface="+mn-lt"/>
              </a:rPr>
              <a:t>.</a:t>
            </a:r>
            <a:br>
              <a:rPr lang="en-IN" sz="1600" cap="none" spc="0" dirty="0">
                <a:latin typeface="+mn-lt"/>
              </a:rPr>
            </a:br>
            <a:br>
              <a:rPr lang="en-IN" sz="1600" cap="none" spc="0" dirty="0">
                <a:latin typeface="+mn-lt"/>
              </a:rPr>
            </a:br>
            <a:br>
              <a:rPr lang="en-IN" sz="1600" cap="none" spc="0" dirty="0">
                <a:latin typeface="+mn-lt"/>
              </a:rPr>
            </a:br>
            <a:endParaRPr lang="en-IN" sz="1600" cap="none" spc="0" dirty="0">
              <a:latin typeface="+mn-lt"/>
            </a:endParaRPr>
          </a:p>
        </p:txBody>
      </p:sp>
    </p:spTree>
    <p:extLst>
      <p:ext uri="{BB962C8B-B14F-4D97-AF65-F5344CB8AC3E}">
        <p14:creationId xmlns:p14="http://schemas.microsoft.com/office/powerpoint/2010/main" val="4169936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95F63-74EE-54E4-C18B-F07F7E105D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6B8C1-A15F-6B28-BC95-2BDF3EC0DFFC}"/>
              </a:ext>
            </a:extLst>
          </p:cNvPr>
          <p:cNvSpPr>
            <a:spLocks noGrp="1"/>
          </p:cNvSpPr>
          <p:nvPr>
            <p:ph type="title"/>
          </p:nvPr>
        </p:nvSpPr>
        <p:spPr/>
        <p:txBody>
          <a:bodyPr/>
          <a:lstStyle/>
          <a:p>
            <a:r>
              <a:rPr lang="en-IN" dirty="0"/>
              <a:t>Mesh Primitives</a:t>
            </a:r>
          </a:p>
        </p:txBody>
      </p:sp>
      <p:sp>
        <p:nvSpPr>
          <p:cNvPr id="4" name="Content Placeholder 2">
            <a:extLst>
              <a:ext uri="{FF2B5EF4-FFF2-40B4-BE49-F238E27FC236}">
                <a16:creationId xmlns:a16="http://schemas.microsoft.com/office/drawing/2014/main" id="{C6E842B8-627F-ACA5-417E-034A611EA3AF}"/>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Aloe vera leaf</a:t>
            </a:r>
          </a:p>
          <a:p>
            <a:pPr marL="514350" indent="-514350">
              <a:lnSpc>
                <a:spcPct val="40000"/>
              </a:lnSpc>
              <a:buFont typeface="+mj-lt"/>
              <a:buAutoNum type="romanLcPeriod"/>
            </a:pPr>
            <a:r>
              <a:rPr lang="en-IN" sz="1400" dirty="0"/>
              <a:t>Balloon</a:t>
            </a:r>
          </a:p>
          <a:p>
            <a:pPr marL="514350" indent="-514350">
              <a:lnSpc>
                <a:spcPct val="40000"/>
              </a:lnSpc>
              <a:buFont typeface="+mj-lt"/>
              <a:buAutoNum type="romanLcPeriod"/>
            </a:pPr>
            <a:r>
              <a:rPr lang="en-IN" sz="1400" dirty="0"/>
              <a:t>Icosahedron</a:t>
            </a:r>
          </a:p>
          <a:p>
            <a:pPr marL="514350" indent="-514350">
              <a:lnSpc>
                <a:spcPct val="40000"/>
              </a:lnSpc>
              <a:buFont typeface="+mj-lt"/>
              <a:buAutoNum type="romanLcPeriod"/>
            </a:pPr>
            <a:r>
              <a:rPr lang="en-IN" sz="1400" dirty="0"/>
              <a:t>Julia Fractal</a:t>
            </a:r>
          </a:p>
          <a:p>
            <a:pPr marL="514350" indent="-514350">
              <a:lnSpc>
                <a:spcPct val="40000"/>
              </a:lnSpc>
              <a:buFont typeface="+mj-lt"/>
              <a:buAutoNum type="romanLcPeriod"/>
            </a:pPr>
            <a:r>
              <a:rPr lang="en-IN" sz="1400" dirty="0"/>
              <a:t>Lattice</a:t>
            </a:r>
          </a:p>
          <a:p>
            <a:pPr marL="514350" indent="-514350">
              <a:lnSpc>
                <a:spcPct val="40000"/>
              </a:lnSpc>
              <a:buFont typeface="+mj-lt"/>
              <a:buAutoNum type="romanLcPeriod"/>
            </a:pPr>
            <a:r>
              <a:rPr lang="en-IN" sz="1400" dirty="0"/>
              <a:t>Prism</a:t>
            </a:r>
          </a:p>
          <a:p>
            <a:pPr marL="514350" indent="-514350">
              <a:lnSpc>
                <a:spcPct val="40000"/>
              </a:lnSpc>
              <a:buFont typeface="+mj-lt"/>
              <a:buAutoNum type="romanLcPeriod"/>
            </a:pPr>
            <a:r>
              <a:rPr lang="en-IN" sz="1400" dirty="0"/>
              <a:t>Pyramid</a:t>
            </a:r>
          </a:p>
          <a:p>
            <a:pPr marL="514350" indent="-514350">
              <a:lnSpc>
                <a:spcPct val="40000"/>
              </a:lnSpc>
              <a:buFont typeface="+mj-lt"/>
              <a:buAutoNum type="romanLcPeriod"/>
            </a:pPr>
            <a:r>
              <a:rPr lang="en-IN" sz="1400" dirty="0"/>
              <a:t>Tetrahedron</a:t>
            </a:r>
          </a:p>
        </p:txBody>
      </p:sp>
    </p:spTree>
    <p:extLst>
      <p:ext uri="{BB962C8B-B14F-4D97-AF65-F5344CB8AC3E}">
        <p14:creationId xmlns:p14="http://schemas.microsoft.com/office/powerpoint/2010/main" val="3930312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58D7F-C488-2ED5-3810-CED1BD20FB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5A98E-C547-FA18-017D-190D2E0C1A45}"/>
              </a:ext>
            </a:extLst>
          </p:cNvPr>
          <p:cNvSpPr>
            <a:spLocks noGrp="1"/>
          </p:cNvSpPr>
          <p:nvPr>
            <p:ph type="title"/>
          </p:nvPr>
        </p:nvSpPr>
        <p:spPr>
          <a:xfrm>
            <a:off x="1024128" y="585216"/>
            <a:ext cx="10084474" cy="5924226"/>
          </a:xfrm>
        </p:spPr>
        <p:txBody>
          <a:bodyPr anchor="t">
            <a:normAutofit/>
          </a:bodyPr>
          <a:lstStyle/>
          <a:p>
            <a:r>
              <a:rPr lang="en-IN" sz="1600" u="sng" cap="none" spc="0" dirty="0">
                <a:latin typeface="+mn-lt"/>
              </a:rPr>
              <a:t>Aloe vera leaf</a:t>
            </a:r>
            <a:br>
              <a:rPr lang="en-IN" sz="1600" cap="none" spc="0" dirty="0">
                <a:latin typeface="+mn-lt"/>
              </a:rPr>
            </a:br>
            <a:r>
              <a:rPr lang="en-IN" sz="1600" cap="none" spc="0" dirty="0">
                <a:latin typeface="+mn-lt"/>
              </a:rPr>
              <a:t>Description: An Aloe Vera leaf generator. Can be modified to make similar plants too, e.g. cacti.</a:t>
            </a:r>
            <a:br>
              <a:rPr lang="en-IN" sz="1600" cap="none" spc="0" dirty="0">
                <a:latin typeface="+mn-lt"/>
              </a:rPr>
            </a:br>
            <a:br>
              <a:rPr lang="en-IN" sz="1600" cap="none" spc="0" dirty="0">
                <a:latin typeface="+mn-lt"/>
              </a:rPr>
            </a:br>
            <a:r>
              <a:rPr lang="en-IN" sz="1600" u="sng" cap="none" spc="0" dirty="0">
                <a:latin typeface="+mn-lt"/>
              </a:rPr>
              <a:t>Balloon</a:t>
            </a:r>
            <a:br>
              <a:rPr lang="en-IN" sz="1600" cap="none" spc="0" dirty="0">
                <a:latin typeface="+mn-lt"/>
              </a:rPr>
            </a:br>
            <a:r>
              <a:rPr lang="en-IN" sz="1600" cap="none" spc="0" dirty="0">
                <a:latin typeface="+mn-lt"/>
              </a:rPr>
              <a:t>Description: a balloon generator useful as a place holder for instancing something.</a:t>
            </a:r>
            <a:br>
              <a:rPr lang="en-IN" sz="1600" cap="none" spc="0" dirty="0">
                <a:latin typeface="+mn-lt"/>
              </a:rPr>
            </a:br>
            <a:br>
              <a:rPr lang="en-IN" sz="1600" cap="none" spc="0" dirty="0">
                <a:latin typeface="+mn-lt"/>
              </a:rPr>
            </a:br>
            <a:r>
              <a:rPr lang="en-IN" sz="1600" u="sng" cap="none" spc="0" dirty="0">
                <a:latin typeface="+mn-lt"/>
              </a:rPr>
              <a:t>Icosahedron</a:t>
            </a:r>
            <a:br>
              <a:rPr lang="en-IN" sz="1600" cap="none" spc="0" dirty="0">
                <a:latin typeface="+mn-lt"/>
              </a:rPr>
            </a:br>
            <a:r>
              <a:rPr lang="en-IN" sz="1600" cap="none" spc="0" dirty="0">
                <a:latin typeface="+mn-lt"/>
              </a:rPr>
              <a:t>Description: AN icosahedron generator, useful as placeholder for instancing something.</a:t>
            </a:r>
            <a:br>
              <a:rPr lang="en-IN" sz="1600" cap="none" spc="0" dirty="0">
                <a:latin typeface="+mn-lt"/>
              </a:rPr>
            </a:br>
            <a:br>
              <a:rPr lang="en-IN" sz="1600" cap="none" spc="0" dirty="0">
                <a:latin typeface="+mn-lt"/>
              </a:rPr>
            </a:br>
            <a:r>
              <a:rPr lang="en-IN" sz="1600" u="sng" cap="none" spc="0" dirty="0">
                <a:latin typeface="+mn-lt"/>
              </a:rPr>
              <a:t>Julia Fractal</a:t>
            </a:r>
            <a:br>
              <a:rPr lang="en-IN" sz="1600" cap="none" spc="0" dirty="0">
                <a:latin typeface="+mn-lt"/>
              </a:rPr>
            </a:br>
            <a:r>
              <a:rPr lang="en-IN" sz="1600" cap="none" spc="0" dirty="0">
                <a:latin typeface="+mn-lt"/>
              </a:rPr>
              <a:t>Description: A 4D fractal called Julia.</a:t>
            </a:r>
            <a:br>
              <a:rPr lang="en-IN" sz="1600" cap="none" spc="0" dirty="0">
                <a:latin typeface="+mn-lt"/>
              </a:rPr>
            </a:br>
            <a:br>
              <a:rPr lang="en-IN" sz="1600" cap="none" spc="0" dirty="0">
                <a:latin typeface="+mn-lt"/>
              </a:rPr>
            </a:br>
            <a:r>
              <a:rPr lang="en-IN" sz="1600" u="sng" cap="none" spc="0" dirty="0">
                <a:latin typeface="+mn-lt"/>
              </a:rPr>
              <a:t>Lattice</a:t>
            </a:r>
            <a:br>
              <a:rPr lang="en-IN" sz="1600" cap="none" spc="0" dirty="0">
                <a:latin typeface="+mn-lt"/>
              </a:rPr>
            </a:br>
            <a:r>
              <a:rPr lang="en-IN" sz="1600" cap="none" spc="0" dirty="0">
                <a:latin typeface="+mn-lt"/>
              </a:rPr>
              <a:t>Description: </a:t>
            </a:r>
            <a:r>
              <a:rPr lang="en-US" sz="1600" cap="none" spc="0" dirty="0">
                <a:latin typeface="+mn-lt"/>
              </a:rPr>
              <a:t>A lattice generator, useful for making buildings, houses etc.</a:t>
            </a:r>
            <a:br>
              <a:rPr lang="en-IN" sz="1600" cap="none" spc="0" dirty="0">
                <a:latin typeface="+mn-lt"/>
              </a:rPr>
            </a:br>
            <a:br>
              <a:rPr lang="en-IN" sz="1600" cap="none" spc="0" dirty="0">
                <a:latin typeface="+mn-lt"/>
              </a:rPr>
            </a:br>
            <a:r>
              <a:rPr lang="en-IN" sz="1600" u="sng" cap="none" spc="0" dirty="0">
                <a:latin typeface="+mn-lt"/>
              </a:rPr>
              <a:t>Prism</a:t>
            </a:r>
            <a:br>
              <a:rPr lang="en-IN" sz="1600" cap="none" spc="0" dirty="0">
                <a:latin typeface="+mn-lt"/>
              </a:rPr>
            </a:br>
            <a:r>
              <a:rPr lang="en-IN" sz="1600" cap="none" spc="0" dirty="0">
                <a:latin typeface="+mn-lt"/>
              </a:rPr>
              <a:t>Description: A prism generator, useful as placeholder for instancing something.</a:t>
            </a:r>
            <a:br>
              <a:rPr lang="en-IN" sz="1600" cap="none" spc="0" dirty="0">
                <a:latin typeface="+mn-lt"/>
              </a:rPr>
            </a:br>
            <a:br>
              <a:rPr lang="en-IN" sz="1600" cap="none" spc="0" dirty="0">
                <a:latin typeface="+mn-lt"/>
              </a:rPr>
            </a:br>
            <a:r>
              <a:rPr lang="en-IN" sz="1600" u="sng" cap="none" spc="0" dirty="0">
                <a:latin typeface="+mn-lt"/>
              </a:rPr>
              <a:t>Pyramid</a:t>
            </a:r>
            <a:br>
              <a:rPr lang="en-IN" sz="1600" cap="none" spc="0" dirty="0">
                <a:latin typeface="+mn-lt"/>
              </a:rPr>
            </a:br>
            <a:r>
              <a:rPr lang="en-IN" sz="1600" cap="none" spc="0" dirty="0">
                <a:latin typeface="+mn-lt"/>
              </a:rPr>
              <a:t>Description: A pyramid generator, useful as placeholder for instancing something.</a:t>
            </a:r>
            <a:br>
              <a:rPr lang="en-IN" sz="1600" cap="none" spc="0" dirty="0">
                <a:latin typeface="+mn-lt"/>
              </a:rPr>
            </a:br>
            <a:br>
              <a:rPr lang="en-IN" sz="1600" cap="none" spc="0" dirty="0">
                <a:latin typeface="+mn-lt"/>
              </a:rPr>
            </a:br>
            <a:r>
              <a:rPr lang="en-IN" sz="1600" u="sng" cap="none" spc="0" dirty="0">
                <a:latin typeface="+mn-lt"/>
              </a:rPr>
              <a:t>Slicing Circle</a:t>
            </a:r>
            <a:br>
              <a:rPr lang="en-IN" sz="1600" cap="none" spc="0" dirty="0">
                <a:latin typeface="+mn-lt"/>
              </a:rPr>
            </a:br>
            <a:r>
              <a:rPr lang="en-IN" sz="1600" cap="none" spc="0" dirty="0">
                <a:latin typeface="+mn-lt"/>
              </a:rPr>
              <a:t>Description: </a:t>
            </a:r>
            <a:r>
              <a:rPr lang="en-US" sz="1600" cap="none" spc="0" dirty="0">
                <a:latin typeface="+mn-lt"/>
              </a:rPr>
              <a:t>A circle that can be bisected at any point. Useful as </a:t>
            </a:r>
            <a:r>
              <a:rPr lang="en-IN" sz="1600" cap="none" spc="0" dirty="0">
                <a:latin typeface="+mn-lt"/>
              </a:rPr>
              <a:t>placeholder for leaves in foliage creation.</a:t>
            </a:r>
            <a:br>
              <a:rPr lang="en-IN" sz="1600" cap="none" spc="0" dirty="0">
                <a:latin typeface="+mn-lt"/>
              </a:rPr>
            </a:br>
            <a:br>
              <a:rPr lang="en-IN" sz="1600" cap="none" spc="0" dirty="0">
                <a:latin typeface="+mn-lt"/>
              </a:rPr>
            </a:br>
            <a:r>
              <a:rPr lang="en-IN" sz="1600" u="sng" cap="none" spc="0" dirty="0">
                <a:latin typeface="+mn-lt"/>
              </a:rPr>
              <a:t>Tetrahedron</a:t>
            </a:r>
            <a:br>
              <a:rPr lang="en-IN" sz="1600" cap="none" spc="0" dirty="0">
                <a:latin typeface="+mn-lt"/>
              </a:rPr>
            </a:br>
            <a:r>
              <a:rPr lang="en-IN" sz="1600" cap="none" spc="0" dirty="0">
                <a:latin typeface="+mn-lt"/>
              </a:rPr>
              <a:t>Description: A tetrahedron generator, useful as placeholder for instancing something.</a:t>
            </a:r>
          </a:p>
        </p:txBody>
      </p:sp>
    </p:spTree>
    <p:extLst>
      <p:ext uri="{BB962C8B-B14F-4D97-AF65-F5344CB8AC3E}">
        <p14:creationId xmlns:p14="http://schemas.microsoft.com/office/powerpoint/2010/main" val="800820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673E4-CBF7-8D69-7611-23EE83566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C9B8CE-9F26-C655-D440-604FF18A286C}"/>
              </a:ext>
            </a:extLst>
          </p:cNvPr>
          <p:cNvSpPr>
            <a:spLocks noGrp="1"/>
          </p:cNvSpPr>
          <p:nvPr>
            <p:ph type="title"/>
          </p:nvPr>
        </p:nvSpPr>
        <p:spPr/>
        <p:txBody>
          <a:bodyPr/>
          <a:lstStyle/>
          <a:p>
            <a:r>
              <a:rPr lang="en-IN" dirty="0"/>
              <a:t>Modifiers</a:t>
            </a:r>
          </a:p>
        </p:txBody>
      </p:sp>
      <p:sp>
        <p:nvSpPr>
          <p:cNvPr id="4" name="Content Placeholder 2">
            <a:extLst>
              <a:ext uri="{FF2B5EF4-FFF2-40B4-BE49-F238E27FC236}">
                <a16:creationId xmlns:a16="http://schemas.microsoft.com/office/drawing/2014/main" id="{672E4EB5-13A9-DB43-DFC6-FFEAA2DF4F09}"/>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Add Scales</a:t>
            </a:r>
          </a:p>
          <a:p>
            <a:pPr marL="514350" indent="-514350">
              <a:lnSpc>
                <a:spcPct val="40000"/>
              </a:lnSpc>
              <a:buFont typeface="+mj-lt"/>
              <a:buAutoNum type="romanLcPeriod"/>
            </a:pPr>
            <a:r>
              <a:rPr lang="en-IN" sz="1400" dirty="0"/>
              <a:t>Damage Geometry</a:t>
            </a:r>
          </a:p>
          <a:p>
            <a:pPr marL="514350" indent="-514350">
              <a:lnSpc>
                <a:spcPct val="40000"/>
              </a:lnSpc>
              <a:buFont typeface="+mj-lt"/>
              <a:buAutoNum type="romanLcPeriod"/>
            </a:pPr>
            <a:r>
              <a:rPr lang="en-IN" sz="1400" dirty="0"/>
              <a:t>Fractal Shaper</a:t>
            </a:r>
          </a:p>
          <a:p>
            <a:pPr marL="514350" indent="-514350">
              <a:lnSpc>
                <a:spcPct val="40000"/>
              </a:lnSpc>
              <a:buFont typeface="+mj-lt"/>
              <a:buAutoNum type="romanLcPeriod"/>
            </a:pPr>
            <a:r>
              <a:rPr lang="en-IN" sz="1400" dirty="0"/>
              <a:t>Mirror geometry</a:t>
            </a:r>
          </a:p>
          <a:p>
            <a:pPr marL="514350" indent="-514350">
              <a:lnSpc>
                <a:spcPct val="40000"/>
              </a:lnSpc>
              <a:buFont typeface="+mj-lt"/>
              <a:buAutoNum type="romanLcPeriod"/>
            </a:pPr>
            <a:r>
              <a:rPr lang="en-IN" sz="1400" dirty="0"/>
              <a:t>Points to Lattice</a:t>
            </a:r>
          </a:p>
          <a:p>
            <a:pPr marL="514350" indent="-514350">
              <a:lnSpc>
                <a:spcPct val="40000"/>
              </a:lnSpc>
              <a:buFont typeface="+mj-lt"/>
              <a:buAutoNum type="romanLcPeriod"/>
            </a:pPr>
            <a:r>
              <a:rPr lang="en-IN" sz="1400" dirty="0"/>
              <a:t>Surface Cobble</a:t>
            </a:r>
          </a:p>
          <a:p>
            <a:pPr marL="514350" indent="-514350">
              <a:lnSpc>
                <a:spcPct val="40000"/>
              </a:lnSpc>
              <a:buFont typeface="+mj-lt"/>
              <a:buAutoNum type="romanLcPeriod"/>
            </a:pPr>
            <a:r>
              <a:rPr lang="en-IN" sz="1400" dirty="0"/>
              <a:t>Terrain Displacement</a:t>
            </a:r>
          </a:p>
          <a:p>
            <a:pPr marL="514350" indent="-514350">
              <a:lnSpc>
                <a:spcPct val="40000"/>
              </a:lnSpc>
              <a:buFont typeface="+mj-lt"/>
              <a:buAutoNum type="romanLcPeriod"/>
            </a:pPr>
            <a:r>
              <a:rPr lang="en-IN" sz="1400" dirty="0"/>
              <a:t>Trim Geometry</a:t>
            </a:r>
          </a:p>
        </p:txBody>
      </p:sp>
    </p:spTree>
    <p:extLst>
      <p:ext uri="{BB962C8B-B14F-4D97-AF65-F5344CB8AC3E}">
        <p14:creationId xmlns:p14="http://schemas.microsoft.com/office/powerpoint/2010/main" val="1063625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AB427-A54E-9D6F-8BFD-0F2C70B35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1C02FE-9F49-0E6F-352B-B4F32FD17DDF}"/>
              </a:ext>
            </a:extLst>
          </p:cNvPr>
          <p:cNvSpPr>
            <a:spLocks noGrp="1"/>
          </p:cNvSpPr>
          <p:nvPr>
            <p:ph type="title"/>
          </p:nvPr>
        </p:nvSpPr>
        <p:spPr>
          <a:xfrm>
            <a:off x="1024128" y="585216"/>
            <a:ext cx="10084474" cy="5924226"/>
          </a:xfrm>
        </p:spPr>
        <p:txBody>
          <a:bodyPr anchor="t">
            <a:normAutofit/>
          </a:bodyPr>
          <a:lstStyle/>
          <a:p>
            <a:r>
              <a:rPr lang="en-IN" sz="1600" u="sng" cap="none" spc="0" dirty="0">
                <a:latin typeface="+mn-lt"/>
              </a:rPr>
              <a:t>Add Scales</a:t>
            </a:r>
            <a:br>
              <a:rPr lang="en-IN" sz="1600" cap="none" spc="0" dirty="0">
                <a:latin typeface="+mn-lt"/>
              </a:rPr>
            </a:br>
            <a:br>
              <a:rPr lang="en-IN" sz="1600" cap="none" spc="0" dirty="0">
                <a:latin typeface="+mn-lt"/>
              </a:rPr>
            </a:br>
            <a:r>
              <a:rPr lang="en-IN" sz="1600" cap="none" spc="0" dirty="0">
                <a:latin typeface="+mn-lt"/>
              </a:rPr>
              <a:t>Description: Add scales on the surface of the input geometry.</a:t>
            </a:r>
            <a:br>
              <a:rPr lang="en-IN" sz="1600" cap="none" spc="0" dirty="0">
                <a:latin typeface="+mn-lt"/>
              </a:rPr>
            </a:br>
            <a:br>
              <a:rPr lang="en-IN" sz="1600" cap="none" spc="0" dirty="0">
                <a:latin typeface="+mn-lt"/>
              </a:rPr>
            </a:br>
            <a:r>
              <a:rPr lang="en-IN" sz="1600" u="sng" cap="none" spc="0" dirty="0">
                <a:latin typeface="+mn-lt"/>
              </a:rPr>
              <a:t>Damage Geometry</a:t>
            </a:r>
            <a:br>
              <a:rPr lang="en-IN" sz="1600" cap="none" spc="0" dirty="0">
                <a:latin typeface="+mn-lt"/>
              </a:rPr>
            </a:br>
            <a:br>
              <a:rPr lang="en-IN" sz="1600" cap="none" spc="0" dirty="0">
                <a:latin typeface="+mn-lt"/>
              </a:rPr>
            </a:br>
            <a:r>
              <a:rPr lang="en-IN" sz="1600" cap="none" spc="0" dirty="0">
                <a:latin typeface="+mn-lt"/>
              </a:rPr>
              <a:t>Description: </a:t>
            </a:r>
            <a:r>
              <a:rPr lang="en-US" sz="1600" cap="none" spc="0" dirty="0">
                <a:latin typeface="+mn-lt"/>
              </a:rPr>
              <a:t>Damage/Break-ups the input geometry to a old withered look.</a:t>
            </a:r>
            <a:br>
              <a:rPr lang="en-IN" sz="1600" cap="none" spc="0" dirty="0">
                <a:latin typeface="+mn-lt"/>
              </a:rPr>
            </a:br>
            <a:br>
              <a:rPr lang="en-IN" sz="1600" cap="none" spc="0" dirty="0">
                <a:latin typeface="+mn-lt"/>
              </a:rPr>
            </a:br>
            <a:r>
              <a:rPr lang="en-IN" sz="1600" u="sng" cap="none" spc="0" dirty="0">
                <a:latin typeface="+mn-lt"/>
              </a:rPr>
              <a:t>Fractal Shaper</a:t>
            </a:r>
            <a:br>
              <a:rPr lang="en-IN" sz="1600" cap="none" spc="0" dirty="0">
                <a:latin typeface="+mn-lt"/>
              </a:rPr>
            </a:br>
            <a:br>
              <a:rPr lang="en-IN" sz="1600" cap="none" spc="0" dirty="0">
                <a:latin typeface="+mn-lt"/>
              </a:rPr>
            </a:br>
            <a:r>
              <a:rPr lang="en-IN" sz="1600" cap="none" spc="0" dirty="0">
                <a:latin typeface="+mn-lt"/>
              </a:rPr>
              <a:t>Description: Modulates the input geometry to a stepped look. Useful in landscape creation for creating the different layers of the terrain.</a:t>
            </a:r>
            <a:br>
              <a:rPr lang="en-IN" sz="1600" cap="none" spc="0" dirty="0">
                <a:latin typeface="+mn-lt"/>
              </a:rPr>
            </a:br>
            <a:br>
              <a:rPr lang="en-IN" sz="1600" cap="none" spc="0" dirty="0">
                <a:latin typeface="+mn-lt"/>
              </a:rPr>
            </a:br>
            <a:r>
              <a:rPr lang="en-IN" sz="1600" u="sng" cap="none" spc="0" dirty="0">
                <a:latin typeface="+mn-lt"/>
              </a:rPr>
              <a:t>Mirror geometry</a:t>
            </a:r>
            <a:br>
              <a:rPr lang="en-IN" sz="1600" cap="none" spc="0" dirty="0">
                <a:latin typeface="+mn-lt"/>
              </a:rPr>
            </a:br>
            <a:br>
              <a:rPr lang="en-IN" sz="1600" cap="none" spc="0" dirty="0">
                <a:latin typeface="+mn-lt"/>
              </a:rPr>
            </a:br>
            <a:r>
              <a:rPr lang="en-IN" sz="1600" cap="none" spc="0" dirty="0">
                <a:latin typeface="+mn-lt"/>
              </a:rPr>
              <a:t>Description: Quickly mirror the input geometry on X or Y axis.</a:t>
            </a:r>
            <a:br>
              <a:rPr lang="en-IN" sz="1600" cap="none" spc="0" dirty="0">
                <a:latin typeface="+mn-lt"/>
              </a:rPr>
            </a:br>
            <a:br>
              <a:rPr lang="en-IN" sz="1600" cap="none" spc="0" dirty="0">
                <a:latin typeface="+mn-lt"/>
              </a:rPr>
            </a:br>
            <a:r>
              <a:rPr lang="en-IN" sz="1600" u="sng" cap="none" spc="0" dirty="0">
                <a:latin typeface="+mn-lt"/>
              </a:rPr>
              <a:t>Points to Lattice</a:t>
            </a:r>
            <a:br>
              <a:rPr lang="en-IN" sz="1600" cap="none" spc="0" dirty="0">
                <a:latin typeface="+mn-lt"/>
              </a:rPr>
            </a:br>
            <a:br>
              <a:rPr lang="en-IN" sz="1600" cap="none" spc="0" dirty="0">
                <a:latin typeface="+mn-lt"/>
              </a:rPr>
            </a:br>
            <a:r>
              <a:rPr lang="en-IN" sz="1600" cap="none" spc="0" dirty="0">
                <a:latin typeface="+mn-lt"/>
              </a:rPr>
              <a:t>Description: Input a bunch of points and create a kind of lattice out of them. It has very specific use-case like abstract art or creating a plant in certain shape.</a:t>
            </a:r>
            <a:br>
              <a:rPr lang="en-IN" sz="1600" cap="none" spc="0" dirty="0">
                <a:latin typeface="+mn-lt"/>
              </a:rPr>
            </a:br>
            <a:br>
              <a:rPr lang="en-IN" sz="1600" cap="none" spc="0" dirty="0">
                <a:latin typeface="+mn-lt"/>
              </a:rPr>
            </a:br>
            <a:r>
              <a:rPr lang="en-IN" sz="1600" u="sng" cap="none" spc="0" dirty="0">
                <a:latin typeface="+mn-lt"/>
              </a:rPr>
              <a:t>Surface Cobble</a:t>
            </a:r>
            <a:br>
              <a:rPr lang="en-IN" sz="1600" cap="none" spc="0" dirty="0">
                <a:latin typeface="+mn-lt"/>
              </a:rPr>
            </a:br>
            <a:br>
              <a:rPr lang="en-IN" sz="1600" cap="none" spc="0" dirty="0">
                <a:latin typeface="+mn-lt"/>
              </a:rPr>
            </a:br>
            <a:r>
              <a:rPr lang="en-IN" sz="1600" cap="none" spc="0" dirty="0">
                <a:latin typeface="+mn-lt"/>
              </a:rPr>
              <a:t>Description: Turn the surface of the input geometry into cobblestone. Great for creating cobble stone walls, paths and other rocky assets.</a:t>
            </a:r>
            <a:br>
              <a:rPr lang="en-IN" sz="1600" cap="none" spc="0" dirty="0">
                <a:latin typeface="+mn-lt"/>
              </a:rPr>
            </a:br>
            <a:br>
              <a:rPr lang="en-IN" sz="1600" cap="none" spc="0" dirty="0">
                <a:latin typeface="+mn-lt"/>
              </a:rPr>
            </a:br>
            <a:br>
              <a:rPr lang="en-IN" sz="1600" cap="none" spc="0" dirty="0">
                <a:latin typeface="+mn-lt"/>
              </a:rPr>
            </a:br>
            <a:endParaRPr lang="en-IN" sz="1600" cap="none" spc="0" dirty="0">
              <a:latin typeface="+mn-lt"/>
            </a:endParaRPr>
          </a:p>
        </p:txBody>
      </p:sp>
    </p:spTree>
    <p:extLst>
      <p:ext uri="{BB962C8B-B14F-4D97-AF65-F5344CB8AC3E}">
        <p14:creationId xmlns:p14="http://schemas.microsoft.com/office/powerpoint/2010/main" val="3469570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D9C7F-C226-E07D-4E2B-B1B326D8CD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F6D1B-7342-8E2A-810F-BEDE437E81D5}"/>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Terrain Displacement</a:t>
            </a:r>
            <a:br>
              <a:rPr lang="en-IN" sz="1600" cap="none" spc="0" dirty="0">
                <a:latin typeface="+mn-lt"/>
              </a:rPr>
            </a:br>
            <a:br>
              <a:rPr lang="en-IN" sz="1600" cap="none" spc="0" dirty="0">
                <a:latin typeface="+mn-lt"/>
              </a:rPr>
            </a:br>
            <a:r>
              <a:rPr lang="en-IN" sz="1600" cap="none" spc="0" dirty="0">
                <a:latin typeface="+mn-lt"/>
              </a:rPr>
              <a:t>Description: Displace a height map into a terrain with precise control and subdivisions setup. Very useful node. I use this all the time for all of my Terrains.</a:t>
            </a:r>
            <a:br>
              <a:rPr lang="en-IN" sz="1600" cap="none" spc="0" dirty="0">
                <a:latin typeface="+mn-lt"/>
              </a:rPr>
            </a:br>
            <a:br>
              <a:rPr lang="en-IN" sz="1600" cap="none" spc="0" dirty="0">
                <a:latin typeface="+mn-lt"/>
              </a:rPr>
            </a:br>
            <a:r>
              <a:rPr lang="en-IN" sz="1600" u="sng" cap="none" spc="0" dirty="0">
                <a:latin typeface="+mn-lt"/>
              </a:rPr>
              <a:t>Trim Geometry</a:t>
            </a:r>
            <a:br>
              <a:rPr lang="en-IN" sz="1600" cap="none" spc="0" dirty="0">
                <a:latin typeface="+mn-lt"/>
              </a:rPr>
            </a:br>
            <a:br>
              <a:rPr lang="en-IN" sz="1600" cap="none" spc="0" dirty="0">
                <a:latin typeface="+mn-lt"/>
              </a:rPr>
            </a:br>
            <a:r>
              <a:rPr lang="en-IN" sz="1600" cap="none" spc="0" dirty="0">
                <a:latin typeface="+mn-lt"/>
              </a:rPr>
              <a:t>Description: Trim the input geometry on X, Y or Z axis. From both a sides just like a trim curve node. It uses a Boolean node, so its not super fast on heavy meshes.</a:t>
            </a:r>
          </a:p>
        </p:txBody>
      </p:sp>
    </p:spTree>
    <p:extLst>
      <p:ext uri="{BB962C8B-B14F-4D97-AF65-F5344CB8AC3E}">
        <p14:creationId xmlns:p14="http://schemas.microsoft.com/office/powerpoint/2010/main" val="22000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E731-0466-E2EF-B950-9BD5499D852E}"/>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A6900C3B-C554-7B5F-E3E9-708265449C0C}"/>
              </a:ext>
            </a:extLst>
          </p:cNvPr>
          <p:cNvSpPr>
            <a:spLocks noGrp="1"/>
          </p:cNvSpPr>
          <p:nvPr>
            <p:ph idx="1"/>
          </p:nvPr>
        </p:nvSpPr>
        <p:spPr/>
        <p:txBody>
          <a:bodyPr/>
          <a:lstStyle/>
          <a:p>
            <a:pPr marL="0" indent="0">
              <a:buNone/>
            </a:pPr>
            <a:r>
              <a:rPr lang="en-IN" dirty="0"/>
              <a:t>Blender's Geometry Nodes system is a powerful tool for procedural modelling and animation. However, users often face challenges in reusing and managing complex node setups across projects. This Tool-Kit aims to simplify and enhance the workflow for Blender users by creating a Collection of reusable Geometry Node groups and an intuitive addon for seamless integration into Blender's interface. And, </a:t>
            </a:r>
          </a:p>
          <a:p>
            <a:pPr marL="0" indent="0">
              <a:buNone/>
            </a:pPr>
            <a:r>
              <a:rPr lang="en-IN" dirty="0"/>
              <a:t>This is the Guide to the Nodes groups in the Tool-Kit. Here I will be explaining what these nodes groups do, how to use them, and there use case.</a:t>
            </a:r>
          </a:p>
          <a:p>
            <a:endParaRPr lang="en-IN" dirty="0"/>
          </a:p>
        </p:txBody>
      </p:sp>
    </p:spTree>
    <p:extLst>
      <p:ext uri="{BB962C8B-B14F-4D97-AF65-F5344CB8AC3E}">
        <p14:creationId xmlns:p14="http://schemas.microsoft.com/office/powerpoint/2010/main" val="39951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71688-D218-FCA2-DA80-DF153E0331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29D45-F47C-9619-FD90-F745C5497A18}"/>
              </a:ext>
            </a:extLst>
          </p:cNvPr>
          <p:cNvSpPr>
            <a:spLocks noGrp="1"/>
          </p:cNvSpPr>
          <p:nvPr>
            <p:ph type="title"/>
          </p:nvPr>
        </p:nvSpPr>
        <p:spPr/>
        <p:txBody>
          <a:bodyPr/>
          <a:lstStyle/>
          <a:p>
            <a:r>
              <a:rPr lang="en-IN" dirty="0"/>
              <a:t>Points</a:t>
            </a:r>
          </a:p>
        </p:txBody>
      </p:sp>
      <p:sp>
        <p:nvSpPr>
          <p:cNvPr id="4" name="Content Placeholder 2">
            <a:extLst>
              <a:ext uri="{FF2B5EF4-FFF2-40B4-BE49-F238E27FC236}">
                <a16:creationId xmlns:a16="http://schemas.microsoft.com/office/drawing/2014/main" id="{842924DF-1A4F-5FB8-0BA8-F2303B04A043}"/>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Distribute Points in Curve</a:t>
            </a:r>
          </a:p>
          <a:p>
            <a:pPr marL="514350" indent="-514350">
              <a:lnSpc>
                <a:spcPct val="40000"/>
              </a:lnSpc>
              <a:buFont typeface="+mj-lt"/>
              <a:buAutoNum type="romanLcPeriod"/>
            </a:pPr>
            <a:r>
              <a:rPr lang="en-IN" sz="1400" dirty="0"/>
              <a:t>Phyllotaxis</a:t>
            </a:r>
          </a:p>
          <a:p>
            <a:pPr marL="514350" indent="-514350">
              <a:lnSpc>
                <a:spcPct val="40000"/>
              </a:lnSpc>
              <a:buFont typeface="+mj-lt"/>
              <a:buAutoNum type="romanLcPeriod"/>
            </a:pPr>
            <a:r>
              <a:rPr lang="en-IN" sz="1400" dirty="0"/>
              <a:t>Points to spline</a:t>
            </a:r>
          </a:p>
          <a:p>
            <a:pPr marL="514350" indent="-514350">
              <a:lnSpc>
                <a:spcPct val="40000"/>
              </a:lnSpc>
              <a:buFont typeface="+mj-lt"/>
              <a:buAutoNum type="romanLcPeriod"/>
            </a:pPr>
            <a:endParaRPr lang="en-IN" sz="1400" dirty="0"/>
          </a:p>
        </p:txBody>
      </p:sp>
    </p:spTree>
    <p:extLst>
      <p:ext uri="{BB962C8B-B14F-4D97-AF65-F5344CB8AC3E}">
        <p14:creationId xmlns:p14="http://schemas.microsoft.com/office/powerpoint/2010/main" val="1477419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A3735-6D24-7FDE-6083-F8EA0FB966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2C9C9-0881-BBC1-D52B-6A58FA569197}"/>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Distribute Points in Curve</a:t>
            </a:r>
            <a:br>
              <a:rPr lang="en-IN" sz="1600" cap="none" spc="0" dirty="0">
                <a:latin typeface="+mn-lt"/>
              </a:rPr>
            </a:br>
            <a:br>
              <a:rPr lang="en-IN" sz="1600" cap="none" spc="0" dirty="0">
                <a:latin typeface="+mn-lt"/>
              </a:rPr>
            </a:br>
            <a:r>
              <a:rPr lang="en-IN" sz="1600" cap="none" spc="0" dirty="0">
                <a:latin typeface="+mn-lt"/>
              </a:rPr>
              <a:t>Description: Distribute points in the area that input Curve covers, Weather it is cyclic or not. Non-cyclic curve will have points distributed in the concave area/section. You can control the density of points, randomize them and control probability to spawn.</a:t>
            </a:r>
            <a:br>
              <a:rPr lang="en-IN" sz="1600" cap="none" spc="0" dirty="0">
                <a:latin typeface="+mn-lt"/>
              </a:rPr>
            </a:br>
            <a:br>
              <a:rPr lang="en-IN" sz="1600" cap="none" spc="0" dirty="0">
                <a:latin typeface="+mn-lt"/>
              </a:rPr>
            </a:br>
            <a:r>
              <a:rPr lang="en-IN" sz="1600" u="sng" cap="none" spc="0" dirty="0">
                <a:latin typeface="+mn-lt"/>
              </a:rPr>
              <a:t>Phyllotaxis</a:t>
            </a:r>
            <a:br>
              <a:rPr lang="en-IN" sz="1600" cap="none" spc="0" dirty="0">
                <a:latin typeface="+mn-lt"/>
              </a:rPr>
            </a:br>
            <a:br>
              <a:rPr lang="en-IN" sz="1600" cap="none" spc="0" dirty="0">
                <a:latin typeface="+mn-lt"/>
              </a:rPr>
            </a:br>
            <a:r>
              <a:rPr lang="en-IN" sz="1600" cap="none" spc="0" dirty="0">
                <a:latin typeface="+mn-lt"/>
              </a:rPr>
              <a:t>Description: Points distributed in Phyllotaxis pattern. Useful for creating organic projects like plants and trees specially flowers.</a:t>
            </a:r>
            <a:br>
              <a:rPr lang="en-IN" sz="1600" cap="none" spc="0" dirty="0">
                <a:latin typeface="+mn-lt"/>
              </a:rPr>
            </a:br>
            <a:br>
              <a:rPr lang="en-IN" sz="1600" cap="none" spc="0" dirty="0">
                <a:latin typeface="+mn-lt"/>
              </a:rPr>
            </a:br>
            <a:r>
              <a:rPr lang="en-IN" sz="1600" u="sng" cap="none" spc="0" dirty="0">
                <a:latin typeface="+mn-lt"/>
              </a:rPr>
              <a:t>Points to spline</a:t>
            </a:r>
            <a:br>
              <a:rPr lang="en-IN" sz="1600" cap="none" spc="0" dirty="0">
                <a:latin typeface="+mn-lt"/>
              </a:rPr>
            </a:br>
            <a:br>
              <a:rPr lang="en-IN" sz="1600" cap="none" spc="0" dirty="0">
                <a:latin typeface="+mn-lt"/>
              </a:rPr>
            </a:br>
            <a:r>
              <a:rPr lang="en-IN" sz="1600" cap="none" spc="0" dirty="0">
                <a:latin typeface="+mn-lt"/>
              </a:rPr>
              <a:t>Description: Creates a spline from the input points. Little different from the base node. You can choose spline type and have option for inbuild circular weight (Basically it creates a radial gradient from the world center and use it as weight). </a:t>
            </a:r>
            <a:r>
              <a:rPr lang="en-US" sz="1600" cap="none" spc="0" dirty="0">
                <a:latin typeface="+mn-lt"/>
              </a:rPr>
              <a:t>You can input a position to overwrite the world position for the circular weight.</a:t>
            </a:r>
            <a:endParaRPr lang="en-IN" sz="1600" cap="none" spc="0" dirty="0">
              <a:latin typeface="+mn-lt"/>
            </a:endParaRPr>
          </a:p>
        </p:txBody>
      </p:sp>
    </p:spTree>
    <p:extLst>
      <p:ext uri="{BB962C8B-B14F-4D97-AF65-F5344CB8AC3E}">
        <p14:creationId xmlns:p14="http://schemas.microsoft.com/office/powerpoint/2010/main" val="1271084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FA9C-9793-1401-D5FD-362A42D17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B7DE9-E362-23A2-9333-A5BE0CA23420}"/>
              </a:ext>
            </a:extLst>
          </p:cNvPr>
          <p:cNvSpPr>
            <a:spLocks noGrp="1"/>
          </p:cNvSpPr>
          <p:nvPr>
            <p:ph type="title"/>
          </p:nvPr>
        </p:nvSpPr>
        <p:spPr/>
        <p:txBody>
          <a:bodyPr/>
          <a:lstStyle/>
          <a:p>
            <a:r>
              <a:rPr lang="en-IN" dirty="0"/>
              <a:t>Selection</a:t>
            </a:r>
          </a:p>
        </p:txBody>
      </p:sp>
      <p:sp>
        <p:nvSpPr>
          <p:cNvPr id="4" name="Content Placeholder 2">
            <a:extLst>
              <a:ext uri="{FF2B5EF4-FFF2-40B4-BE49-F238E27FC236}">
                <a16:creationId xmlns:a16="http://schemas.microsoft.com/office/drawing/2014/main" id="{C9C9124A-51B7-0DAD-A093-D4EFCCAE1E67}"/>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Expand Selection</a:t>
            </a:r>
          </a:p>
          <a:p>
            <a:pPr marL="514350" indent="-514350">
              <a:lnSpc>
                <a:spcPct val="40000"/>
              </a:lnSpc>
              <a:buFont typeface="+mj-lt"/>
              <a:buAutoNum type="romanLcPeriod"/>
            </a:pPr>
            <a:r>
              <a:rPr lang="en-IN" sz="1400" dirty="0"/>
              <a:t>Mesh Proximity</a:t>
            </a:r>
          </a:p>
          <a:p>
            <a:pPr marL="514350" indent="-514350">
              <a:lnSpc>
                <a:spcPct val="40000"/>
              </a:lnSpc>
              <a:buFont typeface="+mj-lt"/>
              <a:buAutoNum type="romanLcPeriod"/>
            </a:pPr>
            <a:r>
              <a:rPr lang="en-IN" sz="1400" dirty="0"/>
              <a:t>Minimum Distance</a:t>
            </a:r>
          </a:p>
          <a:p>
            <a:pPr marL="514350" indent="-514350">
              <a:lnSpc>
                <a:spcPct val="40000"/>
              </a:lnSpc>
              <a:buFont typeface="+mj-lt"/>
              <a:buAutoNum type="romanLcPeriod"/>
            </a:pPr>
            <a:r>
              <a:rPr lang="en-IN" sz="1400" dirty="0"/>
              <a:t>Nearest Point Selection</a:t>
            </a:r>
          </a:p>
          <a:p>
            <a:pPr marL="514350" indent="-514350">
              <a:lnSpc>
                <a:spcPct val="40000"/>
              </a:lnSpc>
              <a:buFont typeface="+mj-lt"/>
              <a:buAutoNum type="romanLcPeriod"/>
            </a:pPr>
            <a:r>
              <a:rPr lang="en-IN" sz="1400" dirty="0"/>
              <a:t>Select by Direction</a:t>
            </a:r>
          </a:p>
          <a:p>
            <a:pPr marL="514350" indent="-514350">
              <a:lnSpc>
                <a:spcPct val="40000"/>
              </a:lnSpc>
              <a:buFont typeface="+mj-lt"/>
              <a:buAutoNum type="romanLcPeriod"/>
            </a:pPr>
            <a:r>
              <a:rPr lang="en-IN" sz="1400" dirty="0"/>
              <a:t>Select by Normal</a:t>
            </a:r>
          </a:p>
          <a:p>
            <a:pPr marL="514350" indent="-514350">
              <a:lnSpc>
                <a:spcPct val="40000"/>
              </a:lnSpc>
              <a:buFont typeface="+mj-lt"/>
              <a:buAutoNum type="romanLcPeriod"/>
            </a:pPr>
            <a:r>
              <a:rPr lang="en-IN" sz="1400" dirty="0"/>
              <a:t>Select by Position</a:t>
            </a:r>
          </a:p>
          <a:p>
            <a:pPr marL="514350" indent="-514350">
              <a:lnSpc>
                <a:spcPct val="40000"/>
              </a:lnSpc>
              <a:buFont typeface="+mj-lt"/>
              <a:buAutoNum type="romanLcPeriod"/>
            </a:pPr>
            <a:r>
              <a:rPr lang="en-IN" sz="1400" dirty="0"/>
              <a:t>Select by Index</a:t>
            </a:r>
          </a:p>
        </p:txBody>
      </p:sp>
    </p:spTree>
    <p:extLst>
      <p:ext uri="{BB962C8B-B14F-4D97-AF65-F5344CB8AC3E}">
        <p14:creationId xmlns:p14="http://schemas.microsoft.com/office/powerpoint/2010/main" val="226008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9C13C-CB24-EB17-743D-35F90EC82F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9B00C-254F-80DC-2AC7-72DFE1F016EB}"/>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Expand Selection</a:t>
            </a:r>
            <a:br>
              <a:rPr lang="en-IN" sz="1600" cap="none" spc="0" dirty="0">
                <a:latin typeface="+mn-lt"/>
              </a:rPr>
            </a:br>
            <a:br>
              <a:rPr lang="en-IN" sz="1600" cap="none" spc="0" dirty="0">
                <a:latin typeface="+mn-lt"/>
              </a:rPr>
            </a:br>
            <a:r>
              <a:rPr lang="en-IN" sz="1600" cap="none" spc="0" dirty="0">
                <a:latin typeface="+mn-lt"/>
              </a:rPr>
              <a:t>Description: Expand you Boolean selection by one vertex in all directions.</a:t>
            </a:r>
            <a:br>
              <a:rPr lang="en-IN" sz="1600" cap="none" spc="0" dirty="0">
                <a:latin typeface="+mn-lt"/>
              </a:rPr>
            </a:br>
            <a:r>
              <a:rPr lang="en-IN" sz="1600" cap="none" spc="0" dirty="0">
                <a:latin typeface="+mn-lt"/>
              </a:rPr>
              <a:t>Learned it from </a:t>
            </a:r>
            <a:r>
              <a:rPr lang="en-IN" sz="1600" cap="none" spc="0" dirty="0" err="1">
                <a:latin typeface="+mn-lt"/>
              </a:rPr>
              <a:t>Erindale’s</a:t>
            </a:r>
            <a:r>
              <a:rPr lang="en-IN" sz="1600" cap="none" spc="0" dirty="0">
                <a:latin typeface="+mn-lt"/>
              </a:rPr>
              <a:t> Tutorial on geometry selection.</a:t>
            </a:r>
            <a:br>
              <a:rPr lang="en-IN" sz="1600" cap="none" spc="0" dirty="0">
                <a:latin typeface="+mn-lt"/>
              </a:rPr>
            </a:br>
            <a:br>
              <a:rPr lang="en-IN" sz="1600" cap="none" spc="0" dirty="0">
                <a:latin typeface="+mn-lt"/>
              </a:rPr>
            </a:br>
            <a:r>
              <a:rPr lang="en-IN" sz="1600" u="sng" cap="none" spc="0" dirty="0">
                <a:latin typeface="+mn-lt"/>
              </a:rPr>
              <a:t>Mesh Proximity</a:t>
            </a:r>
            <a:br>
              <a:rPr lang="en-IN" sz="1600" cap="none" spc="0" dirty="0">
                <a:latin typeface="+mn-lt"/>
              </a:rPr>
            </a:br>
            <a:br>
              <a:rPr lang="en-IN" sz="1600" cap="none" spc="0" dirty="0">
                <a:latin typeface="+mn-lt"/>
              </a:rPr>
            </a:br>
            <a:r>
              <a:rPr lang="en-IN" sz="1600" cap="none" spc="0" dirty="0">
                <a:latin typeface="+mn-lt"/>
              </a:rPr>
              <a:t>Description: Creates mask and falloff based on the distance and clipping between target and reference geometry. Input takes the geometry from which you want to create the mask.</a:t>
            </a:r>
            <a:br>
              <a:rPr lang="en-IN" sz="1600" cap="none" spc="0" dirty="0">
                <a:latin typeface="+mn-lt"/>
              </a:rPr>
            </a:br>
            <a:br>
              <a:rPr lang="en-IN" sz="1600" cap="none" spc="0" dirty="0">
                <a:latin typeface="+mn-lt"/>
              </a:rPr>
            </a:br>
            <a:r>
              <a:rPr lang="en-IN" sz="1600" u="sng" cap="none" spc="0" dirty="0">
                <a:latin typeface="+mn-lt"/>
              </a:rPr>
              <a:t>Minimum Distance</a:t>
            </a:r>
            <a:br>
              <a:rPr lang="en-IN" sz="1600" cap="none" spc="0" dirty="0">
                <a:latin typeface="+mn-lt"/>
              </a:rPr>
            </a:br>
            <a:br>
              <a:rPr lang="en-IN" sz="1600" cap="none" spc="0" dirty="0">
                <a:latin typeface="+mn-lt"/>
              </a:rPr>
            </a:br>
            <a:r>
              <a:rPr lang="en-IN" sz="1600" cap="none" spc="0" dirty="0">
                <a:latin typeface="+mn-lt"/>
              </a:rPr>
              <a:t>Description: Output the distance between the input geometry and the location input or the object input. And outputs a selection based on the epsilon.</a:t>
            </a:r>
            <a:br>
              <a:rPr lang="en-IN" sz="1600" cap="none" spc="0" dirty="0">
                <a:latin typeface="+mn-lt"/>
              </a:rPr>
            </a:br>
            <a:br>
              <a:rPr lang="en-IN" sz="1600" cap="none" spc="0" dirty="0">
                <a:latin typeface="+mn-lt"/>
              </a:rPr>
            </a:br>
            <a:r>
              <a:rPr lang="en-IN" sz="1600" u="sng" cap="none" spc="0" dirty="0">
                <a:latin typeface="+mn-lt"/>
              </a:rPr>
              <a:t>Nearest Point Selection</a:t>
            </a:r>
            <a:br>
              <a:rPr lang="en-IN" sz="1600" cap="none" spc="0" dirty="0">
                <a:latin typeface="+mn-lt"/>
              </a:rPr>
            </a:br>
            <a:br>
              <a:rPr lang="en-IN" sz="1600" cap="none" spc="0" dirty="0">
                <a:latin typeface="+mn-lt"/>
              </a:rPr>
            </a:br>
            <a:r>
              <a:rPr lang="en-IN" sz="1600" cap="none" spc="0" dirty="0">
                <a:latin typeface="+mn-lt"/>
              </a:rPr>
              <a:t>Description: Select the nearest point from the input object (or empty object). Useful in selecting specific points in the input geometry. </a:t>
            </a:r>
            <a:br>
              <a:rPr lang="en-IN" sz="1600" cap="none" spc="0" dirty="0">
                <a:latin typeface="+mn-lt"/>
              </a:rPr>
            </a:br>
            <a:br>
              <a:rPr lang="en-IN" sz="1600" cap="none" spc="0" dirty="0">
                <a:latin typeface="+mn-lt"/>
              </a:rPr>
            </a:br>
            <a:br>
              <a:rPr lang="en-IN" sz="1600" cap="none" spc="0" dirty="0">
                <a:latin typeface="+mn-lt"/>
              </a:rPr>
            </a:br>
            <a:r>
              <a:rPr lang="en-IN" sz="1600" u="sng" cap="none" spc="0" dirty="0">
                <a:latin typeface="+mn-lt"/>
              </a:rPr>
              <a:t>Select by Direction</a:t>
            </a:r>
            <a:br>
              <a:rPr lang="en-IN" sz="1600" cap="none" spc="0" dirty="0">
                <a:latin typeface="+mn-lt"/>
              </a:rPr>
            </a:br>
            <a:br>
              <a:rPr lang="en-IN" sz="1600" cap="none" spc="0" dirty="0">
                <a:latin typeface="+mn-lt"/>
              </a:rPr>
            </a:br>
            <a:r>
              <a:rPr lang="en-IN" sz="1600" cap="none" spc="0" dirty="0">
                <a:latin typeface="+mn-lt"/>
              </a:rPr>
              <a:t>Description: Select based on a certain angle (facing a certain angle).</a:t>
            </a:r>
            <a:br>
              <a:rPr lang="en-IN" sz="1600" cap="none" spc="0" dirty="0">
                <a:latin typeface="+mn-lt"/>
              </a:rPr>
            </a:br>
            <a:br>
              <a:rPr lang="en-IN" sz="1600" cap="none" spc="0" dirty="0">
                <a:latin typeface="+mn-lt"/>
              </a:rPr>
            </a:br>
            <a:br>
              <a:rPr lang="en-IN" sz="1600" cap="none" spc="0" dirty="0">
                <a:latin typeface="+mn-lt"/>
              </a:rPr>
            </a:br>
            <a:endParaRPr lang="en-IN" sz="1600" cap="none" spc="0" dirty="0">
              <a:latin typeface="+mn-lt"/>
            </a:endParaRPr>
          </a:p>
        </p:txBody>
      </p:sp>
    </p:spTree>
    <p:extLst>
      <p:ext uri="{BB962C8B-B14F-4D97-AF65-F5344CB8AC3E}">
        <p14:creationId xmlns:p14="http://schemas.microsoft.com/office/powerpoint/2010/main" val="1084884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E30A1-E6AA-9483-2F4E-4B3704AB74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77C9F-1B63-5691-1D0A-2DDD818B9B15}"/>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Select by Normal</a:t>
            </a:r>
            <a:br>
              <a:rPr lang="en-IN" sz="1600" cap="none" spc="0" dirty="0">
                <a:latin typeface="+mn-lt"/>
              </a:rPr>
            </a:br>
            <a:br>
              <a:rPr lang="en-IN" sz="1600" cap="none" spc="0" dirty="0">
                <a:latin typeface="+mn-lt"/>
              </a:rPr>
            </a:br>
            <a:r>
              <a:rPr lang="en-IN" sz="1600" cap="none" spc="0" dirty="0">
                <a:latin typeface="+mn-lt"/>
              </a:rPr>
              <a:t>Description: Select based on X,Y and Z Direction of the </a:t>
            </a:r>
            <a:r>
              <a:rPr lang="en-IN" sz="1600" cap="none" spc="0" dirty="0" err="1">
                <a:latin typeface="+mn-lt"/>
              </a:rPr>
              <a:t>Normals</a:t>
            </a:r>
            <a:r>
              <a:rPr lang="en-IN" sz="1600" cap="none" spc="0" dirty="0">
                <a:latin typeface="+mn-lt"/>
              </a:rPr>
              <a:t> of the geometry.</a:t>
            </a:r>
            <a:br>
              <a:rPr lang="en-IN" sz="1600" cap="none" spc="0" dirty="0">
                <a:latin typeface="+mn-lt"/>
              </a:rPr>
            </a:br>
            <a:br>
              <a:rPr lang="en-IN" sz="1600" u="sng" cap="none" spc="0" dirty="0">
                <a:latin typeface="+mn-lt"/>
              </a:rPr>
            </a:br>
            <a:r>
              <a:rPr lang="en-IN" sz="1600" u="sng" cap="none" spc="0" dirty="0">
                <a:latin typeface="+mn-lt"/>
              </a:rPr>
              <a:t>Select by Position</a:t>
            </a:r>
            <a:br>
              <a:rPr lang="en-IN" sz="1600" cap="none" spc="0" dirty="0">
                <a:latin typeface="+mn-lt"/>
              </a:rPr>
            </a:br>
            <a:br>
              <a:rPr lang="en-IN" sz="1600" cap="none" spc="0" dirty="0">
                <a:latin typeface="+mn-lt"/>
              </a:rPr>
            </a:br>
            <a:r>
              <a:rPr lang="en-IN" sz="1600" cap="none" spc="0" dirty="0">
                <a:latin typeface="+mn-lt"/>
              </a:rPr>
              <a:t>Description: Select based on weather the position of input geometry is greater or lesser than the input value on X,Y or Z Axis.</a:t>
            </a:r>
            <a:br>
              <a:rPr lang="en-IN" sz="1600" cap="none" spc="0" dirty="0">
                <a:latin typeface="+mn-lt"/>
              </a:rPr>
            </a:br>
            <a:br>
              <a:rPr lang="en-IN" sz="1600" cap="none" spc="0" dirty="0">
                <a:latin typeface="+mn-lt"/>
              </a:rPr>
            </a:br>
            <a:r>
              <a:rPr lang="en-IN" sz="1600" u="sng" cap="none" spc="0" dirty="0">
                <a:latin typeface="+mn-lt"/>
              </a:rPr>
              <a:t>Select by Index</a:t>
            </a:r>
            <a:br>
              <a:rPr lang="en-IN" sz="1600" cap="none" spc="0" dirty="0">
                <a:latin typeface="+mn-lt"/>
              </a:rPr>
            </a:br>
            <a:br>
              <a:rPr lang="en-IN" sz="1600" cap="none" spc="0" dirty="0">
                <a:latin typeface="+mn-lt"/>
              </a:rPr>
            </a:br>
            <a:r>
              <a:rPr lang="en-IN" sz="1600" cap="none" spc="0" dirty="0">
                <a:latin typeface="+mn-lt"/>
              </a:rPr>
              <a:t>Description: Select based on the Index occurrence. For e.g. select every 2</a:t>
            </a:r>
            <a:r>
              <a:rPr lang="en-IN" sz="1600" cap="none" spc="0" baseline="30000" dirty="0">
                <a:latin typeface="+mn-lt"/>
              </a:rPr>
              <a:t>nd  </a:t>
            </a:r>
            <a:r>
              <a:rPr lang="en-IN" sz="1600" cap="none" spc="0" dirty="0">
                <a:latin typeface="+mn-lt"/>
              </a:rPr>
              <a:t>vertex (even). Selection can be inverted by changing the “Equals to”  input value. Also allows custom index.</a:t>
            </a:r>
            <a:br>
              <a:rPr lang="en-IN" sz="1600" cap="none" spc="0" dirty="0">
                <a:latin typeface="+mn-lt"/>
              </a:rPr>
            </a:br>
            <a:br>
              <a:rPr lang="en-IN" sz="1600" cap="none" spc="0" dirty="0">
                <a:latin typeface="+mn-lt"/>
              </a:rPr>
            </a:br>
            <a:r>
              <a:rPr lang="en-IN" sz="1600" cap="none" spc="0" dirty="0">
                <a:latin typeface="+mn-lt"/>
              </a:rPr>
              <a:t> </a:t>
            </a:r>
            <a:br>
              <a:rPr lang="en-IN" sz="1600" cap="none" spc="0" dirty="0">
                <a:latin typeface="+mn-lt"/>
              </a:rPr>
            </a:br>
            <a:endParaRPr lang="en-IN" sz="1600" cap="none" spc="0" dirty="0">
              <a:latin typeface="+mn-lt"/>
            </a:endParaRPr>
          </a:p>
        </p:txBody>
      </p:sp>
    </p:spTree>
    <p:extLst>
      <p:ext uri="{BB962C8B-B14F-4D97-AF65-F5344CB8AC3E}">
        <p14:creationId xmlns:p14="http://schemas.microsoft.com/office/powerpoint/2010/main" val="382314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8938D-854F-1DC0-5C61-D5300F312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1319BA-5C26-32E8-06D9-066092B82518}"/>
              </a:ext>
            </a:extLst>
          </p:cNvPr>
          <p:cNvSpPr>
            <a:spLocks noGrp="1"/>
          </p:cNvSpPr>
          <p:nvPr>
            <p:ph type="title"/>
          </p:nvPr>
        </p:nvSpPr>
        <p:spPr/>
        <p:txBody>
          <a:bodyPr/>
          <a:lstStyle/>
          <a:p>
            <a:r>
              <a:rPr lang="en-IN" dirty="0"/>
              <a:t>Utilities</a:t>
            </a:r>
          </a:p>
        </p:txBody>
      </p:sp>
      <p:sp>
        <p:nvSpPr>
          <p:cNvPr id="4" name="Content Placeholder 2">
            <a:extLst>
              <a:ext uri="{FF2B5EF4-FFF2-40B4-BE49-F238E27FC236}">
                <a16:creationId xmlns:a16="http://schemas.microsoft.com/office/drawing/2014/main" id="{EBEAD9E2-18AA-CEFA-04A9-33B23A527071}"/>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Accumulate Curve</a:t>
            </a:r>
          </a:p>
          <a:p>
            <a:pPr marL="514350" indent="-514350">
              <a:lnSpc>
                <a:spcPct val="40000"/>
              </a:lnSpc>
              <a:buFont typeface="+mj-lt"/>
              <a:buAutoNum type="romanLcPeriod"/>
            </a:pPr>
            <a:r>
              <a:rPr lang="en-IN" sz="1400" dirty="0"/>
              <a:t>Degree</a:t>
            </a:r>
          </a:p>
          <a:p>
            <a:pPr marL="514350" indent="-514350">
              <a:lnSpc>
                <a:spcPct val="40000"/>
              </a:lnSpc>
              <a:buFont typeface="+mj-lt"/>
              <a:buAutoNum type="romanLcPeriod"/>
            </a:pPr>
            <a:r>
              <a:rPr lang="en-IN" sz="1400" dirty="0"/>
              <a:t>Flip Indices</a:t>
            </a:r>
          </a:p>
          <a:p>
            <a:pPr marL="514350" indent="-514350">
              <a:lnSpc>
                <a:spcPct val="40000"/>
              </a:lnSpc>
              <a:buFont typeface="+mj-lt"/>
              <a:buAutoNum type="romanLcPeriod"/>
            </a:pPr>
            <a:r>
              <a:rPr lang="en-IN" sz="1400" dirty="0"/>
              <a:t>Fold Attribute</a:t>
            </a:r>
          </a:p>
          <a:p>
            <a:pPr marL="514350" indent="-514350">
              <a:lnSpc>
                <a:spcPct val="40000"/>
              </a:lnSpc>
              <a:buFont typeface="+mj-lt"/>
              <a:buAutoNum type="romanLcPeriod"/>
            </a:pPr>
            <a:r>
              <a:rPr lang="en-IN" sz="1400" dirty="0"/>
              <a:t>Grid Index</a:t>
            </a:r>
          </a:p>
          <a:p>
            <a:pPr marL="514350" indent="-514350">
              <a:lnSpc>
                <a:spcPct val="40000"/>
              </a:lnSpc>
              <a:buFont typeface="+mj-lt"/>
              <a:buAutoNum type="romanLcPeriod"/>
            </a:pPr>
            <a:r>
              <a:rPr lang="en-IN" sz="1400" dirty="0"/>
              <a:t>Map Attribute</a:t>
            </a:r>
          </a:p>
          <a:p>
            <a:pPr marL="514350" indent="-514350">
              <a:lnSpc>
                <a:spcPct val="40000"/>
              </a:lnSpc>
              <a:buFont typeface="+mj-lt"/>
              <a:buAutoNum type="romanLcPeriod"/>
            </a:pPr>
            <a:r>
              <a:rPr lang="en-IN" sz="1400" dirty="0"/>
              <a:t>Store Edge Angle</a:t>
            </a:r>
          </a:p>
          <a:p>
            <a:pPr marL="514350" indent="-514350">
              <a:lnSpc>
                <a:spcPct val="40000"/>
              </a:lnSpc>
              <a:buFont typeface="+mj-lt"/>
              <a:buAutoNum type="romanLcPeriod"/>
            </a:pPr>
            <a:r>
              <a:rPr lang="en-IN" sz="1400" dirty="0"/>
              <a:t>Value++</a:t>
            </a:r>
          </a:p>
          <a:p>
            <a:pPr marL="514350" indent="-514350">
              <a:lnSpc>
                <a:spcPct val="40000"/>
              </a:lnSpc>
              <a:buFont typeface="+mj-lt"/>
              <a:buAutoNum type="romanLcPeriod"/>
            </a:pPr>
            <a:r>
              <a:rPr lang="en-IN" sz="1400" dirty="0"/>
              <a:t>View Instance Attribute</a:t>
            </a:r>
          </a:p>
        </p:txBody>
      </p:sp>
    </p:spTree>
    <p:extLst>
      <p:ext uri="{BB962C8B-B14F-4D97-AF65-F5344CB8AC3E}">
        <p14:creationId xmlns:p14="http://schemas.microsoft.com/office/powerpoint/2010/main" val="3533514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AED04-258C-DF01-C98D-2771EE168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1009C4-E443-7A45-5EA0-EDAF356650EA}"/>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Accumulate Curve</a:t>
            </a:r>
            <a:br>
              <a:rPr lang="en-IN" sz="1600" cap="none" spc="0" dirty="0">
                <a:latin typeface="+mn-lt"/>
              </a:rPr>
            </a:br>
            <a:br>
              <a:rPr lang="en-IN" sz="1600" cap="none" spc="0" dirty="0">
                <a:latin typeface="+mn-lt"/>
              </a:rPr>
            </a:br>
            <a:r>
              <a:rPr lang="en-IN" sz="1600" cap="none" spc="0" dirty="0">
                <a:latin typeface="+mn-lt"/>
              </a:rPr>
              <a:t>Description: Accumulate the position, tangent and normal of input curve on any position/point on input curve. Control that point using length input.</a:t>
            </a:r>
            <a:br>
              <a:rPr lang="en-IN" sz="1600" cap="none" spc="0" dirty="0">
                <a:latin typeface="+mn-lt"/>
              </a:rPr>
            </a:br>
            <a:br>
              <a:rPr lang="en-IN" sz="1600" cap="none" spc="0" dirty="0">
                <a:latin typeface="+mn-lt"/>
              </a:rPr>
            </a:br>
            <a:r>
              <a:rPr lang="en-IN" sz="1600" u="sng" cap="none" spc="0" dirty="0">
                <a:latin typeface="+mn-lt"/>
              </a:rPr>
              <a:t>Degree</a:t>
            </a:r>
            <a:br>
              <a:rPr lang="en-IN" sz="1600" cap="none" spc="0" dirty="0">
                <a:latin typeface="+mn-lt"/>
              </a:rPr>
            </a:br>
            <a:br>
              <a:rPr lang="en-IN" sz="1600" cap="none" spc="0" dirty="0">
                <a:latin typeface="+mn-lt"/>
              </a:rPr>
            </a:br>
            <a:r>
              <a:rPr lang="en-IN" sz="1600" cap="none" spc="0" dirty="0">
                <a:latin typeface="+mn-lt"/>
              </a:rPr>
              <a:t>Description: A value node of degree input instead of typical radiant value.</a:t>
            </a:r>
            <a:br>
              <a:rPr lang="en-IN" sz="1600" cap="none" spc="0" dirty="0">
                <a:latin typeface="+mn-lt"/>
              </a:rPr>
            </a:br>
            <a:br>
              <a:rPr lang="en-IN" sz="1600" cap="none" spc="0" dirty="0">
                <a:latin typeface="+mn-lt"/>
              </a:rPr>
            </a:br>
            <a:r>
              <a:rPr lang="en-IN" sz="1600" u="sng" cap="none" spc="0" dirty="0">
                <a:latin typeface="+mn-lt"/>
              </a:rPr>
              <a:t>Flip Indices</a:t>
            </a:r>
            <a:br>
              <a:rPr lang="en-IN" sz="1600" cap="none" spc="0" dirty="0">
                <a:latin typeface="+mn-lt"/>
              </a:rPr>
            </a:br>
            <a:br>
              <a:rPr lang="en-IN" sz="1600" cap="none" spc="0" dirty="0">
                <a:latin typeface="+mn-lt"/>
              </a:rPr>
            </a:br>
            <a:r>
              <a:rPr lang="en-IN" sz="1600" cap="none" spc="0" dirty="0">
                <a:latin typeface="+mn-lt"/>
              </a:rPr>
              <a:t>Description: Flip the Grid(2D) Indes. For e.g. if your geometry has two indices going on different axis. You can switch them using this node.</a:t>
            </a:r>
            <a:br>
              <a:rPr lang="en-IN" sz="1600" cap="none" spc="0" dirty="0">
                <a:latin typeface="+mn-lt"/>
              </a:rPr>
            </a:br>
            <a:r>
              <a:rPr lang="en-IN" sz="1600" cap="none" spc="0" dirty="0">
                <a:latin typeface="+mn-lt"/>
              </a:rPr>
              <a:t>Learned it from  </a:t>
            </a:r>
            <a:r>
              <a:rPr lang="en-IN" sz="1600" cap="none" spc="0" dirty="0" err="1">
                <a:latin typeface="+mn-lt"/>
              </a:rPr>
              <a:t>Erindale’s</a:t>
            </a:r>
            <a:r>
              <a:rPr lang="en-IN" sz="1600" cap="none" spc="0" dirty="0">
                <a:latin typeface="+mn-lt"/>
              </a:rPr>
              <a:t> tutorial on Index.</a:t>
            </a:r>
            <a:br>
              <a:rPr lang="en-IN" sz="1600" cap="none" spc="0" dirty="0">
                <a:latin typeface="+mn-lt"/>
              </a:rPr>
            </a:br>
            <a:br>
              <a:rPr lang="en-IN" sz="1600" cap="none" spc="0" dirty="0">
                <a:latin typeface="+mn-lt"/>
              </a:rPr>
            </a:br>
            <a:r>
              <a:rPr lang="en-IN" sz="1600" u="sng" cap="none" spc="0" dirty="0">
                <a:latin typeface="+mn-lt"/>
              </a:rPr>
              <a:t>Fold Attribute</a:t>
            </a:r>
            <a:br>
              <a:rPr lang="en-IN" sz="1600" cap="none" spc="0" dirty="0">
                <a:latin typeface="+mn-lt"/>
              </a:rPr>
            </a:br>
            <a:br>
              <a:rPr lang="en-IN" sz="1600" cap="none" spc="0" dirty="0">
                <a:latin typeface="+mn-lt"/>
              </a:rPr>
            </a:br>
            <a:r>
              <a:rPr lang="en-IN" sz="1600" cap="none" spc="0" dirty="0">
                <a:latin typeface="+mn-lt"/>
              </a:rPr>
              <a:t>Description: Fold the input attribute at the input value. For e.g. if input attribute ranges from 0 to 1. an the value input set to 1. it will turn the range from “0 to 1” to “0 to 1 to 0”. If value input set to .5 then “0 to 1 to 0 to 1 to 0”.</a:t>
            </a:r>
            <a:br>
              <a:rPr lang="en-IN" sz="1600" cap="none" spc="0" dirty="0">
                <a:latin typeface="+mn-lt"/>
              </a:rPr>
            </a:br>
            <a:br>
              <a:rPr lang="en-IN" sz="1600" u="sng" cap="none" spc="0" dirty="0">
                <a:latin typeface="+mn-lt"/>
              </a:rPr>
            </a:br>
            <a:r>
              <a:rPr lang="en-IN" sz="1600" u="sng" cap="none" spc="0" dirty="0">
                <a:latin typeface="+mn-lt"/>
              </a:rPr>
              <a:t>Grid Index</a:t>
            </a:r>
            <a:br>
              <a:rPr lang="en-IN" sz="1600" cap="none" spc="0" dirty="0">
                <a:latin typeface="+mn-lt"/>
              </a:rPr>
            </a:br>
            <a:br>
              <a:rPr lang="en-IN" sz="1600" cap="none" spc="0" dirty="0">
                <a:latin typeface="+mn-lt"/>
              </a:rPr>
            </a:br>
            <a:r>
              <a:rPr lang="en-IN" sz="1600" cap="none" spc="0" dirty="0">
                <a:latin typeface="+mn-lt"/>
              </a:rPr>
              <a:t>Description: Project a grid of index on X and Y coordinates. This custom index can be used to sampling.</a:t>
            </a:r>
            <a:br>
              <a:rPr lang="en-IN" sz="1600" cap="none" spc="0" dirty="0">
                <a:latin typeface="+mn-lt"/>
              </a:rPr>
            </a:br>
            <a:r>
              <a:rPr lang="en-IN" sz="1600" cap="none" spc="0" dirty="0">
                <a:latin typeface="+mn-lt"/>
              </a:rPr>
              <a:t>Use-case joining two ends of two pipes/cylinder with different index. Joining them with their index will create a messy geometry because of the misalignment of their indices. Assign this custom index to both the end loops/circles then join them to create seamless joints. </a:t>
            </a:r>
            <a:br>
              <a:rPr lang="en-IN" sz="1600" cap="none" spc="0" dirty="0">
                <a:latin typeface="+mn-lt"/>
              </a:rPr>
            </a:br>
            <a:endParaRPr lang="en-IN" sz="1600" cap="none" spc="0" dirty="0">
              <a:latin typeface="+mn-lt"/>
            </a:endParaRPr>
          </a:p>
        </p:txBody>
      </p:sp>
    </p:spTree>
    <p:extLst>
      <p:ext uri="{BB962C8B-B14F-4D97-AF65-F5344CB8AC3E}">
        <p14:creationId xmlns:p14="http://schemas.microsoft.com/office/powerpoint/2010/main" val="2419882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79728-88C7-5C03-73DB-9883EE312B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B75EB4-0DCA-BFAB-C05F-2CC4C1BE6393}"/>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Map Attribute.</a:t>
            </a:r>
            <a:br>
              <a:rPr lang="en-IN" sz="1600" cap="none" spc="0" dirty="0">
                <a:latin typeface="+mn-lt"/>
              </a:rPr>
            </a:br>
            <a:br>
              <a:rPr lang="en-IN" sz="1600" cap="none" spc="0" dirty="0">
                <a:latin typeface="+mn-lt"/>
              </a:rPr>
            </a:br>
            <a:r>
              <a:rPr lang="en-IN" sz="1600" cap="none" spc="0" dirty="0">
                <a:latin typeface="+mn-lt"/>
              </a:rPr>
              <a:t>Description: Re-range the input attribute. Automatically clamps the minimum value to 0 and maximum value to 1.</a:t>
            </a:r>
            <a:br>
              <a:rPr lang="en-IN" sz="1600" cap="none" spc="0" dirty="0">
                <a:latin typeface="+mn-lt"/>
              </a:rPr>
            </a:br>
            <a:br>
              <a:rPr lang="en-IN" sz="1600" cap="none" spc="0" dirty="0">
                <a:latin typeface="+mn-lt"/>
              </a:rPr>
            </a:br>
            <a:r>
              <a:rPr lang="en-IN" sz="1600" u="sng" cap="none" spc="0" dirty="0">
                <a:latin typeface="+mn-lt"/>
              </a:rPr>
              <a:t>Store Edge angle</a:t>
            </a:r>
            <a:br>
              <a:rPr lang="en-IN" sz="1600" cap="none" spc="0" dirty="0">
                <a:latin typeface="+mn-lt"/>
              </a:rPr>
            </a:br>
            <a:br>
              <a:rPr lang="en-IN" sz="1600" cap="none" spc="0" dirty="0">
                <a:latin typeface="+mn-lt"/>
              </a:rPr>
            </a:br>
            <a:r>
              <a:rPr lang="en-IN" sz="1600" cap="none" spc="0" dirty="0">
                <a:latin typeface="+mn-lt"/>
              </a:rPr>
              <a:t>Description: Store the edge angle Signed and Unsigned to the geometry for texturing purpose. You can use the stored data in shader nodes using an attribute node with input attribute name set to Signed or Unsigned.</a:t>
            </a:r>
            <a:br>
              <a:rPr lang="en-IN" sz="1600" cap="none" spc="0" dirty="0">
                <a:latin typeface="+mn-lt"/>
              </a:rPr>
            </a:br>
            <a:br>
              <a:rPr lang="en-IN" sz="1600" cap="none" spc="0" dirty="0">
                <a:latin typeface="+mn-lt"/>
              </a:rPr>
            </a:br>
            <a:r>
              <a:rPr lang="en-IN" sz="1600" u="sng" cap="none" spc="0" dirty="0">
                <a:latin typeface="+mn-lt"/>
              </a:rPr>
              <a:t>Value ++</a:t>
            </a:r>
            <a:br>
              <a:rPr lang="en-IN" sz="1600" cap="none" spc="0" dirty="0">
                <a:latin typeface="+mn-lt"/>
              </a:rPr>
            </a:br>
            <a:br>
              <a:rPr lang="en-IN" sz="1600" cap="none" spc="0" dirty="0">
                <a:latin typeface="+mn-lt"/>
              </a:rPr>
            </a:br>
            <a:r>
              <a:rPr lang="en-IN" sz="1600" cap="none" spc="0" dirty="0">
                <a:latin typeface="+mn-lt"/>
              </a:rPr>
              <a:t>Description: Value node with some extra options. The positive and negative outputs are positive and negative integer of the base input value. Random in Range{+ -} will give a Random value in between positive and negative integer of the base value. %% input is multiplier to the base value and value to %% will give random value between base value and multiplied result.</a:t>
            </a:r>
            <a:br>
              <a:rPr lang="en-IN" sz="1600" cap="none" spc="0" dirty="0">
                <a:latin typeface="+mn-lt"/>
              </a:rPr>
            </a:br>
            <a:br>
              <a:rPr lang="en-IN" sz="1600" cap="none" spc="0" dirty="0">
                <a:latin typeface="+mn-lt"/>
              </a:rPr>
            </a:br>
            <a:r>
              <a:rPr lang="en-IN" sz="1600" u="sng" cap="none" spc="0" dirty="0">
                <a:latin typeface="+mn-lt"/>
              </a:rPr>
              <a:t>View Instance Attribute</a:t>
            </a:r>
            <a:br>
              <a:rPr lang="en-IN" sz="1600" cap="none" spc="0" dirty="0">
                <a:latin typeface="+mn-lt"/>
              </a:rPr>
            </a:br>
            <a:br>
              <a:rPr lang="en-IN" sz="1600" cap="none" spc="0" dirty="0">
                <a:latin typeface="+mn-lt"/>
              </a:rPr>
            </a:br>
            <a:r>
              <a:rPr lang="en-IN" sz="1600" cap="none" spc="0" dirty="0">
                <a:latin typeface="+mn-lt"/>
              </a:rPr>
              <a:t>Description: Visualize a float attribute of ‘Instances’ with points through weight output. Radius controls the point radius. </a:t>
            </a:r>
            <a:br>
              <a:rPr lang="en-IN" sz="1600" cap="none" spc="0" dirty="0">
                <a:latin typeface="+mn-lt"/>
              </a:rPr>
            </a:br>
            <a:r>
              <a:rPr lang="en-IN" sz="1600" cap="none" spc="0" dirty="0">
                <a:latin typeface="+mn-lt"/>
              </a:rPr>
              <a:t>Only for viewing the attribute to verify or check it.</a:t>
            </a:r>
          </a:p>
        </p:txBody>
      </p:sp>
    </p:spTree>
    <p:extLst>
      <p:ext uri="{BB962C8B-B14F-4D97-AF65-F5344CB8AC3E}">
        <p14:creationId xmlns:p14="http://schemas.microsoft.com/office/powerpoint/2010/main" val="4226036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3B0E6-3CD9-C064-6BAB-26DB1E8C80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9118A-3A1D-C4CF-A606-D6DA7E0877A3}"/>
              </a:ext>
            </a:extLst>
          </p:cNvPr>
          <p:cNvSpPr>
            <a:spLocks noGrp="1"/>
          </p:cNvSpPr>
          <p:nvPr>
            <p:ph type="title"/>
          </p:nvPr>
        </p:nvSpPr>
        <p:spPr/>
        <p:txBody>
          <a:bodyPr/>
          <a:lstStyle/>
          <a:p>
            <a:r>
              <a:rPr lang="en-IN" dirty="0"/>
              <a:t>Vector</a:t>
            </a:r>
          </a:p>
        </p:txBody>
      </p:sp>
      <p:sp>
        <p:nvSpPr>
          <p:cNvPr id="4" name="Content Placeholder 2">
            <a:extLst>
              <a:ext uri="{FF2B5EF4-FFF2-40B4-BE49-F238E27FC236}">
                <a16:creationId xmlns:a16="http://schemas.microsoft.com/office/drawing/2014/main" id="{E78D62C1-DF46-55E1-A8FC-9AB51D0AA71A}"/>
              </a:ext>
            </a:extLst>
          </p:cNvPr>
          <p:cNvSpPr txBox="1">
            <a:spLocks/>
          </p:cNvSpPr>
          <p:nvPr/>
        </p:nvSpPr>
        <p:spPr>
          <a:xfrm>
            <a:off x="1024128" y="2286000"/>
            <a:ext cx="9720073" cy="4023360"/>
          </a:xfrm>
          <a:prstGeom prst="rect">
            <a:avLst/>
          </a:prstGeom>
        </p:spPr>
        <p:txBody>
          <a:bodyPr numCol="1">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IN" sz="1800" dirty="0"/>
              <a:t>List of Node Groups</a:t>
            </a:r>
          </a:p>
          <a:p>
            <a:pPr marL="514350" indent="-514350">
              <a:lnSpc>
                <a:spcPct val="40000"/>
              </a:lnSpc>
              <a:buFont typeface="+mj-lt"/>
              <a:buAutoNum type="romanLcPeriod"/>
            </a:pPr>
            <a:r>
              <a:rPr lang="en-IN" sz="1400" dirty="0"/>
              <a:t>Add Noise</a:t>
            </a:r>
          </a:p>
          <a:p>
            <a:pPr marL="514350" indent="-514350">
              <a:lnSpc>
                <a:spcPct val="40000"/>
              </a:lnSpc>
              <a:buFont typeface="+mj-lt"/>
              <a:buAutoNum type="romanLcPeriod"/>
            </a:pPr>
            <a:r>
              <a:rPr lang="en-IN" sz="1400" dirty="0"/>
              <a:t>Cube Projection</a:t>
            </a:r>
          </a:p>
          <a:p>
            <a:pPr marL="514350" indent="-514350">
              <a:lnSpc>
                <a:spcPct val="40000"/>
              </a:lnSpc>
              <a:buFont typeface="+mj-lt"/>
              <a:buAutoNum type="romanLcPeriod"/>
            </a:pPr>
            <a:r>
              <a:rPr lang="en-IN" sz="1400" dirty="0"/>
              <a:t>Cylinder Projection</a:t>
            </a:r>
          </a:p>
          <a:p>
            <a:pPr marL="514350" indent="-514350">
              <a:lnSpc>
                <a:spcPct val="40000"/>
              </a:lnSpc>
              <a:buFont typeface="+mj-lt"/>
              <a:buAutoNum type="romanLcPeriod"/>
            </a:pPr>
            <a:r>
              <a:rPr lang="en-IN" sz="1400" dirty="0"/>
              <a:t>Landscape Projection</a:t>
            </a:r>
          </a:p>
          <a:p>
            <a:pPr marL="514350" indent="-514350">
              <a:lnSpc>
                <a:spcPct val="40000"/>
              </a:lnSpc>
              <a:buFont typeface="+mj-lt"/>
              <a:buAutoNum type="romanLcPeriod"/>
            </a:pPr>
            <a:r>
              <a:rPr lang="en-IN" sz="1400" dirty="0"/>
              <a:t>Map Vector Attribute</a:t>
            </a:r>
          </a:p>
          <a:p>
            <a:pPr marL="514350" indent="-514350">
              <a:lnSpc>
                <a:spcPct val="40000"/>
              </a:lnSpc>
              <a:buFont typeface="+mj-lt"/>
              <a:buAutoNum type="romanLcPeriod"/>
            </a:pPr>
            <a:r>
              <a:rPr lang="en-IN" sz="1400" dirty="0"/>
              <a:t>Ping Pong Vector</a:t>
            </a:r>
          </a:p>
          <a:p>
            <a:pPr marL="514350" indent="-514350">
              <a:lnSpc>
                <a:spcPct val="40000"/>
              </a:lnSpc>
              <a:buFont typeface="+mj-lt"/>
              <a:buAutoNum type="romanLcPeriod"/>
            </a:pPr>
            <a:r>
              <a:rPr lang="en-IN" sz="1400" dirty="0"/>
              <a:t>Sphere Projection</a:t>
            </a:r>
          </a:p>
          <a:p>
            <a:pPr marL="514350" indent="-514350">
              <a:lnSpc>
                <a:spcPct val="40000"/>
              </a:lnSpc>
              <a:buFont typeface="+mj-lt"/>
              <a:buAutoNum type="romanLcPeriod"/>
            </a:pPr>
            <a:r>
              <a:rPr lang="en-IN" sz="1400" dirty="0" err="1"/>
              <a:t>Triplanner</a:t>
            </a:r>
            <a:r>
              <a:rPr lang="en-IN" sz="1400" dirty="0"/>
              <a:t> Projection</a:t>
            </a:r>
          </a:p>
          <a:p>
            <a:pPr marL="514350" indent="-514350">
              <a:lnSpc>
                <a:spcPct val="40000"/>
              </a:lnSpc>
              <a:buFont typeface="+mj-lt"/>
              <a:buAutoNum type="romanLcPeriod"/>
            </a:pPr>
            <a:r>
              <a:rPr lang="en-IN" sz="1400"/>
              <a:t>XYZ </a:t>
            </a:r>
            <a:r>
              <a:rPr lang="en-IN" sz="1400" dirty="0"/>
              <a:t>arc</a:t>
            </a:r>
          </a:p>
          <a:p>
            <a:pPr marL="514350" indent="-514350">
              <a:lnSpc>
                <a:spcPct val="40000"/>
              </a:lnSpc>
              <a:buFont typeface="+mj-lt"/>
              <a:buAutoNum type="romanLcPeriod"/>
            </a:pPr>
            <a:endParaRPr lang="en-IN" sz="1400" dirty="0"/>
          </a:p>
        </p:txBody>
      </p:sp>
    </p:spTree>
    <p:extLst>
      <p:ext uri="{BB962C8B-B14F-4D97-AF65-F5344CB8AC3E}">
        <p14:creationId xmlns:p14="http://schemas.microsoft.com/office/powerpoint/2010/main" val="25296667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AD847-D928-CBB4-A1EA-218DA8A02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BA9DD-37D3-83AC-A614-B0A97C920DD8}"/>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Add Nosie</a:t>
            </a:r>
            <a:br>
              <a:rPr lang="en-IN" sz="1600" cap="none" spc="0" dirty="0">
                <a:latin typeface="+mn-lt"/>
              </a:rPr>
            </a:br>
            <a:br>
              <a:rPr lang="en-IN" sz="1600" cap="none" spc="0" dirty="0">
                <a:latin typeface="+mn-lt"/>
              </a:rPr>
            </a:br>
            <a:r>
              <a:rPr lang="en-IN" sz="1600" cap="none" spc="0" dirty="0">
                <a:latin typeface="+mn-lt"/>
              </a:rPr>
              <a:t>Description: Noise set-up for randomly displacing geometries.</a:t>
            </a:r>
            <a:br>
              <a:rPr lang="en-IN" sz="1600" cap="none" spc="0" dirty="0">
                <a:latin typeface="+mn-lt"/>
              </a:rPr>
            </a:br>
            <a:br>
              <a:rPr lang="en-IN" sz="1600" cap="none" spc="0" dirty="0">
                <a:latin typeface="+mn-lt"/>
              </a:rPr>
            </a:br>
            <a:r>
              <a:rPr lang="en-IN" sz="1600" u="sng" cap="none" spc="0" dirty="0">
                <a:latin typeface="+mn-lt"/>
              </a:rPr>
              <a:t>Cube Projection</a:t>
            </a:r>
            <a:br>
              <a:rPr lang="en-IN" sz="1600" cap="none" spc="0" dirty="0">
                <a:latin typeface="+mn-lt"/>
              </a:rPr>
            </a:br>
            <a:br>
              <a:rPr lang="en-IN" sz="1600" cap="none" spc="0" dirty="0">
                <a:latin typeface="+mn-lt"/>
              </a:rPr>
            </a:br>
            <a:r>
              <a:rPr lang="en-IN" sz="1600" cap="none" spc="0" dirty="0">
                <a:latin typeface="+mn-lt"/>
              </a:rPr>
              <a:t>Description: Store a UV projection from all the sides of input geometry. Suitable for geometry with sharp corners like hard surface modelling. </a:t>
            </a:r>
            <a:br>
              <a:rPr lang="en-IN" sz="1600" cap="none" spc="0" dirty="0">
                <a:latin typeface="+mn-lt"/>
              </a:rPr>
            </a:br>
            <a:r>
              <a:rPr lang="en-IN" sz="1600" cap="none" spc="0" dirty="0">
                <a:latin typeface="+mn-lt"/>
              </a:rPr>
              <a:t>UV attribute name is “</a:t>
            </a:r>
            <a:r>
              <a:rPr lang="en-IN" sz="1600" cap="none" spc="0" dirty="0" err="1">
                <a:latin typeface="+mn-lt"/>
              </a:rPr>
              <a:t>Cube_Projection</a:t>
            </a:r>
            <a:r>
              <a:rPr lang="en-IN" sz="1600" cap="none" spc="0" dirty="0">
                <a:latin typeface="+mn-lt"/>
              </a:rPr>
              <a:t>”. Go to shader editor and add a attribute node and set attribute name to “</a:t>
            </a:r>
            <a:r>
              <a:rPr lang="en-IN" sz="1600" cap="none" spc="0" dirty="0" err="1">
                <a:latin typeface="+mn-lt"/>
              </a:rPr>
              <a:t>Cube_Projection</a:t>
            </a:r>
            <a:r>
              <a:rPr lang="en-IN" sz="1600" cap="none" spc="0" dirty="0">
                <a:latin typeface="+mn-lt"/>
              </a:rPr>
              <a:t>”.</a:t>
            </a:r>
            <a:br>
              <a:rPr lang="en-IN" sz="1600" cap="none" spc="0" dirty="0">
                <a:latin typeface="+mn-lt"/>
              </a:rPr>
            </a:br>
            <a:br>
              <a:rPr lang="en-IN" sz="1600" cap="none" spc="0" dirty="0">
                <a:latin typeface="+mn-lt"/>
              </a:rPr>
            </a:br>
            <a:r>
              <a:rPr lang="en-IN" sz="1600" u="sng" cap="none" spc="0" dirty="0">
                <a:latin typeface="+mn-lt"/>
              </a:rPr>
              <a:t>Cylinder Projection</a:t>
            </a:r>
            <a:br>
              <a:rPr lang="en-IN" sz="1600" cap="none" spc="0" dirty="0">
                <a:latin typeface="+mn-lt"/>
              </a:rPr>
            </a:br>
            <a:br>
              <a:rPr lang="en-IN" sz="1600" cap="none" spc="0" dirty="0">
                <a:latin typeface="+mn-lt"/>
              </a:rPr>
            </a:br>
            <a:r>
              <a:rPr lang="en-IN" sz="1600" cap="none" spc="0" dirty="0">
                <a:latin typeface="+mn-lt"/>
              </a:rPr>
              <a:t>Description: Stores a UV projection, unlike “</a:t>
            </a:r>
            <a:r>
              <a:rPr lang="en-IN" sz="1600" cap="none" spc="0" dirty="0" err="1">
                <a:latin typeface="+mn-lt"/>
              </a:rPr>
              <a:t>AST_Cube_Projection</a:t>
            </a:r>
            <a:r>
              <a:rPr lang="en-IN" sz="1600" cap="none" spc="0" dirty="0">
                <a:latin typeface="+mn-lt"/>
              </a:rPr>
              <a:t>” this UV is three segmented. Two side Top7 and Bottom and a third sideways loop, just like a cylinder. Suitable for cylinder like geometry like pillars and tree trunks.</a:t>
            </a:r>
            <a:br>
              <a:rPr lang="en-IN" sz="1600" cap="none" spc="0" dirty="0">
                <a:latin typeface="+mn-lt"/>
              </a:rPr>
            </a:br>
            <a:r>
              <a:rPr lang="en-US" sz="1600" cap="none" spc="0" dirty="0">
                <a:latin typeface="+mn-lt"/>
              </a:rPr>
              <a:t>UV attribute name is “</a:t>
            </a:r>
            <a:r>
              <a:rPr lang="en-US" sz="1600" cap="none" spc="0" dirty="0" err="1">
                <a:latin typeface="+mn-lt"/>
              </a:rPr>
              <a:t>Cylinder_Projection</a:t>
            </a:r>
            <a:r>
              <a:rPr lang="en-US" sz="1600" cap="none" spc="0" dirty="0">
                <a:latin typeface="+mn-lt"/>
              </a:rPr>
              <a:t>”. Go to shader editor and add an attribute node and set attribute name to “</a:t>
            </a:r>
            <a:r>
              <a:rPr lang="en-US" sz="1600" cap="none" spc="0" dirty="0" err="1">
                <a:latin typeface="+mn-lt"/>
              </a:rPr>
              <a:t>Cylinder_Projection</a:t>
            </a:r>
            <a:r>
              <a:rPr lang="en-US" sz="1600" cap="none" spc="0" dirty="0">
                <a:latin typeface="+mn-lt"/>
              </a:rPr>
              <a:t>”.</a:t>
            </a:r>
            <a:br>
              <a:rPr lang="en-US" sz="1600" cap="none" spc="0" dirty="0">
                <a:latin typeface="+mn-lt"/>
              </a:rPr>
            </a:br>
            <a:br>
              <a:rPr lang="en-US" sz="1600" cap="none" spc="0" dirty="0">
                <a:latin typeface="+mn-lt"/>
              </a:rPr>
            </a:br>
            <a:r>
              <a:rPr lang="en-US" sz="1600" u="sng" cap="none" spc="0" dirty="0">
                <a:latin typeface="+mn-lt"/>
              </a:rPr>
              <a:t>Landscape Projection</a:t>
            </a:r>
            <a:br>
              <a:rPr lang="en-US" sz="1600" cap="none" spc="0" dirty="0">
                <a:latin typeface="+mn-lt"/>
              </a:rPr>
            </a:br>
            <a:br>
              <a:rPr lang="en-US" sz="1600" cap="none" spc="0" dirty="0">
                <a:latin typeface="+mn-lt"/>
              </a:rPr>
            </a:br>
            <a:r>
              <a:rPr lang="en-US" sz="1600" cap="none" spc="0" dirty="0">
                <a:latin typeface="+mn-lt"/>
              </a:rPr>
              <a:t>Description: Stores a UV projection from all the sides like “</a:t>
            </a:r>
            <a:r>
              <a:rPr lang="en-US" sz="1600" cap="none" spc="0" dirty="0" err="1">
                <a:latin typeface="+mn-lt"/>
              </a:rPr>
              <a:t>AST_Cube_Projection</a:t>
            </a:r>
            <a:r>
              <a:rPr lang="en-US" sz="1600" cap="none" spc="0" dirty="0">
                <a:latin typeface="+mn-lt"/>
              </a:rPr>
              <a:t>” , but Top and Bottom sides have very sharp edges and only show up in near completely flat areas. Making it ideal for texturing landscapes. Using default UV on landscapes creates angled textures which looks very ugly, It fixes that. You can control on what angle, top and bottom       UV should show up. You can flip X and Y coordinates with alternate XY mask input.</a:t>
            </a:r>
            <a:br>
              <a:rPr lang="en-US" sz="1600" cap="none" spc="0" dirty="0">
                <a:latin typeface="+mn-lt"/>
              </a:rPr>
            </a:br>
            <a:r>
              <a:rPr lang="en-US" sz="1600" cap="none" spc="0" dirty="0">
                <a:latin typeface="+mn-lt"/>
              </a:rPr>
              <a:t>UV attribute name is “</a:t>
            </a:r>
            <a:r>
              <a:rPr lang="en-US" sz="1600" cap="none" spc="0" dirty="0" err="1">
                <a:latin typeface="+mn-lt"/>
              </a:rPr>
              <a:t>Landscape_Projection</a:t>
            </a:r>
            <a:r>
              <a:rPr lang="en-US" sz="1600" cap="none" spc="0" dirty="0">
                <a:latin typeface="+mn-lt"/>
              </a:rPr>
              <a:t>”. Go to shader editor and add a attribute node and set attribute name to “</a:t>
            </a:r>
            <a:r>
              <a:rPr lang="en-US" sz="1600" cap="none" spc="0" dirty="0" err="1">
                <a:latin typeface="+mn-lt"/>
              </a:rPr>
              <a:t>Landscape_Projection</a:t>
            </a:r>
            <a:r>
              <a:rPr lang="en-US" sz="1600" cap="none" spc="0" dirty="0">
                <a:latin typeface="+mn-lt"/>
              </a:rPr>
              <a:t>”.</a:t>
            </a:r>
            <a:endParaRPr lang="en-IN" sz="1600" cap="none" spc="0" dirty="0">
              <a:latin typeface="+mn-lt"/>
            </a:endParaRPr>
          </a:p>
        </p:txBody>
      </p:sp>
    </p:spTree>
    <p:extLst>
      <p:ext uri="{BB962C8B-B14F-4D97-AF65-F5344CB8AC3E}">
        <p14:creationId xmlns:p14="http://schemas.microsoft.com/office/powerpoint/2010/main" val="1575803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CDFA-579D-26F3-9331-5083882E17C6}"/>
              </a:ext>
            </a:extLst>
          </p:cNvPr>
          <p:cNvSpPr>
            <a:spLocks noGrp="1"/>
          </p:cNvSpPr>
          <p:nvPr>
            <p:ph type="title"/>
          </p:nvPr>
        </p:nvSpPr>
        <p:spPr/>
        <p:txBody>
          <a:bodyPr/>
          <a:lstStyle/>
          <a:p>
            <a:r>
              <a:rPr lang="en-IN" dirty="0"/>
              <a:t>Curves</a:t>
            </a:r>
          </a:p>
        </p:txBody>
      </p:sp>
      <p:sp>
        <p:nvSpPr>
          <p:cNvPr id="3" name="Content Placeholder 2">
            <a:extLst>
              <a:ext uri="{FF2B5EF4-FFF2-40B4-BE49-F238E27FC236}">
                <a16:creationId xmlns:a16="http://schemas.microsoft.com/office/drawing/2014/main" id="{0912DC9B-7BF2-2CC1-69EE-DD80C6F956DF}"/>
              </a:ext>
            </a:extLst>
          </p:cNvPr>
          <p:cNvSpPr>
            <a:spLocks noGrp="1"/>
          </p:cNvSpPr>
          <p:nvPr>
            <p:ph idx="1"/>
          </p:nvPr>
        </p:nvSpPr>
        <p:spPr/>
        <p:txBody>
          <a:bodyPr numCol="1">
            <a:normAutofit/>
          </a:bodyPr>
          <a:lstStyle/>
          <a:p>
            <a:pPr marL="0" indent="0">
              <a:buNone/>
            </a:pPr>
            <a:r>
              <a:rPr lang="en-IN" sz="1800" dirty="0"/>
              <a:t>List of Node Groups</a:t>
            </a:r>
          </a:p>
          <a:p>
            <a:pPr marL="514350" indent="-514350">
              <a:lnSpc>
                <a:spcPct val="40000"/>
              </a:lnSpc>
              <a:buFont typeface="+mj-lt"/>
              <a:buAutoNum type="romanLcPeriod"/>
            </a:pPr>
            <a:r>
              <a:rPr lang="en-IN" sz="1400" dirty="0"/>
              <a:t>Rebuild Curve (Spline Index </a:t>
            </a:r>
            <a:r>
              <a:rPr lang="en-IN" sz="1400" dirty="0" err="1"/>
              <a:t>Remapper</a:t>
            </a:r>
            <a:r>
              <a:rPr lang="en-IN" sz="1400" dirty="0"/>
              <a:t>)</a:t>
            </a:r>
          </a:p>
          <a:p>
            <a:pPr marL="514350" indent="-514350">
              <a:lnSpc>
                <a:spcPct val="40000"/>
              </a:lnSpc>
              <a:buFont typeface="+mj-lt"/>
              <a:buAutoNum type="romanLcPeriod"/>
            </a:pPr>
            <a:r>
              <a:rPr lang="en-IN" sz="1400" dirty="0"/>
              <a:t>Change Spline Type</a:t>
            </a:r>
          </a:p>
          <a:p>
            <a:pPr marL="514350" indent="-514350">
              <a:lnSpc>
                <a:spcPct val="40000"/>
              </a:lnSpc>
              <a:buFont typeface="+mj-lt"/>
              <a:buAutoNum type="romanLcPeriod"/>
            </a:pPr>
            <a:r>
              <a:rPr lang="en-IN" sz="1400" dirty="0"/>
              <a:t>Curve Deform</a:t>
            </a:r>
          </a:p>
          <a:p>
            <a:pPr marL="514350" indent="-514350">
              <a:lnSpc>
                <a:spcPct val="40000"/>
              </a:lnSpc>
              <a:buFont typeface="+mj-lt"/>
              <a:buAutoNum type="romanLcPeriod"/>
            </a:pPr>
            <a:r>
              <a:rPr lang="en-IN" sz="1400" dirty="0"/>
              <a:t>Curve Optimize (for edge path to curves)</a:t>
            </a:r>
          </a:p>
          <a:p>
            <a:pPr marL="514350" indent="-514350">
              <a:lnSpc>
                <a:spcPct val="40000"/>
              </a:lnSpc>
              <a:buFont typeface="+mj-lt"/>
              <a:buAutoNum type="romanLcPeriod"/>
            </a:pPr>
            <a:r>
              <a:rPr lang="en-IN" sz="1400" dirty="0"/>
              <a:t>Curve Optimization Iteration</a:t>
            </a:r>
          </a:p>
          <a:p>
            <a:pPr marL="514350" indent="-514350">
              <a:lnSpc>
                <a:spcPct val="40000"/>
              </a:lnSpc>
              <a:buFont typeface="+mj-lt"/>
              <a:buAutoNum type="romanLcPeriod"/>
            </a:pPr>
            <a:r>
              <a:rPr lang="en-IN" sz="1400" dirty="0"/>
              <a:t>Loft Curves</a:t>
            </a:r>
          </a:p>
          <a:p>
            <a:pPr marL="514350" indent="-514350">
              <a:lnSpc>
                <a:spcPct val="40000"/>
              </a:lnSpc>
              <a:buFont typeface="+mj-lt"/>
              <a:buAutoNum type="romanLcPeriod"/>
            </a:pPr>
            <a:r>
              <a:rPr lang="en-IN" sz="1400" dirty="0"/>
              <a:t>Loop Curve</a:t>
            </a:r>
          </a:p>
          <a:p>
            <a:pPr marL="514350" indent="-514350">
              <a:lnSpc>
                <a:spcPct val="40000"/>
              </a:lnSpc>
              <a:buFont typeface="+mj-lt"/>
              <a:buAutoNum type="romanLcPeriod"/>
            </a:pPr>
            <a:r>
              <a:rPr lang="en-IN" sz="1400" dirty="0"/>
              <a:t>Curve Rebuilder (Curve Island Index)</a:t>
            </a:r>
          </a:p>
          <a:p>
            <a:pPr marL="514350" indent="-514350">
              <a:lnSpc>
                <a:spcPct val="40000"/>
              </a:lnSpc>
              <a:buFont typeface="+mj-lt"/>
              <a:buAutoNum type="romanLcPeriod"/>
            </a:pPr>
            <a:r>
              <a:rPr lang="en-IN" sz="1400" dirty="0"/>
              <a:t>Skin Curve</a:t>
            </a:r>
          </a:p>
          <a:p>
            <a:pPr marL="514350" indent="-514350">
              <a:lnSpc>
                <a:spcPct val="40000"/>
              </a:lnSpc>
              <a:buFont typeface="+mj-lt"/>
              <a:buAutoNum type="romanLcPeriod"/>
            </a:pPr>
            <a:r>
              <a:rPr lang="en-IN" sz="1400" dirty="0"/>
              <a:t>Spline Factor</a:t>
            </a:r>
          </a:p>
          <a:p>
            <a:pPr marL="514350" indent="-514350">
              <a:lnSpc>
                <a:spcPct val="40000"/>
              </a:lnSpc>
              <a:buFont typeface="+mj-lt"/>
              <a:buAutoNum type="romanLcPeriod"/>
            </a:pPr>
            <a:r>
              <a:rPr lang="en-IN" sz="1400" dirty="0"/>
              <a:t>Curves Splitter</a:t>
            </a:r>
          </a:p>
          <a:p>
            <a:endParaRPr lang="en-IN" dirty="0"/>
          </a:p>
        </p:txBody>
      </p:sp>
    </p:spTree>
    <p:extLst>
      <p:ext uri="{BB962C8B-B14F-4D97-AF65-F5344CB8AC3E}">
        <p14:creationId xmlns:p14="http://schemas.microsoft.com/office/powerpoint/2010/main" val="375606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EB37A-7A95-4683-EA16-827FD4232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802A0D-EBCB-1873-B16A-7B2ADF89FFC9}"/>
              </a:ext>
            </a:extLst>
          </p:cNvPr>
          <p:cNvSpPr>
            <a:spLocks noGrp="1"/>
          </p:cNvSpPr>
          <p:nvPr>
            <p:ph type="title"/>
          </p:nvPr>
        </p:nvSpPr>
        <p:spPr>
          <a:xfrm>
            <a:off x="1024128" y="585216"/>
            <a:ext cx="10084474" cy="5924226"/>
          </a:xfrm>
        </p:spPr>
        <p:txBody>
          <a:bodyPr anchor="t">
            <a:normAutofit/>
          </a:bodyPr>
          <a:lstStyle/>
          <a:p>
            <a:br>
              <a:rPr lang="en-IN" sz="1600" cap="none" spc="0" dirty="0">
                <a:latin typeface="+mn-lt"/>
              </a:rPr>
            </a:br>
            <a:r>
              <a:rPr lang="en-IN" sz="1600" u="sng" cap="none" spc="0" dirty="0">
                <a:latin typeface="+mn-lt"/>
              </a:rPr>
              <a:t>Map Vector Attribute</a:t>
            </a:r>
            <a:br>
              <a:rPr lang="en-IN" sz="1600" u="sng" cap="none" spc="0" dirty="0">
                <a:latin typeface="+mn-lt"/>
              </a:rPr>
            </a:br>
            <a:br>
              <a:rPr lang="en-IN" sz="1600" cap="none" spc="0" dirty="0">
                <a:latin typeface="+mn-lt"/>
              </a:rPr>
            </a:br>
            <a:r>
              <a:rPr lang="en-IN" sz="1600" cap="none" spc="0" dirty="0">
                <a:latin typeface="+mn-lt"/>
              </a:rPr>
              <a:t>Description: </a:t>
            </a:r>
            <a:r>
              <a:rPr lang="en-US" sz="1600" cap="none" spc="0" dirty="0">
                <a:latin typeface="+mn-lt"/>
              </a:rPr>
              <a:t>Re-range the input vector attribute. Automatically clamps the minimum value to 0 and maximum value to 1.</a:t>
            </a:r>
            <a:br>
              <a:rPr lang="en-US" sz="1600" cap="none" spc="0" dirty="0">
                <a:latin typeface="+mn-lt"/>
              </a:rPr>
            </a:br>
            <a:br>
              <a:rPr lang="en-US" sz="1600" cap="none" spc="0" dirty="0">
                <a:latin typeface="+mn-lt"/>
              </a:rPr>
            </a:br>
            <a:r>
              <a:rPr lang="en-US" sz="1600" u="sng" cap="none" spc="0" dirty="0">
                <a:latin typeface="+mn-lt"/>
              </a:rPr>
              <a:t>Ping Pong Vector</a:t>
            </a:r>
            <a:br>
              <a:rPr lang="en-US" sz="1600" cap="none" spc="0" dirty="0">
                <a:latin typeface="+mn-lt"/>
              </a:rPr>
            </a:br>
            <a:br>
              <a:rPr lang="en-US" sz="1600" cap="none" spc="0" dirty="0">
                <a:latin typeface="+mn-lt"/>
              </a:rPr>
            </a:br>
            <a:r>
              <a:rPr lang="en-IN" sz="1600" cap="none" spc="0" dirty="0">
                <a:latin typeface="+mn-lt"/>
              </a:rPr>
              <a:t>Description: Ping Pong a Vector input similar to Fold Attribute.</a:t>
            </a:r>
            <a:br>
              <a:rPr lang="en-IN" sz="1600" cap="none" spc="0" dirty="0">
                <a:latin typeface="+mn-lt"/>
              </a:rPr>
            </a:br>
            <a:br>
              <a:rPr lang="en-IN" sz="1600" cap="none" spc="0" dirty="0">
                <a:latin typeface="+mn-lt"/>
              </a:rPr>
            </a:br>
            <a:r>
              <a:rPr lang="en-IN" sz="1600" u="sng" cap="none" spc="0" dirty="0">
                <a:latin typeface="+mn-lt"/>
              </a:rPr>
              <a:t>Sphere Projection</a:t>
            </a:r>
            <a:br>
              <a:rPr lang="en-IN" sz="1600" cap="none" spc="0" dirty="0">
                <a:latin typeface="+mn-lt"/>
              </a:rPr>
            </a:br>
            <a:br>
              <a:rPr lang="en-IN" sz="1600" cap="none" spc="0" dirty="0">
                <a:latin typeface="+mn-lt"/>
              </a:rPr>
            </a:br>
            <a:r>
              <a:rPr lang="en-IN" sz="1600" cap="none" spc="0" dirty="0">
                <a:latin typeface="+mn-lt"/>
              </a:rPr>
              <a:t>Description: A projection that uses two ‘Arcs’ one going horizontally and other going vertically to create a UV. Useful in texturing spherical objects. It does not store the projection itself, use a store named attribute node to access this UV in shader editor.</a:t>
            </a:r>
            <a:br>
              <a:rPr lang="en-IN" sz="1600" cap="none" spc="0" dirty="0">
                <a:latin typeface="+mn-lt"/>
              </a:rPr>
            </a:br>
            <a:br>
              <a:rPr lang="en-IN" sz="1600" cap="none" spc="0" dirty="0">
                <a:latin typeface="+mn-lt"/>
              </a:rPr>
            </a:br>
            <a:r>
              <a:rPr lang="en-IN" sz="1600" u="sng" cap="none" spc="0" dirty="0" err="1">
                <a:latin typeface="+mn-lt"/>
              </a:rPr>
              <a:t>Triplanner</a:t>
            </a:r>
            <a:r>
              <a:rPr lang="en-IN" sz="1600" u="sng" cap="none" spc="0" dirty="0">
                <a:latin typeface="+mn-lt"/>
              </a:rPr>
              <a:t> Projection</a:t>
            </a:r>
            <a:br>
              <a:rPr lang="en-IN" sz="1600" cap="none" spc="0" dirty="0">
                <a:latin typeface="+mn-lt"/>
              </a:rPr>
            </a:br>
            <a:br>
              <a:rPr lang="en-IN" sz="1600" cap="none" spc="0" dirty="0">
                <a:latin typeface="+mn-lt"/>
              </a:rPr>
            </a:br>
            <a:r>
              <a:rPr lang="en-IN" sz="1600" cap="none" spc="0" dirty="0">
                <a:latin typeface="+mn-lt"/>
              </a:rPr>
              <a:t>Description: Stores a UV Projection from all the sides with smoother fall off. Suitable for smoother geometry without sharp corners. On sharp geometry result will be unexpected. You can also control the falloff angle.</a:t>
            </a:r>
            <a:br>
              <a:rPr lang="en-IN" sz="1600" cap="none" spc="0" dirty="0">
                <a:latin typeface="+mn-lt"/>
              </a:rPr>
            </a:br>
            <a:r>
              <a:rPr lang="en-US" sz="1600" cap="none" spc="0" dirty="0">
                <a:latin typeface="+mn-lt"/>
              </a:rPr>
              <a:t>UV attribute name is “</a:t>
            </a:r>
            <a:r>
              <a:rPr lang="en-US" sz="1600" cap="none" spc="0" dirty="0" err="1">
                <a:latin typeface="+mn-lt"/>
              </a:rPr>
              <a:t>Triplanner_Projection</a:t>
            </a:r>
            <a:r>
              <a:rPr lang="en-US" sz="1600" cap="none" spc="0" dirty="0">
                <a:latin typeface="+mn-lt"/>
              </a:rPr>
              <a:t>”. Go to shader editor and add a attribute node and set attribute name to “</a:t>
            </a:r>
            <a:r>
              <a:rPr lang="en-US" sz="1600" cap="none" spc="0" dirty="0" err="1">
                <a:latin typeface="+mn-lt"/>
              </a:rPr>
              <a:t>Triplanner_Projection</a:t>
            </a:r>
            <a:r>
              <a:rPr lang="en-US" sz="1600" cap="none" spc="0" dirty="0">
                <a:latin typeface="+mn-lt"/>
              </a:rPr>
              <a:t>”.</a:t>
            </a:r>
            <a:br>
              <a:rPr lang="en-US" sz="1600" cap="none" spc="0" dirty="0">
                <a:latin typeface="+mn-lt"/>
              </a:rPr>
            </a:br>
            <a:br>
              <a:rPr lang="en-US" sz="1600" cap="none" spc="0" dirty="0">
                <a:latin typeface="+mn-lt"/>
              </a:rPr>
            </a:br>
            <a:r>
              <a:rPr lang="en-US" sz="1600" u="sng" cap="none" spc="0" dirty="0">
                <a:latin typeface="+mn-lt"/>
              </a:rPr>
              <a:t>XYZ arc</a:t>
            </a:r>
            <a:br>
              <a:rPr lang="en-US" sz="1600" cap="none" spc="0" dirty="0">
                <a:latin typeface="+mn-lt"/>
              </a:rPr>
            </a:br>
            <a:br>
              <a:rPr lang="en-US" sz="1600" cap="none" spc="0" dirty="0">
                <a:latin typeface="+mn-lt"/>
              </a:rPr>
            </a:br>
            <a:r>
              <a:rPr lang="en-IN" sz="1600" cap="none" spc="0" dirty="0">
                <a:latin typeface="+mn-lt"/>
              </a:rPr>
              <a:t>Description: A vector of three arcs each going on separate axis. Each can be used to create radial weight or index on respected axis. Or combine two of them to create Spherical UVs. You are supposed to separate the output vector and re-combine as needed.</a:t>
            </a:r>
          </a:p>
        </p:txBody>
      </p:sp>
    </p:spTree>
    <p:extLst>
      <p:ext uri="{BB962C8B-B14F-4D97-AF65-F5344CB8AC3E}">
        <p14:creationId xmlns:p14="http://schemas.microsoft.com/office/powerpoint/2010/main" val="98540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4C771-D7B1-04B8-810E-C61BCA53F04B}"/>
              </a:ext>
            </a:extLst>
          </p:cNvPr>
          <p:cNvSpPr>
            <a:spLocks noGrp="1"/>
          </p:cNvSpPr>
          <p:nvPr>
            <p:ph idx="1"/>
          </p:nvPr>
        </p:nvSpPr>
        <p:spPr>
          <a:xfrm>
            <a:off x="1015075" y="715224"/>
            <a:ext cx="9720073" cy="5594136"/>
          </a:xfrm>
        </p:spPr>
        <p:txBody>
          <a:bodyPr>
            <a:normAutofit fontScale="85000" lnSpcReduction="20000"/>
          </a:bodyPr>
          <a:lstStyle/>
          <a:p>
            <a:r>
              <a:rPr lang="en-IN" sz="1800" u="sng" dirty="0"/>
              <a:t>Rebuild Curves (Spline Index </a:t>
            </a:r>
            <a:r>
              <a:rPr lang="en-IN" sz="1800" u="sng" dirty="0" err="1"/>
              <a:t>Remapper</a:t>
            </a:r>
            <a:r>
              <a:rPr lang="en-IN" sz="1800" u="sng" dirty="0"/>
              <a:t>)</a:t>
            </a:r>
          </a:p>
          <a:p>
            <a:endParaRPr lang="en-IN" sz="1800" dirty="0"/>
          </a:p>
          <a:p>
            <a:r>
              <a:rPr lang="en-IN" sz="1800" dirty="0"/>
              <a:t>Description: This node group is specially designed for reindexing and re organising spline topology. It rebuilds curve topology by destroying original spline organising and reassigning points to new splines based on Group ID attribute, Outputs reindexed curves with uniform cyclic state control.</a:t>
            </a:r>
          </a:p>
          <a:p>
            <a:endParaRPr lang="en-IN" sz="1800" dirty="0"/>
          </a:p>
          <a:p>
            <a:r>
              <a:rPr lang="en-IN" sz="1800" dirty="0"/>
              <a:t>Use cases:</a:t>
            </a:r>
          </a:p>
          <a:p>
            <a:pPr marL="285750" indent="-285750">
              <a:buFont typeface="Arial" panose="020B0604020202020204" pitchFamily="34" charset="0"/>
              <a:buChar char="•"/>
            </a:pPr>
            <a:r>
              <a:rPr lang="en-IN" sz="1800" dirty="0"/>
              <a:t>Spline consolidation: Merging multiple splines into single spline(assign same Group ID to all points).</a:t>
            </a:r>
          </a:p>
          <a:p>
            <a:pPr marL="285750" indent="-285750">
              <a:buFont typeface="Arial" panose="020B0604020202020204" pitchFamily="34" charset="0"/>
              <a:buChar char="•"/>
            </a:pPr>
            <a:r>
              <a:rPr lang="en-IN" sz="1800" dirty="0"/>
              <a:t>Spline fragmentation: Split single spline into multiple segments based on Group ID.</a:t>
            </a:r>
          </a:p>
          <a:p>
            <a:pPr marL="285750" indent="-285750">
              <a:buFont typeface="Arial" panose="020B0604020202020204" pitchFamily="34" charset="0"/>
              <a:buChar char="•"/>
            </a:pPr>
            <a:r>
              <a:rPr lang="en-IN" sz="1800" dirty="0"/>
              <a:t>Topology reordering: Change spline  rendering order.</a:t>
            </a:r>
          </a:p>
          <a:p>
            <a:endParaRPr lang="en-IN" sz="1800" dirty="0"/>
          </a:p>
          <a:p>
            <a:r>
              <a:rPr lang="en-IN" sz="1800" u="sng" dirty="0"/>
              <a:t>Change Spline Type</a:t>
            </a:r>
          </a:p>
          <a:p>
            <a:r>
              <a:rPr lang="en-IN" sz="1800" dirty="0"/>
              <a:t>Description: Dynamically converts curve spline type between poly, Bezier, </a:t>
            </a:r>
            <a:r>
              <a:rPr lang="en-IN" sz="1800" dirty="0" err="1"/>
              <a:t>catmull</a:t>
            </a:r>
            <a:r>
              <a:rPr lang="en-IN" sz="1800" dirty="0"/>
              <a:t> rom and NURBs with selection based control - enables smoothing of sharp corners, mathematical curve refinement and automatic handle manipulation through a unified interface.</a:t>
            </a:r>
          </a:p>
          <a:p>
            <a:endParaRPr lang="en-IN" sz="1800" dirty="0"/>
          </a:p>
          <a:p>
            <a:r>
              <a:rPr lang="en-IN" sz="1800" dirty="0"/>
              <a:t>Curve Select Index driven switch (0 = poly, 1 = Bezier, 2 = </a:t>
            </a:r>
            <a:r>
              <a:rPr lang="en-IN" sz="1800" dirty="0" err="1"/>
              <a:t>catmull</a:t>
            </a:r>
            <a:r>
              <a:rPr lang="en-IN" sz="1800" dirty="0"/>
              <a:t> rom and 3 = NURBs)</a:t>
            </a:r>
          </a:p>
          <a:p>
            <a:r>
              <a:rPr lang="en-IN" sz="1800" dirty="0"/>
              <a:t>Use case: converts jagged poly curves into smooth curve for organic shapes.</a:t>
            </a:r>
          </a:p>
          <a:p>
            <a:endParaRPr lang="en-IN" sz="1800" dirty="0"/>
          </a:p>
        </p:txBody>
      </p:sp>
    </p:spTree>
    <p:extLst>
      <p:ext uri="{BB962C8B-B14F-4D97-AF65-F5344CB8AC3E}">
        <p14:creationId xmlns:p14="http://schemas.microsoft.com/office/powerpoint/2010/main" val="103278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EBB95-96E1-C768-6656-DB0D9778614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EA8535-BD5A-9E05-F070-2FB0560111EE}"/>
              </a:ext>
            </a:extLst>
          </p:cNvPr>
          <p:cNvSpPr>
            <a:spLocks noGrp="1"/>
          </p:cNvSpPr>
          <p:nvPr>
            <p:ph idx="1"/>
          </p:nvPr>
        </p:nvSpPr>
        <p:spPr>
          <a:xfrm>
            <a:off x="1015075" y="715224"/>
            <a:ext cx="9720073" cy="5594136"/>
          </a:xfrm>
        </p:spPr>
        <p:txBody>
          <a:bodyPr>
            <a:normAutofit fontScale="77500" lnSpcReduction="20000"/>
          </a:bodyPr>
          <a:lstStyle/>
          <a:p>
            <a:r>
              <a:rPr lang="en-IN" sz="1800" u="sng" dirty="0"/>
              <a:t>Curve Deform</a:t>
            </a:r>
          </a:p>
          <a:p>
            <a:r>
              <a:rPr lang="en-IN" sz="1800" dirty="0"/>
              <a:t>Description: Deform input geometry along a target curve. It aligns geometry to the curve’s tangent while preserving local shapes with axis selection determining direction. Ideal for creating roads, pipes, vines or any geometry that needs to follow a curved path.</a:t>
            </a:r>
          </a:p>
          <a:p>
            <a:endParaRPr lang="en-IN" sz="1800" dirty="0"/>
          </a:p>
          <a:p>
            <a:r>
              <a:rPr lang="en-IN" sz="1800" dirty="0"/>
              <a:t>You can reference curve object from the scene or process curves directly from geometry nodes.  </a:t>
            </a:r>
          </a:p>
          <a:p>
            <a:r>
              <a:rPr lang="en-IN" sz="1800" dirty="0"/>
              <a:t>The ‘Curve Index’ input handles objects with multiple splines deform difference meshed to different splines in the same object. </a:t>
            </a:r>
          </a:p>
          <a:p>
            <a:endParaRPr lang="en-IN" sz="1800" dirty="0"/>
          </a:p>
          <a:p>
            <a:r>
              <a:rPr lang="en-IN" sz="1800" dirty="0"/>
              <a:t>It preserves original mesh topology.</a:t>
            </a:r>
          </a:p>
          <a:p>
            <a:r>
              <a:rPr lang="en-IN" sz="1800" dirty="0"/>
              <a:t>You can adjust curve path after the deformation.</a:t>
            </a:r>
          </a:p>
          <a:p>
            <a:r>
              <a:rPr lang="en-IN" sz="1800" dirty="0"/>
              <a:t>[Credit: Implementation approach based on </a:t>
            </a:r>
            <a:r>
              <a:rPr lang="en-IN" sz="1800" dirty="0" err="1"/>
              <a:t>Erindale’s</a:t>
            </a:r>
            <a:r>
              <a:rPr lang="en-IN" sz="1800" dirty="0"/>
              <a:t> Curve deformation tutorial(</a:t>
            </a:r>
            <a:r>
              <a:rPr lang="en-IN" sz="1800" dirty="0" err="1"/>
              <a:t>youtube</a:t>
            </a:r>
            <a:r>
              <a:rPr lang="en-IN" sz="1800" dirty="0"/>
              <a:t>).]</a:t>
            </a:r>
          </a:p>
          <a:p>
            <a:endParaRPr lang="en-IN" sz="1800" dirty="0"/>
          </a:p>
          <a:p>
            <a:r>
              <a:rPr lang="en-IN" sz="1800" u="sng" dirty="0"/>
              <a:t>Curve Optimize (for edge path to curve)</a:t>
            </a:r>
          </a:p>
          <a:p>
            <a:r>
              <a:rPr lang="en-IN" sz="1800" dirty="0"/>
              <a:t>Description: Optimize the output curves from ‘edge path to curves’. Fixing high density of curves due to overlapping.</a:t>
            </a:r>
          </a:p>
          <a:p>
            <a:endParaRPr lang="en-IN" sz="1800" dirty="0"/>
          </a:p>
          <a:p>
            <a:r>
              <a:rPr lang="en-IN" sz="1800" u="sng" dirty="0"/>
              <a:t>Curve Optimization Iteration</a:t>
            </a:r>
          </a:p>
          <a:p>
            <a:r>
              <a:rPr lang="en-IN" sz="1800" dirty="0"/>
              <a:t>Description: Optimize overlapping Curves (singular iteration, you’ll have to use multiple until you get the desired result). An alternate to the “</a:t>
            </a:r>
            <a:r>
              <a:rPr lang="en-IN" sz="1800" dirty="0" err="1"/>
              <a:t>AST_Curve_Optimize</a:t>
            </a:r>
            <a:r>
              <a:rPr lang="en-IN" sz="1800" dirty="0"/>
              <a:t> (edge path to curves)” captured length input takes the spline length from a capture attribute node and pass it to the next iteration or you can use a repeat zone as well.</a:t>
            </a:r>
          </a:p>
          <a:p>
            <a:endParaRPr lang="en-IN" sz="1800" dirty="0"/>
          </a:p>
          <a:p>
            <a:endParaRPr lang="en-IN" sz="1800" dirty="0"/>
          </a:p>
          <a:p>
            <a:endParaRPr lang="en-IN" sz="1800" dirty="0"/>
          </a:p>
          <a:p>
            <a:endParaRPr lang="en-IN" sz="1800" dirty="0"/>
          </a:p>
        </p:txBody>
      </p:sp>
    </p:spTree>
    <p:extLst>
      <p:ext uri="{BB962C8B-B14F-4D97-AF65-F5344CB8AC3E}">
        <p14:creationId xmlns:p14="http://schemas.microsoft.com/office/powerpoint/2010/main" val="3966610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CD9DE-710C-36D1-B917-4040C86688D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BFAE7-1558-C7BD-AC28-53C76ABAD9D5}"/>
              </a:ext>
            </a:extLst>
          </p:cNvPr>
          <p:cNvSpPr>
            <a:spLocks noGrp="1"/>
          </p:cNvSpPr>
          <p:nvPr>
            <p:ph idx="1"/>
          </p:nvPr>
        </p:nvSpPr>
        <p:spPr>
          <a:xfrm>
            <a:off x="1015075" y="715224"/>
            <a:ext cx="9720073" cy="5594136"/>
          </a:xfrm>
        </p:spPr>
        <p:txBody>
          <a:bodyPr>
            <a:normAutofit fontScale="92500" lnSpcReduction="10000"/>
          </a:bodyPr>
          <a:lstStyle/>
          <a:p>
            <a:pPr>
              <a:lnSpc>
                <a:spcPct val="100000"/>
              </a:lnSpc>
            </a:pPr>
            <a:r>
              <a:rPr lang="en-IN" sz="1800" u="sng" dirty="0"/>
              <a:t>Loft Curves</a:t>
            </a:r>
          </a:p>
          <a:p>
            <a:pPr>
              <a:lnSpc>
                <a:spcPct val="100000"/>
              </a:lnSpc>
            </a:pPr>
            <a:r>
              <a:rPr lang="en-IN" sz="1800" dirty="0"/>
              <a:t>Description: Generates seamless tubular surface between input profile curves. Made this from </a:t>
            </a:r>
            <a:r>
              <a:rPr lang="en-IN" sz="1800" dirty="0" err="1"/>
              <a:t>Erindale’s</a:t>
            </a:r>
            <a:r>
              <a:rPr lang="en-IN" sz="1800" dirty="0"/>
              <a:t> tutorial but mine is little different. It connects curve profiles with adaptive geometry creating organic shapes like pipes, tentacles, sculpted surfaces or parametric designs. It offers  precise control over mesh density and interpolation for both longitudinal and cross-section direction.</a:t>
            </a:r>
          </a:p>
          <a:p>
            <a:pPr>
              <a:lnSpc>
                <a:spcPct val="100000"/>
              </a:lnSpc>
            </a:pPr>
            <a:r>
              <a:rPr lang="en-IN" sz="1800" dirty="0"/>
              <a:t>Converts curves into continuous surfaces.</a:t>
            </a:r>
            <a:br>
              <a:rPr lang="en-IN" sz="1800" dirty="0"/>
            </a:br>
            <a:r>
              <a:rPr lang="en-IN" sz="1800" dirty="0"/>
              <a:t>[Credit: Core algorithm based on </a:t>
            </a:r>
            <a:r>
              <a:rPr lang="en-IN" sz="1800" dirty="0" err="1"/>
              <a:t>Erindale’s</a:t>
            </a:r>
            <a:r>
              <a:rPr lang="en-IN" sz="1800" dirty="0"/>
              <a:t> Curve lofting tutorial(</a:t>
            </a:r>
            <a:r>
              <a:rPr lang="en-IN" sz="1800" dirty="0" err="1"/>
              <a:t>youtube</a:t>
            </a:r>
            <a:r>
              <a:rPr lang="en-IN" sz="1800" dirty="0"/>
              <a:t>).]</a:t>
            </a:r>
          </a:p>
          <a:p>
            <a:pPr>
              <a:lnSpc>
                <a:spcPct val="100000"/>
              </a:lnSpc>
            </a:pPr>
            <a:endParaRPr lang="en-IN" sz="1800" dirty="0"/>
          </a:p>
          <a:p>
            <a:pPr>
              <a:lnSpc>
                <a:spcPct val="100000"/>
              </a:lnSpc>
            </a:pPr>
            <a:r>
              <a:rPr lang="en-IN" sz="1800" u="sng" dirty="0"/>
              <a:t>Loop Curve</a:t>
            </a:r>
          </a:p>
          <a:p>
            <a:pPr>
              <a:lnSpc>
                <a:spcPct val="100000"/>
              </a:lnSpc>
            </a:pPr>
            <a:r>
              <a:rPr lang="en-IN" sz="1800" dirty="0"/>
              <a:t>Description: Created this because I forgot there’s a ‘set spline cyclic’ node. I kept this as a reminder of my stupidity (!_!). Still useful for learning purpose.</a:t>
            </a:r>
          </a:p>
          <a:p>
            <a:pPr>
              <a:lnSpc>
                <a:spcPct val="100000"/>
              </a:lnSpc>
            </a:pPr>
            <a:endParaRPr lang="en-IN" sz="1800" dirty="0"/>
          </a:p>
          <a:p>
            <a:pPr>
              <a:lnSpc>
                <a:spcPct val="100000"/>
              </a:lnSpc>
            </a:pPr>
            <a:r>
              <a:rPr lang="en-IN" sz="1800" u="sng" dirty="0"/>
              <a:t>Curve Rebuilder (Curve Island Index)</a:t>
            </a:r>
          </a:p>
          <a:p>
            <a:pPr>
              <a:lnSpc>
                <a:spcPct val="100000"/>
              </a:lnSpc>
            </a:pPr>
            <a:r>
              <a:rPr lang="en-IN" sz="1800" dirty="0"/>
              <a:t>Description: Branching curves are actually more than one curve. It convert input curves into mesh and extract the island index. Then convert back to curves with same number of points. Allowing you to have a index for curve islands. Even though those curve islands are actually more than one curve with overlapping endpoints. Automatically reversing spline direction when needed to match original curve direction.</a:t>
            </a:r>
          </a:p>
        </p:txBody>
      </p:sp>
    </p:spTree>
    <p:extLst>
      <p:ext uri="{BB962C8B-B14F-4D97-AF65-F5344CB8AC3E}">
        <p14:creationId xmlns:p14="http://schemas.microsoft.com/office/powerpoint/2010/main" val="203750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E4498-48C5-BD22-D2C2-A9459218DB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0FA16-410B-514C-B84F-E8257DE26B9A}"/>
              </a:ext>
            </a:extLst>
          </p:cNvPr>
          <p:cNvSpPr>
            <a:spLocks noGrp="1"/>
          </p:cNvSpPr>
          <p:nvPr>
            <p:ph idx="1"/>
          </p:nvPr>
        </p:nvSpPr>
        <p:spPr>
          <a:xfrm>
            <a:off x="1015075" y="715224"/>
            <a:ext cx="9720073" cy="5594136"/>
          </a:xfrm>
        </p:spPr>
        <p:txBody>
          <a:bodyPr>
            <a:normAutofit/>
          </a:bodyPr>
          <a:lstStyle/>
          <a:p>
            <a:r>
              <a:rPr lang="en-US" sz="1800" u="sng" dirty="0"/>
              <a:t>Skin Curve</a:t>
            </a:r>
          </a:p>
          <a:p>
            <a:r>
              <a:rPr lang="en-US" sz="1800" dirty="0"/>
              <a:t>Description: Converts input curves into tubular meshes by extruding a circular profile along the spline with precise control over radius, resolution and UV mapping. Generates parametric pipes, cables or organic forms, while maintaining clean  topology and </a:t>
            </a:r>
            <a:r>
              <a:rPr lang="en-US" sz="1800" dirty="0" err="1"/>
              <a:t>customisable</a:t>
            </a:r>
            <a:r>
              <a:rPr lang="en-US" sz="1800" dirty="0"/>
              <a:t> UV mapping.</a:t>
            </a:r>
          </a:p>
          <a:p>
            <a:endParaRPr lang="en-US" sz="1800" u="sng" dirty="0"/>
          </a:p>
          <a:p>
            <a:r>
              <a:rPr lang="en-US" sz="1800" u="sng" dirty="0"/>
              <a:t>Spline Factor</a:t>
            </a:r>
          </a:p>
          <a:p>
            <a:r>
              <a:rPr lang="en-US" sz="1800" dirty="0"/>
              <a:t>Description: Generates a factor attribute along al the input curves. Also </a:t>
            </a:r>
            <a:r>
              <a:rPr lang="en-US" sz="1800" dirty="0" err="1"/>
              <a:t>ouyputs</a:t>
            </a:r>
            <a:r>
              <a:rPr lang="en-US" sz="1800" dirty="0"/>
              <a:t> normal individual factor from spline parameter as well. </a:t>
            </a:r>
          </a:p>
          <a:p>
            <a:endParaRPr lang="en-US" sz="1800" u="sng" dirty="0"/>
          </a:p>
          <a:p>
            <a:r>
              <a:rPr lang="en-US" sz="1800" u="sng" dirty="0"/>
              <a:t>Curve Splitter</a:t>
            </a:r>
          </a:p>
          <a:p>
            <a:r>
              <a:rPr lang="en-US" sz="1800" dirty="0"/>
              <a:t>Description: Splits the desired endpoint of all the input splines into 2,3 or random </a:t>
            </a:r>
            <a:r>
              <a:rPr lang="en-US" sz="1800" dirty="0" err="1"/>
              <a:t>branchings</a:t>
            </a:r>
            <a:r>
              <a:rPr lang="en-US" sz="1800" dirty="0"/>
              <a:t>. Very useful in creating foliage and trees has all the necessary controls for large branches into multiple small branches with randomization, split point control, opening of branches as well as direction and rotation of split.</a:t>
            </a:r>
          </a:p>
        </p:txBody>
      </p:sp>
    </p:spTree>
    <p:extLst>
      <p:ext uri="{BB962C8B-B14F-4D97-AF65-F5344CB8AC3E}">
        <p14:creationId xmlns:p14="http://schemas.microsoft.com/office/powerpoint/2010/main" val="2220256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BDA50-A21C-9F47-D241-4843CF22E2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B8E4C-02D0-6B9F-1F94-5423A9F8AD85}"/>
              </a:ext>
            </a:extLst>
          </p:cNvPr>
          <p:cNvSpPr>
            <a:spLocks noGrp="1"/>
          </p:cNvSpPr>
          <p:nvPr>
            <p:ph type="title"/>
          </p:nvPr>
        </p:nvSpPr>
        <p:spPr/>
        <p:txBody>
          <a:bodyPr/>
          <a:lstStyle/>
          <a:p>
            <a:r>
              <a:rPr lang="en-IN" dirty="0"/>
              <a:t>Curve Primitives</a:t>
            </a:r>
          </a:p>
        </p:txBody>
      </p:sp>
      <p:sp>
        <p:nvSpPr>
          <p:cNvPr id="3" name="Content Placeholder 2">
            <a:extLst>
              <a:ext uri="{FF2B5EF4-FFF2-40B4-BE49-F238E27FC236}">
                <a16:creationId xmlns:a16="http://schemas.microsoft.com/office/drawing/2014/main" id="{FBDE40AE-A91A-34A3-7086-7F1209A0FC04}"/>
              </a:ext>
            </a:extLst>
          </p:cNvPr>
          <p:cNvSpPr>
            <a:spLocks noGrp="1"/>
          </p:cNvSpPr>
          <p:nvPr>
            <p:ph idx="1"/>
          </p:nvPr>
        </p:nvSpPr>
        <p:spPr/>
        <p:txBody>
          <a:bodyPr numCol="1">
            <a:normAutofit/>
          </a:bodyPr>
          <a:lstStyle/>
          <a:p>
            <a:pPr marL="0" indent="0">
              <a:buNone/>
            </a:pPr>
            <a:r>
              <a:rPr lang="en-IN" sz="1800" dirty="0"/>
              <a:t>List of Node Groups</a:t>
            </a:r>
          </a:p>
          <a:p>
            <a:pPr marL="514350" indent="-514350">
              <a:lnSpc>
                <a:spcPct val="40000"/>
              </a:lnSpc>
              <a:buFont typeface="+mj-lt"/>
              <a:buAutoNum type="romanLcPeriod"/>
            </a:pPr>
            <a:r>
              <a:rPr lang="en-IN" sz="1400" dirty="0"/>
              <a:t>Bezier</a:t>
            </a:r>
          </a:p>
          <a:p>
            <a:pPr marL="514350" indent="-514350">
              <a:lnSpc>
                <a:spcPct val="40000"/>
              </a:lnSpc>
              <a:buFont typeface="+mj-lt"/>
              <a:buAutoNum type="romanLcPeriod"/>
            </a:pPr>
            <a:r>
              <a:rPr lang="en-IN" sz="1400" dirty="0"/>
              <a:t>Curve Arch</a:t>
            </a:r>
          </a:p>
          <a:p>
            <a:pPr marL="514350" indent="-514350">
              <a:lnSpc>
                <a:spcPct val="40000"/>
              </a:lnSpc>
              <a:buFont typeface="+mj-lt"/>
              <a:buAutoNum type="romanLcPeriod"/>
            </a:pPr>
            <a:r>
              <a:rPr lang="en-IN" sz="1400" dirty="0"/>
              <a:t>Half Star</a:t>
            </a:r>
          </a:p>
          <a:p>
            <a:pPr marL="514350" indent="-514350">
              <a:lnSpc>
                <a:spcPct val="40000"/>
              </a:lnSpc>
              <a:buFont typeface="+mj-lt"/>
              <a:buAutoNum type="romanLcPeriod"/>
            </a:pPr>
            <a:r>
              <a:rPr lang="en-IN" sz="1400" dirty="0"/>
              <a:t>Mirrored Bezier</a:t>
            </a:r>
          </a:p>
          <a:p>
            <a:pPr marL="514350" indent="-514350">
              <a:lnSpc>
                <a:spcPct val="40000"/>
              </a:lnSpc>
              <a:buFont typeface="+mj-lt"/>
              <a:buAutoNum type="romanLcPeriod"/>
            </a:pPr>
            <a:r>
              <a:rPr lang="en-IN" sz="1400" dirty="0"/>
              <a:t>Natural Spiral</a:t>
            </a:r>
          </a:p>
          <a:p>
            <a:pPr marL="514350" indent="-514350">
              <a:lnSpc>
                <a:spcPct val="40000"/>
              </a:lnSpc>
              <a:buFont typeface="+mj-lt"/>
              <a:buAutoNum type="romanLcPeriod"/>
            </a:pPr>
            <a:r>
              <a:rPr lang="en-IN" sz="1400" dirty="0"/>
              <a:t>Nuclear Curve</a:t>
            </a:r>
            <a:endParaRPr lang="en-IN" dirty="0"/>
          </a:p>
        </p:txBody>
      </p:sp>
    </p:spTree>
    <p:extLst>
      <p:ext uri="{BB962C8B-B14F-4D97-AF65-F5344CB8AC3E}">
        <p14:creationId xmlns:p14="http://schemas.microsoft.com/office/powerpoint/2010/main" val="2969990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Median">
      <a:dk1>
        <a:sysClr val="windowText" lastClr="5C6A72"/>
      </a:dk1>
      <a:lt1>
        <a:sysClr val="window" lastClr="FDF6E3"/>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5C6A72"/>
      </a:dk1>
      <a:lt1>
        <a:sysClr val="window" lastClr="FDF6E3"/>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583</TotalTime>
  <Words>4703</Words>
  <Application>Microsoft Office PowerPoint</Application>
  <PresentationFormat>Widescreen</PresentationFormat>
  <Paragraphs>216</Paragraphs>
  <Slides>40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Aptos</vt:lpstr>
      <vt:lpstr>Arial</vt:lpstr>
      <vt:lpstr>Tw Cen MT</vt:lpstr>
      <vt:lpstr>Tw Cen MT Condensed</vt:lpstr>
      <vt:lpstr>Wingdings 3</vt:lpstr>
      <vt:lpstr>Integral</vt:lpstr>
      <vt:lpstr>Abhay’s Tool-Kit</vt:lpstr>
      <vt:lpstr>Contents</vt:lpstr>
      <vt:lpstr>Introduction</vt:lpstr>
      <vt:lpstr>Curves</vt:lpstr>
      <vt:lpstr>PowerPoint Presentation</vt:lpstr>
      <vt:lpstr>PowerPoint Presentation</vt:lpstr>
      <vt:lpstr>PowerPoint Presentation</vt:lpstr>
      <vt:lpstr>PowerPoint Presentation</vt:lpstr>
      <vt:lpstr>Curve Primitives</vt:lpstr>
      <vt:lpstr>PowerPoint Presentation</vt:lpstr>
      <vt:lpstr>Natural Spiral  Description: It is a curve that mimics the way branches, stems, and plants curls up in the nature. Making it ideal for foliage creation, specially useful in making in ferns, branches and leaves.  Nuclear Curve  Description:  A curve in the shape of nuclear hazard sign. Move its center to create leaves like Livistona plant or combine it with a “AST_Change Spline Type” to create instructing patterns and mandolas.  </vt:lpstr>
      <vt:lpstr>Examples</vt:lpstr>
      <vt:lpstr>Cotton Square  Description: A bloom-able cotton square without cotton that I created using nodes groups from my toolkit. It showcase the techniques that I use for creating organic shapes.  Curvy Branch   Description: It is a singular branch/twig generator that doesn’t have child branches. Showcasing the use-case of “AST_Natural Spiral ”.  Infinity  Description: A curve in the shape of infinity useful for animating something that requires to move in the infinity shape or for creating parametric designs.  Leaf Simple   Description: A simple leaf generator made using the nodes “AST_Bezier” and “AST_Mirrored Bezier” from this toolkit. With so much control over shape and useful parameters.  Ligulate-Petal   Description: A ligulate  petal generator made using nodes from this toolkit. Very useful or creating flowers with ligulate petals like ‘Daisy’.                             </vt:lpstr>
      <vt:lpstr>Lofting with profiles  Description: A example “AST_Loft Curve” with preloaded profiles. Just give it a Bezier Curve and it will show you a smart technique of lofting curves with auto curve sorting. By attaching the profiles to the input Bezier. You can edit the Bezier afterwards.   Palm Lanceolate  Description: Individual segment of the palm leaves made with “AST_Bezier” and “AST_Mirrired Bezier”. Modify the parameters a little and it will go for a variety of trees with similar leaves.  Petal 2   Description: A simple petal generator. Type that usually found in vie leaves flowers or in wild. Made using “AST_Natural Spiral”.  Shortest edge path optimize  Description: An example of how to optimize the geometry made using shortest edge path technique.</vt:lpstr>
      <vt:lpstr>Generators</vt:lpstr>
      <vt:lpstr>Di-Circle Pattern  Description: A Circular Mandola/pattern Generator, Changing each parameter randomize the mandola. It adds two Vector circles to create these patterns.  Gothic Table Generator  Description: A round table generator in gothic style. Fully customizable with 18 parameters.  Pattern {2}  Description: A round pattern generator useful for making parametric designs. This pattern generator provides more controls over the pattern you generate.  Pottery  Description: It is a pot Generator with Bezier input. Just give it a Bezier in the shape of Desired pot profile(only one side) and it will generate the pot from that profile.  Rock Generator  Description: A procedural Rock/Boulder Generator. You can even generate rocks in custom shapes by giving it a rough shaped geometry of the rock. By turning off the ICO option. Otherwise it will generate without input geometry. You can also remesh the rock within the node. Try all the parameters for better understanding of their use.                                  </vt:lpstr>
      <vt:lpstr>Tree – 50+  Description: A tree generator with more than 50 parameters to customize it. Useful for instantly creating trees for your scenes. It can be used for creating a variety of trees like fantasy, artistic, spooky, wild trees etc.  </vt:lpstr>
      <vt:lpstr>Geometry</vt:lpstr>
      <vt:lpstr>Align to Grid Plane  Description: Moves the input geometry so that its lowest point sits on the viewport grid plane. Very handy node while instancing things or sampling objects from viewport.  Bounding Box +  Description: A bounding box node with pre-organized outputs for faster workflow. Consider the bottom plane of the bounding box of your geometry as A,B,C and D. and top plane as A’, B’, C’ and D’. It output all the corner position of the bounding box along with its center, center of bottom plane(base), scale and bounding surface area. Where A is the “MIN” point and C’ is the “MAX” point. Just hide the unnecessary outputs with ‘ctrl+h’ after plugging the needed outputs.  Bound Box Group Index  Description: Grouped Bounding Boxes. “Creates bounding boxes for each loose or group indexed geometry”. Or geometry with multiple meshes. Input the mesh island’s island index in the group index. Output vectors are field output accordingly. Learned this node from Erindale’s Tutorial on bounding boxes.  Bounding Grid  Description: Create a grid on the lowest point of the input geometry. Scales to the X and Y size of the input geometry.  Bounding Lattice  Description: Creates a Lattice around the input geometry matching the bounding box.</vt:lpstr>
      <vt:lpstr> Rotate Geometry  Description: Rotate geometry with field inputs, unlike transform geometry where you can only rotate whole geometry. With this node you can rotate the selected part of your geometry with smooth falloff. You can choose Axis, center of rotation and angle. Factor input is where you put the mask of selected geometry.  Self Iterate Geometry  Description: Distribute itself of its own points with each iteration Caution: only use simple geometry with lesser vertex count. Using high density mesh  or geometry will cause your pc to freeze of crash.  Useful in creating abstract art.  Selective Join Geometry  Description: it lets you join 5 geometries on the base geometry with an index switch. Each iteration of the index switch adds up the next input geometry to the base geometry. Use case: Imagine you made a tree. Now, you want to control the visibility of each part o your tree(eg, base branches, secondary branches, roots, twigs, leaves etc). You can just plug in the different parts of your tree in the geo inputs on this node. And connect the index switch to the group input.  Simplify for Viewport  Description: Lets you convex Hull the heavy geometry but automatically switch to original geometry when you render. Very useful when dealing with Heavy instances. Just plug it in between you geometry that you want to instance and Instance on Points node.  </vt:lpstr>
      <vt:lpstr> Transform Geometry +  Description:  Basic Transform Geometry node but with field inputs, meaning you can transform geometry selectively or input field values. Also have a center input which change the center of transformation. Default is 0,0,0.    </vt:lpstr>
      <vt:lpstr>Instances</vt:lpstr>
      <vt:lpstr> Align Instances to Topology  Description: Instance on input geometry with perfect alignment to face normal and center of the input geometry.  Alternative Distribution  Description: Distribute instances on a curve in alternate direction or in opposite direction like leaves on twigs of some plants, useful for creating foliage and plants.  Bounding Box Instances  Description:  Creates bounding boxes for instances.  Learned in from Erindales’s tutorial on Bounding Boxes.  Circular Distribution  Description: Distribute instances in a circular manner with tilt, twist and rotation control.  Collection Info +  Description: Collection Indo with collection bounding boxes and MIN and MAX vectors. Useful for Instance Packing.  Learned it from Erindale’s tutorial on Instance packing.   </vt:lpstr>
      <vt:lpstr> Collection Info Custom Index  Description: Collection info with index based on position on chosen axis or circular index. You can reverse the index afterwards. You can also move  around the items in your collection in viewport and it will automatically update index in geometry nodes. Very useful node in making interactable models.  Instance Packer  Description: For packing objects that are not same size perfectly spaced. According to their size. Need collection info + to pair with it.  Instance on Edges  Description: Distribute instances on edges. Surface normal input aligns the rotation of instances to the input ggeometry.   </vt:lpstr>
      <vt:lpstr>Mesh Primitives</vt:lpstr>
      <vt:lpstr>Aloe vera leaf Description: An Aloe Vera leaf generator. Can be modified to make similar plants too, e.g. cacti.  Balloon Description: a balloon generator useful as a place holder for instancing something.  Icosahedron Description: AN icosahedron generator, useful as placeholder for instancing something.  Julia Fractal Description: A 4D fractal called Julia.  Lattice Description: A lattice generator, useful for making buildings, houses etc.  Prism Description: A prism generator, useful as placeholder for instancing something.  Pyramid Description: A pyramid generator, useful as placeholder for instancing something.  Slicing Circle Description: A circle that can be bisected at any point. Useful as placeholder for leaves in foliage creation.  Tetrahedron Description: A tetrahedron generator, useful as placeholder for instancing something.</vt:lpstr>
      <vt:lpstr>Modifiers</vt:lpstr>
      <vt:lpstr>Add Scales  Description: Add scales on the surface of the input geometry.  Damage Geometry  Description: Damage/Break-ups the input geometry to a old withered look.  Fractal Shaper  Description: Modulates the input geometry to a stepped look. Useful in landscape creation for creating the different layers of the terrain.  Mirror geometry  Description: Quickly mirror the input geometry on X or Y axis.  Points to Lattice  Description: Input a bunch of points and create a kind of lattice out of them. It has very specific use-case like abstract art or creating a plant in certain shape.  Surface Cobble  Description: Turn the surface of the input geometry into cobblestone. Great for creating cobble stone walls, paths and other rocky assets.   </vt:lpstr>
      <vt:lpstr> Terrain Displacement  Description: Displace a height map into a terrain with precise control and subdivisions setup. Very useful node. I use this all the time for all of my Terrains.  Trim Geometry  Description: Trim the input geometry on X, Y or Z axis. From both a sides just like a trim curve node. It uses a Boolean node, so its not super fast on heavy meshes.</vt:lpstr>
      <vt:lpstr>Points</vt:lpstr>
      <vt:lpstr> Distribute Points in Curve  Description: Distribute points in the area that input Curve covers, Weather it is cyclic or not. Non-cyclic curve will have points distributed in the concave area/section. You can control the density of points, randomize them and control probability to spawn.  Phyllotaxis  Description: Points distributed in Phyllotaxis pattern. Useful for creating organic projects like plants and trees specially flowers.  Points to spline  Description: Creates a spline from the input points. Little different from the base node. You can choose spline type and have option for inbuild circular weight (Basically it creates a radial gradient from the world center and use it as weight). You can input a position to overwrite the world position for the circular weight.</vt:lpstr>
      <vt:lpstr>Selection</vt:lpstr>
      <vt:lpstr> Expand Selection  Description: Expand you Boolean selection by one vertex in all directions. Learned it from Erindale’s Tutorial on geometry selection.  Mesh Proximity  Description: Creates mask and falloff based on the distance and clipping between target and reference geometry. Input takes the geometry from which you want to create the mask.  Minimum Distance  Description: Output the distance between the input geometry and the location input or the object input. And outputs a selection based on the epsilon.  Nearest Point Selection  Description: Select the nearest point from the input object (or empty object). Useful in selecting specific points in the input geometry.    Select by Direction  Description: Select based on a certain angle (facing a certain angle).   </vt:lpstr>
      <vt:lpstr> Select by Normal  Description: Select based on X,Y and Z Direction of the Normals of the geometry.  Select by Position  Description: Select based on weather the position of input geometry is greater or lesser than the input value on X,Y or Z Axis.  Select by Index  Description: Select based on the Index occurrence. For e.g. select every 2nd  vertex (even). Selection can be inverted by changing the “Equals to”  input value. Also allows custom index.    </vt:lpstr>
      <vt:lpstr>Utilities</vt:lpstr>
      <vt:lpstr> Accumulate Curve  Description: Accumulate the position, tangent and normal of input curve on any position/point on input curve. Control that point using length input.  Degree  Description: A value node of degree input instead of typical radiant value.  Flip Indices  Description: Flip the Grid(2D) Indes. For e.g. if your geometry has two indices going on different axis. You can switch them using this node. Learned it from  Erindale’s tutorial on Index.  Fold Attribute  Description: Fold the input attribute at the input value. For e.g. if input attribute ranges from 0 to 1. an the value input set to 1. it will turn the range from “0 to 1” to “0 to 1 to 0”. If value input set to .5 then “0 to 1 to 0 to 1 to 0”.  Grid Index  Description: Project a grid of index on X and Y coordinates. This custom index can be used to sampling. Use-case joining two ends of two pipes/cylinder with different index. Joining them with their index will create a messy geometry because of the misalignment of their indices. Assign this custom index to both the end loops/circles then join them to create seamless joints.  </vt:lpstr>
      <vt:lpstr> Map Attribute.  Description: Re-range the input attribute. Automatically clamps the minimum value to 0 and maximum value to 1.  Store Edge angle  Description: Store the edge angle Signed and Unsigned to the geometry for texturing purpose. You can use the stored data in shader nodes using an attribute node with input attribute name set to Signed or Unsigned.  Value ++  Description: Value node with some extra options. The positive and negative outputs are positive and negative integer of the base input value. Random in Range{+ -} will give a Random value in between positive and negative integer of the base value. %% input is multiplier to the base value and value to %% will give random value between base value and multiplied result.  View Instance Attribute  Description: Visualize a float attribute of ‘Instances’ with points through weight output. Radius controls the point radius.  Only for viewing the attribute to verify or check it.</vt:lpstr>
      <vt:lpstr>Vector</vt:lpstr>
      <vt:lpstr> Add Nosie  Description: Noise set-up for randomly displacing geometries.  Cube Projection  Description: Store a UV projection from all the sides of input geometry. Suitable for geometry with sharp corners like hard surface modelling.  UV attribute name is “Cube_Projection”. Go to shader editor and add a attribute node and set attribute name to “Cube_Projection”.  Cylinder Projection  Description: Stores a UV projection, unlike “AST_Cube_Projection” this UV is three segmented. Two side Top7 and Bottom and a third sideways loop, just like a cylinder. Suitable for cylinder like geometry like pillars and tree trunks. UV attribute name is “Cylinder_Projection”. Go to shader editor and add an attribute node and set attribute name to “Cylinder_Projection”.  Landscape Projection  Description: Stores a UV projection from all the sides like “AST_Cube_Projection” , but Top and Bottom sides have very sharp edges and only show up in near completely flat areas. Making it ideal for texturing landscapes. Using default UV on landscapes creates angled textures which looks very ugly, It fixes that. You can control on what angle, top and bottom       UV should show up. You can flip X and Y coordinates with alternate XY mask input. UV attribute name is “Landscape_Projection”. Go to shader editor and add a attribute node and set attribute name to “Landscape_Projection”.</vt:lpstr>
      <vt:lpstr> Map Vector Attribute  Description: Re-range the input vector attribute. Automatically clamps the minimum value to 0 and maximum value to 1.  Ping Pong Vector  Description: Ping Pong a Vector input similar to Fold Attribute.  Sphere Projection  Description: A projection that uses two ‘Arcs’ one going horizontally and other going vertically to create a UV. Useful in texturing spherical objects. It does not store the projection itself, use a store named attribute node to access this UV in shader editor.  Triplanner Projection  Description: Stores a UV Projection from all the sides with smoother fall off. Suitable for smoother geometry without sharp corners. On sharp geometry result will be unexpected. You can also control the falloff angle. UV attribute name is “Triplanner_Projection”. Go to shader editor and add a attribute node and set attribute name to “Triplanner_Projection”.  XYZ arc  Description: A vector of three arcs each going on separate axis. Each can be used to create radial weight or index on respected axis. Or combine two of them to create Spherical UVs. You are supposed to separate the output vector and re-combine as needed.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Abhay Siddhartha</dc:creator>
  <cp:lastModifiedBy>Abhay Siddhartha</cp:lastModifiedBy>
  <cp:revision>38</cp:revision>
  <dcterms:created xsi:type="dcterms:W3CDTF">2025-06-30T06:45:21Z</dcterms:created>
  <dcterms:modified xsi:type="dcterms:W3CDTF">2025-07-24T12:48:04Z</dcterms:modified>
</cp:coreProperties>
</file>