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9" r:id="rId3"/>
    <p:sldId id="257" r:id="rId4"/>
    <p:sldId id="258"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oham bhosale" initials="sb" lastIdx="1" clrIdx="0">
    <p:extLst>
      <p:ext uri="{19B8F6BF-5375-455C-9EA6-DF929625EA0E}">
        <p15:presenceInfo xmlns:p15="http://schemas.microsoft.com/office/powerpoint/2012/main" userId="dd19ef9ec86252d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6FFFE9"/>
    <a:srgbClr val="AAEEE6"/>
    <a:srgbClr val="CFD11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66" d="100"/>
          <a:sy n="66" d="100"/>
        </p:scale>
        <p:origin x="668" y="18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10/27/2021</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10/27/2021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10/27/2021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10/27/2021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10/27/2021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10/27/2021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10/27/2021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10/27/2021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10/27/2021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10/27/2021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10/27/2021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10/27/2021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10/27/2021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10/27/2021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10/27/2021</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36BF98-2E37-44C3-A496-FEF1FB0735AB}"/>
              </a:ext>
            </a:extLst>
          </p:cNvPr>
          <p:cNvSpPr>
            <a:spLocks noGrp="1"/>
          </p:cNvSpPr>
          <p:nvPr>
            <p:ph type="ctrTitle"/>
          </p:nvPr>
        </p:nvSpPr>
        <p:spPr>
          <a:xfrm>
            <a:off x="1876424" y="0"/>
            <a:ext cx="8791575" cy="2387600"/>
          </a:xfrm>
        </p:spPr>
        <p:txBody>
          <a:bodyPr>
            <a:noAutofit/>
          </a:bodyPr>
          <a:lstStyle/>
          <a:p>
            <a:r>
              <a:rPr lang="en-IN" sz="14900" b="1" dirty="0">
                <a:solidFill>
                  <a:schemeClr val="tx2">
                    <a:lumMod val="75000"/>
                  </a:schemeClr>
                </a:solidFill>
                <a:effectLst>
                  <a:outerShdw blurRad="38100" dist="38100" dir="2700000" algn="tl">
                    <a:srgbClr val="000000">
                      <a:alpha val="43137"/>
                    </a:srgbClr>
                  </a:outerShdw>
                </a:effectLst>
                <a:latin typeface="Candara" panose="020E0502030303020204" pitchFamily="34" charset="0"/>
              </a:rPr>
              <a:t>React.js</a:t>
            </a:r>
          </a:p>
        </p:txBody>
      </p:sp>
      <p:sp>
        <p:nvSpPr>
          <p:cNvPr id="3" name="Subtitle 2">
            <a:extLst>
              <a:ext uri="{FF2B5EF4-FFF2-40B4-BE49-F238E27FC236}">
                <a16:creationId xmlns:a16="http://schemas.microsoft.com/office/drawing/2014/main" id="{AB6FE78A-0FF8-4288-8209-143A09A63992}"/>
              </a:ext>
            </a:extLst>
          </p:cNvPr>
          <p:cNvSpPr>
            <a:spLocks noGrp="1"/>
          </p:cNvSpPr>
          <p:nvPr>
            <p:ph type="subTitle" idx="1"/>
          </p:nvPr>
        </p:nvSpPr>
        <p:spPr/>
        <p:txBody>
          <a:bodyPr/>
          <a:lstStyle/>
          <a:p>
            <a:endParaRPr lang="en-IN" cap="none" dirty="0"/>
          </a:p>
        </p:txBody>
      </p:sp>
      <p:pic>
        <p:nvPicPr>
          <p:cNvPr id="6" name="Picture 5">
            <a:extLst>
              <a:ext uri="{FF2B5EF4-FFF2-40B4-BE49-F238E27FC236}">
                <a16:creationId xmlns:a16="http://schemas.microsoft.com/office/drawing/2014/main" id="{3EE9FEF0-B223-4B25-82F8-674B3FBF24AF}"/>
              </a:ext>
            </a:extLst>
          </p:cNvPr>
          <p:cNvPicPr>
            <a:picLocks noChangeAspect="1"/>
          </p:cNvPicPr>
          <p:nvPr/>
        </p:nvPicPr>
        <p:blipFill>
          <a:blip r:embed="rId2"/>
          <a:stretch>
            <a:fillRect/>
          </a:stretch>
        </p:blipFill>
        <p:spPr>
          <a:xfrm>
            <a:off x="0" y="11232"/>
            <a:ext cx="12192000" cy="6846768"/>
          </a:xfrm>
          <a:prstGeom prst="rect">
            <a:avLst/>
          </a:prstGeom>
          <a:noFill/>
          <a:effectLst>
            <a:outerShdw blurRad="50800" dist="50800" dir="5400000" algn="ctr" rotWithShape="0">
              <a:srgbClr val="000000"/>
            </a:outerShdw>
            <a:reflection blurRad="50800" stA="14000" endPos="53000" dir="5400000" sy="-100000" algn="bl" rotWithShape="0"/>
          </a:effectLst>
          <a:scene3d>
            <a:camera prst="obliqueTopLeft"/>
            <a:lightRig rig="threePt" dir="t"/>
          </a:scene3d>
        </p:spPr>
      </p:pic>
    </p:spTree>
    <p:extLst>
      <p:ext uri="{BB962C8B-B14F-4D97-AF65-F5344CB8AC3E}">
        <p14:creationId xmlns:p14="http://schemas.microsoft.com/office/powerpoint/2010/main" val="351731209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A8C21B-9D54-4C25-B624-DC491A6A1362}"/>
              </a:ext>
            </a:extLst>
          </p:cNvPr>
          <p:cNvSpPr>
            <a:spLocks noGrp="1"/>
          </p:cNvSpPr>
          <p:nvPr>
            <p:ph type="title"/>
          </p:nvPr>
        </p:nvSpPr>
        <p:spPr>
          <a:xfrm>
            <a:off x="863600" y="184331"/>
            <a:ext cx="11455399" cy="6844938"/>
          </a:xfrm>
        </p:spPr>
        <p:txBody>
          <a:bodyPr>
            <a:normAutofit fontScale="90000"/>
          </a:bodyPr>
          <a:lstStyle/>
          <a:p>
            <a:pPr rtl="0"/>
            <a:r>
              <a:rPr lang="en-US" b="1" i="0" dirty="0">
                <a:effectLst/>
                <a:latin typeface="Agency FB" panose="020B0503020202020204" pitchFamily="34" charset="0"/>
              </a:rPr>
              <a:t>React.js</a:t>
            </a:r>
            <a:r>
              <a:rPr lang="en-US" b="0" i="0" dirty="0">
                <a:effectLst/>
                <a:latin typeface="Agency FB" panose="020B0503020202020204" pitchFamily="34" charset="0"/>
              </a:rPr>
              <a:t> </a:t>
            </a:r>
            <a:r>
              <a:rPr lang="en-US" b="0" i="0" dirty="0">
                <a:solidFill>
                  <a:srgbClr val="6FFFE9"/>
                </a:solidFill>
                <a:effectLst/>
                <a:latin typeface="Agency FB" panose="020B0503020202020204" pitchFamily="34" charset="0"/>
              </a:rPr>
              <a:t>is taking over the front-end development. It abstracts away the Document Object Model from you, providing a simpler programming model and better performance</a:t>
            </a:r>
            <a:r>
              <a:rPr lang="en-US" b="0" i="1" dirty="0">
                <a:solidFill>
                  <a:srgbClr val="6FFFE9"/>
                </a:solidFill>
                <a:effectLst/>
                <a:latin typeface="Agency FB" panose="020B0503020202020204" pitchFamily="34" charset="0"/>
              </a:rPr>
              <a:t>.</a:t>
            </a:r>
            <a:br>
              <a:rPr lang="en-US" b="0" i="1" dirty="0">
                <a:solidFill>
                  <a:srgbClr val="6FFFE9"/>
                </a:solidFill>
                <a:effectLst/>
                <a:latin typeface="Agency FB" panose="020B0503020202020204" pitchFamily="34" charset="0"/>
              </a:rPr>
            </a:br>
            <a:br>
              <a:rPr lang="en-US" b="0" i="0" dirty="0">
                <a:solidFill>
                  <a:srgbClr val="6FFFE9"/>
                </a:solidFill>
                <a:effectLst/>
                <a:latin typeface="Agency FB" panose="020B0503020202020204" pitchFamily="34" charset="0"/>
              </a:rPr>
            </a:br>
            <a:r>
              <a:rPr lang="en-US" b="0" i="0" dirty="0">
                <a:solidFill>
                  <a:srgbClr val="6FFFE9"/>
                </a:solidFill>
                <a:effectLst/>
                <a:latin typeface="Agency FB" panose="020B0503020202020204" pitchFamily="34" charset="0"/>
              </a:rPr>
              <a:t>·</a:t>
            </a:r>
            <a:r>
              <a:rPr lang="en-US" b="1" i="0" dirty="0">
                <a:effectLst/>
                <a:latin typeface="Agency FB" panose="020B0503020202020204" pitchFamily="34" charset="0"/>
              </a:rPr>
              <a:t>Code maintainability</a:t>
            </a:r>
            <a:r>
              <a:rPr lang="en-US" b="0" i="0" dirty="0">
                <a:solidFill>
                  <a:srgbClr val="6FFFE9"/>
                </a:solidFill>
                <a:effectLst/>
                <a:latin typeface="Agency FB" panose="020B0503020202020204" pitchFamily="34" charset="0"/>
              </a:rPr>
              <a:t>: React is fundamentally about self-contained components. This readability and maintainability is truly the best when it comes to out-of-the-box frameworks.</a:t>
            </a:r>
            <a:br>
              <a:rPr lang="en-US" b="0" i="0" dirty="0">
                <a:solidFill>
                  <a:srgbClr val="6FFFE9"/>
                </a:solidFill>
                <a:effectLst/>
                <a:latin typeface="Agency FB" panose="020B0503020202020204" pitchFamily="34" charset="0"/>
              </a:rPr>
            </a:br>
            <a:br>
              <a:rPr lang="en-US" b="0" i="0" dirty="0">
                <a:solidFill>
                  <a:srgbClr val="6FFFE9"/>
                </a:solidFill>
                <a:effectLst/>
                <a:latin typeface="Agency FB" panose="020B0503020202020204" pitchFamily="34" charset="0"/>
              </a:rPr>
            </a:br>
            <a:r>
              <a:rPr lang="en-US" b="0" i="0" dirty="0">
                <a:solidFill>
                  <a:srgbClr val="6FFFE9"/>
                </a:solidFill>
                <a:effectLst/>
                <a:latin typeface="Agency FB" panose="020B0503020202020204" pitchFamily="34" charset="0"/>
              </a:rPr>
              <a:t>·</a:t>
            </a:r>
            <a:r>
              <a:rPr lang="en-US" b="1" i="0" dirty="0">
                <a:effectLst/>
                <a:latin typeface="Agency FB" panose="020B0503020202020204" pitchFamily="34" charset="0"/>
              </a:rPr>
              <a:t>Fast prototyping</a:t>
            </a:r>
            <a:r>
              <a:rPr lang="en-US" b="1" i="0" dirty="0">
                <a:solidFill>
                  <a:srgbClr val="6FFFE9"/>
                </a:solidFill>
                <a:effectLst/>
                <a:latin typeface="Agency FB" panose="020B0503020202020204" pitchFamily="34" charset="0"/>
              </a:rPr>
              <a:t>: </a:t>
            </a:r>
            <a:r>
              <a:rPr lang="en-US" b="0" i="0" dirty="0">
                <a:solidFill>
                  <a:srgbClr val="6FFFE9"/>
                </a:solidFill>
                <a:effectLst/>
                <a:latin typeface="Agency FB" panose="020B0503020202020204" pitchFamily="34" charset="0"/>
              </a:rPr>
              <a:t>As a designer, fast prototypes not only give you more feedback opportunities, but engage clients and customers.</a:t>
            </a:r>
            <a:br>
              <a:rPr lang="en-US" b="0" i="0" dirty="0">
                <a:solidFill>
                  <a:srgbClr val="6FFFE9"/>
                </a:solidFill>
                <a:effectLst/>
                <a:latin typeface="Agency FB" panose="020B0503020202020204" pitchFamily="34" charset="0"/>
              </a:rPr>
            </a:br>
            <a:br>
              <a:rPr lang="en-US" b="0" i="0" dirty="0">
                <a:solidFill>
                  <a:srgbClr val="6FFFE9"/>
                </a:solidFill>
                <a:effectLst/>
                <a:latin typeface="Agency FB" panose="020B0503020202020204" pitchFamily="34" charset="0"/>
              </a:rPr>
            </a:br>
            <a:r>
              <a:rPr lang="en-US" b="0" i="0" dirty="0">
                <a:solidFill>
                  <a:srgbClr val="6FFFE9"/>
                </a:solidFill>
                <a:effectLst/>
                <a:latin typeface="Agency FB" panose="020B0503020202020204" pitchFamily="34" charset="0"/>
              </a:rPr>
              <a:t>·</a:t>
            </a:r>
            <a:r>
              <a:rPr lang="en-US" b="1" i="0" dirty="0">
                <a:effectLst/>
                <a:latin typeface="Agency FB" panose="020B0503020202020204" pitchFamily="34" charset="0"/>
              </a:rPr>
              <a:t>Component over pages</a:t>
            </a:r>
            <a:r>
              <a:rPr lang="en-US" b="0" i="0" dirty="0">
                <a:solidFill>
                  <a:srgbClr val="6FFFE9"/>
                </a:solidFill>
                <a:effectLst/>
                <a:latin typeface="Agency FB" panose="020B0503020202020204" pitchFamily="34" charset="0"/>
              </a:rPr>
              <a:t>: React is fundamentally different than other front-end frameworks as each asset is made up of many isolated components. Its main methodology is to use the same tools and stack for different systems</a:t>
            </a:r>
            <a:br>
              <a:rPr lang="en-US" b="0" i="0" dirty="0">
                <a:solidFill>
                  <a:srgbClr val="282829"/>
                </a:solidFill>
                <a:effectLst/>
                <a:latin typeface="-apple-system"/>
              </a:rPr>
            </a:br>
            <a:endParaRPr lang="en-IN" dirty="0"/>
          </a:p>
        </p:txBody>
      </p:sp>
    </p:spTree>
    <p:extLst>
      <p:ext uri="{BB962C8B-B14F-4D97-AF65-F5344CB8AC3E}">
        <p14:creationId xmlns:p14="http://schemas.microsoft.com/office/powerpoint/2010/main" val="2417531307"/>
      </p:ext>
    </p:extLst>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E1AFCC90-2939-406C-BC04-F6F0402DF27B}"/>
              </a:ext>
            </a:extLst>
          </p:cNvPr>
          <p:cNvSpPr/>
          <p:nvPr/>
        </p:nvSpPr>
        <p:spPr>
          <a:xfrm>
            <a:off x="272716" y="1915426"/>
            <a:ext cx="11646567" cy="2215991"/>
          </a:xfrm>
          <a:prstGeom prst="rect">
            <a:avLst/>
          </a:prstGeom>
          <a:noFill/>
        </p:spPr>
        <p:txBody>
          <a:bodyPr wrap="square" lIns="91440" tIns="45720" rIns="91440" bIns="45720">
            <a:spAutoFit/>
          </a:bodyPr>
          <a:lstStyle/>
          <a:p>
            <a:pPr algn="ctr"/>
            <a:r>
              <a:rPr lang="en-IN" sz="138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latin typeface="Broadway" panose="04040905080B02020502" pitchFamily="82" charset="0"/>
              </a:rPr>
              <a:t>Thank You.</a:t>
            </a:r>
            <a:endParaRPr lang="en-IN" sz="138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ndParaRPr>
          </a:p>
        </p:txBody>
      </p:sp>
    </p:spTree>
    <p:extLst>
      <p:ext uri="{BB962C8B-B14F-4D97-AF65-F5344CB8AC3E}">
        <p14:creationId xmlns:p14="http://schemas.microsoft.com/office/powerpoint/2010/main" val="429301356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crush"/>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36BF98-2E37-44C3-A496-FEF1FB0735AB}"/>
              </a:ext>
            </a:extLst>
          </p:cNvPr>
          <p:cNvSpPr>
            <a:spLocks noGrp="1"/>
          </p:cNvSpPr>
          <p:nvPr>
            <p:ph type="ctrTitle"/>
          </p:nvPr>
        </p:nvSpPr>
        <p:spPr>
          <a:xfrm>
            <a:off x="1876424" y="0"/>
            <a:ext cx="8791575" cy="2387600"/>
          </a:xfrm>
        </p:spPr>
        <p:txBody>
          <a:bodyPr>
            <a:noAutofit/>
          </a:bodyPr>
          <a:lstStyle/>
          <a:p>
            <a:r>
              <a:rPr lang="en-IN" sz="14900" b="1" dirty="0">
                <a:solidFill>
                  <a:schemeClr val="tx2">
                    <a:lumMod val="75000"/>
                  </a:schemeClr>
                </a:solidFill>
                <a:effectLst>
                  <a:outerShdw blurRad="38100" dist="38100" dir="2700000" algn="tl">
                    <a:srgbClr val="000000">
                      <a:alpha val="43137"/>
                    </a:srgbClr>
                  </a:outerShdw>
                </a:effectLst>
                <a:latin typeface="Candara" panose="020E0502030303020204" pitchFamily="34" charset="0"/>
              </a:rPr>
              <a:t>React.js</a:t>
            </a:r>
          </a:p>
        </p:txBody>
      </p:sp>
      <p:sp>
        <p:nvSpPr>
          <p:cNvPr id="3" name="Subtitle 2">
            <a:extLst>
              <a:ext uri="{FF2B5EF4-FFF2-40B4-BE49-F238E27FC236}">
                <a16:creationId xmlns:a16="http://schemas.microsoft.com/office/drawing/2014/main" id="{AB6FE78A-0FF8-4288-8209-143A09A63992}"/>
              </a:ext>
            </a:extLst>
          </p:cNvPr>
          <p:cNvSpPr>
            <a:spLocks noGrp="1"/>
          </p:cNvSpPr>
          <p:nvPr>
            <p:ph type="subTitle" idx="1"/>
          </p:nvPr>
        </p:nvSpPr>
        <p:spPr/>
        <p:txBody>
          <a:bodyPr/>
          <a:lstStyle/>
          <a:p>
            <a:endParaRPr lang="en-IN" cap="none" dirty="0"/>
          </a:p>
        </p:txBody>
      </p:sp>
      <p:pic>
        <p:nvPicPr>
          <p:cNvPr id="6" name="Picture 5">
            <a:extLst>
              <a:ext uri="{FF2B5EF4-FFF2-40B4-BE49-F238E27FC236}">
                <a16:creationId xmlns:a16="http://schemas.microsoft.com/office/drawing/2014/main" id="{3EE9FEF0-B223-4B25-82F8-674B3FBF24AF}"/>
              </a:ext>
            </a:extLst>
          </p:cNvPr>
          <p:cNvPicPr>
            <a:picLocks noChangeAspect="1"/>
          </p:cNvPicPr>
          <p:nvPr/>
        </p:nvPicPr>
        <p:blipFill>
          <a:blip r:embed="rId2"/>
          <a:stretch>
            <a:fillRect/>
          </a:stretch>
        </p:blipFill>
        <p:spPr>
          <a:xfrm>
            <a:off x="3063240" y="2387600"/>
            <a:ext cx="5809488" cy="3262485"/>
          </a:xfrm>
          <a:prstGeom prst="rect">
            <a:avLst/>
          </a:prstGeom>
          <a:noFill/>
          <a:effectLst>
            <a:outerShdw blurRad="50800" dist="50800" dir="5400000" algn="ctr" rotWithShape="0">
              <a:srgbClr val="000000"/>
            </a:outerShdw>
            <a:reflection blurRad="50800" stA="14000" endPos="53000" dir="5400000" sy="-100000" algn="bl" rotWithShape="0"/>
          </a:effectLst>
          <a:scene3d>
            <a:camera prst="obliqueTopLeft"/>
            <a:lightRig rig="threePt" dir="t"/>
          </a:scene3d>
        </p:spPr>
      </p:pic>
    </p:spTree>
    <p:extLst>
      <p:ext uri="{BB962C8B-B14F-4D97-AF65-F5344CB8AC3E}">
        <p14:creationId xmlns:p14="http://schemas.microsoft.com/office/powerpoint/2010/main" val="325258128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7C11C8-8741-4629-89FA-E9EAB6646291}"/>
              </a:ext>
            </a:extLst>
          </p:cNvPr>
          <p:cNvSpPr/>
          <p:nvPr/>
        </p:nvSpPr>
        <p:spPr>
          <a:xfrm>
            <a:off x="1672813" y="1637212"/>
            <a:ext cx="8843198" cy="2585323"/>
          </a:xfrm>
          <a:prstGeom prst="rect">
            <a:avLst/>
          </a:prstGeom>
          <a:noFill/>
        </p:spPr>
        <p:txBody>
          <a:bodyPr wrap="square" lIns="91440" tIns="45720" rIns="91440" bIns="45720">
            <a:spAutoFit/>
          </a:bodyPr>
          <a:lstStyle/>
          <a:p>
            <a:pPr algn="ctr"/>
            <a:r>
              <a:rPr lang="en-IN" sz="54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Agency FB" panose="020B0503020202020204" pitchFamily="34" charset="0"/>
              </a:rPr>
              <a:t>Name : Soham Sanjay Bhosale</a:t>
            </a:r>
            <a:br>
              <a:rPr lang="en-IN" sz="54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Agency FB" panose="020B0503020202020204" pitchFamily="34" charset="0"/>
              </a:rPr>
            </a:br>
            <a:r>
              <a:rPr lang="en-IN" sz="54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Agency FB" panose="020B0503020202020204" pitchFamily="34" charset="0"/>
              </a:rPr>
              <a:t>Class : S.Y </a:t>
            </a:r>
            <a:r>
              <a:rPr lang="en-IN" sz="5400" b="1" cap="none" spc="0" dirty="0" err="1">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Agency FB" panose="020B0503020202020204" pitchFamily="34" charset="0"/>
              </a:rPr>
              <a:t>B.Tech</a:t>
            </a:r>
            <a:br>
              <a:rPr lang="en-IN" sz="54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Agency FB" panose="020B0503020202020204" pitchFamily="34" charset="0"/>
              </a:rPr>
            </a:br>
            <a:r>
              <a:rPr lang="en-IN" sz="54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Agency FB" panose="020B0503020202020204" pitchFamily="34" charset="0"/>
              </a:rPr>
              <a:t>Branch : Computer Science</a:t>
            </a:r>
            <a:endParaRPr lang="en-IN" sz="54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24" name="Title 23">
            <a:extLst>
              <a:ext uri="{FF2B5EF4-FFF2-40B4-BE49-F238E27FC236}">
                <a16:creationId xmlns:a16="http://schemas.microsoft.com/office/drawing/2014/main" id="{25E86601-8EBE-417F-8D9A-5EDE561F0D90}"/>
              </a:ext>
            </a:extLst>
          </p:cNvPr>
          <p:cNvSpPr>
            <a:spLocks noGrp="1"/>
          </p:cNvSpPr>
          <p:nvPr>
            <p:ph type="title"/>
          </p:nvPr>
        </p:nvSpPr>
        <p:spPr/>
        <p:txBody>
          <a:bodyPr/>
          <a:lstStyle/>
          <a:p>
            <a:endParaRPr lang="en-IN" dirty="0"/>
          </a:p>
        </p:txBody>
      </p:sp>
    </p:spTree>
    <p:extLst>
      <p:ext uri="{BB962C8B-B14F-4D97-AF65-F5344CB8AC3E}">
        <p14:creationId xmlns:p14="http://schemas.microsoft.com/office/powerpoint/2010/main" val="50709345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8A62DB-C33F-4AA5-ABC4-9E62480DAAA3}"/>
              </a:ext>
            </a:extLst>
          </p:cNvPr>
          <p:cNvSpPr>
            <a:spLocks noGrp="1"/>
          </p:cNvSpPr>
          <p:nvPr>
            <p:ph type="title"/>
          </p:nvPr>
        </p:nvSpPr>
        <p:spPr/>
        <p:txBody>
          <a:bodyPr>
            <a:normAutofit/>
          </a:bodyPr>
          <a:lstStyle/>
          <a:p>
            <a:pPr algn="ctr"/>
            <a:r>
              <a:rPr lang="en-IN" sz="5400" cap="none" dirty="0">
                <a:solidFill>
                  <a:schemeClr val="bg1">
                    <a:lumMod val="85000"/>
                    <a:lumOff val="15000"/>
                  </a:schemeClr>
                </a:solidFill>
                <a:effectLst>
                  <a:outerShdw blurRad="38100" dist="38100" dir="2700000" algn="tl">
                    <a:srgbClr val="000000">
                      <a:alpha val="43137"/>
                    </a:srgbClr>
                  </a:outerShdw>
                </a:effectLst>
                <a:latin typeface="Impact" panose="020B0806030902050204" pitchFamily="34" charset="0"/>
              </a:rPr>
              <a:t>What is React.js ?</a:t>
            </a:r>
          </a:p>
        </p:txBody>
      </p:sp>
      <p:sp>
        <p:nvSpPr>
          <p:cNvPr id="3" name="Content Placeholder 2">
            <a:extLst>
              <a:ext uri="{FF2B5EF4-FFF2-40B4-BE49-F238E27FC236}">
                <a16:creationId xmlns:a16="http://schemas.microsoft.com/office/drawing/2014/main" id="{C1346261-AEA2-4552-A211-C738C021895B}"/>
              </a:ext>
            </a:extLst>
          </p:cNvPr>
          <p:cNvSpPr>
            <a:spLocks noGrp="1"/>
          </p:cNvSpPr>
          <p:nvPr>
            <p:ph idx="1"/>
          </p:nvPr>
        </p:nvSpPr>
        <p:spPr>
          <a:xfrm>
            <a:off x="1141413" y="2249486"/>
            <a:ext cx="9905998" cy="4343337"/>
          </a:xfrm>
        </p:spPr>
        <p:txBody>
          <a:bodyPr>
            <a:normAutofit/>
          </a:bodyPr>
          <a:lstStyle/>
          <a:p>
            <a:pPr marL="0" indent="0" algn="ctr">
              <a:buNone/>
            </a:pPr>
            <a:r>
              <a:rPr lang="en-US" sz="4000" b="1" i="0" dirty="0">
                <a:solidFill>
                  <a:srgbClr val="AAEEE6"/>
                </a:solidFill>
                <a:latin typeface="Agency FB" panose="020B0503020202020204" pitchFamily="34" charset="0"/>
              </a:rPr>
              <a:t>React is a JavaScript library created for building fast and interactive user interfaces for web and mobile applications. It is an open-source, component-based, front-end library responsible only for the application’s view layer.</a:t>
            </a:r>
            <a:endParaRPr lang="en-IN" sz="4000" b="1" dirty="0">
              <a:solidFill>
                <a:srgbClr val="AAEEE6"/>
              </a:solidFill>
              <a:latin typeface="Agency FB" panose="020B0503020202020204" pitchFamily="34" charset="0"/>
            </a:endParaRPr>
          </a:p>
        </p:txBody>
      </p:sp>
    </p:spTree>
    <p:extLst>
      <p:ext uri="{BB962C8B-B14F-4D97-AF65-F5344CB8AC3E}">
        <p14:creationId xmlns:p14="http://schemas.microsoft.com/office/powerpoint/2010/main" val="30568689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4000">
        <p15:prstTrans prst="curtains"/>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12403A-958B-49C8-B3BB-837F803CEA43}"/>
              </a:ext>
            </a:extLst>
          </p:cNvPr>
          <p:cNvSpPr>
            <a:spLocks noGrp="1"/>
          </p:cNvSpPr>
          <p:nvPr>
            <p:ph type="title"/>
          </p:nvPr>
        </p:nvSpPr>
        <p:spPr>
          <a:xfrm>
            <a:off x="656781" y="507492"/>
            <a:ext cx="5934508" cy="1118616"/>
          </a:xfrm>
        </p:spPr>
        <p:txBody>
          <a:bodyPr>
            <a:normAutofit fontScale="90000"/>
          </a:bodyPr>
          <a:lstStyle/>
          <a:p>
            <a:r>
              <a:rPr lang="en-IN" sz="8000" cap="none" spc="300" dirty="0">
                <a:solidFill>
                  <a:schemeClr val="bg1">
                    <a:lumMod val="85000"/>
                    <a:lumOff val="15000"/>
                  </a:schemeClr>
                </a:solidFill>
                <a:effectLst>
                  <a:outerShdw blurRad="38100" dist="38100" dir="2700000" algn="tl">
                    <a:srgbClr val="000000">
                      <a:alpha val="43137"/>
                    </a:srgbClr>
                  </a:outerShdw>
                </a:effectLst>
                <a:latin typeface="Impact" panose="020B0806030902050204" pitchFamily="34" charset="0"/>
              </a:rPr>
              <a:t>History</a:t>
            </a:r>
          </a:p>
        </p:txBody>
      </p:sp>
      <p:pic>
        <p:nvPicPr>
          <p:cNvPr id="6" name="Picture Placeholder 5">
            <a:extLst>
              <a:ext uri="{FF2B5EF4-FFF2-40B4-BE49-F238E27FC236}">
                <a16:creationId xmlns:a16="http://schemas.microsoft.com/office/drawing/2014/main" id="{EBD90D79-2316-439D-9551-3F56A20FA08D}"/>
              </a:ext>
            </a:extLst>
          </p:cNvPr>
          <p:cNvPicPr>
            <a:picLocks noGrp="1" noChangeAspect="1"/>
          </p:cNvPicPr>
          <p:nvPr>
            <p:ph type="pic" idx="1"/>
          </p:nvPr>
        </p:nvPicPr>
        <p:blipFill rotWithShape="1">
          <a:blip r:embed="rId2"/>
          <a:srcRect l="16453" t="1368" r="15843" b="-694"/>
          <a:stretch/>
        </p:blipFill>
        <p:spPr>
          <a:xfrm>
            <a:off x="7267511" y="1626108"/>
            <a:ext cx="4430297" cy="3807278"/>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
        <p:nvSpPr>
          <p:cNvPr id="4" name="Text Placeholder 3">
            <a:extLst>
              <a:ext uri="{FF2B5EF4-FFF2-40B4-BE49-F238E27FC236}">
                <a16:creationId xmlns:a16="http://schemas.microsoft.com/office/drawing/2014/main" id="{C27CFA00-E927-458E-A502-EDB473F3DADF}"/>
              </a:ext>
            </a:extLst>
          </p:cNvPr>
          <p:cNvSpPr>
            <a:spLocks noGrp="1"/>
          </p:cNvSpPr>
          <p:nvPr>
            <p:ph type="body" sz="half" idx="2"/>
          </p:nvPr>
        </p:nvSpPr>
        <p:spPr>
          <a:xfrm>
            <a:off x="749808" y="1626107"/>
            <a:ext cx="6326113" cy="4400223"/>
          </a:xfrm>
        </p:spPr>
        <p:txBody>
          <a:bodyPr>
            <a:normAutofit/>
          </a:bodyPr>
          <a:lstStyle/>
          <a:p>
            <a:pPr marL="342900" indent="-342900" algn="just">
              <a:buFont typeface="Arial" panose="020B0604020202020204" pitchFamily="34" charset="0"/>
              <a:buChar char="•"/>
            </a:pPr>
            <a:r>
              <a:rPr lang="en-US" sz="2800" i="0" dirty="0">
                <a:solidFill>
                  <a:srgbClr val="6FFFE9"/>
                </a:solidFill>
                <a:effectLst/>
                <a:latin typeface="Agency FB" panose="020B0503020202020204" pitchFamily="34" charset="0"/>
              </a:rPr>
              <a:t>React was created by </a:t>
            </a:r>
            <a:r>
              <a:rPr lang="en-US" sz="3200" i="0" u="sng" dirty="0">
                <a:latin typeface="Agency FB" panose="020B0503020202020204" pitchFamily="34" charset="0"/>
              </a:rPr>
              <a:t>Jordan </a:t>
            </a:r>
            <a:r>
              <a:rPr lang="en-US" sz="3200" i="0" u="sng" dirty="0" err="1">
                <a:latin typeface="Agency FB" panose="020B0503020202020204" pitchFamily="34" charset="0"/>
              </a:rPr>
              <a:t>Walke</a:t>
            </a:r>
            <a:r>
              <a:rPr lang="en-US" sz="2800" i="0" dirty="0">
                <a:solidFill>
                  <a:srgbClr val="6FFFE9"/>
                </a:solidFill>
                <a:effectLst/>
                <a:latin typeface="Agency FB" panose="020B0503020202020204" pitchFamily="34" charset="0"/>
              </a:rPr>
              <a:t>, a software engineer at Facebook, who released an early prototype of React called "</a:t>
            </a:r>
            <a:r>
              <a:rPr lang="en-US" sz="2800" i="0" dirty="0" err="1">
                <a:solidFill>
                  <a:srgbClr val="6FFFE9"/>
                </a:solidFill>
                <a:effectLst/>
                <a:latin typeface="Agency FB" panose="020B0503020202020204" pitchFamily="34" charset="0"/>
              </a:rPr>
              <a:t>FaxJS</a:t>
            </a:r>
            <a:r>
              <a:rPr lang="en-US" sz="2800" i="0" dirty="0">
                <a:solidFill>
                  <a:srgbClr val="6FFFE9"/>
                </a:solidFill>
                <a:effectLst/>
                <a:latin typeface="Agency FB" panose="020B0503020202020204" pitchFamily="34" charset="0"/>
              </a:rPr>
              <a:t>".</a:t>
            </a:r>
          </a:p>
          <a:p>
            <a:pPr marL="342900" indent="-342900">
              <a:buFont typeface="Arial" panose="020B0604020202020204" pitchFamily="34" charset="0"/>
              <a:buChar char="•"/>
            </a:pPr>
            <a:r>
              <a:rPr lang="en-US" sz="2800" b="0" i="0" dirty="0">
                <a:solidFill>
                  <a:srgbClr val="6FFFE9"/>
                </a:solidFill>
                <a:effectLst/>
                <a:latin typeface="Agency FB" panose="020B0503020202020204" pitchFamily="34" charset="0"/>
              </a:rPr>
              <a:t>It was open-sourced at </a:t>
            </a:r>
            <a:r>
              <a:rPr lang="en-US" sz="2800" b="0" i="0" dirty="0" err="1">
                <a:solidFill>
                  <a:srgbClr val="6FFFE9"/>
                </a:solidFill>
                <a:effectLst/>
                <a:latin typeface="Agency FB" panose="020B0503020202020204" pitchFamily="34" charset="0"/>
              </a:rPr>
              <a:t>JSConf</a:t>
            </a:r>
            <a:r>
              <a:rPr lang="en-US" sz="2800" b="0" i="0" dirty="0">
                <a:solidFill>
                  <a:srgbClr val="6FFFE9"/>
                </a:solidFill>
                <a:effectLst/>
                <a:latin typeface="Agency FB" panose="020B0503020202020204" pitchFamily="34" charset="0"/>
              </a:rPr>
              <a:t> US in </a:t>
            </a:r>
            <a:r>
              <a:rPr lang="en-US" sz="2800" b="0" i="0" dirty="0">
                <a:effectLst/>
                <a:latin typeface="Agency FB" panose="020B0503020202020204" pitchFamily="34" charset="0"/>
              </a:rPr>
              <a:t>May 2013</a:t>
            </a:r>
            <a:r>
              <a:rPr lang="en-US" sz="2800" b="0" i="0" dirty="0">
                <a:solidFill>
                  <a:srgbClr val="6FFFE9"/>
                </a:solidFill>
                <a:effectLst/>
                <a:latin typeface="Agency FB" panose="020B0503020202020204" pitchFamily="34" charset="0"/>
              </a:rPr>
              <a:t>.</a:t>
            </a:r>
          </a:p>
          <a:p>
            <a:pPr marL="342900" indent="-342900">
              <a:buFont typeface="Arial" panose="020B0604020202020204" pitchFamily="34" charset="0"/>
              <a:buChar char="•"/>
            </a:pPr>
            <a:endParaRPr lang="en-US" sz="2800" b="0" i="0" dirty="0">
              <a:solidFill>
                <a:srgbClr val="AAEEE6"/>
              </a:solidFill>
              <a:effectLst/>
              <a:latin typeface="Agency FB" panose="020B0503020202020204" pitchFamily="34" charset="0"/>
            </a:endParaRPr>
          </a:p>
          <a:p>
            <a:pPr marL="342900" indent="-342900">
              <a:buFont typeface="Arial" panose="020B0604020202020204" pitchFamily="34" charset="0"/>
              <a:buChar char="•"/>
            </a:pPr>
            <a:r>
              <a:rPr lang="en-US" sz="2800" dirty="0">
                <a:solidFill>
                  <a:srgbClr val="AAEEE6"/>
                </a:solidFill>
                <a:latin typeface="Agency FB" panose="020B0503020202020204" pitchFamily="34" charset="0"/>
              </a:rPr>
              <a:t>Latest Stable </a:t>
            </a:r>
            <a:r>
              <a:rPr lang="en-IN" sz="2800" dirty="0">
                <a:solidFill>
                  <a:srgbClr val="AAEEE6"/>
                </a:solidFill>
                <a:latin typeface="Agency FB" panose="020B0503020202020204" pitchFamily="34" charset="0"/>
              </a:rPr>
              <a:t>Release - </a:t>
            </a:r>
            <a:r>
              <a:rPr lang="en-IN" sz="2800" i="0" dirty="0">
                <a:effectLst/>
                <a:latin typeface="Agency FB" panose="020B0503020202020204" pitchFamily="34" charset="0"/>
              </a:rPr>
              <a:t>17.0.2 / 22 March 2021</a:t>
            </a:r>
            <a:endParaRPr lang="en-IN" sz="2400" dirty="0">
              <a:latin typeface="Agency FB" panose="020B0503020202020204" pitchFamily="34" charset="0"/>
            </a:endParaRPr>
          </a:p>
        </p:txBody>
      </p:sp>
    </p:spTree>
    <p:extLst>
      <p:ext uri="{BB962C8B-B14F-4D97-AF65-F5344CB8AC3E}">
        <p14:creationId xmlns:p14="http://schemas.microsoft.com/office/powerpoint/2010/main" val="102351887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7A6CAEB1-1819-4B56-B6DB-21FFFC3380AD}"/>
              </a:ext>
            </a:extLst>
          </p:cNvPr>
          <p:cNvPicPr>
            <a:picLocks noGrp="1" noChangeAspect="1"/>
          </p:cNvPicPr>
          <p:nvPr>
            <p:ph idx="1"/>
          </p:nvPr>
        </p:nvPicPr>
        <p:blipFill>
          <a:blip r:embed="rId2"/>
          <a:stretch>
            <a:fillRect/>
          </a:stretch>
        </p:blipFill>
        <p:spPr>
          <a:xfrm>
            <a:off x="308822" y="1022417"/>
            <a:ext cx="6644527" cy="4429988"/>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4" name="Text Placeholder 3">
            <a:extLst>
              <a:ext uri="{FF2B5EF4-FFF2-40B4-BE49-F238E27FC236}">
                <a16:creationId xmlns:a16="http://schemas.microsoft.com/office/drawing/2014/main" id="{5E08A723-18E7-4357-88BA-3EEB5F3AA4F7}"/>
              </a:ext>
            </a:extLst>
          </p:cNvPr>
          <p:cNvSpPr>
            <a:spLocks noGrp="1"/>
          </p:cNvSpPr>
          <p:nvPr>
            <p:ph type="body" sz="half" idx="2"/>
          </p:nvPr>
        </p:nvSpPr>
        <p:spPr>
          <a:xfrm>
            <a:off x="7315199" y="653143"/>
            <a:ext cx="4680525" cy="5791200"/>
          </a:xfrm>
        </p:spPr>
        <p:txBody>
          <a:bodyPr>
            <a:normAutofit lnSpcReduction="10000"/>
          </a:bodyPr>
          <a:lstStyle/>
          <a:p>
            <a:pPr algn="just"/>
            <a:r>
              <a:rPr lang="en-US" sz="3200" b="0" i="0" dirty="0">
                <a:solidFill>
                  <a:schemeClr val="tx1">
                    <a:lumMod val="95000"/>
                  </a:schemeClr>
                </a:solidFill>
                <a:effectLst/>
                <a:latin typeface="Agency FB" panose="020B0503020202020204" pitchFamily="34" charset="0"/>
              </a:rPr>
              <a:t>Let’s take a look at an Instagram webpage example, entirely built using React, to get a better understanding of how React works. As the illustration shows, React divides the UI into multiple components, which makes the code easier to debug. This way, each component has its property and function.</a:t>
            </a:r>
            <a:endParaRPr lang="en-IN" sz="3200" dirty="0">
              <a:solidFill>
                <a:schemeClr val="tx1">
                  <a:lumMod val="95000"/>
                </a:schemeClr>
              </a:solidFill>
              <a:latin typeface="Agency FB" panose="020B0503020202020204" pitchFamily="34" charset="0"/>
            </a:endParaRPr>
          </a:p>
        </p:txBody>
      </p:sp>
    </p:spTree>
    <p:extLst>
      <p:ext uri="{BB962C8B-B14F-4D97-AF65-F5344CB8AC3E}">
        <p14:creationId xmlns:p14="http://schemas.microsoft.com/office/powerpoint/2010/main" val="72217090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0C62F5C-A888-4AC2-8B92-21FBC362DB5F}"/>
              </a:ext>
            </a:extLst>
          </p:cNvPr>
          <p:cNvPicPr>
            <a:picLocks noChangeAspect="1"/>
          </p:cNvPicPr>
          <p:nvPr/>
        </p:nvPicPr>
        <p:blipFill>
          <a:blip r:embed="rId2"/>
          <a:stretch>
            <a:fillRect/>
          </a:stretch>
        </p:blipFill>
        <p:spPr>
          <a:xfrm>
            <a:off x="152401" y="142875"/>
            <a:ext cx="6794500" cy="3565525"/>
          </a:xfrm>
          <a:prstGeom prst="rect">
            <a:avLst/>
          </a:prstGeom>
        </p:spPr>
      </p:pic>
      <p:pic>
        <p:nvPicPr>
          <p:cNvPr id="5" name="Picture 4">
            <a:extLst>
              <a:ext uri="{FF2B5EF4-FFF2-40B4-BE49-F238E27FC236}">
                <a16:creationId xmlns:a16="http://schemas.microsoft.com/office/drawing/2014/main" id="{54FD0661-7044-4ECC-8405-FD896B49A451}"/>
              </a:ext>
            </a:extLst>
          </p:cNvPr>
          <p:cNvPicPr>
            <a:picLocks noChangeAspect="1"/>
          </p:cNvPicPr>
          <p:nvPr/>
        </p:nvPicPr>
        <p:blipFill>
          <a:blip r:embed="rId3"/>
          <a:stretch>
            <a:fillRect/>
          </a:stretch>
        </p:blipFill>
        <p:spPr>
          <a:xfrm>
            <a:off x="6105524" y="3429000"/>
            <a:ext cx="5934075" cy="3670300"/>
          </a:xfrm>
          <a:prstGeom prst="rect">
            <a:avLst/>
          </a:prstGeom>
        </p:spPr>
      </p:pic>
      <p:sp>
        <p:nvSpPr>
          <p:cNvPr id="7" name="Rectangle: Diagonal Corners Snipped 6">
            <a:extLst>
              <a:ext uri="{FF2B5EF4-FFF2-40B4-BE49-F238E27FC236}">
                <a16:creationId xmlns:a16="http://schemas.microsoft.com/office/drawing/2014/main" id="{4C74CB49-49B5-4F60-9043-7A92498F1C3E}"/>
              </a:ext>
            </a:extLst>
          </p:cNvPr>
          <p:cNvSpPr/>
          <p:nvPr/>
        </p:nvSpPr>
        <p:spPr>
          <a:xfrm>
            <a:off x="12192000" y="1233488"/>
            <a:ext cx="4610099" cy="1054100"/>
          </a:xfrm>
          <a:prstGeom prst="snip2Diag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IN" sz="6000" dirty="0">
                <a:latin typeface="Agency FB" panose="020B0503020202020204" pitchFamily="34" charset="0"/>
              </a:rPr>
              <a:t>👈Advantages</a:t>
            </a:r>
          </a:p>
        </p:txBody>
      </p:sp>
      <p:sp>
        <p:nvSpPr>
          <p:cNvPr id="8" name="Rectangle: Diagonal Corners Snipped 7">
            <a:extLst>
              <a:ext uri="{FF2B5EF4-FFF2-40B4-BE49-F238E27FC236}">
                <a16:creationId xmlns:a16="http://schemas.microsoft.com/office/drawing/2014/main" id="{507F07C4-CCA2-4A99-A9A9-F4B89B0A9213}"/>
              </a:ext>
            </a:extLst>
          </p:cNvPr>
          <p:cNvSpPr/>
          <p:nvPr/>
        </p:nvSpPr>
        <p:spPr>
          <a:xfrm>
            <a:off x="-4610099" y="4737100"/>
            <a:ext cx="4610099" cy="1054100"/>
          </a:xfrm>
          <a:prstGeom prst="snip2Diag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IN" sz="5400" dirty="0">
                <a:solidFill>
                  <a:schemeClr val="tx1"/>
                </a:solidFill>
                <a:latin typeface="Agency FB" panose="020B0503020202020204" pitchFamily="34" charset="0"/>
              </a:rPr>
              <a:t>Disadvantages👉</a:t>
            </a:r>
          </a:p>
        </p:txBody>
      </p:sp>
    </p:spTree>
    <p:extLst>
      <p:ext uri="{BB962C8B-B14F-4D97-AF65-F5344CB8AC3E}">
        <p14:creationId xmlns:p14="http://schemas.microsoft.com/office/powerpoint/2010/main" val="418967566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0C62F5C-A888-4AC2-8B92-21FBC362DB5F}"/>
              </a:ext>
            </a:extLst>
          </p:cNvPr>
          <p:cNvPicPr>
            <a:picLocks noChangeAspect="1"/>
          </p:cNvPicPr>
          <p:nvPr/>
        </p:nvPicPr>
        <p:blipFill>
          <a:blip r:embed="rId2"/>
          <a:stretch>
            <a:fillRect/>
          </a:stretch>
        </p:blipFill>
        <p:spPr>
          <a:xfrm>
            <a:off x="152401" y="142875"/>
            <a:ext cx="6794500" cy="3565525"/>
          </a:xfrm>
          <a:prstGeom prst="rect">
            <a:avLst/>
          </a:prstGeom>
        </p:spPr>
      </p:pic>
      <p:pic>
        <p:nvPicPr>
          <p:cNvPr id="5" name="Picture 4">
            <a:extLst>
              <a:ext uri="{FF2B5EF4-FFF2-40B4-BE49-F238E27FC236}">
                <a16:creationId xmlns:a16="http://schemas.microsoft.com/office/drawing/2014/main" id="{54FD0661-7044-4ECC-8405-FD896B49A451}"/>
              </a:ext>
            </a:extLst>
          </p:cNvPr>
          <p:cNvPicPr>
            <a:picLocks noChangeAspect="1"/>
          </p:cNvPicPr>
          <p:nvPr/>
        </p:nvPicPr>
        <p:blipFill>
          <a:blip r:embed="rId3"/>
          <a:stretch>
            <a:fillRect/>
          </a:stretch>
        </p:blipFill>
        <p:spPr>
          <a:xfrm>
            <a:off x="6105524" y="3429000"/>
            <a:ext cx="5934075" cy="3670300"/>
          </a:xfrm>
          <a:prstGeom prst="rect">
            <a:avLst/>
          </a:prstGeom>
        </p:spPr>
      </p:pic>
      <p:sp>
        <p:nvSpPr>
          <p:cNvPr id="7" name="Rectangle: Diagonal Corners Snipped 6">
            <a:extLst>
              <a:ext uri="{FF2B5EF4-FFF2-40B4-BE49-F238E27FC236}">
                <a16:creationId xmlns:a16="http://schemas.microsoft.com/office/drawing/2014/main" id="{4C74CB49-49B5-4F60-9043-7A92498F1C3E}"/>
              </a:ext>
            </a:extLst>
          </p:cNvPr>
          <p:cNvSpPr/>
          <p:nvPr/>
        </p:nvSpPr>
        <p:spPr>
          <a:xfrm>
            <a:off x="7289800" y="1258888"/>
            <a:ext cx="4610099" cy="1054100"/>
          </a:xfrm>
          <a:prstGeom prst="snip2Diag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IN" sz="6000" dirty="0">
                <a:latin typeface="Agency FB" panose="020B0503020202020204" pitchFamily="34" charset="0"/>
              </a:rPr>
              <a:t>👈Advantages</a:t>
            </a:r>
          </a:p>
        </p:txBody>
      </p:sp>
      <p:sp>
        <p:nvSpPr>
          <p:cNvPr id="8" name="Rectangle: Diagonal Corners Snipped 7">
            <a:extLst>
              <a:ext uri="{FF2B5EF4-FFF2-40B4-BE49-F238E27FC236}">
                <a16:creationId xmlns:a16="http://schemas.microsoft.com/office/drawing/2014/main" id="{507F07C4-CCA2-4A99-A9A9-F4B89B0A9213}"/>
              </a:ext>
            </a:extLst>
          </p:cNvPr>
          <p:cNvSpPr/>
          <p:nvPr/>
        </p:nvSpPr>
        <p:spPr>
          <a:xfrm>
            <a:off x="823914" y="4737100"/>
            <a:ext cx="4610099" cy="1054100"/>
          </a:xfrm>
          <a:prstGeom prst="snip2Diag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IN" sz="5400" dirty="0">
                <a:solidFill>
                  <a:schemeClr val="tx1"/>
                </a:solidFill>
                <a:latin typeface="Agency FB" panose="020B0503020202020204" pitchFamily="34" charset="0"/>
              </a:rPr>
              <a:t>Disadvantages👉</a:t>
            </a:r>
          </a:p>
        </p:txBody>
      </p:sp>
    </p:spTree>
    <p:extLst>
      <p:ext uri="{BB962C8B-B14F-4D97-AF65-F5344CB8AC3E}">
        <p14:creationId xmlns:p14="http://schemas.microsoft.com/office/powerpoint/2010/main" val="394032523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2B38A-3AA8-48AA-AE35-35FAF3D47328}"/>
              </a:ext>
            </a:extLst>
          </p:cNvPr>
          <p:cNvSpPr>
            <a:spLocks noGrp="1"/>
          </p:cNvSpPr>
          <p:nvPr>
            <p:ph type="title"/>
          </p:nvPr>
        </p:nvSpPr>
        <p:spPr/>
        <p:txBody>
          <a:bodyPr>
            <a:normAutofit/>
          </a:bodyPr>
          <a:lstStyle/>
          <a:p>
            <a:r>
              <a:rPr lang="en-IN" sz="8000" spc="300" dirty="0">
                <a:solidFill>
                  <a:schemeClr val="bg1">
                    <a:lumMod val="75000"/>
                    <a:lumOff val="25000"/>
                  </a:schemeClr>
                </a:solidFill>
                <a:effectLst>
                  <a:outerShdw blurRad="38100" dist="38100" dir="2700000" algn="tl">
                    <a:srgbClr val="000000">
                      <a:alpha val="43137"/>
                    </a:srgbClr>
                  </a:outerShdw>
                </a:effectLst>
                <a:latin typeface="Impact" panose="020B0806030902050204" pitchFamily="34" charset="0"/>
              </a:rPr>
              <a:t>Features Of React!!</a:t>
            </a:r>
          </a:p>
        </p:txBody>
      </p:sp>
      <p:pic>
        <p:nvPicPr>
          <p:cNvPr id="4" name="Picture 3">
            <a:extLst>
              <a:ext uri="{FF2B5EF4-FFF2-40B4-BE49-F238E27FC236}">
                <a16:creationId xmlns:a16="http://schemas.microsoft.com/office/drawing/2014/main" id="{A44A6674-F11E-4E8B-A266-C8633A1C0C3D}"/>
              </a:ext>
            </a:extLst>
          </p:cNvPr>
          <p:cNvPicPr>
            <a:picLocks noChangeAspect="1"/>
          </p:cNvPicPr>
          <p:nvPr/>
        </p:nvPicPr>
        <p:blipFill>
          <a:blip r:embed="rId2"/>
          <a:stretch>
            <a:fillRect/>
          </a:stretch>
        </p:blipFill>
        <p:spPr>
          <a:xfrm>
            <a:off x="1262062" y="2288194"/>
            <a:ext cx="8859838" cy="4122598"/>
          </a:xfrm>
          <a:prstGeom prst="rect">
            <a:avLst/>
          </a:prstGeom>
        </p:spPr>
      </p:pic>
    </p:spTree>
    <p:extLst>
      <p:ext uri="{BB962C8B-B14F-4D97-AF65-F5344CB8AC3E}">
        <p14:creationId xmlns:p14="http://schemas.microsoft.com/office/powerpoint/2010/main" val="2956755748"/>
      </p:ext>
    </p:extLst>
  </p:cSld>
  <p:clrMapOvr>
    <a:masterClrMapping/>
  </p:clrMapOvr>
  <mc:AlternateContent xmlns:mc="http://schemas.openxmlformats.org/markup-compatibility/2006">
    <mc:Choice xmlns:p14="http://schemas.microsoft.com/office/powerpoint/2010/main" Requires="p14">
      <p:transition spd="slow" p14:dur="1600">
        <p14:prism isInverted="1"/>
      </p:transition>
    </mc:Choice>
    <mc:Fallback>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127</TotalTime>
  <Words>307</Words>
  <Application>Microsoft Office PowerPoint</Application>
  <PresentationFormat>Widescreen</PresentationFormat>
  <Paragraphs>18</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Agency FB</vt:lpstr>
      <vt:lpstr>-apple-system</vt:lpstr>
      <vt:lpstr>Arial</vt:lpstr>
      <vt:lpstr>Broadway</vt:lpstr>
      <vt:lpstr>Candara</vt:lpstr>
      <vt:lpstr>Impact</vt:lpstr>
      <vt:lpstr>Tw Cen MT</vt:lpstr>
      <vt:lpstr>Circuit</vt:lpstr>
      <vt:lpstr>React.js</vt:lpstr>
      <vt:lpstr>React.js</vt:lpstr>
      <vt:lpstr>PowerPoint Presentation</vt:lpstr>
      <vt:lpstr>What is React.js ?</vt:lpstr>
      <vt:lpstr>History</vt:lpstr>
      <vt:lpstr>PowerPoint Presentation</vt:lpstr>
      <vt:lpstr>PowerPoint Presentation</vt:lpstr>
      <vt:lpstr>PowerPoint Presentation</vt:lpstr>
      <vt:lpstr>Features Of React!!</vt:lpstr>
      <vt:lpstr>React.js is taking over the front-end development. It abstracts away the Document Object Model from you, providing a simpler programming model and better performance.  ·Code maintainability: React is fundamentally about self-contained components. This readability and maintainability is truly the best when it comes to out-of-the-box frameworks.  ·Fast prototyping: As a designer, fast prototypes not only give you more feedback opportunities, but engage clients and customers.  ·Component over pages: React is fundamentally different than other front-end frameworks as each asset is made up of many isolated components. Its main methodology is to use the same tools and stack for different systems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React.js</dc:title>
  <dc:creator>soham bhosale</dc:creator>
  <cp:lastModifiedBy>soham bhosale</cp:lastModifiedBy>
  <cp:revision>2</cp:revision>
  <dcterms:created xsi:type="dcterms:W3CDTF">2021-10-26T16:13:07Z</dcterms:created>
  <dcterms:modified xsi:type="dcterms:W3CDTF">2021-10-27T16:19:58Z</dcterms:modified>
</cp:coreProperties>
</file>