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9" Type="http://schemas.openxmlformats.org/officeDocument/2006/relationships/slideLayout" Target="../slideLayouts/slideLayout1.xml"/><Relationship Id="rId10"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15979" y="2255163"/>
            <a:ext cx="5054322" cy="3719155"/>
          </a:xfrm>
          <a:prstGeom prst="rect">
            <a:avLst/>
          </a:prstGeom>
        </p:spPr>
      </p:pic>
      <p:sp>
        <p:nvSpPr>
          <p:cNvPr id="6" name="Text 2"/>
          <p:cNvSpPr/>
          <p:nvPr/>
        </p:nvSpPr>
        <p:spPr>
          <a:xfrm>
            <a:off x="6091238" y="1292066"/>
            <a:ext cx="7934325" cy="3726656"/>
          </a:xfrm>
          <a:prstGeom prst="rect">
            <a:avLst/>
          </a:prstGeom>
          <a:noFill/>
          <a:ln/>
        </p:spPr>
        <p:txBody>
          <a:bodyPr wrap="square" rtlCol="0" anchor="t"/>
          <a:lstStyle/>
          <a:p>
            <a:pPr indent="0" marL="0">
              <a:lnSpc>
                <a:spcPts val="5868"/>
              </a:lnSpc>
              <a:buNone/>
            </a:pPr>
            <a:r>
              <a:rPr lang="en-US" sz="4695" b="1" dirty="0">
                <a:solidFill>
                  <a:srgbClr val="FF726D"/>
                </a:solidFill>
                <a:latin typeface="Inconsolata" pitchFamily="34" charset="0"/>
                <a:ea typeface="Inconsolata" pitchFamily="34" charset="-122"/>
                <a:cs typeface="Inconsolata" pitchFamily="34" charset="-120"/>
              </a:rPr>
              <a:t>Leveraging Machine Learning for Sustainable Health: Predicting Chronic Diseases and Personalized Recommendations</a:t>
            </a:r>
            <a:endParaRPr lang="en-US" sz="4695" dirty="0"/>
          </a:p>
        </p:txBody>
      </p:sp>
      <p:sp>
        <p:nvSpPr>
          <p:cNvPr id="7" name="Text 3"/>
          <p:cNvSpPr/>
          <p:nvPr/>
        </p:nvSpPr>
        <p:spPr>
          <a:xfrm>
            <a:off x="6091238" y="5277922"/>
            <a:ext cx="7934325" cy="1659493"/>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global burden of chronic diseases is a critical challenge, demanding innovative solutions to improve patient outcomes and overall well-being. This presentation explores the potential of machine learning (ML) to address this challenge by developing a model capable of predicting chronic disease risk and delivering personalized health recommendations. This model aims to contribute to the achievement of Sustainable Development Goal 3: Good Health and Well-being, promoting a healthy and prosperous society for all.</a:t>
            </a:r>
            <a:endParaRPr lang="en-US" sz="1361"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9698831"/>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9698831"/>
          </a:xfrm>
          <a:prstGeom prst="rect">
            <a:avLst/>
          </a:prstGeom>
        </p:spPr>
      </p:pic>
      <p:pic>
        <p:nvPicPr>
          <p:cNvPr id="5" name="Image 1" descr="preencoded.png">    </p:cNvPr>
          <p:cNvPicPr>
            <a:picLocks noChangeAspect="1"/>
          </p:cNvPicPr>
          <p:nvPr/>
        </p:nvPicPr>
        <p:blipFill>
          <a:blip r:embed="rId2"/>
          <a:stretch>
            <a:fillRect/>
          </a:stretch>
        </p:blipFill>
        <p:spPr>
          <a:xfrm>
            <a:off x="216098" y="3095149"/>
            <a:ext cx="5054203" cy="3508534"/>
          </a:xfrm>
          <a:prstGeom prst="rect">
            <a:avLst/>
          </a:prstGeom>
        </p:spPr>
      </p:pic>
      <p:sp>
        <p:nvSpPr>
          <p:cNvPr id="6" name="Text 2"/>
          <p:cNvSpPr/>
          <p:nvPr/>
        </p:nvSpPr>
        <p:spPr>
          <a:xfrm>
            <a:off x="6091238" y="475178"/>
            <a:ext cx="7934325"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Problem Statement: Addressing the Rising Burden of Chronic Diseases</a:t>
            </a:r>
            <a:endParaRPr lang="en-US" sz="3402" dirty="0"/>
          </a:p>
        </p:txBody>
      </p:sp>
      <p:sp>
        <p:nvSpPr>
          <p:cNvPr id="7" name="Text 3"/>
          <p:cNvSpPr/>
          <p:nvPr/>
        </p:nvSpPr>
        <p:spPr>
          <a:xfrm>
            <a:off x="6091238" y="1814513"/>
            <a:ext cx="7934325" cy="1382911"/>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Chronic diseases, including diabetes, heart disease, and cancer, account for a significant portion of global morbidity and mortality. Early detection and personalized interventions are crucial to effectively manage these conditions and improve patient outcomes. This model aims to empower healthcare professionals with a powerful tool to predict the likelihood of chronic disease development, allowing for proactive interventions and personalized health recommendations.</a:t>
            </a:r>
            <a:endParaRPr lang="en-US" sz="1361" dirty="0"/>
          </a:p>
        </p:txBody>
      </p:sp>
      <p:sp>
        <p:nvSpPr>
          <p:cNvPr id="8" name="Shape 4"/>
          <p:cNvSpPr/>
          <p:nvPr/>
        </p:nvSpPr>
        <p:spPr>
          <a:xfrm>
            <a:off x="6091238" y="3586043"/>
            <a:ext cx="388739" cy="388739"/>
          </a:xfrm>
          <a:prstGeom prst="roundRect">
            <a:avLst>
              <a:gd name="adj" fmla="val 13337"/>
            </a:avLst>
          </a:prstGeom>
          <a:solidFill>
            <a:srgbClr val="382748"/>
          </a:solidFill>
          <a:ln/>
        </p:spPr>
      </p:sp>
      <p:sp>
        <p:nvSpPr>
          <p:cNvPr id="9" name="Text 5"/>
          <p:cNvSpPr/>
          <p:nvPr/>
        </p:nvSpPr>
        <p:spPr>
          <a:xfrm>
            <a:off x="6220778" y="3650813"/>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1</a:t>
            </a:r>
            <a:endParaRPr lang="en-US" sz="2041" dirty="0"/>
          </a:p>
        </p:txBody>
      </p:sp>
      <p:sp>
        <p:nvSpPr>
          <p:cNvPr id="10" name="Text 6"/>
          <p:cNvSpPr/>
          <p:nvPr/>
        </p:nvSpPr>
        <p:spPr>
          <a:xfrm>
            <a:off x="6652736" y="3586043"/>
            <a:ext cx="3023711"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Early Detection &amp; Prevention</a:t>
            </a:r>
            <a:endParaRPr lang="en-US" sz="1701" dirty="0"/>
          </a:p>
        </p:txBody>
      </p:sp>
      <p:sp>
        <p:nvSpPr>
          <p:cNvPr id="11" name="Text 7"/>
          <p:cNvSpPr/>
          <p:nvPr/>
        </p:nvSpPr>
        <p:spPr>
          <a:xfrm>
            <a:off x="6652736" y="3959543"/>
            <a:ext cx="7372826" cy="553164"/>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By identifying individuals at risk, the model facilitates proactive interventions and lifestyle modifications, potentially preventing or delaying the onset of chronic diseases.</a:t>
            </a:r>
            <a:endParaRPr lang="en-US" sz="1361" dirty="0"/>
          </a:p>
        </p:txBody>
      </p:sp>
      <p:sp>
        <p:nvSpPr>
          <p:cNvPr id="12" name="Shape 8"/>
          <p:cNvSpPr/>
          <p:nvPr/>
        </p:nvSpPr>
        <p:spPr>
          <a:xfrm>
            <a:off x="6091238" y="4879777"/>
            <a:ext cx="388739" cy="388739"/>
          </a:xfrm>
          <a:prstGeom prst="roundRect">
            <a:avLst>
              <a:gd name="adj" fmla="val 13337"/>
            </a:avLst>
          </a:prstGeom>
          <a:solidFill>
            <a:srgbClr val="382748"/>
          </a:solidFill>
          <a:ln/>
        </p:spPr>
      </p:sp>
      <p:sp>
        <p:nvSpPr>
          <p:cNvPr id="13" name="Text 9"/>
          <p:cNvSpPr/>
          <p:nvPr/>
        </p:nvSpPr>
        <p:spPr>
          <a:xfrm>
            <a:off x="6220778" y="4944547"/>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2</a:t>
            </a:r>
            <a:endParaRPr lang="en-US" sz="2041" dirty="0"/>
          </a:p>
        </p:txBody>
      </p:sp>
      <p:sp>
        <p:nvSpPr>
          <p:cNvPr id="14" name="Text 10"/>
          <p:cNvSpPr/>
          <p:nvPr/>
        </p:nvSpPr>
        <p:spPr>
          <a:xfrm>
            <a:off x="6652736" y="4879777"/>
            <a:ext cx="2483763"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Personalized Healthcare</a:t>
            </a:r>
            <a:endParaRPr lang="en-US" sz="1701" dirty="0"/>
          </a:p>
        </p:txBody>
      </p:sp>
      <p:sp>
        <p:nvSpPr>
          <p:cNvPr id="15" name="Text 11"/>
          <p:cNvSpPr/>
          <p:nvPr/>
        </p:nvSpPr>
        <p:spPr>
          <a:xfrm>
            <a:off x="6652736" y="5253276"/>
            <a:ext cx="7372826" cy="829747"/>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Tailored recommendations based on individual patient data enable a more precise and effective approach to healthcare, maximizing treatment efficacy and improving patient compliance.</a:t>
            </a:r>
            <a:endParaRPr lang="en-US" sz="1361" dirty="0"/>
          </a:p>
        </p:txBody>
      </p:sp>
      <p:sp>
        <p:nvSpPr>
          <p:cNvPr id="16" name="Shape 12"/>
          <p:cNvSpPr/>
          <p:nvPr/>
        </p:nvSpPr>
        <p:spPr>
          <a:xfrm>
            <a:off x="6091238" y="6450092"/>
            <a:ext cx="388739" cy="388739"/>
          </a:xfrm>
          <a:prstGeom prst="roundRect">
            <a:avLst>
              <a:gd name="adj" fmla="val 13337"/>
            </a:avLst>
          </a:prstGeom>
          <a:solidFill>
            <a:srgbClr val="382748"/>
          </a:solidFill>
          <a:ln/>
        </p:spPr>
      </p:sp>
      <p:sp>
        <p:nvSpPr>
          <p:cNvPr id="17" name="Text 13"/>
          <p:cNvSpPr/>
          <p:nvPr/>
        </p:nvSpPr>
        <p:spPr>
          <a:xfrm>
            <a:off x="6220778" y="6514862"/>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3</a:t>
            </a:r>
            <a:endParaRPr lang="en-US" sz="2041" dirty="0"/>
          </a:p>
        </p:txBody>
      </p:sp>
      <p:sp>
        <p:nvSpPr>
          <p:cNvPr id="18" name="Text 14"/>
          <p:cNvSpPr/>
          <p:nvPr/>
        </p:nvSpPr>
        <p:spPr>
          <a:xfrm>
            <a:off x="6652736" y="6450092"/>
            <a:ext cx="2699742"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Improved Patient Outcomes</a:t>
            </a:r>
            <a:endParaRPr lang="en-US" sz="1701" dirty="0"/>
          </a:p>
        </p:txBody>
      </p:sp>
      <p:sp>
        <p:nvSpPr>
          <p:cNvPr id="19" name="Text 15"/>
          <p:cNvSpPr/>
          <p:nvPr/>
        </p:nvSpPr>
        <p:spPr>
          <a:xfrm>
            <a:off x="6652736" y="6823591"/>
            <a:ext cx="7372826" cy="829747"/>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By enabling timely interventions and promoting healthier lifestyle choices, the model contributes to improved patient outcomes, enhancing quality of life and reducing healthcare costs.</a:t>
            </a:r>
            <a:endParaRPr lang="en-US" sz="1361" dirty="0"/>
          </a:p>
        </p:txBody>
      </p:sp>
      <p:sp>
        <p:nvSpPr>
          <p:cNvPr id="20" name="Shape 16"/>
          <p:cNvSpPr/>
          <p:nvPr/>
        </p:nvSpPr>
        <p:spPr>
          <a:xfrm>
            <a:off x="6091238" y="8020407"/>
            <a:ext cx="388739" cy="388739"/>
          </a:xfrm>
          <a:prstGeom prst="roundRect">
            <a:avLst>
              <a:gd name="adj" fmla="val 13337"/>
            </a:avLst>
          </a:prstGeom>
          <a:solidFill>
            <a:srgbClr val="382748"/>
          </a:solidFill>
          <a:ln/>
        </p:spPr>
      </p:sp>
      <p:sp>
        <p:nvSpPr>
          <p:cNvPr id="21" name="Text 17"/>
          <p:cNvSpPr/>
          <p:nvPr/>
        </p:nvSpPr>
        <p:spPr>
          <a:xfrm>
            <a:off x="6220778" y="8085177"/>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4</a:t>
            </a:r>
            <a:endParaRPr lang="en-US" sz="2041" dirty="0"/>
          </a:p>
        </p:txBody>
      </p:sp>
      <p:sp>
        <p:nvSpPr>
          <p:cNvPr id="22" name="Text 18"/>
          <p:cNvSpPr/>
          <p:nvPr/>
        </p:nvSpPr>
        <p:spPr>
          <a:xfrm>
            <a:off x="6652736" y="8020407"/>
            <a:ext cx="2699742"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Sustainable Health System</a:t>
            </a:r>
            <a:endParaRPr lang="en-US" sz="1701" dirty="0"/>
          </a:p>
        </p:txBody>
      </p:sp>
      <p:sp>
        <p:nvSpPr>
          <p:cNvPr id="23" name="Text 19"/>
          <p:cNvSpPr/>
          <p:nvPr/>
        </p:nvSpPr>
        <p:spPr>
          <a:xfrm>
            <a:off x="6652736" y="8393906"/>
            <a:ext cx="7372826" cy="829747"/>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model supports a sustainable healthcare system by promoting early detection, prevention, and personalized care, ultimately contributing to the long-term health and well-being of individuals and populations.</a:t>
            </a:r>
            <a:endParaRPr lang="en-US" sz="1361" dirty="0"/>
          </a:p>
        </p:txBody>
      </p:sp>
      <p:pic>
        <p:nvPicPr>
          <p:cNvPr id="24"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399026"/>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14630400" cy="2160270"/>
          </a:xfrm>
          <a:prstGeom prst="rect">
            <a:avLst/>
          </a:prstGeom>
        </p:spPr>
      </p:pic>
      <p:sp>
        <p:nvSpPr>
          <p:cNvPr id="5" name="Text 2"/>
          <p:cNvSpPr/>
          <p:nvPr/>
        </p:nvSpPr>
        <p:spPr>
          <a:xfrm>
            <a:off x="2594967" y="2635448"/>
            <a:ext cx="9440347"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Machine Learning Approach: Leveraging IBM Watson Studio</a:t>
            </a:r>
            <a:endParaRPr lang="en-US" sz="3402" dirty="0"/>
          </a:p>
        </p:txBody>
      </p:sp>
      <p:sp>
        <p:nvSpPr>
          <p:cNvPr id="6" name="Text 3"/>
          <p:cNvSpPr/>
          <p:nvPr/>
        </p:nvSpPr>
        <p:spPr>
          <a:xfrm>
            <a:off x="2594967" y="3974783"/>
            <a:ext cx="9440347"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IBM Watson Studio is a powerful cloud-based platform designed for data science and machine learning. It offers a comprehensive suite of tools and services that enable efficient model development, deployment, and management. The proposed model will be developed and deployed using Watson Studio, leveraging its capabilities for data exploration, model building, and visualization.</a:t>
            </a:r>
            <a:endParaRPr lang="en-US" sz="1361" dirty="0"/>
          </a:p>
        </p:txBody>
      </p:sp>
      <p:sp>
        <p:nvSpPr>
          <p:cNvPr id="7" name="Shape 4"/>
          <p:cNvSpPr/>
          <p:nvPr/>
        </p:nvSpPr>
        <p:spPr>
          <a:xfrm>
            <a:off x="2594967" y="5275421"/>
            <a:ext cx="3031569" cy="2648426"/>
          </a:xfrm>
          <a:prstGeom prst="roundRect">
            <a:avLst>
              <a:gd name="adj" fmla="val 1958"/>
            </a:avLst>
          </a:prstGeom>
          <a:solidFill>
            <a:srgbClr val="382748"/>
          </a:solidFill>
          <a:ln/>
        </p:spPr>
      </p:sp>
      <p:sp>
        <p:nvSpPr>
          <p:cNvPr id="8" name="Text 5"/>
          <p:cNvSpPr/>
          <p:nvPr/>
        </p:nvSpPr>
        <p:spPr>
          <a:xfrm>
            <a:off x="2767727" y="5448181"/>
            <a:ext cx="2160270"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Data Preparation</a:t>
            </a:r>
            <a:endParaRPr lang="en-US" sz="1701" dirty="0"/>
          </a:p>
        </p:txBody>
      </p:sp>
      <p:sp>
        <p:nvSpPr>
          <p:cNvPr id="9" name="Text 6"/>
          <p:cNvSpPr/>
          <p:nvPr/>
        </p:nvSpPr>
        <p:spPr>
          <a:xfrm>
            <a:off x="2767727" y="5821680"/>
            <a:ext cx="2686050" cy="1382911"/>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Watson Studio provides tools for data cleaning, transformation, and feature engineering, ensuring high-quality data for model training.</a:t>
            </a:r>
            <a:endParaRPr lang="en-US" sz="1361" dirty="0"/>
          </a:p>
        </p:txBody>
      </p:sp>
      <p:sp>
        <p:nvSpPr>
          <p:cNvPr id="10" name="Shape 7"/>
          <p:cNvSpPr/>
          <p:nvPr/>
        </p:nvSpPr>
        <p:spPr>
          <a:xfrm>
            <a:off x="5799296" y="5275421"/>
            <a:ext cx="3031569" cy="2648426"/>
          </a:xfrm>
          <a:prstGeom prst="roundRect">
            <a:avLst>
              <a:gd name="adj" fmla="val 1958"/>
            </a:avLst>
          </a:prstGeom>
          <a:solidFill>
            <a:srgbClr val="382748"/>
          </a:solidFill>
          <a:ln/>
        </p:spPr>
      </p:sp>
      <p:sp>
        <p:nvSpPr>
          <p:cNvPr id="11" name="Text 8"/>
          <p:cNvSpPr/>
          <p:nvPr/>
        </p:nvSpPr>
        <p:spPr>
          <a:xfrm>
            <a:off x="5972056" y="5448181"/>
            <a:ext cx="2160270" cy="269915"/>
          </a:xfrm>
          <a:prstGeom prst="rect">
            <a:avLst/>
          </a:prstGeom>
          <a:noFill/>
          <a:ln/>
        </p:spPr>
        <p:txBody>
          <a:bodyPr wrap="non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Model Building</a:t>
            </a:r>
            <a:endParaRPr lang="en-US" sz="1701" dirty="0"/>
          </a:p>
        </p:txBody>
      </p:sp>
      <p:sp>
        <p:nvSpPr>
          <p:cNvPr id="12" name="Text 9"/>
          <p:cNvSpPr/>
          <p:nvPr/>
        </p:nvSpPr>
        <p:spPr>
          <a:xfrm>
            <a:off x="5972056" y="5821680"/>
            <a:ext cx="2686050" cy="1659493"/>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platform offers various machine learning algorithms, allowing selection of the most suitable model for predicting chronic disease risk based on patient data.</a:t>
            </a:r>
            <a:endParaRPr lang="en-US" sz="1361" dirty="0"/>
          </a:p>
        </p:txBody>
      </p:sp>
      <p:sp>
        <p:nvSpPr>
          <p:cNvPr id="13" name="Shape 10"/>
          <p:cNvSpPr/>
          <p:nvPr/>
        </p:nvSpPr>
        <p:spPr>
          <a:xfrm>
            <a:off x="9003625" y="5275421"/>
            <a:ext cx="3031569" cy="2648426"/>
          </a:xfrm>
          <a:prstGeom prst="roundRect">
            <a:avLst>
              <a:gd name="adj" fmla="val 1958"/>
            </a:avLst>
          </a:prstGeom>
          <a:solidFill>
            <a:srgbClr val="382748"/>
          </a:solidFill>
          <a:ln/>
        </p:spPr>
      </p:sp>
      <p:sp>
        <p:nvSpPr>
          <p:cNvPr id="14" name="Text 11"/>
          <p:cNvSpPr/>
          <p:nvPr/>
        </p:nvSpPr>
        <p:spPr>
          <a:xfrm>
            <a:off x="9176385" y="5448181"/>
            <a:ext cx="2686050" cy="539829"/>
          </a:xfrm>
          <a:prstGeom prst="rect">
            <a:avLst/>
          </a:prstGeom>
          <a:noFill/>
          <a:ln/>
        </p:spPr>
        <p:txBody>
          <a:bodyPr wrap="square" rtlCol="0" anchor="t"/>
          <a:lstStyle/>
          <a:p>
            <a:pPr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Model Deployment &amp; Monitoring</a:t>
            </a:r>
            <a:endParaRPr lang="en-US" sz="1701" dirty="0"/>
          </a:p>
        </p:txBody>
      </p:sp>
      <p:sp>
        <p:nvSpPr>
          <p:cNvPr id="15" name="Text 12"/>
          <p:cNvSpPr/>
          <p:nvPr/>
        </p:nvSpPr>
        <p:spPr>
          <a:xfrm>
            <a:off x="9176385" y="6091595"/>
            <a:ext cx="2686050" cy="1659493"/>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Watson Studio facilitates seamless model deployment into production environments, enabling real-time prediction and continuous monitoring for performance optimization.</a:t>
            </a:r>
            <a:endParaRPr lang="en-US" sz="1361"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949285" y="642342"/>
            <a:ext cx="12731710" cy="1456611"/>
          </a:xfrm>
          <a:prstGeom prst="rect">
            <a:avLst/>
          </a:prstGeom>
          <a:noFill/>
          <a:ln/>
        </p:spPr>
        <p:txBody>
          <a:bodyPr wrap="square" rtlCol="0" anchor="t"/>
          <a:lstStyle/>
          <a:p>
            <a:pPr indent="0" marL="0">
              <a:lnSpc>
                <a:spcPts val="5735"/>
              </a:lnSpc>
              <a:buNone/>
            </a:pPr>
            <a:r>
              <a:rPr lang="en-US" sz="4588" b="1" dirty="0">
                <a:solidFill>
                  <a:srgbClr val="FF726D"/>
                </a:solidFill>
                <a:latin typeface="Inconsolata" pitchFamily="34" charset="0"/>
                <a:ea typeface="Inconsolata" pitchFamily="34" charset="-122"/>
                <a:cs typeface="Inconsolata" pitchFamily="34" charset="-120"/>
              </a:rPr>
              <a:t>Model Design: Predicting Chronic Disease Risk</a:t>
            </a:r>
            <a:endParaRPr lang="en-US" sz="4588" dirty="0"/>
          </a:p>
        </p:txBody>
      </p:sp>
      <p:sp>
        <p:nvSpPr>
          <p:cNvPr id="5" name="Text 3"/>
          <p:cNvSpPr/>
          <p:nvPr/>
        </p:nvSpPr>
        <p:spPr>
          <a:xfrm>
            <a:off x="949285" y="2565083"/>
            <a:ext cx="12731710" cy="1491615"/>
          </a:xfrm>
          <a:prstGeom prst="rect">
            <a:avLst/>
          </a:prstGeom>
          <a:noFill/>
          <a:ln/>
        </p:spPr>
        <p:txBody>
          <a:bodyPr wrap="square" rtlCol="0" anchor="t"/>
          <a:lstStyle/>
          <a:p>
            <a:pPr indent="0" marL="0">
              <a:lnSpc>
                <a:spcPts val="2936"/>
              </a:lnSpc>
              <a:buNone/>
            </a:pPr>
            <a:r>
              <a:rPr lang="en-US" sz="1835" dirty="0">
                <a:solidFill>
                  <a:srgbClr val="DAD1E6"/>
                </a:solidFill>
                <a:latin typeface="Fira Sans" pitchFamily="34" charset="0"/>
                <a:ea typeface="Fira Sans" pitchFamily="34" charset="-122"/>
                <a:cs typeface="Fira Sans" pitchFamily="34" charset="-120"/>
              </a:rPr>
              <a:t>The model leverages a combination of structured and unstructured patient data to predict the likelihood of developing chronic diseases. This data includes demographics, medical history, lifestyle factors, and potentially even genomic information. By analyzing these data points, the model can identify patterns and risk factors associated with chronic disease development.</a:t>
            </a:r>
            <a:endParaRPr lang="en-US" sz="1835" dirty="0"/>
          </a:p>
        </p:txBody>
      </p:sp>
      <p:sp>
        <p:nvSpPr>
          <p:cNvPr id="6" name="Text 4"/>
          <p:cNvSpPr/>
          <p:nvPr/>
        </p:nvSpPr>
        <p:spPr>
          <a:xfrm>
            <a:off x="949285" y="4551878"/>
            <a:ext cx="3864293" cy="728186"/>
          </a:xfrm>
          <a:prstGeom prst="rect">
            <a:avLst/>
          </a:prstGeom>
          <a:noFill/>
          <a:ln/>
        </p:spPr>
        <p:txBody>
          <a:bodyPr wrap="square" rtlCol="0" anchor="t"/>
          <a:lstStyle/>
          <a:p>
            <a:pPr indent="0" marL="0">
              <a:lnSpc>
                <a:spcPts val="2868"/>
              </a:lnSpc>
              <a:buNone/>
            </a:pPr>
            <a:r>
              <a:rPr lang="en-US" sz="2294" b="1" dirty="0">
                <a:solidFill>
                  <a:srgbClr val="FF726D"/>
                </a:solidFill>
                <a:latin typeface="Inconsolata" pitchFamily="34" charset="0"/>
                <a:ea typeface="Inconsolata" pitchFamily="34" charset="-122"/>
                <a:cs typeface="Inconsolata" pitchFamily="34" charset="-120"/>
              </a:rPr>
              <a:t>Data Acquisition &amp; Integration</a:t>
            </a:r>
            <a:endParaRPr lang="en-US" sz="2294" dirty="0"/>
          </a:p>
        </p:txBody>
      </p:sp>
      <p:sp>
        <p:nvSpPr>
          <p:cNvPr id="7" name="Text 5"/>
          <p:cNvSpPr/>
          <p:nvPr/>
        </p:nvSpPr>
        <p:spPr>
          <a:xfrm>
            <a:off x="949285" y="5513070"/>
            <a:ext cx="3864293" cy="1864519"/>
          </a:xfrm>
          <a:prstGeom prst="rect">
            <a:avLst/>
          </a:prstGeom>
          <a:noFill/>
          <a:ln/>
        </p:spPr>
        <p:txBody>
          <a:bodyPr wrap="square" rtlCol="0" anchor="t"/>
          <a:lstStyle/>
          <a:p>
            <a:pPr indent="0" marL="0">
              <a:lnSpc>
                <a:spcPts val="2936"/>
              </a:lnSpc>
              <a:buNone/>
            </a:pPr>
            <a:r>
              <a:rPr lang="en-US" sz="1835" dirty="0">
                <a:solidFill>
                  <a:srgbClr val="DAD1E6"/>
                </a:solidFill>
                <a:latin typeface="Fira Sans" pitchFamily="34" charset="0"/>
                <a:ea typeface="Fira Sans" pitchFamily="34" charset="-122"/>
                <a:cs typeface="Fira Sans" pitchFamily="34" charset="-120"/>
              </a:rPr>
              <a:t>Data from various sources, including electronic health records, wearable devices, and patient surveys, are integrated into a centralized data repository.</a:t>
            </a:r>
            <a:endParaRPr lang="en-US" sz="1835" dirty="0"/>
          </a:p>
        </p:txBody>
      </p:sp>
      <p:sp>
        <p:nvSpPr>
          <p:cNvPr id="8" name="Text 6"/>
          <p:cNvSpPr/>
          <p:nvPr/>
        </p:nvSpPr>
        <p:spPr>
          <a:xfrm>
            <a:off x="5389840" y="4551878"/>
            <a:ext cx="2913340" cy="364093"/>
          </a:xfrm>
          <a:prstGeom prst="rect">
            <a:avLst/>
          </a:prstGeom>
          <a:noFill/>
          <a:ln/>
        </p:spPr>
        <p:txBody>
          <a:bodyPr wrap="none" rtlCol="0" anchor="t"/>
          <a:lstStyle/>
          <a:p>
            <a:pPr indent="0" marL="0">
              <a:lnSpc>
                <a:spcPts val="2868"/>
              </a:lnSpc>
              <a:buNone/>
            </a:pPr>
            <a:r>
              <a:rPr lang="en-US" sz="2294" b="1" dirty="0">
                <a:solidFill>
                  <a:srgbClr val="FF726D"/>
                </a:solidFill>
                <a:latin typeface="Inconsolata" pitchFamily="34" charset="0"/>
                <a:ea typeface="Inconsolata" pitchFamily="34" charset="-122"/>
                <a:cs typeface="Inconsolata" pitchFamily="34" charset="-120"/>
              </a:rPr>
              <a:t>Feature Engineering</a:t>
            </a:r>
            <a:endParaRPr lang="en-US" sz="2294" dirty="0"/>
          </a:p>
        </p:txBody>
      </p:sp>
      <p:sp>
        <p:nvSpPr>
          <p:cNvPr id="9" name="Text 7"/>
          <p:cNvSpPr/>
          <p:nvPr/>
        </p:nvSpPr>
        <p:spPr>
          <a:xfrm>
            <a:off x="5389840" y="5148977"/>
            <a:ext cx="3864293" cy="1491615"/>
          </a:xfrm>
          <a:prstGeom prst="rect">
            <a:avLst/>
          </a:prstGeom>
          <a:noFill/>
          <a:ln/>
        </p:spPr>
        <p:txBody>
          <a:bodyPr wrap="square" rtlCol="0" anchor="t"/>
          <a:lstStyle/>
          <a:p>
            <a:pPr indent="0" marL="0">
              <a:lnSpc>
                <a:spcPts val="2936"/>
              </a:lnSpc>
              <a:buNone/>
            </a:pPr>
            <a:r>
              <a:rPr lang="en-US" sz="1835" dirty="0">
                <a:solidFill>
                  <a:srgbClr val="DAD1E6"/>
                </a:solidFill>
                <a:latin typeface="Fira Sans" pitchFamily="34" charset="0"/>
                <a:ea typeface="Fira Sans" pitchFamily="34" charset="-122"/>
                <a:cs typeface="Fira Sans" pitchFamily="34" charset="-120"/>
              </a:rPr>
              <a:t>Relevant features are extracted from the raw data and transformed into suitable input variables for the machine learning model.</a:t>
            </a:r>
            <a:endParaRPr lang="en-US" sz="1835" dirty="0"/>
          </a:p>
        </p:txBody>
      </p:sp>
      <p:sp>
        <p:nvSpPr>
          <p:cNvPr id="10" name="Text 8"/>
          <p:cNvSpPr/>
          <p:nvPr/>
        </p:nvSpPr>
        <p:spPr>
          <a:xfrm>
            <a:off x="9830395" y="4551878"/>
            <a:ext cx="3864293" cy="728186"/>
          </a:xfrm>
          <a:prstGeom prst="rect">
            <a:avLst/>
          </a:prstGeom>
          <a:noFill/>
          <a:ln/>
        </p:spPr>
        <p:txBody>
          <a:bodyPr wrap="square" rtlCol="0" anchor="t"/>
          <a:lstStyle/>
          <a:p>
            <a:pPr indent="0" marL="0">
              <a:lnSpc>
                <a:spcPts val="2868"/>
              </a:lnSpc>
              <a:buNone/>
            </a:pPr>
            <a:r>
              <a:rPr lang="en-US" sz="2294" b="1" dirty="0">
                <a:solidFill>
                  <a:srgbClr val="FF726D"/>
                </a:solidFill>
                <a:latin typeface="Inconsolata" pitchFamily="34" charset="0"/>
                <a:ea typeface="Inconsolata" pitchFamily="34" charset="-122"/>
                <a:cs typeface="Inconsolata" pitchFamily="34" charset="-120"/>
              </a:rPr>
              <a:t>Model Training &amp; Evaluation</a:t>
            </a:r>
            <a:endParaRPr lang="en-US" sz="2294" dirty="0"/>
          </a:p>
        </p:txBody>
      </p:sp>
      <p:sp>
        <p:nvSpPr>
          <p:cNvPr id="11" name="Text 9"/>
          <p:cNvSpPr/>
          <p:nvPr/>
        </p:nvSpPr>
        <p:spPr>
          <a:xfrm>
            <a:off x="9830395" y="5513070"/>
            <a:ext cx="3864293" cy="1864519"/>
          </a:xfrm>
          <a:prstGeom prst="rect">
            <a:avLst/>
          </a:prstGeom>
          <a:noFill/>
          <a:ln/>
        </p:spPr>
        <p:txBody>
          <a:bodyPr wrap="square" rtlCol="0" anchor="t"/>
          <a:lstStyle/>
          <a:p>
            <a:pPr indent="0" marL="0">
              <a:lnSpc>
                <a:spcPts val="2936"/>
              </a:lnSpc>
              <a:buNone/>
            </a:pPr>
            <a:r>
              <a:rPr lang="en-US" sz="1835" dirty="0">
                <a:solidFill>
                  <a:srgbClr val="DAD1E6"/>
                </a:solidFill>
                <a:latin typeface="Fira Sans" pitchFamily="34" charset="0"/>
                <a:ea typeface="Fira Sans" pitchFamily="34" charset="-122"/>
                <a:cs typeface="Fira Sans" pitchFamily="34" charset="-120"/>
              </a:rPr>
              <a:t>The model is trained on a large dataset of patient data, validated against a separate test set, and evaluated for performance metrics such as accuracy and precision.</a:t>
            </a:r>
            <a:endParaRPr lang="en-US" sz="1835"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9473922"/>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9473922"/>
          </a:xfrm>
          <a:prstGeom prst="rect">
            <a:avLst/>
          </a:prstGeom>
        </p:spPr>
      </p:pic>
      <p:pic>
        <p:nvPicPr>
          <p:cNvPr id="5" name="Image 1" descr="preencoded.png">    </p:cNvPr>
          <p:cNvPicPr>
            <a:picLocks noChangeAspect="1"/>
          </p:cNvPicPr>
          <p:nvPr/>
        </p:nvPicPr>
        <p:blipFill>
          <a:blip r:embed="rId2"/>
          <a:stretch>
            <a:fillRect/>
          </a:stretch>
        </p:blipFill>
        <p:spPr>
          <a:xfrm>
            <a:off x="9360098" y="2908935"/>
            <a:ext cx="5054203" cy="3655933"/>
          </a:xfrm>
          <a:prstGeom prst="rect">
            <a:avLst/>
          </a:prstGeom>
        </p:spPr>
      </p:pic>
      <p:sp>
        <p:nvSpPr>
          <p:cNvPr id="6" name="Text 2"/>
          <p:cNvSpPr/>
          <p:nvPr/>
        </p:nvSpPr>
        <p:spPr>
          <a:xfrm>
            <a:off x="604837" y="475178"/>
            <a:ext cx="7934325"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Personalized Health Recommendations: Tailoring Care to Individual Needs</a:t>
            </a:r>
            <a:endParaRPr lang="en-US" sz="3402" dirty="0"/>
          </a:p>
        </p:txBody>
      </p:sp>
      <p:sp>
        <p:nvSpPr>
          <p:cNvPr id="7" name="Text 3"/>
          <p:cNvSpPr/>
          <p:nvPr/>
        </p:nvSpPr>
        <p:spPr>
          <a:xfrm>
            <a:off x="604837" y="1814513"/>
            <a:ext cx="7934325"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Once the model predicts the likelihood of developing a chronic disease, it can generate personalized recommendations aimed at mitigating risks and improving health outcomes. These recommendations can include lifestyle modifications, early screening tests, or preventive therapies, tailored to the individual patient's needs and risk profile.</a:t>
            </a:r>
            <a:endParaRPr lang="en-US" sz="1361" dirty="0"/>
          </a:p>
        </p:txBody>
      </p:sp>
      <p:sp>
        <p:nvSpPr>
          <p:cNvPr id="8" name="Shape 4"/>
          <p:cNvSpPr/>
          <p:nvPr/>
        </p:nvSpPr>
        <p:spPr>
          <a:xfrm>
            <a:off x="853321" y="3115151"/>
            <a:ext cx="21550" cy="5883593"/>
          </a:xfrm>
          <a:prstGeom prst="rect">
            <a:avLst/>
          </a:prstGeom>
          <a:solidFill>
            <a:srgbClr val="FF6680"/>
          </a:solidFill>
          <a:ln/>
        </p:spPr>
      </p:sp>
      <p:sp>
        <p:nvSpPr>
          <p:cNvPr id="9" name="Shape 5"/>
          <p:cNvSpPr/>
          <p:nvPr/>
        </p:nvSpPr>
        <p:spPr>
          <a:xfrm>
            <a:off x="1058406" y="3492996"/>
            <a:ext cx="604837" cy="21550"/>
          </a:xfrm>
          <a:prstGeom prst="rect">
            <a:avLst/>
          </a:prstGeom>
          <a:solidFill>
            <a:srgbClr val="FF6680"/>
          </a:solidFill>
          <a:ln/>
        </p:spPr>
      </p:sp>
      <p:sp>
        <p:nvSpPr>
          <p:cNvPr id="10" name="Shape 6"/>
          <p:cNvSpPr/>
          <p:nvPr/>
        </p:nvSpPr>
        <p:spPr>
          <a:xfrm>
            <a:off x="669667" y="3309461"/>
            <a:ext cx="388739" cy="388739"/>
          </a:xfrm>
          <a:prstGeom prst="roundRect">
            <a:avLst>
              <a:gd name="adj" fmla="val 13337"/>
            </a:avLst>
          </a:prstGeom>
          <a:solidFill>
            <a:srgbClr val="382748"/>
          </a:solidFill>
          <a:ln/>
        </p:spPr>
      </p:sp>
      <p:sp>
        <p:nvSpPr>
          <p:cNvPr id="11" name="Text 7"/>
          <p:cNvSpPr/>
          <p:nvPr/>
        </p:nvSpPr>
        <p:spPr>
          <a:xfrm>
            <a:off x="799207" y="3374231"/>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1</a:t>
            </a:r>
            <a:endParaRPr lang="en-US" sz="2041" dirty="0"/>
          </a:p>
        </p:txBody>
      </p:sp>
      <p:sp>
        <p:nvSpPr>
          <p:cNvPr id="12" name="Text 8"/>
          <p:cNvSpPr/>
          <p:nvPr/>
        </p:nvSpPr>
        <p:spPr>
          <a:xfrm>
            <a:off x="1814513" y="3287911"/>
            <a:ext cx="2160270"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Risk Assessment</a:t>
            </a:r>
            <a:endParaRPr lang="en-US" sz="1701" dirty="0"/>
          </a:p>
        </p:txBody>
      </p:sp>
      <p:sp>
        <p:nvSpPr>
          <p:cNvPr id="13" name="Text 9"/>
          <p:cNvSpPr/>
          <p:nvPr/>
        </p:nvSpPr>
        <p:spPr>
          <a:xfrm>
            <a:off x="1814513" y="3661410"/>
            <a:ext cx="6724650"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model analyzes the patient's data and assigns a risk score based on the likelihood of developing a specific chronic disease.</a:t>
            </a:r>
            <a:endParaRPr lang="en-US" sz="1361" dirty="0"/>
          </a:p>
        </p:txBody>
      </p:sp>
      <p:sp>
        <p:nvSpPr>
          <p:cNvPr id="14" name="Shape 10"/>
          <p:cNvSpPr/>
          <p:nvPr/>
        </p:nvSpPr>
        <p:spPr>
          <a:xfrm>
            <a:off x="1058406" y="4937939"/>
            <a:ext cx="604837" cy="21550"/>
          </a:xfrm>
          <a:prstGeom prst="rect">
            <a:avLst/>
          </a:prstGeom>
          <a:solidFill>
            <a:srgbClr val="FF6680"/>
          </a:solidFill>
          <a:ln/>
        </p:spPr>
      </p:sp>
      <p:sp>
        <p:nvSpPr>
          <p:cNvPr id="15" name="Shape 11"/>
          <p:cNvSpPr/>
          <p:nvPr/>
        </p:nvSpPr>
        <p:spPr>
          <a:xfrm>
            <a:off x="669667" y="4754404"/>
            <a:ext cx="388739" cy="388739"/>
          </a:xfrm>
          <a:prstGeom prst="roundRect">
            <a:avLst>
              <a:gd name="adj" fmla="val 13337"/>
            </a:avLst>
          </a:prstGeom>
          <a:solidFill>
            <a:srgbClr val="382748"/>
          </a:solidFill>
          <a:ln/>
        </p:spPr>
      </p:sp>
      <p:sp>
        <p:nvSpPr>
          <p:cNvPr id="16" name="Text 12"/>
          <p:cNvSpPr/>
          <p:nvPr/>
        </p:nvSpPr>
        <p:spPr>
          <a:xfrm>
            <a:off x="799207" y="4819174"/>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2</a:t>
            </a:r>
            <a:endParaRPr lang="en-US" sz="2041" dirty="0"/>
          </a:p>
        </p:txBody>
      </p:sp>
      <p:sp>
        <p:nvSpPr>
          <p:cNvPr id="17" name="Text 13"/>
          <p:cNvSpPr/>
          <p:nvPr/>
        </p:nvSpPr>
        <p:spPr>
          <a:xfrm>
            <a:off x="1814513" y="4732853"/>
            <a:ext cx="2699742"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Recommendation Generation</a:t>
            </a:r>
            <a:endParaRPr lang="en-US" sz="1701" dirty="0"/>
          </a:p>
        </p:txBody>
      </p:sp>
      <p:sp>
        <p:nvSpPr>
          <p:cNvPr id="18" name="Text 14"/>
          <p:cNvSpPr/>
          <p:nvPr/>
        </p:nvSpPr>
        <p:spPr>
          <a:xfrm>
            <a:off x="1814513" y="5106353"/>
            <a:ext cx="6724650"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model generates personalized recommendations based on the patient's risk score and other relevant factors, such as age, gender, lifestyle, and medical history.</a:t>
            </a:r>
            <a:endParaRPr lang="en-US" sz="1361" dirty="0"/>
          </a:p>
        </p:txBody>
      </p:sp>
      <p:sp>
        <p:nvSpPr>
          <p:cNvPr id="19" name="Shape 15"/>
          <p:cNvSpPr/>
          <p:nvPr/>
        </p:nvSpPr>
        <p:spPr>
          <a:xfrm>
            <a:off x="1058406" y="6382881"/>
            <a:ext cx="604837" cy="21550"/>
          </a:xfrm>
          <a:prstGeom prst="rect">
            <a:avLst/>
          </a:prstGeom>
          <a:solidFill>
            <a:srgbClr val="FF6680"/>
          </a:solidFill>
          <a:ln/>
        </p:spPr>
      </p:sp>
      <p:sp>
        <p:nvSpPr>
          <p:cNvPr id="20" name="Shape 16"/>
          <p:cNvSpPr/>
          <p:nvPr/>
        </p:nvSpPr>
        <p:spPr>
          <a:xfrm>
            <a:off x="669667" y="6199346"/>
            <a:ext cx="388739" cy="388739"/>
          </a:xfrm>
          <a:prstGeom prst="roundRect">
            <a:avLst>
              <a:gd name="adj" fmla="val 13337"/>
            </a:avLst>
          </a:prstGeom>
          <a:solidFill>
            <a:srgbClr val="382748"/>
          </a:solidFill>
          <a:ln/>
        </p:spPr>
      </p:sp>
      <p:sp>
        <p:nvSpPr>
          <p:cNvPr id="21" name="Text 17"/>
          <p:cNvSpPr/>
          <p:nvPr/>
        </p:nvSpPr>
        <p:spPr>
          <a:xfrm>
            <a:off x="799207" y="6264116"/>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3</a:t>
            </a:r>
            <a:endParaRPr lang="en-US" sz="2041" dirty="0"/>
          </a:p>
        </p:txBody>
      </p:sp>
      <p:sp>
        <p:nvSpPr>
          <p:cNvPr id="22" name="Text 18"/>
          <p:cNvSpPr/>
          <p:nvPr/>
        </p:nvSpPr>
        <p:spPr>
          <a:xfrm>
            <a:off x="1814513" y="6177796"/>
            <a:ext cx="2483763"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Recommendation Delivery</a:t>
            </a:r>
            <a:endParaRPr lang="en-US" sz="1701" dirty="0"/>
          </a:p>
        </p:txBody>
      </p:sp>
      <p:sp>
        <p:nvSpPr>
          <p:cNvPr id="23" name="Text 19"/>
          <p:cNvSpPr/>
          <p:nvPr/>
        </p:nvSpPr>
        <p:spPr>
          <a:xfrm>
            <a:off x="1814513" y="6551295"/>
            <a:ext cx="6724650" cy="829747"/>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Recommendations are delivered to the patient in a clear and concise format, potentially through a mobile app, patient portal, or direct communication with their healthcare provider.</a:t>
            </a:r>
            <a:endParaRPr lang="en-US" sz="1361" dirty="0"/>
          </a:p>
        </p:txBody>
      </p:sp>
      <p:sp>
        <p:nvSpPr>
          <p:cNvPr id="24" name="Shape 20"/>
          <p:cNvSpPr/>
          <p:nvPr/>
        </p:nvSpPr>
        <p:spPr>
          <a:xfrm>
            <a:off x="1058406" y="8104406"/>
            <a:ext cx="604837" cy="21550"/>
          </a:xfrm>
          <a:prstGeom prst="rect">
            <a:avLst/>
          </a:prstGeom>
          <a:solidFill>
            <a:srgbClr val="FF6680"/>
          </a:solidFill>
          <a:ln/>
        </p:spPr>
      </p:sp>
      <p:sp>
        <p:nvSpPr>
          <p:cNvPr id="25" name="Shape 21"/>
          <p:cNvSpPr/>
          <p:nvPr/>
        </p:nvSpPr>
        <p:spPr>
          <a:xfrm>
            <a:off x="669667" y="7920871"/>
            <a:ext cx="388739" cy="388739"/>
          </a:xfrm>
          <a:prstGeom prst="roundRect">
            <a:avLst>
              <a:gd name="adj" fmla="val 13337"/>
            </a:avLst>
          </a:prstGeom>
          <a:solidFill>
            <a:srgbClr val="382748"/>
          </a:solidFill>
          <a:ln/>
        </p:spPr>
      </p:sp>
      <p:sp>
        <p:nvSpPr>
          <p:cNvPr id="26" name="Text 22"/>
          <p:cNvSpPr/>
          <p:nvPr/>
        </p:nvSpPr>
        <p:spPr>
          <a:xfrm>
            <a:off x="799207" y="7985641"/>
            <a:ext cx="129659" cy="259199"/>
          </a:xfrm>
          <a:prstGeom prst="rect">
            <a:avLst/>
          </a:prstGeom>
          <a:noFill/>
          <a:ln/>
        </p:spPr>
        <p:txBody>
          <a:bodyPr wrap="none" rtlCol="0" anchor="t"/>
          <a:lstStyle/>
          <a:p>
            <a:pPr algn="ctr" indent="0" marL="0">
              <a:lnSpc>
                <a:spcPts val="2041"/>
              </a:lnSpc>
              <a:buNone/>
            </a:pPr>
            <a:r>
              <a:rPr lang="en-US" sz="2041" b="1" dirty="0">
                <a:solidFill>
                  <a:srgbClr val="FF726D"/>
                </a:solidFill>
                <a:latin typeface="Inconsolata" pitchFamily="34" charset="0"/>
                <a:ea typeface="Inconsolata" pitchFamily="34" charset="-122"/>
                <a:cs typeface="Inconsolata" pitchFamily="34" charset="-120"/>
              </a:rPr>
              <a:t>4</a:t>
            </a:r>
            <a:endParaRPr lang="en-US" sz="2041" dirty="0"/>
          </a:p>
        </p:txBody>
      </p:sp>
      <p:sp>
        <p:nvSpPr>
          <p:cNvPr id="27" name="Text 23"/>
          <p:cNvSpPr/>
          <p:nvPr/>
        </p:nvSpPr>
        <p:spPr>
          <a:xfrm>
            <a:off x="1814513" y="7899321"/>
            <a:ext cx="2483763"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Monitoring &amp; Adjustment</a:t>
            </a:r>
            <a:endParaRPr lang="en-US" sz="1701" dirty="0"/>
          </a:p>
        </p:txBody>
      </p:sp>
      <p:sp>
        <p:nvSpPr>
          <p:cNvPr id="28" name="Text 24"/>
          <p:cNvSpPr/>
          <p:nvPr/>
        </p:nvSpPr>
        <p:spPr>
          <a:xfrm>
            <a:off x="1814513" y="8272820"/>
            <a:ext cx="6724650"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model continuously monitors the patient's health data and adjusts recommendations as needed to ensure optimal health outcomes.</a:t>
            </a:r>
            <a:endParaRPr lang="en-US" sz="1361" dirty="0"/>
          </a:p>
        </p:txBody>
      </p:sp>
      <p:pic>
        <p:nvPicPr>
          <p:cNvPr id="2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352115"/>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8352115"/>
          </a:xfrm>
          <a:prstGeom prst="rect">
            <a:avLst/>
          </a:prstGeom>
        </p:spPr>
      </p:pic>
      <p:pic>
        <p:nvPicPr>
          <p:cNvPr id="5" name="Image 1" descr="preencoded.png">    </p:cNvPr>
          <p:cNvPicPr>
            <a:picLocks noChangeAspect="1"/>
          </p:cNvPicPr>
          <p:nvPr/>
        </p:nvPicPr>
        <p:blipFill>
          <a:blip r:embed="rId2"/>
          <a:stretch>
            <a:fillRect/>
          </a:stretch>
        </p:blipFill>
        <p:spPr>
          <a:xfrm>
            <a:off x="9359979" y="1720453"/>
            <a:ext cx="5054322" cy="4911209"/>
          </a:xfrm>
          <a:prstGeom prst="rect">
            <a:avLst/>
          </a:prstGeom>
        </p:spPr>
      </p:pic>
      <p:sp>
        <p:nvSpPr>
          <p:cNvPr id="6" name="Text 2"/>
          <p:cNvSpPr/>
          <p:nvPr/>
        </p:nvSpPr>
        <p:spPr>
          <a:xfrm>
            <a:off x="604837" y="475178"/>
            <a:ext cx="7934325"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Data Sources &amp; Ethical Considerations</a:t>
            </a:r>
            <a:endParaRPr lang="en-US" sz="3402" dirty="0"/>
          </a:p>
        </p:txBody>
      </p:sp>
      <p:sp>
        <p:nvSpPr>
          <p:cNvPr id="7" name="Text 3"/>
          <p:cNvSpPr/>
          <p:nvPr/>
        </p:nvSpPr>
        <p:spPr>
          <a:xfrm>
            <a:off x="604837" y="1814513"/>
            <a:ext cx="7934325" cy="1382911"/>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Data for training and validating the model will be obtained from various sources, including electronic health records (EHRs), wearable devices, and patient surveys. Data privacy and security are of utmost importance, and appropriate safeguards will be implemented to protect patient information. Ethical considerations include data anonymization, informed consent, and ensuring responsible use of the model.</a:t>
            </a:r>
            <a:endParaRPr lang="en-US" sz="1361" dirty="0"/>
          </a:p>
        </p:txBody>
      </p:sp>
      <p:sp>
        <p:nvSpPr>
          <p:cNvPr id="8" name="Text 4"/>
          <p:cNvSpPr/>
          <p:nvPr/>
        </p:nvSpPr>
        <p:spPr>
          <a:xfrm>
            <a:off x="778073" y="3502938"/>
            <a:ext cx="229481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Data Source</a:t>
            </a:r>
            <a:endParaRPr lang="en-US" sz="1361" dirty="0"/>
          </a:p>
        </p:txBody>
      </p:sp>
      <p:sp>
        <p:nvSpPr>
          <p:cNvPr id="9" name="Text 5"/>
          <p:cNvSpPr/>
          <p:nvPr/>
        </p:nvSpPr>
        <p:spPr>
          <a:xfrm>
            <a:off x="3426023" y="3502938"/>
            <a:ext cx="229100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Description</a:t>
            </a:r>
            <a:endParaRPr lang="en-US" sz="1361" dirty="0"/>
          </a:p>
        </p:txBody>
      </p:sp>
      <p:sp>
        <p:nvSpPr>
          <p:cNvPr id="10" name="Text 6"/>
          <p:cNvSpPr/>
          <p:nvPr/>
        </p:nvSpPr>
        <p:spPr>
          <a:xfrm>
            <a:off x="6070163" y="3502938"/>
            <a:ext cx="229481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Ethical Considerations</a:t>
            </a:r>
            <a:endParaRPr lang="en-US" sz="1361" dirty="0"/>
          </a:p>
        </p:txBody>
      </p:sp>
      <p:sp>
        <p:nvSpPr>
          <p:cNvPr id="11" name="Shape 7"/>
          <p:cNvSpPr/>
          <p:nvPr/>
        </p:nvSpPr>
        <p:spPr>
          <a:xfrm>
            <a:off x="604837" y="3890724"/>
            <a:ext cx="7933492" cy="1328737"/>
          </a:xfrm>
          <a:prstGeom prst="rect">
            <a:avLst/>
          </a:prstGeom>
          <a:solidFill>
            <a:srgbClr val="382748"/>
          </a:solidFill>
          <a:ln/>
        </p:spPr>
      </p:sp>
      <p:sp>
        <p:nvSpPr>
          <p:cNvPr id="12" name="Text 8"/>
          <p:cNvSpPr/>
          <p:nvPr/>
        </p:nvSpPr>
        <p:spPr>
          <a:xfrm>
            <a:off x="778073" y="4001929"/>
            <a:ext cx="229481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EHRs</a:t>
            </a:r>
            <a:endParaRPr lang="en-US" sz="1361" dirty="0"/>
          </a:p>
        </p:txBody>
      </p:sp>
      <p:sp>
        <p:nvSpPr>
          <p:cNvPr id="13" name="Text 9"/>
          <p:cNvSpPr/>
          <p:nvPr/>
        </p:nvSpPr>
        <p:spPr>
          <a:xfrm>
            <a:off x="3426023" y="4001929"/>
            <a:ext cx="2291001"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Electronic health records provide valuable medical history, lab results, and treatment records.</a:t>
            </a:r>
            <a:endParaRPr lang="en-US" sz="1361" dirty="0"/>
          </a:p>
        </p:txBody>
      </p:sp>
      <p:sp>
        <p:nvSpPr>
          <p:cNvPr id="14" name="Text 10"/>
          <p:cNvSpPr/>
          <p:nvPr/>
        </p:nvSpPr>
        <p:spPr>
          <a:xfrm>
            <a:off x="6070163" y="4001929"/>
            <a:ext cx="2294811"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Data access agreements, anonymization, and patient consent protocols are essential.</a:t>
            </a:r>
            <a:endParaRPr lang="en-US" sz="1361" dirty="0"/>
          </a:p>
        </p:txBody>
      </p:sp>
      <p:sp>
        <p:nvSpPr>
          <p:cNvPr id="15" name="Text 11"/>
          <p:cNvSpPr/>
          <p:nvPr/>
        </p:nvSpPr>
        <p:spPr>
          <a:xfrm>
            <a:off x="778073" y="5330666"/>
            <a:ext cx="229481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Wearable Devices</a:t>
            </a:r>
            <a:endParaRPr lang="en-US" sz="1361" dirty="0"/>
          </a:p>
        </p:txBody>
      </p:sp>
      <p:sp>
        <p:nvSpPr>
          <p:cNvPr id="16" name="Text 12"/>
          <p:cNvSpPr/>
          <p:nvPr/>
        </p:nvSpPr>
        <p:spPr>
          <a:xfrm>
            <a:off x="3426023" y="5330666"/>
            <a:ext cx="2291001"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Wearable devices capture real-time data on activity levels, sleep patterns, and physiological parameters.</a:t>
            </a:r>
            <a:endParaRPr lang="en-US" sz="1361" dirty="0"/>
          </a:p>
        </p:txBody>
      </p:sp>
      <p:sp>
        <p:nvSpPr>
          <p:cNvPr id="17" name="Text 13"/>
          <p:cNvSpPr/>
          <p:nvPr/>
        </p:nvSpPr>
        <p:spPr>
          <a:xfrm>
            <a:off x="6070163" y="5330666"/>
            <a:ext cx="2294811"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Data privacy policies, consent mechanisms, and data aggregation practices are critical.</a:t>
            </a:r>
            <a:endParaRPr lang="en-US" sz="1361" dirty="0"/>
          </a:p>
        </p:txBody>
      </p:sp>
      <p:sp>
        <p:nvSpPr>
          <p:cNvPr id="18" name="Shape 14"/>
          <p:cNvSpPr/>
          <p:nvPr/>
        </p:nvSpPr>
        <p:spPr>
          <a:xfrm>
            <a:off x="604837" y="6548199"/>
            <a:ext cx="7933492" cy="1328737"/>
          </a:xfrm>
          <a:prstGeom prst="rect">
            <a:avLst/>
          </a:prstGeom>
          <a:solidFill>
            <a:srgbClr val="382748"/>
          </a:solidFill>
          <a:ln/>
        </p:spPr>
      </p:sp>
      <p:sp>
        <p:nvSpPr>
          <p:cNvPr id="19" name="Text 15"/>
          <p:cNvSpPr/>
          <p:nvPr/>
        </p:nvSpPr>
        <p:spPr>
          <a:xfrm>
            <a:off x="778073" y="6659404"/>
            <a:ext cx="2294811" cy="276582"/>
          </a:xfrm>
          <a:prstGeom prst="rect">
            <a:avLst/>
          </a:prstGeom>
          <a:noFill/>
          <a:ln/>
        </p:spPr>
        <p:txBody>
          <a:bodyPr wrap="non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Patient Surveys</a:t>
            </a:r>
            <a:endParaRPr lang="en-US" sz="1361" dirty="0"/>
          </a:p>
        </p:txBody>
      </p:sp>
      <p:sp>
        <p:nvSpPr>
          <p:cNvPr id="20" name="Text 16"/>
          <p:cNvSpPr/>
          <p:nvPr/>
        </p:nvSpPr>
        <p:spPr>
          <a:xfrm>
            <a:off x="3426023" y="6659404"/>
            <a:ext cx="2291001" cy="829747"/>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Surveys collect demographic data, lifestyle information, and personal health goals.</a:t>
            </a:r>
            <a:endParaRPr lang="en-US" sz="1361" dirty="0"/>
          </a:p>
        </p:txBody>
      </p:sp>
      <p:sp>
        <p:nvSpPr>
          <p:cNvPr id="21" name="Text 17"/>
          <p:cNvSpPr/>
          <p:nvPr/>
        </p:nvSpPr>
        <p:spPr>
          <a:xfrm>
            <a:off x="6070163" y="6659404"/>
            <a:ext cx="2294811"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Informed consent, data confidentiality, and ethical survey design principles are crucial.</a:t>
            </a:r>
            <a:endParaRPr lang="en-US" sz="1361" dirty="0"/>
          </a:p>
        </p:txBody>
      </p:sp>
      <p:pic>
        <p:nvPicPr>
          <p:cNvPr id="2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15979" y="2851190"/>
            <a:ext cx="5054441" cy="2527221"/>
          </a:xfrm>
          <a:prstGeom prst="rect">
            <a:avLst/>
          </a:prstGeom>
        </p:spPr>
      </p:pic>
      <p:sp>
        <p:nvSpPr>
          <p:cNvPr id="6" name="Text 2"/>
          <p:cNvSpPr/>
          <p:nvPr/>
        </p:nvSpPr>
        <p:spPr>
          <a:xfrm>
            <a:off x="6091238" y="720923"/>
            <a:ext cx="7934325"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Model Deployment &amp; Evaluation: Ensuring Real-World Impact</a:t>
            </a:r>
            <a:endParaRPr lang="en-US" sz="3402" dirty="0"/>
          </a:p>
        </p:txBody>
      </p:sp>
      <p:sp>
        <p:nvSpPr>
          <p:cNvPr id="7" name="Text 3"/>
          <p:cNvSpPr/>
          <p:nvPr/>
        </p:nvSpPr>
        <p:spPr>
          <a:xfrm>
            <a:off x="6091238" y="2060258"/>
            <a:ext cx="7934325"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trained model will be deployed on IBM Cloud, leveraging its secure and scalable infrastructure. This allows for real-time prediction and personalized recommendations for patients. The model's performance will be continuously monitored and evaluated, ensuring its effectiveness and accuracy in predicting chronic disease risk and generating relevant health recommendations.</a:t>
            </a:r>
            <a:endParaRPr lang="en-US" sz="1361" dirty="0"/>
          </a:p>
        </p:txBody>
      </p:sp>
      <p:pic>
        <p:nvPicPr>
          <p:cNvPr id="8" name="Image 2" descr="preencoded.png">    </p:cNvPr>
          <p:cNvPicPr>
            <a:picLocks noChangeAspect="1"/>
          </p:cNvPicPr>
          <p:nvPr/>
        </p:nvPicPr>
        <p:blipFill>
          <a:blip r:embed="rId3"/>
          <a:stretch>
            <a:fillRect/>
          </a:stretch>
        </p:blipFill>
        <p:spPr>
          <a:xfrm>
            <a:off x="6091238" y="3360896"/>
            <a:ext cx="864037" cy="1382554"/>
          </a:xfrm>
          <a:prstGeom prst="rect">
            <a:avLst/>
          </a:prstGeom>
        </p:spPr>
      </p:pic>
      <p:sp>
        <p:nvSpPr>
          <p:cNvPr id="9" name="Text 4"/>
          <p:cNvSpPr/>
          <p:nvPr/>
        </p:nvSpPr>
        <p:spPr>
          <a:xfrm>
            <a:off x="7214473" y="3533656"/>
            <a:ext cx="2160270"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Model Deployment</a:t>
            </a:r>
            <a:endParaRPr lang="en-US" sz="1701" dirty="0"/>
          </a:p>
        </p:txBody>
      </p:sp>
      <p:sp>
        <p:nvSpPr>
          <p:cNvPr id="10" name="Text 5"/>
          <p:cNvSpPr/>
          <p:nvPr/>
        </p:nvSpPr>
        <p:spPr>
          <a:xfrm>
            <a:off x="7214473" y="3907155"/>
            <a:ext cx="6811089"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trained machine learning model is deployed on IBM Cloud, enabling integration with existing healthcare systems and patient portals.</a:t>
            </a:r>
            <a:endParaRPr lang="en-US" sz="1361" dirty="0"/>
          </a:p>
        </p:txBody>
      </p:sp>
      <p:pic>
        <p:nvPicPr>
          <p:cNvPr id="11" name="Image 3" descr="preencoded.png">    </p:cNvPr>
          <p:cNvPicPr>
            <a:picLocks noChangeAspect="1"/>
          </p:cNvPicPr>
          <p:nvPr/>
        </p:nvPicPr>
        <p:blipFill>
          <a:blip r:embed="rId4"/>
          <a:stretch>
            <a:fillRect/>
          </a:stretch>
        </p:blipFill>
        <p:spPr>
          <a:xfrm>
            <a:off x="6091238" y="4743450"/>
            <a:ext cx="864037" cy="1382554"/>
          </a:xfrm>
          <a:prstGeom prst="rect">
            <a:avLst/>
          </a:prstGeom>
        </p:spPr>
      </p:pic>
      <p:sp>
        <p:nvSpPr>
          <p:cNvPr id="12" name="Text 6"/>
          <p:cNvSpPr/>
          <p:nvPr/>
        </p:nvSpPr>
        <p:spPr>
          <a:xfrm>
            <a:off x="7214473" y="4916210"/>
            <a:ext cx="2160270"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Real-Time Prediction</a:t>
            </a:r>
            <a:endParaRPr lang="en-US" sz="1701" dirty="0"/>
          </a:p>
        </p:txBody>
      </p:sp>
      <p:sp>
        <p:nvSpPr>
          <p:cNvPr id="13" name="Text 7"/>
          <p:cNvSpPr/>
          <p:nvPr/>
        </p:nvSpPr>
        <p:spPr>
          <a:xfrm>
            <a:off x="7214473" y="5289709"/>
            <a:ext cx="6811089"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deployed model analyzes patient data in real-time, generating predictions for chronic disease risk and personalized recommendations.</a:t>
            </a:r>
            <a:endParaRPr lang="en-US" sz="1361" dirty="0"/>
          </a:p>
        </p:txBody>
      </p:sp>
      <p:pic>
        <p:nvPicPr>
          <p:cNvPr id="14" name="Image 4" descr="preencoded.png">    </p:cNvPr>
          <p:cNvPicPr>
            <a:picLocks noChangeAspect="1"/>
          </p:cNvPicPr>
          <p:nvPr/>
        </p:nvPicPr>
        <p:blipFill>
          <a:blip r:embed="rId5"/>
          <a:stretch>
            <a:fillRect/>
          </a:stretch>
        </p:blipFill>
        <p:spPr>
          <a:xfrm>
            <a:off x="6091238" y="6126004"/>
            <a:ext cx="864037" cy="1382554"/>
          </a:xfrm>
          <a:prstGeom prst="rect">
            <a:avLst/>
          </a:prstGeom>
        </p:spPr>
      </p:pic>
      <p:sp>
        <p:nvSpPr>
          <p:cNvPr id="15" name="Text 8"/>
          <p:cNvSpPr/>
          <p:nvPr/>
        </p:nvSpPr>
        <p:spPr>
          <a:xfrm>
            <a:off x="7214473" y="6298763"/>
            <a:ext cx="2375773"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Performance Monitoring</a:t>
            </a:r>
            <a:endParaRPr lang="en-US" sz="1701" dirty="0"/>
          </a:p>
        </p:txBody>
      </p:sp>
      <p:sp>
        <p:nvSpPr>
          <p:cNvPr id="16" name="Text 9"/>
          <p:cNvSpPr/>
          <p:nvPr/>
        </p:nvSpPr>
        <p:spPr>
          <a:xfrm>
            <a:off x="7214473" y="6672263"/>
            <a:ext cx="6811089"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model's performance is continuously monitored and evaluated using metrics such as accuracy, precision, and recall, ensuring its effectiveness over time.</a:t>
            </a:r>
            <a:endParaRPr lang="en-US" sz="1361" dirty="0"/>
          </a:p>
        </p:txBody>
      </p:sp>
      <p:pic>
        <p:nvPicPr>
          <p:cNvPr id="17"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11547634"/>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11547634"/>
          </a:xfrm>
          <a:prstGeom prst="rect">
            <a:avLst/>
          </a:prstGeom>
        </p:spPr>
      </p:pic>
      <p:pic>
        <p:nvPicPr>
          <p:cNvPr id="5" name="Image 1" descr="preencoded.png">    </p:cNvPr>
          <p:cNvPicPr>
            <a:picLocks noChangeAspect="1"/>
          </p:cNvPicPr>
          <p:nvPr/>
        </p:nvPicPr>
        <p:blipFill>
          <a:blip r:embed="rId2"/>
          <a:stretch>
            <a:fillRect/>
          </a:stretch>
        </p:blipFill>
        <p:spPr>
          <a:xfrm>
            <a:off x="9359979" y="4655463"/>
            <a:ext cx="5054322" cy="2236589"/>
          </a:xfrm>
          <a:prstGeom prst="rect">
            <a:avLst/>
          </a:prstGeom>
        </p:spPr>
      </p:pic>
      <p:sp>
        <p:nvSpPr>
          <p:cNvPr id="6" name="Text 2"/>
          <p:cNvSpPr/>
          <p:nvPr/>
        </p:nvSpPr>
        <p:spPr>
          <a:xfrm>
            <a:off x="604837" y="475178"/>
            <a:ext cx="7934325" cy="1080135"/>
          </a:xfrm>
          <a:prstGeom prst="rect">
            <a:avLst/>
          </a:prstGeom>
          <a:noFill/>
          <a:ln/>
        </p:spPr>
        <p:txBody>
          <a:bodyPr wrap="squar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Conclusion: Transforming Healthcare with AI for Sustainable Well-being</a:t>
            </a:r>
            <a:endParaRPr lang="en-US" sz="3402" dirty="0"/>
          </a:p>
        </p:txBody>
      </p:sp>
      <p:sp>
        <p:nvSpPr>
          <p:cNvPr id="7" name="Text 3"/>
          <p:cNvSpPr/>
          <p:nvPr/>
        </p:nvSpPr>
        <p:spPr>
          <a:xfrm>
            <a:off x="604837" y="1814513"/>
            <a:ext cx="7934325" cy="1382911"/>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development and deployment of a machine learning model capable of predicting chronic disease risk and providing personalized health recommendations holds significant promise for improving patient outcomes and promoting sustainable well-being. By leveraging the power of AI, we can empower healthcare professionals with advanced tools to address the rising burden of chronic diseases and create a healthier future for all.</a:t>
            </a:r>
            <a:endParaRPr lang="en-US" sz="1361" dirty="0"/>
          </a:p>
        </p:txBody>
      </p:sp>
      <p:pic>
        <p:nvPicPr>
          <p:cNvPr id="8" name="Image 2" descr="preencoded.png">    </p:cNvPr>
          <p:cNvPicPr>
            <a:picLocks noChangeAspect="1"/>
          </p:cNvPicPr>
          <p:nvPr/>
        </p:nvPicPr>
        <p:blipFill>
          <a:blip r:embed="rId3"/>
          <a:stretch>
            <a:fillRect/>
          </a:stretch>
        </p:blipFill>
        <p:spPr>
          <a:xfrm>
            <a:off x="604837" y="3391733"/>
            <a:ext cx="431959" cy="431959"/>
          </a:xfrm>
          <a:prstGeom prst="rect">
            <a:avLst/>
          </a:prstGeom>
        </p:spPr>
      </p:pic>
      <p:sp>
        <p:nvSpPr>
          <p:cNvPr id="9" name="Text 4"/>
          <p:cNvSpPr/>
          <p:nvPr/>
        </p:nvSpPr>
        <p:spPr>
          <a:xfrm>
            <a:off x="604837" y="3996452"/>
            <a:ext cx="3023711"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Early Detection &amp; Prevention</a:t>
            </a:r>
            <a:endParaRPr lang="en-US" sz="1701" dirty="0"/>
          </a:p>
        </p:txBody>
      </p:sp>
      <p:sp>
        <p:nvSpPr>
          <p:cNvPr id="10" name="Text 5"/>
          <p:cNvSpPr/>
          <p:nvPr/>
        </p:nvSpPr>
        <p:spPr>
          <a:xfrm>
            <a:off x="604837" y="4369951"/>
            <a:ext cx="7934325"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Enable timely interventions and lifestyle modifications to potentially prevent or delay the onset of chronic diseases.</a:t>
            </a:r>
            <a:endParaRPr lang="en-US" sz="1361" dirty="0"/>
          </a:p>
        </p:txBody>
      </p:sp>
      <p:pic>
        <p:nvPicPr>
          <p:cNvPr id="11" name="Image 3" descr="preencoded.png">    </p:cNvPr>
          <p:cNvPicPr>
            <a:picLocks noChangeAspect="1"/>
          </p:cNvPicPr>
          <p:nvPr/>
        </p:nvPicPr>
        <p:blipFill>
          <a:blip r:embed="rId4"/>
          <a:stretch>
            <a:fillRect/>
          </a:stretch>
        </p:blipFill>
        <p:spPr>
          <a:xfrm>
            <a:off x="604837" y="5441513"/>
            <a:ext cx="431959" cy="431959"/>
          </a:xfrm>
          <a:prstGeom prst="rect">
            <a:avLst/>
          </a:prstGeom>
        </p:spPr>
      </p:pic>
      <p:sp>
        <p:nvSpPr>
          <p:cNvPr id="12" name="Text 6"/>
          <p:cNvSpPr/>
          <p:nvPr/>
        </p:nvSpPr>
        <p:spPr>
          <a:xfrm>
            <a:off x="604837" y="6046232"/>
            <a:ext cx="2483763"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Personalized Healthcare</a:t>
            </a:r>
            <a:endParaRPr lang="en-US" sz="1701" dirty="0"/>
          </a:p>
        </p:txBody>
      </p:sp>
      <p:sp>
        <p:nvSpPr>
          <p:cNvPr id="13" name="Text 7"/>
          <p:cNvSpPr/>
          <p:nvPr/>
        </p:nvSpPr>
        <p:spPr>
          <a:xfrm>
            <a:off x="604837" y="6419731"/>
            <a:ext cx="7934325"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Deliver tailored recommendations based on individual patient data, maximizing treatment efficacy and improving patient compliance.</a:t>
            </a:r>
            <a:endParaRPr lang="en-US" sz="1361" dirty="0"/>
          </a:p>
        </p:txBody>
      </p:sp>
      <p:pic>
        <p:nvPicPr>
          <p:cNvPr id="14" name="Image 4" descr="preencoded.png">    </p:cNvPr>
          <p:cNvPicPr>
            <a:picLocks noChangeAspect="1"/>
          </p:cNvPicPr>
          <p:nvPr/>
        </p:nvPicPr>
        <p:blipFill>
          <a:blip r:embed="rId5"/>
          <a:stretch>
            <a:fillRect/>
          </a:stretch>
        </p:blipFill>
        <p:spPr>
          <a:xfrm>
            <a:off x="604837" y="7491293"/>
            <a:ext cx="431959" cy="431959"/>
          </a:xfrm>
          <a:prstGeom prst="rect">
            <a:avLst/>
          </a:prstGeom>
        </p:spPr>
      </p:pic>
      <p:sp>
        <p:nvSpPr>
          <p:cNvPr id="15" name="Text 8"/>
          <p:cNvSpPr/>
          <p:nvPr/>
        </p:nvSpPr>
        <p:spPr>
          <a:xfrm>
            <a:off x="604837" y="8096012"/>
            <a:ext cx="3671649"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Empowered Healthcare Professionals</a:t>
            </a:r>
            <a:endParaRPr lang="en-US" sz="1701" dirty="0"/>
          </a:p>
        </p:txBody>
      </p:sp>
      <p:sp>
        <p:nvSpPr>
          <p:cNvPr id="16" name="Text 9"/>
          <p:cNvSpPr/>
          <p:nvPr/>
        </p:nvSpPr>
        <p:spPr>
          <a:xfrm>
            <a:off x="604837" y="8469511"/>
            <a:ext cx="7934325"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Provide healthcare professionals with a powerful tool to predict chronic disease risk and generate personalized health recommendations.</a:t>
            </a:r>
            <a:endParaRPr lang="en-US" sz="1361" dirty="0"/>
          </a:p>
        </p:txBody>
      </p:sp>
      <p:pic>
        <p:nvPicPr>
          <p:cNvPr id="17" name="Image 5" descr="preencoded.png">    </p:cNvPr>
          <p:cNvPicPr>
            <a:picLocks noChangeAspect="1"/>
          </p:cNvPicPr>
          <p:nvPr/>
        </p:nvPicPr>
        <p:blipFill>
          <a:blip r:embed="rId6"/>
          <a:stretch>
            <a:fillRect/>
          </a:stretch>
        </p:blipFill>
        <p:spPr>
          <a:xfrm>
            <a:off x="604837" y="9541073"/>
            <a:ext cx="431959" cy="431959"/>
          </a:xfrm>
          <a:prstGeom prst="rect">
            <a:avLst/>
          </a:prstGeom>
        </p:spPr>
      </p:pic>
      <p:sp>
        <p:nvSpPr>
          <p:cNvPr id="18" name="Text 10"/>
          <p:cNvSpPr/>
          <p:nvPr/>
        </p:nvSpPr>
        <p:spPr>
          <a:xfrm>
            <a:off x="604837" y="10145792"/>
            <a:ext cx="2699742" cy="269915"/>
          </a:xfrm>
          <a:prstGeom prst="rect">
            <a:avLst/>
          </a:prstGeom>
          <a:noFill/>
          <a:ln/>
        </p:spPr>
        <p:txBody>
          <a:bodyPr wrap="none" rtlCol="0" anchor="t"/>
          <a:lstStyle/>
          <a:p>
            <a:pPr algn="l" indent="0" marL="0">
              <a:lnSpc>
                <a:spcPts val="2126"/>
              </a:lnSpc>
              <a:buNone/>
            </a:pPr>
            <a:r>
              <a:rPr lang="en-US" sz="1701" b="1" dirty="0">
                <a:solidFill>
                  <a:srgbClr val="FF726D"/>
                </a:solidFill>
                <a:latin typeface="Inconsolata" pitchFamily="34" charset="0"/>
                <a:ea typeface="Inconsolata" pitchFamily="34" charset="-122"/>
                <a:cs typeface="Inconsolata" pitchFamily="34" charset="-120"/>
              </a:rPr>
              <a:t>Sustainable Health System</a:t>
            </a:r>
            <a:endParaRPr lang="en-US" sz="1701" dirty="0"/>
          </a:p>
        </p:txBody>
      </p:sp>
      <p:sp>
        <p:nvSpPr>
          <p:cNvPr id="19" name="Text 11"/>
          <p:cNvSpPr/>
          <p:nvPr/>
        </p:nvSpPr>
        <p:spPr>
          <a:xfrm>
            <a:off x="604837" y="10519291"/>
            <a:ext cx="7934325" cy="553164"/>
          </a:xfrm>
          <a:prstGeom prst="rect">
            <a:avLst/>
          </a:prstGeom>
          <a:noFill/>
          <a:ln/>
        </p:spPr>
        <p:txBody>
          <a:bodyPr wrap="square" rtlCol="0" anchor="t"/>
          <a:lstStyle/>
          <a:p>
            <a:pPr algn="l" indent="0" marL="0">
              <a:lnSpc>
                <a:spcPts val="2177"/>
              </a:lnSpc>
              <a:buNone/>
            </a:pPr>
            <a:r>
              <a:rPr lang="en-US" sz="1361" dirty="0">
                <a:solidFill>
                  <a:srgbClr val="DAD1E6"/>
                </a:solidFill>
                <a:latin typeface="Fira Sans" pitchFamily="34" charset="0"/>
                <a:ea typeface="Fira Sans" pitchFamily="34" charset="-122"/>
                <a:cs typeface="Fira Sans" pitchFamily="34" charset="-120"/>
              </a:rPr>
              <a:t>Contribute to a more efficient and sustainable healthcare system by promoting early detection, prevention, and personalized care.</a:t>
            </a:r>
            <a:endParaRPr lang="en-US" sz="1361" dirty="0"/>
          </a:p>
        </p:txBody>
      </p:sp>
      <p:pic>
        <p:nvPicPr>
          <p:cNvPr id="20"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2024-07-03T16:49:43Z</dcterms:created>
  <dcterms:modified xsi:type="dcterms:W3CDTF">2024-07-03T16:49:43Z</dcterms:modified>
</cp:coreProperties>
</file>