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23" r:id="rId6"/>
    <p:sldId id="304" r:id="rId7"/>
    <p:sldId id="281" r:id="rId8"/>
    <p:sldId id="317" r:id="rId9"/>
    <p:sldId id="318" r:id="rId10"/>
    <p:sldId id="319" r:id="rId11"/>
    <p:sldId id="321" r:id="rId12"/>
    <p:sldId id="328" r:id="rId13"/>
    <p:sldId id="329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CDCE"/>
    <a:srgbClr val="AAC4E9"/>
    <a:srgbClr val="202C8F"/>
    <a:srgbClr val="CDBE8A"/>
    <a:srgbClr val="FDFBF6"/>
    <a:srgbClr val="DF8C8C"/>
    <a:srgbClr val="D4D593"/>
    <a:srgbClr val="E6F0FE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28FD3-0066-42A0-8946-7BBBCFA27B77}" v="20" dt="2024-09-26T16:21:41.293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500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sldNum="0"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6962" y="1351211"/>
            <a:ext cx="6099068" cy="3253773"/>
          </a:xfrm>
        </p:spPr>
        <p:txBody>
          <a:bodyPr anchor="ctr"/>
          <a:lstStyle/>
          <a:p>
            <a:r>
              <a:rPr lang="en-US" sz="4400" dirty="0"/>
              <a:t>Topic: outsourcing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40F7F5D-34FE-63EE-BDC0-917F5D30DA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1342" y="3334076"/>
            <a:ext cx="1606550" cy="160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BD16B93-C538-13E6-B00B-623738675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322" y="74021"/>
            <a:ext cx="1224316" cy="118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A8A3F-65CC-6FD3-6F25-60A318C71FA5}"/>
              </a:ext>
            </a:extLst>
          </p:cNvPr>
          <p:cNvSpPr txBox="1"/>
          <p:nvPr/>
        </p:nvSpPr>
        <p:spPr>
          <a:xfrm>
            <a:off x="2760782" y="129495"/>
            <a:ext cx="6531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Lakshmi </a:t>
            </a:r>
            <a:r>
              <a:rPr lang="en-US" sz="1800" b="1" i="0" u="none" strike="noStrike" dirty="0" err="1">
                <a:solidFill>
                  <a:schemeClr val="accent1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Narain</a:t>
            </a:r>
            <a:r>
              <a:rPr lang="en-US" sz="1800" b="1" i="0" u="none" strike="noStrike" dirty="0">
                <a:solidFill>
                  <a:schemeClr val="accent1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 College of Technology &amp; science 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73DFD40-1334-C5D4-B18B-EB6425FA7F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457" y="197532"/>
            <a:ext cx="2170339" cy="763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C8D72D-5E8B-73BC-32B2-06BBEE4B6C65}"/>
              </a:ext>
            </a:extLst>
          </p:cNvPr>
          <p:cNvSpPr txBox="1"/>
          <p:nvPr/>
        </p:nvSpPr>
        <p:spPr>
          <a:xfrm>
            <a:off x="1545770" y="5457369"/>
            <a:ext cx="41075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Presented by: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ABHAY AGRAWAL (0157CS231005)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  <a:endParaRPr lang="en-US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ABHI JAIN (0157CS231009)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HARSHITA MISHRA(0157CS231089)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​</a:t>
            </a:r>
            <a:endParaRPr lang="en-US" b="0" i="0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0" i="0" u="none" strike="noStrike" dirty="0"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​</a:t>
            </a:r>
            <a:endParaRPr lang="en-IN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46FE68D-C6FA-46E4-B48E-4D05F6F49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962" y="498827"/>
            <a:ext cx="2566960" cy="132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115AC8-9645-C7FC-8567-DC7D593C780A}"/>
              </a:ext>
            </a:extLst>
          </p:cNvPr>
          <p:cNvSpPr txBox="1"/>
          <p:nvPr/>
        </p:nvSpPr>
        <p:spPr>
          <a:xfrm>
            <a:off x="1545770" y="5088037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EUREKA ID: EU24194545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8A07EC-2C54-F459-7F12-EB263DD4D5C2}"/>
              </a:ext>
            </a:extLst>
          </p:cNvPr>
          <p:cNvSpPr txBox="1"/>
          <p:nvPr/>
        </p:nvSpPr>
        <p:spPr>
          <a:xfrm>
            <a:off x="10585449" y="5288340"/>
            <a:ext cx="16065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dirty="0">
                <a:latin typeface="Agency FB" panose="020B0503020202020204" pitchFamily="34" charset="0"/>
              </a:rPr>
              <a:t>Virtual</a:t>
            </a:r>
          </a:p>
          <a:p>
            <a:pPr algn="r"/>
            <a:r>
              <a:rPr lang="en-US" sz="4800" dirty="0">
                <a:solidFill>
                  <a:srgbClr val="FF0000"/>
                </a:solidFill>
                <a:latin typeface="Agency FB" panose="020B0503020202020204" pitchFamily="34" charset="0"/>
              </a:rPr>
              <a:t>aid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CD76-FA83-BD1F-E633-E7C6D583D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409" y="224971"/>
            <a:ext cx="7043617" cy="81252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9B2E69A9-672B-0B85-2EEE-D516FDFA2419}"/>
              </a:ext>
            </a:extLst>
          </p:cNvPr>
          <p:cNvSpPr txBox="1">
            <a:spLocks noGrp="1"/>
          </p:cNvSpPr>
          <p:nvPr>
            <p:ph idx="11"/>
          </p:nvPr>
        </p:nvSpPr>
        <p:spPr>
          <a:xfrm>
            <a:off x="4030979" y="2312383"/>
            <a:ext cx="704361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202C8F"/>
                </a:solidFill>
                <a:highlight>
                  <a:srgbClr val="F5CDCE"/>
                </a:highlight>
              </a:rPr>
              <a:t>Effective</a:t>
            </a:r>
            <a:r>
              <a:rPr lang="en-US" sz="2000" dirty="0">
                <a:solidFill>
                  <a:srgbClr val="202C8F"/>
                </a:solidFill>
                <a:highlight>
                  <a:srgbClr val="F5CDCE"/>
                </a:highlight>
              </a:rPr>
              <a:t> outsourcing </a:t>
            </a:r>
            <a:r>
              <a:rPr lang="en-US" sz="2000" dirty="0">
                <a:solidFill>
                  <a:srgbClr val="202C8F"/>
                </a:solidFill>
              </a:rPr>
              <a:t>fosters improved customer service and satisfaction, which can lead to greater loyalty and business 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The </a:t>
            </a:r>
            <a:r>
              <a:rPr lang="en-US" sz="2000" dirty="0">
                <a:solidFill>
                  <a:srgbClr val="202C8F"/>
                </a:solidFill>
                <a:highlight>
                  <a:srgbClr val="F5CDCE"/>
                </a:highlight>
              </a:rPr>
              <a:t>flexibility</a:t>
            </a:r>
            <a:r>
              <a:rPr lang="en-US" sz="2000" dirty="0">
                <a:solidFill>
                  <a:srgbClr val="202C8F"/>
                </a:solidFill>
              </a:rPr>
              <a:t> that outsourcing offers allows organizations to scale operations quickly and respond to changing market demands.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Outsourcing has emerged as </a:t>
            </a:r>
            <a:r>
              <a:rPr lang="en-US" sz="2000" dirty="0">
                <a:solidFill>
                  <a:srgbClr val="202C8F"/>
                </a:solidFill>
                <a:highlight>
                  <a:srgbClr val="F5CDCE"/>
                </a:highlight>
              </a:rPr>
              <a:t>a powerful strategy </a:t>
            </a:r>
            <a:r>
              <a:rPr lang="en-US" sz="2000" dirty="0">
                <a:solidFill>
                  <a:srgbClr val="202C8F"/>
                </a:solidFill>
              </a:rPr>
              <a:t>for businesses seeking to enhance efficiency, reduce costs, and access specialized expertise.</a:t>
            </a:r>
          </a:p>
        </p:txBody>
      </p:sp>
    </p:spTree>
    <p:extLst>
      <p:ext uri="{BB962C8B-B14F-4D97-AF65-F5344CB8AC3E}">
        <p14:creationId xmlns:p14="http://schemas.microsoft.com/office/powerpoint/2010/main" val="146329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144" y="2203218"/>
            <a:ext cx="5715000" cy="2727709"/>
          </a:xfrm>
        </p:spPr>
        <p:txBody>
          <a:bodyPr/>
          <a:lstStyle/>
          <a:p>
            <a:r>
              <a:rPr lang="en-US" sz="9600" dirty="0"/>
              <a:t>Thank </a:t>
            </a:r>
            <a:br>
              <a:rPr lang="en-US" sz="9600" dirty="0"/>
            </a:br>
            <a:r>
              <a:rPr lang="en-US" sz="9600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411FFA-C2B8-BDAF-A197-7316F18A3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663714" cy="8106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Left 4">
            <a:extLst>
              <a:ext uri="{FF2B5EF4-FFF2-40B4-BE49-F238E27FC236}">
                <a16:creationId xmlns:a16="http://schemas.microsoft.com/office/drawing/2014/main" id="{707B5786-7511-FA7F-152C-29C4E258817E}"/>
              </a:ext>
            </a:extLst>
          </p:cNvPr>
          <p:cNvSpPr/>
          <p:nvPr/>
        </p:nvSpPr>
        <p:spPr>
          <a:xfrm>
            <a:off x="8708571" y="1255486"/>
            <a:ext cx="3483429" cy="13933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**UNLOCK POTENTIAL FOR GROWTH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106DA51-52CF-6684-153A-F7BBD8492B77}"/>
              </a:ext>
            </a:extLst>
          </p:cNvPr>
          <p:cNvSpPr/>
          <p:nvPr/>
        </p:nvSpPr>
        <p:spPr>
          <a:xfrm>
            <a:off x="7503885" y="108857"/>
            <a:ext cx="3788229" cy="13933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**YOUR PARTNER IN NEED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87D025-066C-4E4D-E4B4-E1CD4F63D4EA}"/>
              </a:ext>
            </a:extLst>
          </p:cNvPr>
          <p:cNvSpPr/>
          <p:nvPr/>
        </p:nvSpPr>
        <p:spPr>
          <a:xfrm>
            <a:off x="777240" y="374904"/>
            <a:ext cx="4526280" cy="185623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WHAT YOU DO BEST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WHILE WE HANDLE THE REST……….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714844"/>
            <a:ext cx="5704114" cy="765614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99" y="4641669"/>
            <a:ext cx="7663544" cy="1802674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Outsourcing denotes the continuous procurement of services from a third party, making use of highly integrated processes, organization models and information systems.</a:t>
            </a:r>
            <a:r>
              <a:rPr lang="en-US" sz="2100" b="0" i="0" dirty="0"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solidFill>
                <a:srgbClr val="202C8F"/>
              </a:solidFill>
              <a:latin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b="0" i="0" u="none" strike="noStrike" dirty="0"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Engaging third – party vendors to handle specific business functions</a:t>
            </a:r>
            <a:r>
              <a:rPr lang="en-US" sz="1800" b="0" i="0" u="none" strike="noStrike" dirty="0">
                <a:solidFill>
                  <a:srgbClr val="202C8F"/>
                </a:solidFill>
                <a:effectLst/>
                <a:latin typeface="Arial" panose="020B0604020202020204" pitchFamily="34" charset="0"/>
              </a:rPr>
              <a:t>.</a:t>
            </a:r>
            <a:endParaRPr lang="en-US" dirty="0">
              <a:solidFill>
                <a:srgbClr val="202C8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8E640A-A77F-2584-75EA-D1071B60EAFC}"/>
              </a:ext>
            </a:extLst>
          </p:cNvPr>
          <p:cNvSpPr/>
          <p:nvPr/>
        </p:nvSpPr>
        <p:spPr>
          <a:xfrm>
            <a:off x="5515429" y="2619829"/>
            <a:ext cx="2431142" cy="12337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OUTSOURCER</a:t>
            </a:r>
            <a:endParaRPr lang="en-IN" dirty="0">
              <a:solidFill>
                <a:srgbClr val="202C8F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409876-7C01-C777-C1EE-3D589477CE91}"/>
              </a:ext>
            </a:extLst>
          </p:cNvPr>
          <p:cNvSpPr/>
          <p:nvPr/>
        </p:nvSpPr>
        <p:spPr>
          <a:xfrm>
            <a:off x="631371" y="2619829"/>
            <a:ext cx="2431142" cy="1233714"/>
          </a:xfrm>
          <a:prstGeom prst="roundRect">
            <a:avLst/>
          </a:prstGeom>
          <a:solidFill>
            <a:srgbClr val="CDBE8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02C8F"/>
                </a:solidFill>
              </a:rPr>
              <a:t>COMPANY</a:t>
            </a:r>
            <a:endParaRPr lang="en-IN" dirty="0">
              <a:solidFill>
                <a:srgbClr val="202C8F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046A2-23F8-44E3-A662-18D49A3889C6}"/>
              </a:ext>
            </a:extLst>
          </p:cNvPr>
          <p:cNvCxnSpPr>
            <a:cxnSpLocks/>
          </p:cNvCxnSpPr>
          <p:nvPr/>
        </p:nvCxnSpPr>
        <p:spPr>
          <a:xfrm rot="10800000">
            <a:off x="3062513" y="3272973"/>
            <a:ext cx="245291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7B89D59-03D0-A2DA-1117-C5F34AD755C0}"/>
              </a:ext>
            </a:extLst>
          </p:cNvPr>
          <p:cNvSpPr txBox="1"/>
          <p:nvPr/>
        </p:nvSpPr>
        <p:spPr>
          <a:xfrm>
            <a:off x="3643086" y="2811753"/>
            <a:ext cx="134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13846"/>
            <a:ext cx="8469086" cy="1519011"/>
          </a:xfrm>
        </p:spPr>
        <p:txBody>
          <a:bodyPr/>
          <a:lstStyle/>
          <a:p>
            <a:r>
              <a:rPr lang="en-US" dirty="0"/>
              <a:t>SEGMENTED BREAKDOWN AUDIENCE</a:t>
            </a:r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4A60BC98-0303-D5C1-FE30-88F30CD095CC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4742" y="2088469"/>
            <a:ext cx="650240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Businesses</a:t>
            </a:r>
            <a:r>
              <a:rPr lang="en-US" dirty="0"/>
              <a:t> that may not have the resources for large in-house teams.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Established</a:t>
            </a:r>
            <a:r>
              <a:rPr lang="en-US" b="1" dirty="0"/>
              <a:t> companies </a:t>
            </a:r>
            <a:r>
              <a:rPr lang="en-US" dirty="0"/>
              <a:t>looking to optimize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New startups </a:t>
            </a:r>
            <a:r>
              <a:rPr lang="en-US" dirty="0"/>
              <a:t>needing to manage costs while scaling quickly.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Non-Profit </a:t>
            </a:r>
            <a:r>
              <a:rPr lang="en-US" b="1" dirty="0"/>
              <a:t>Organizations Groups </a:t>
            </a:r>
            <a:r>
              <a:rPr lang="en-US" dirty="0"/>
              <a:t>that need to maximize impact while minimizing costs.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FAC21450-0DE9-0D5D-612D-A685DA6B8BD9}"/>
              </a:ext>
            </a:extLst>
          </p:cNvPr>
          <p:cNvSpPr txBox="1"/>
          <p:nvPr/>
        </p:nvSpPr>
        <p:spPr>
          <a:xfrm>
            <a:off x="522514" y="5037071"/>
            <a:ext cx="117202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It is important to do segmentation.. because different audiences have different needs.. we will break them down.. so it will be easier to target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E7E8E6-5F62-0EFC-FF2C-BBED9C28E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4572" y="1227821"/>
            <a:ext cx="4484914" cy="280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537221"/>
            <a:ext cx="8737600" cy="1091627"/>
          </a:xfrm>
        </p:spPr>
        <p:txBody>
          <a:bodyPr/>
          <a:lstStyle/>
          <a:p>
            <a:r>
              <a:rPr lang="en-US" b="1" i="0" u="none" strike="noStrike" dirty="0">
                <a:solidFill>
                  <a:srgbClr val="202C8F"/>
                </a:solidFill>
                <a:effectLst/>
                <a:latin typeface="Arial Black" panose="020B0A04020102020204" pitchFamily="34" charset="0"/>
              </a:rPr>
              <a:t>Strategies for Delivering Outsourcing Services</a:t>
            </a:r>
            <a:endParaRPr lang="en-US" dirty="0">
              <a:solidFill>
                <a:srgbClr val="202C8F"/>
              </a:solidFill>
              <a:latin typeface="Arial Black" panose="020B0A04020102020204" pitchFamily="34" charset="0"/>
            </a:endParaRP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72890" y="657606"/>
            <a:ext cx="3763963" cy="41433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1CBF3ADC-0F05-317A-7A1F-537CFB317799}"/>
              </a:ext>
            </a:extLst>
          </p:cNvPr>
          <p:cNvSpPr txBox="1">
            <a:spLocks noGrp="1"/>
          </p:cNvSpPr>
          <p:nvPr>
            <p:ph sz="half" idx="15"/>
          </p:nvPr>
        </p:nvSpPr>
        <p:spPr>
          <a:xfrm>
            <a:off x="422623" y="2057020"/>
            <a:ext cx="5985434" cy="43858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rgbClr val="202C8F"/>
                </a:solidFill>
              </a:rPr>
              <a:t>Conduct thorough assessments to understand your clients’ specific requirements, goals, and challenges.</a:t>
            </a:r>
          </a:p>
          <a:p>
            <a:r>
              <a:rPr lang="en-US" sz="2000" dirty="0">
                <a:solidFill>
                  <a:srgbClr val="202C8F"/>
                </a:solidFill>
              </a:rPr>
              <a:t>Make clear communication about work, use email, video call to ensure transparency.</a:t>
            </a:r>
          </a:p>
          <a:p>
            <a:r>
              <a:rPr lang="en-US" sz="2000" dirty="0">
                <a:solidFill>
                  <a:srgbClr val="202C8F"/>
                </a:solidFill>
              </a:rPr>
              <a:t>Continuously train your team to stay updated on industry trends and best practices. Well-trained employees deliver higher quality services and can adapt to changing client needs.</a:t>
            </a:r>
          </a:p>
          <a:p>
            <a:r>
              <a:rPr lang="en-US" sz="2000" dirty="0">
                <a:solidFill>
                  <a:srgbClr val="202C8F"/>
                </a:solidFill>
              </a:rPr>
              <a:t>Build long-term relationships with clients based on trust and reliability. Regular check-ins and feedback sessions can strengthen these connections and enhance client loyalty.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702A943-1882-264E-7F86-42DB93CDA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4990" y="1749233"/>
            <a:ext cx="5114925" cy="396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29" y="0"/>
            <a:ext cx="7843837" cy="1012782"/>
          </a:xfrm>
        </p:spPr>
        <p:txBody>
          <a:bodyPr/>
          <a:lstStyle/>
          <a:p>
            <a:r>
              <a:rPr lang="en-US" dirty="0"/>
              <a:t>REVENUE GENERATION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2DAD361-4537-D818-43FE-5AD6237AB4D3}"/>
              </a:ext>
            </a:extLst>
          </p:cNvPr>
          <p:cNvSpPr txBox="1">
            <a:spLocks noGrp="1"/>
          </p:cNvSpPr>
          <p:nvPr>
            <p:ph idx="13"/>
          </p:nvPr>
        </p:nvSpPr>
        <p:spPr>
          <a:xfrm>
            <a:off x="181429" y="1272495"/>
            <a:ext cx="6902450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202C8F"/>
                </a:solidFill>
              </a:rPr>
              <a:t>Service Fees</a:t>
            </a:r>
            <a:r>
              <a:rPr lang="en-US" sz="2000" dirty="0">
                <a:solidFill>
                  <a:srgbClr val="202C8F"/>
                </a:solidFill>
              </a:rPr>
              <a:t>:  we will  charge clients service fees for the tasks performed. These fees can be structured as fixed rates, hourly rates, or project-based pricing, providing a steady income stream , based on what type of work client want.</a:t>
            </a:r>
          </a:p>
          <a:p>
            <a:endParaRPr lang="en-US" sz="2000" dirty="0">
              <a:solidFill>
                <a:srgbClr val="202C8F"/>
              </a:solidFill>
            </a:endParaRPr>
          </a:p>
          <a:p>
            <a:r>
              <a:rPr lang="en-US" sz="2000" b="1" dirty="0">
                <a:solidFill>
                  <a:srgbClr val="202C8F"/>
                </a:solidFill>
              </a:rPr>
              <a:t>Volume-Based Pricing</a:t>
            </a:r>
            <a:r>
              <a:rPr lang="en-US" dirty="0">
                <a:solidFill>
                  <a:srgbClr val="202C8F"/>
                </a:solidFill>
              </a:rPr>
              <a:t>:  </a:t>
            </a:r>
            <a:r>
              <a:rPr lang="en-US" sz="2000" dirty="0">
                <a:solidFill>
                  <a:srgbClr val="202C8F"/>
                </a:solidFill>
              </a:rPr>
              <a:t>Many outsourcing contracts are based on the volume of work completed. Higher volumes can lead to increased revenue for the outsourcer</a:t>
            </a:r>
            <a:r>
              <a:rPr lang="en-US" dirty="0">
                <a:solidFill>
                  <a:srgbClr val="202C8F"/>
                </a:solidFill>
              </a:rPr>
              <a:t>. </a:t>
            </a:r>
          </a:p>
          <a:p>
            <a:endParaRPr lang="en-US" sz="2000" dirty="0">
              <a:solidFill>
                <a:srgbClr val="202C8F"/>
              </a:solidFill>
            </a:endParaRPr>
          </a:p>
          <a:p>
            <a:r>
              <a:rPr lang="en-US" sz="2000" b="1" dirty="0">
                <a:solidFill>
                  <a:srgbClr val="202C8F"/>
                </a:solidFill>
              </a:rPr>
              <a:t>Long-Term Contracts</a:t>
            </a:r>
            <a:r>
              <a:rPr lang="en-US" dirty="0">
                <a:solidFill>
                  <a:srgbClr val="202C8F"/>
                </a:solidFill>
              </a:rPr>
              <a:t>: </a:t>
            </a:r>
            <a:r>
              <a:rPr lang="en-US" sz="2000" dirty="0">
                <a:solidFill>
                  <a:srgbClr val="202C8F"/>
                </a:solidFill>
              </a:rPr>
              <a:t>Securing long-term contracts with clients ensures consistent revenue over an extended period. These contracts often provide stability and predictability in cash flow</a:t>
            </a: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A14E7ED-C328-3CF1-218B-123F61AEDB35}"/>
              </a:ext>
            </a:extLst>
          </p:cNvPr>
          <p:cNvSpPr txBox="1"/>
          <p:nvPr/>
        </p:nvSpPr>
        <p:spPr>
          <a:xfrm>
            <a:off x="310606" y="5533303"/>
            <a:ext cx="86084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accent4">
                    <a:lumMod val="50000"/>
                  </a:schemeClr>
                </a:solidFill>
              </a:rPr>
              <a:t>Some agreements include performance-based incentives, where outsourcers receive bonuses by completing your work with in time limits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-33223"/>
            <a:ext cx="10641436" cy="980844"/>
          </a:xfrm>
        </p:spPr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OUTSOUrCING</a:t>
            </a:r>
            <a:r>
              <a:rPr lang="en-US" dirty="0"/>
              <a:t> TO CLIENT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3C04FEEE-C1FB-3C97-F257-609EE03CECBB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350523" y="1435608"/>
            <a:ext cx="8537445" cy="5088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Outsourcing can </a:t>
            </a:r>
            <a:r>
              <a:rPr lang="en-US" sz="2000" dirty="0">
                <a:solidFill>
                  <a:srgbClr val="202C8F"/>
                </a:solidFill>
                <a:highlight>
                  <a:srgbClr val="AAC4E9"/>
                </a:highlight>
              </a:rPr>
              <a:t>reduce operational costs</a:t>
            </a:r>
            <a:r>
              <a:rPr lang="en-US" sz="2000" dirty="0">
                <a:solidFill>
                  <a:srgbClr val="202C8F"/>
                </a:solidFill>
              </a:rPr>
              <a:t>, allowing companies to save on salaries, benefits, and overhead expenses</a:t>
            </a:r>
            <a:r>
              <a:rPr lang="en-US" dirty="0">
                <a:solidFill>
                  <a:srgbClr val="202C8F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20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outsourcing certain tasks, </a:t>
            </a:r>
            <a:r>
              <a:rPr lang="en-US" sz="2000" dirty="0">
                <a:solidFill>
                  <a:srgbClr val="202C8F"/>
                </a:solidFill>
                <a:highlight>
                  <a:srgbClr val="AAC4E9"/>
                </a:highlight>
              </a:rPr>
              <a:t>clients can focus on their primary business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Get </a:t>
            </a:r>
            <a:r>
              <a:rPr lang="en-US" sz="2000" dirty="0">
                <a:solidFill>
                  <a:srgbClr val="202C8F"/>
                </a:solidFill>
                <a:highlight>
                  <a:srgbClr val="AAC4E9"/>
                </a:highlight>
              </a:rPr>
              <a:t>work done fast</a:t>
            </a:r>
            <a:r>
              <a:rPr lang="en-US" sz="2000" dirty="0">
                <a:solidFill>
                  <a:srgbClr val="202C8F"/>
                </a:solidFill>
              </a:rPr>
              <a:t>,  Outsourcing often leads to quicker completion of projects due to the specialized focus and resources of the provider.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  <a:highlight>
                  <a:srgbClr val="AAC4E9"/>
                </a:highlight>
              </a:rPr>
              <a:t>Clients can easily scale services up or down</a:t>
            </a:r>
            <a:r>
              <a:rPr lang="en-US" sz="2000" dirty="0">
                <a:solidFill>
                  <a:srgbClr val="202C8F"/>
                </a:solidFill>
              </a:rPr>
              <a:t> based on their needs without the burden of hiring or laying off employee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02C8F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02C8F"/>
                </a:solidFill>
              </a:rPr>
              <a:t>Clients benefit from the </a:t>
            </a:r>
            <a:r>
              <a:rPr lang="en-US" sz="2000" dirty="0">
                <a:solidFill>
                  <a:srgbClr val="202C8F"/>
                </a:solidFill>
                <a:highlight>
                  <a:srgbClr val="AAC4E9"/>
                </a:highlight>
              </a:rPr>
              <a:t>latest tools and technologies </a:t>
            </a:r>
            <a:r>
              <a:rPr lang="en-US" sz="2000" dirty="0">
                <a:solidFill>
                  <a:srgbClr val="202C8F"/>
                </a:solidFill>
              </a:rPr>
              <a:t>that outsourcing partners may utilize, improving service quality without heavy investment.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AE8A44DC-9FB0-F026-A2DB-3EEFAD2596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977"/>
          <a:stretch/>
        </p:blipFill>
        <p:spPr bwMode="auto">
          <a:xfrm>
            <a:off x="8752941" y="3000744"/>
            <a:ext cx="3210992" cy="3345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191" y="157731"/>
            <a:ext cx="10983803" cy="999746"/>
          </a:xfrm>
        </p:spPr>
        <p:txBody>
          <a:bodyPr/>
          <a:lstStyle/>
          <a:p>
            <a:r>
              <a:rPr lang="en-US" dirty="0"/>
              <a:t>BENEFITS OF </a:t>
            </a:r>
            <a:r>
              <a:rPr lang="en-US" dirty="0" err="1"/>
              <a:t>OUTSOUrCING</a:t>
            </a:r>
            <a:r>
              <a:rPr lang="en-US" dirty="0"/>
              <a:t> TO SOCITY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E29CB47C-E7CA-85F7-F16F-D5630D20C77F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984931" y="1157477"/>
            <a:ext cx="5742440" cy="5272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02C8F"/>
                </a:solidFill>
                <a:latin typeface="Arial Black" panose="020B0A04020102020204" pitchFamily="34" charset="0"/>
              </a:rPr>
              <a:t>Job Creation</a:t>
            </a:r>
            <a:r>
              <a:rPr lang="en-US" dirty="0">
                <a:solidFill>
                  <a:srgbClr val="202C8F"/>
                </a:solidFill>
              </a:rPr>
              <a:t>: Establishes new businesses and employment opportunities in developing region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02C8F"/>
                </a:solidFill>
                <a:latin typeface="Arial Black" panose="020B0A04020102020204" pitchFamily="34" charset="0"/>
              </a:rPr>
              <a:t>Skill Development</a:t>
            </a:r>
            <a:r>
              <a:rPr lang="en-US" b="1" dirty="0">
                <a:solidFill>
                  <a:srgbClr val="202C8F"/>
                </a:solidFill>
                <a:latin typeface="Arial Black" panose="020B0A04020102020204" pitchFamily="34" charset="0"/>
              </a:rPr>
              <a:t>: </a:t>
            </a:r>
            <a:r>
              <a:rPr lang="en-US" dirty="0">
                <a:solidFill>
                  <a:srgbClr val="202C8F"/>
                </a:solidFill>
              </a:rPr>
              <a:t>Provides training and enhances workforce capabilities.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02C8F"/>
                </a:solidFill>
                <a:latin typeface="Arial Black" panose="020B0A04020102020204" pitchFamily="34" charset="0"/>
              </a:rPr>
              <a:t>Access to Services</a:t>
            </a:r>
            <a:r>
              <a:rPr lang="en-US" dirty="0">
                <a:solidFill>
                  <a:srgbClr val="202C8F"/>
                </a:solidFill>
              </a:rPr>
              <a:t>: Improves availability of essential services in underserved communities.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02C8F"/>
                </a:solidFill>
                <a:latin typeface="Arial Black" panose="020B0A04020102020204" pitchFamily="34" charset="0"/>
              </a:rPr>
              <a:t>Innovation and Competitiveness</a:t>
            </a:r>
            <a:r>
              <a:rPr lang="en-US" dirty="0">
                <a:solidFill>
                  <a:srgbClr val="202C8F"/>
                </a:solidFill>
              </a:rPr>
              <a:t>: Drives innovation by allowing focus on core activities.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202C8F"/>
                </a:solidFill>
                <a:latin typeface="Arial Black" panose="020B0A04020102020204" pitchFamily="34" charset="0"/>
              </a:rPr>
              <a:t>Cost-Effective Solutions</a:t>
            </a:r>
            <a:r>
              <a:rPr lang="en-US" dirty="0">
                <a:solidFill>
                  <a:srgbClr val="202C8F"/>
                </a:solidFill>
              </a:rPr>
              <a:t>: Lowers operational costs, resulting in more affordable goods and services.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B6990B-B0DD-85CE-21CD-586CB7A22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4457" y="1456945"/>
            <a:ext cx="5358189" cy="43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1">
            <a:extLst>
              <a:ext uri="{FF2B5EF4-FFF2-40B4-BE49-F238E27FC236}">
                <a16:creationId xmlns:a16="http://schemas.microsoft.com/office/drawing/2014/main" id="{46A0C905-7E30-24C4-C3FF-3CF5F8110C7F}"/>
              </a:ext>
            </a:extLst>
          </p:cNvPr>
          <p:cNvSpPr txBox="1">
            <a:spLocks noGrp="1"/>
          </p:cNvSpPr>
          <p:nvPr>
            <p:ph sz="half" idx="15"/>
          </p:nvPr>
        </p:nvSpPr>
        <p:spPr>
          <a:xfrm>
            <a:off x="638628" y="1529395"/>
            <a:ext cx="11553372" cy="4159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why my  outsourcing service can stand out against competitors: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5">
                  <a:lumMod val="50000"/>
                </a:schemeClr>
              </a:solidFill>
              <a:latin typeface="Arial Black" panose="020B0A040201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Expertise and Specialization</a:t>
            </a:r>
            <a:r>
              <a:rPr lang="en-US" sz="2000" dirty="0"/>
              <a:t>:</a:t>
            </a:r>
            <a:r>
              <a:rPr lang="en-US" sz="2000" dirty="0">
                <a:latin typeface="Arial Black" panose="020B0A04020102020204" pitchFamily="34" charset="0"/>
              </a:rPr>
              <a:t> </a:t>
            </a:r>
            <a:r>
              <a:rPr lang="en-US" sz="2000" dirty="0"/>
              <a:t>we will provide best service provider who has high skill in        required field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Cutting-Edge Technology</a:t>
            </a:r>
            <a:r>
              <a:rPr lang="en-US" sz="2000" b="1" dirty="0">
                <a:latin typeface="Arial Black" panose="020B0A04020102020204" pitchFamily="34" charset="0"/>
              </a:rPr>
              <a:t>: </a:t>
            </a:r>
            <a:r>
              <a:rPr lang="en-US" sz="2000" dirty="0"/>
              <a:t>Utilize the latest tools and technologies to enhance efficiency, quality, and security in service delivery.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Strong Communication</a:t>
            </a:r>
            <a:r>
              <a:rPr lang="en-US" sz="2000" dirty="0"/>
              <a:t>:   Maintain clear and consistent communication throughout the project lifecycle, ensuring alignment with client goals.</a:t>
            </a:r>
          </a:p>
        </p:txBody>
      </p:sp>
    </p:spTree>
    <p:extLst>
      <p:ext uri="{BB962C8B-B14F-4D97-AF65-F5344CB8AC3E}">
        <p14:creationId xmlns:p14="http://schemas.microsoft.com/office/powerpoint/2010/main" val="6637226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{75911944-8739-4437-B955-884680AE53F7}tf78438558_win32</Template>
  <TotalTime>175</TotalTime>
  <Words>679</Words>
  <Application>Microsoft Office PowerPoint</Application>
  <PresentationFormat>Widescreen</PresentationFormat>
  <Paragraphs>71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Agency FB</vt:lpstr>
      <vt:lpstr>Algerian</vt:lpstr>
      <vt:lpstr>Arial</vt:lpstr>
      <vt:lpstr>Arial Black</vt:lpstr>
      <vt:lpstr>Calibri</vt:lpstr>
      <vt:lpstr>Sabon Next LT</vt:lpstr>
      <vt:lpstr>Custom</vt:lpstr>
      <vt:lpstr>Topic: outsourcing</vt:lpstr>
      <vt:lpstr>PowerPoint Presentation</vt:lpstr>
      <vt:lpstr>INTRODUCTION</vt:lpstr>
      <vt:lpstr>SEGMENTED BREAKDOWN AUDIENCE</vt:lpstr>
      <vt:lpstr>Strategies for Delivering Outsourcing Services</vt:lpstr>
      <vt:lpstr>REVENUE GENERATION</vt:lpstr>
      <vt:lpstr>BENEFITS OF OUTSOUrCING TO CLIENT</vt:lpstr>
      <vt:lpstr>BENEFITS OF OUTSOUrCING TO SOCITY</vt:lpstr>
      <vt:lpstr>PowerPoint Presentation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Harshita Mishra</dc:creator>
  <cp:lastModifiedBy>abhay agrawal</cp:lastModifiedBy>
  <cp:revision>4</cp:revision>
  <dcterms:created xsi:type="dcterms:W3CDTF">2024-09-26T14:14:55Z</dcterms:created>
  <dcterms:modified xsi:type="dcterms:W3CDTF">2024-09-28T04:56:46Z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