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71" r:id="rId4"/>
    <p:sldId id="257" r:id="rId5"/>
    <p:sldId id="259" r:id="rId6"/>
    <p:sldId id="260" r:id="rId7"/>
    <p:sldId id="261" r:id="rId8"/>
    <p:sldId id="262" r:id="rId9"/>
    <p:sldId id="263" r:id="rId10"/>
    <p:sldId id="264" r:id="rId11"/>
    <p:sldId id="258" r:id="rId12"/>
    <p:sldId id="266" r:id="rId13"/>
    <p:sldId id="265"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AF61-4D49-46FB-8A26-2BDEF09C17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C07DF6-8CCF-45F9-8047-8A37860FAC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73E861-5A9C-4808-9D06-CB9970556379}"/>
              </a:ext>
            </a:extLst>
          </p:cNvPr>
          <p:cNvSpPr>
            <a:spLocks noGrp="1"/>
          </p:cNvSpPr>
          <p:nvPr>
            <p:ph type="dt" sz="half" idx="10"/>
          </p:nvPr>
        </p:nvSpPr>
        <p:spPr/>
        <p:txBody>
          <a:bodyPr/>
          <a:lstStyle/>
          <a:p>
            <a:fld id="{06F473EC-491A-4B9F-9144-F67E9BC12969}" type="datetimeFigureOut">
              <a:rPr lang="en-US" smtClean="0"/>
              <a:t>7/8/2025</a:t>
            </a:fld>
            <a:endParaRPr lang="en-US"/>
          </a:p>
        </p:txBody>
      </p:sp>
      <p:sp>
        <p:nvSpPr>
          <p:cNvPr id="5" name="Footer Placeholder 4">
            <a:extLst>
              <a:ext uri="{FF2B5EF4-FFF2-40B4-BE49-F238E27FC236}">
                <a16:creationId xmlns:a16="http://schemas.microsoft.com/office/drawing/2014/main" id="{68AF177E-FECB-4C0A-A30E-50D0101F0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1DA2A-95E7-4E23-B689-3142489D0E0A}"/>
              </a:ext>
            </a:extLst>
          </p:cNvPr>
          <p:cNvSpPr>
            <a:spLocks noGrp="1"/>
          </p:cNvSpPr>
          <p:nvPr>
            <p:ph type="sldNum" sz="quarter" idx="12"/>
          </p:nvPr>
        </p:nvSpPr>
        <p:spPr/>
        <p:txBody>
          <a:bodyPr/>
          <a:lstStyle/>
          <a:p>
            <a:fld id="{5A2C3AF4-15D8-4745-8D00-DA5C9CC38D47}" type="slidenum">
              <a:rPr lang="en-US" smtClean="0"/>
              <a:t>‹#›</a:t>
            </a:fld>
            <a:endParaRPr lang="en-US"/>
          </a:p>
        </p:txBody>
      </p:sp>
    </p:spTree>
    <p:extLst>
      <p:ext uri="{BB962C8B-B14F-4D97-AF65-F5344CB8AC3E}">
        <p14:creationId xmlns:p14="http://schemas.microsoft.com/office/powerpoint/2010/main" val="409871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7E61-9CDE-467D-A36E-7338F5E6A0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1DB68E-B897-4D75-BBE2-D93C4E6C3C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D1072-0FAB-4589-B23F-7FA4714378B9}"/>
              </a:ext>
            </a:extLst>
          </p:cNvPr>
          <p:cNvSpPr>
            <a:spLocks noGrp="1"/>
          </p:cNvSpPr>
          <p:nvPr>
            <p:ph type="dt" sz="half" idx="10"/>
          </p:nvPr>
        </p:nvSpPr>
        <p:spPr/>
        <p:txBody>
          <a:bodyPr/>
          <a:lstStyle/>
          <a:p>
            <a:fld id="{06F473EC-491A-4B9F-9144-F67E9BC12969}" type="datetimeFigureOut">
              <a:rPr lang="en-US" smtClean="0"/>
              <a:t>7/8/2025</a:t>
            </a:fld>
            <a:endParaRPr lang="en-US"/>
          </a:p>
        </p:txBody>
      </p:sp>
      <p:sp>
        <p:nvSpPr>
          <p:cNvPr id="5" name="Footer Placeholder 4">
            <a:extLst>
              <a:ext uri="{FF2B5EF4-FFF2-40B4-BE49-F238E27FC236}">
                <a16:creationId xmlns:a16="http://schemas.microsoft.com/office/drawing/2014/main" id="{DEB157A3-FF91-4C1F-8F10-E2631D633B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A0208-A633-4B00-972E-C5A867E520B8}"/>
              </a:ext>
            </a:extLst>
          </p:cNvPr>
          <p:cNvSpPr>
            <a:spLocks noGrp="1"/>
          </p:cNvSpPr>
          <p:nvPr>
            <p:ph type="sldNum" sz="quarter" idx="12"/>
          </p:nvPr>
        </p:nvSpPr>
        <p:spPr/>
        <p:txBody>
          <a:bodyPr/>
          <a:lstStyle/>
          <a:p>
            <a:fld id="{5A2C3AF4-15D8-4745-8D00-DA5C9CC38D47}" type="slidenum">
              <a:rPr lang="en-US" smtClean="0"/>
              <a:t>‹#›</a:t>
            </a:fld>
            <a:endParaRPr lang="en-US"/>
          </a:p>
        </p:txBody>
      </p:sp>
    </p:spTree>
    <p:extLst>
      <p:ext uri="{BB962C8B-B14F-4D97-AF65-F5344CB8AC3E}">
        <p14:creationId xmlns:p14="http://schemas.microsoft.com/office/powerpoint/2010/main" val="4105888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A029DB-886C-4820-9830-1153C0FF51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F65045-0101-469B-9CCD-02E7A1D909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48BBB-B495-4D72-8947-AF51BAF26229}"/>
              </a:ext>
            </a:extLst>
          </p:cNvPr>
          <p:cNvSpPr>
            <a:spLocks noGrp="1"/>
          </p:cNvSpPr>
          <p:nvPr>
            <p:ph type="dt" sz="half" idx="10"/>
          </p:nvPr>
        </p:nvSpPr>
        <p:spPr/>
        <p:txBody>
          <a:bodyPr/>
          <a:lstStyle/>
          <a:p>
            <a:fld id="{06F473EC-491A-4B9F-9144-F67E9BC12969}" type="datetimeFigureOut">
              <a:rPr lang="en-US" smtClean="0"/>
              <a:t>7/8/2025</a:t>
            </a:fld>
            <a:endParaRPr lang="en-US"/>
          </a:p>
        </p:txBody>
      </p:sp>
      <p:sp>
        <p:nvSpPr>
          <p:cNvPr id="5" name="Footer Placeholder 4">
            <a:extLst>
              <a:ext uri="{FF2B5EF4-FFF2-40B4-BE49-F238E27FC236}">
                <a16:creationId xmlns:a16="http://schemas.microsoft.com/office/drawing/2014/main" id="{E7A32AFC-89EA-42DF-8D6C-C68E67EF0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40A7F-57C2-480F-8107-F856B0546902}"/>
              </a:ext>
            </a:extLst>
          </p:cNvPr>
          <p:cNvSpPr>
            <a:spLocks noGrp="1"/>
          </p:cNvSpPr>
          <p:nvPr>
            <p:ph type="sldNum" sz="quarter" idx="12"/>
          </p:nvPr>
        </p:nvSpPr>
        <p:spPr/>
        <p:txBody>
          <a:bodyPr/>
          <a:lstStyle/>
          <a:p>
            <a:fld id="{5A2C3AF4-15D8-4745-8D00-DA5C9CC38D47}" type="slidenum">
              <a:rPr lang="en-US" smtClean="0"/>
              <a:t>‹#›</a:t>
            </a:fld>
            <a:endParaRPr lang="en-US"/>
          </a:p>
        </p:txBody>
      </p:sp>
    </p:spTree>
    <p:extLst>
      <p:ext uri="{BB962C8B-B14F-4D97-AF65-F5344CB8AC3E}">
        <p14:creationId xmlns:p14="http://schemas.microsoft.com/office/powerpoint/2010/main" val="2707130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8455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63424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8425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31680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31151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40109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10106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250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A6D9-315D-4D37-ACE8-F3486E154A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4697A0-A094-4CED-A507-780D60FF03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4AF43-FD76-42AF-8347-A80F71B7F8AB}"/>
              </a:ext>
            </a:extLst>
          </p:cNvPr>
          <p:cNvSpPr>
            <a:spLocks noGrp="1"/>
          </p:cNvSpPr>
          <p:nvPr>
            <p:ph type="dt" sz="half" idx="10"/>
          </p:nvPr>
        </p:nvSpPr>
        <p:spPr/>
        <p:txBody>
          <a:bodyPr/>
          <a:lstStyle/>
          <a:p>
            <a:fld id="{06F473EC-491A-4B9F-9144-F67E9BC12969}" type="datetimeFigureOut">
              <a:rPr lang="en-US" smtClean="0"/>
              <a:t>7/8/2025</a:t>
            </a:fld>
            <a:endParaRPr lang="en-US"/>
          </a:p>
        </p:txBody>
      </p:sp>
      <p:sp>
        <p:nvSpPr>
          <p:cNvPr id="5" name="Footer Placeholder 4">
            <a:extLst>
              <a:ext uri="{FF2B5EF4-FFF2-40B4-BE49-F238E27FC236}">
                <a16:creationId xmlns:a16="http://schemas.microsoft.com/office/drawing/2014/main" id="{8EB8AEA9-C12F-467F-AD86-94CE7020B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3263D-0BB7-486E-B92F-129089E3833C}"/>
              </a:ext>
            </a:extLst>
          </p:cNvPr>
          <p:cNvSpPr>
            <a:spLocks noGrp="1"/>
          </p:cNvSpPr>
          <p:nvPr>
            <p:ph type="sldNum" sz="quarter" idx="12"/>
          </p:nvPr>
        </p:nvSpPr>
        <p:spPr/>
        <p:txBody>
          <a:bodyPr/>
          <a:lstStyle/>
          <a:p>
            <a:fld id="{5A2C3AF4-15D8-4745-8D00-DA5C9CC38D47}" type="slidenum">
              <a:rPr lang="en-US" smtClean="0"/>
              <a:t>‹#›</a:t>
            </a:fld>
            <a:endParaRPr lang="en-US"/>
          </a:p>
        </p:txBody>
      </p:sp>
    </p:spTree>
    <p:extLst>
      <p:ext uri="{BB962C8B-B14F-4D97-AF65-F5344CB8AC3E}">
        <p14:creationId xmlns:p14="http://schemas.microsoft.com/office/powerpoint/2010/main" val="2668048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8079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39317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5238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77676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1402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02958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6439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95086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9810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71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9217-5142-4D37-83BE-9B043A1321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449FF7-6F0A-445D-99D4-54D5037D7F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0F1CBE4-C061-4404-A299-B75C37D088B2}"/>
              </a:ext>
            </a:extLst>
          </p:cNvPr>
          <p:cNvSpPr>
            <a:spLocks noGrp="1"/>
          </p:cNvSpPr>
          <p:nvPr>
            <p:ph type="dt" sz="half" idx="10"/>
          </p:nvPr>
        </p:nvSpPr>
        <p:spPr/>
        <p:txBody>
          <a:bodyPr/>
          <a:lstStyle/>
          <a:p>
            <a:fld id="{06F473EC-491A-4B9F-9144-F67E9BC12969}" type="datetimeFigureOut">
              <a:rPr lang="en-US" smtClean="0"/>
              <a:t>7/8/2025</a:t>
            </a:fld>
            <a:endParaRPr lang="en-US"/>
          </a:p>
        </p:txBody>
      </p:sp>
      <p:sp>
        <p:nvSpPr>
          <p:cNvPr id="5" name="Footer Placeholder 4">
            <a:extLst>
              <a:ext uri="{FF2B5EF4-FFF2-40B4-BE49-F238E27FC236}">
                <a16:creationId xmlns:a16="http://schemas.microsoft.com/office/drawing/2014/main" id="{81F0326D-FA59-487B-9E13-5FADBB529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553258-42B4-4562-9B3E-821457EF0BDB}"/>
              </a:ext>
            </a:extLst>
          </p:cNvPr>
          <p:cNvSpPr>
            <a:spLocks noGrp="1"/>
          </p:cNvSpPr>
          <p:nvPr>
            <p:ph type="sldNum" sz="quarter" idx="12"/>
          </p:nvPr>
        </p:nvSpPr>
        <p:spPr/>
        <p:txBody>
          <a:bodyPr/>
          <a:lstStyle/>
          <a:p>
            <a:fld id="{5A2C3AF4-15D8-4745-8D00-DA5C9CC38D47}" type="slidenum">
              <a:rPr lang="en-US" smtClean="0"/>
              <a:t>‹#›</a:t>
            </a:fld>
            <a:endParaRPr lang="en-US"/>
          </a:p>
        </p:txBody>
      </p:sp>
    </p:spTree>
    <p:extLst>
      <p:ext uri="{BB962C8B-B14F-4D97-AF65-F5344CB8AC3E}">
        <p14:creationId xmlns:p14="http://schemas.microsoft.com/office/powerpoint/2010/main" val="8191421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907148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14406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16453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8482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2B79-F76A-40B5-8484-DB2B566D18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6525AA-3F57-4512-A205-F69CA3D557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F32BEF-9AE1-4A1F-9592-292D45A134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432931-15BD-4FD7-A8B4-30C300A5BC4B}"/>
              </a:ext>
            </a:extLst>
          </p:cNvPr>
          <p:cNvSpPr>
            <a:spLocks noGrp="1"/>
          </p:cNvSpPr>
          <p:nvPr>
            <p:ph type="dt" sz="half" idx="10"/>
          </p:nvPr>
        </p:nvSpPr>
        <p:spPr/>
        <p:txBody>
          <a:bodyPr/>
          <a:lstStyle/>
          <a:p>
            <a:fld id="{06F473EC-491A-4B9F-9144-F67E9BC12969}" type="datetimeFigureOut">
              <a:rPr lang="en-US" smtClean="0"/>
              <a:t>7/8/2025</a:t>
            </a:fld>
            <a:endParaRPr lang="en-US"/>
          </a:p>
        </p:txBody>
      </p:sp>
      <p:sp>
        <p:nvSpPr>
          <p:cNvPr id="6" name="Footer Placeholder 5">
            <a:extLst>
              <a:ext uri="{FF2B5EF4-FFF2-40B4-BE49-F238E27FC236}">
                <a16:creationId xmlns:a16="http://schemas.microsoft.com/office/drawing/2014/main" id="{10B9B210-4B88-481C-8652-F1EFDA5A5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78A0AE-64B2-43AA-88E8-9834AC7735A0}"/>
              </a:ext>
            </a:extLst>
          </p:cNvPr>
          <p:cNvSpPr>
            <a:spLocks noGrp="1"/>
          </p:cNvSpPr>
          <p:nvPr>
            <p:ph type="sldNum" sz="quarter" idx="12"/>
          </p:nvPr>
        </p:nvSpPr>
        <p:spPr/>
        <p:txBody>
          <a:bodyPr/>
          <a:lstStyle/>
          <a:p>
            <a:fld id="{5A2C3AF4-15D8-4745-8D00-DA5C9CC38D47}" type="slidenum">
              <a:rPr lang="en-US" smtClean="0"/>
              <a:t>‹#›</a:t>
            </a:fld>
            <a:endParaRPr lang="en-US"/>
          </a:p>
        </p:txBody>
      </p:sp>
    </p:spTree>
    <p:extLst>
      <p:ext uri="{BB962C8B-B14F-4D97-AF65-F5344CB8AC3E}">
        <p14:creationId xmlns:p14="http://schemas.microsoft.com/office/powerpoint/2010/main" val="2048942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3452D-8DF2-4560-AD30-93C5D8C78B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226F52-ACC6-4A54-9AAF-3A11ACA978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E435F77-B100-460F-A949-C95627C3FC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3F4FC3-96AE-4B55-939E-8EA0EF3907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1994DF1-5B95-43DE-AF8C-833728062B7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65F3FB-C4AD-4602-B2EB-742158D99FC2}"/>
              </a:ext>
            </a:extLst>
          </p:cNvPr>
          <p:cNvSpPr>
            <a:spLocks noGrp="1"/>
          </p:cNvSpPr>
          <p:nvPr>
            <p:ph type="dt" sz="half" idx="10"/>
          </p:nvPr>
        </p:nvSpPr>
        <p:spPr/>
        <p:txBody>
          <a:bodyPr/>
          <a:lstStyle/>
          <a:p>
            <a:fld id="{06F473EC-491A-4B9F-9144-F67E9BC12969}" type="datetimeFigureOut">
              <a:rPr lang="en-US" smtClean="0"/>
              <a:t>7/8/2025</a:t>
            </a:fld>
            <a:endParaRPr lang="en-US"/>
          </a:p>
        </p:txBody>
      </p:sp>
      <p:sp>
        <p:nvSpPr>
          <p:cNvPr id="8" name="Footer Placeholder 7">
            <a:extLst>
              <a:ext uri="{FF2B5EF4-FFF2-40B4-BE49-F238E27FC236}">
                <a16:creationId xmlns:a16="http://schemas.microsoft.com/office/drawing/2014/main" id="{712ABA6E-4570-4199-908E-2585DEA35E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CEECCF-D939-46AC-B3AF-CBDBAB972E39}"/>
              </a:ext>
            </a:extLst>
          </p:cNvPr>
          <p:cNvSpPr>
            <a:spLocks noGrp="1"/>
          </p:cNvSpPr>
          <p:nvPr>
            <p:ph type="sldNum" sz="quarter" idx="12"/>
          </p:nvPr>
        </p:nvSpPr>
        <p:spPr/>
        <p:txBody>
          <a:bodyPr/>
          <a:lstStyle/>
          <a:p>
            <a:fld id="{5A2C3AF4-15D8-4745-8D00-DA5C9CC38D47}" type="slidenum">
              <a:rPr lang="en-US" smtClean="0"/>
              <a:t>‹#›</a:t>
            </a:fld>
            <a:endParaRPr lang="en-US"/>
          </a:p>
        </p:txBody>
      </p:sp>
    </p:spTree>
    <p:extLst>
      <p:ext uri="{BB962C8B-B14F-4D97-AF65-F5344CB8AC3E}">
        <p14:creationId xmlns:p14="http://schemas.microsoft.com/office/powerpoint/2010/main" val="311544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F718-4550-45DF-932D-61C0396B21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D1BC7B-CACE-4F29-917E-3ACF0B2FE355}"/>
              </a:ext>
            </a:extLst>
          </p:cNvPr>
          <p:cNvSpPr>
            <a:spLocks noGrp="1"/>
          </p:cNvSpPr>
          <p:nvPr>
            <p:ph type="dt" sz="half" idx="10"/>
          </p:nvPr>
        </p:nvSpPr>
        <p:spPr/>
        <p:txBody>
          <a:bodyPr/>
          <a:lstStyle/>
          <a:p>
            <a:fld id="{06F473EC-491A-4B9F-9144-F67E9BC12969}" type="datetimeFigureOut">
              <a:rPr lang="en-US" smtClean="0"/>
              <a:t>7/8/2025</a:t>
            </a:fld>
            <a:endParaRPr lang="en-US"/>
          </a:p>
        </p:txBody>
      </p:sp>
      <p:sp>
        <p:nvSpPr>
          <p:cNvPr id="4" name="Footer Placeholder 3">
            <a:extLst>
              <a:ext uri="{FF2B5EF4-FFF2-40B4-BE49-F238E27FC236}">
                <a16:creationId xmlns:a16="http://schemas.microsoft.com/office/drawing/2014/main" id="{EDB6C245-A4EB-41C7-99C8-DEAD9ADB92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E705BC-07E1-4949-822C-1BDD9F2442DA}"/>
              </a:ext>
            </a:extLst>
          </p:cNvPr>
          <p:cNvSpPr>
            <a:spLocks noGrp="1"/>
          </p:cNvSpPr>
          <p:nvPr>
            <p:ph type="sldNum" sz="quarter" idx="12"/>
          </p:nvPr>
        </p:nvSpPr>
        <p:spPr/>
        <p:txBody>
          <a:bodyPr/>
          <a:lstStyle/>
          <a:p>
            <a:fld id="{5A2C3AF4-15D8-4745-8D00-DA5C9CC38D47}" type="slidenum">
              <a:rPr lang="en-US" smtClean="0"/>
              <a:t>‹#›</a:t>
            </a:fld>
            <a:endParaRPr lang="en-US"/>
          </a:p>
        </p:txBody>
      </p:sp>
    </p:spTree>
    <p:extLst>
      <p:ext uri="{BB962C8B-B14F-4D97-AF65-F5344CB8AC3E}">
        <p14:creationId xmlns:p14="http://schemas.microsoft.com/office/powerpoint/2010/main" val="3536907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1E403F-9DB9-48C7-88BE-8060BD004593}"/>
              </a:ext>
            </a:extLst>
          </p:cNvPr>
          <p:cNvSpPr>
            <a:spLocks noGrp="1"/>
          </p:cNvSpPr>
          <p:nvPr>
            <p:ph type="dt" sz="half" idx="10"/>
          </p:nvPr>
        </p:nvSpPr>
        <p:spPr/>
        <p:txBody>
          <a:bodyPr/>
          <a:lstStyle/>
          <a:p>
            <a:fld id="{06F473EC-491A-4B9F-9144-F67E9BC12969}" type="datetimeFigureOut">
              <a:rPr lang="en-US" smtClean="0"/>
              <a:t>7/8/2025</a:t>
            </a:fld>
            <a:endParaRPr lang="en-US"/>
          </a:p>
        </p:txBody>
      </p:sp>
      <p:sp>
        <p:nvSpPr>
          <p:cNvPr id="3" name="Footer Placeholder 2">
            <a:extLst>
              <a:ext uri="{FF2B5EF4-FFF2-40B4-BE49-F238E27FC236}">
                <a16:creationId xmlns:a16="http://schemas.microsoft.com/office/drawing/2014/main" id="{BACD732E-BBB9-48A7-909C-F7BFF8107A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CC630C-F09E-4F33-BBE0-05A57D73747B}"/>
              </a:ext>
            </a:extLst>
          </p:cNvPr>
          <p:cNvSpPr>
            <a:spLocks noGrp="1"/>
          </p:cNvSpPr>
          <p:nvPr>
            <p:ph type="sldNum" sz="quarter" idx="12"/>
          </p:nvPr>
        </p:nvSpPr>
        <p:spPr/>
        <p:txBody>
          <a:bodyPr/>
          <a:lstStyle/>
          <a:p>
            <a:fld id="{5A2C3AF4-15D8-4745-8D00-DA5C9CC38D47}" type="slidenum">
              <a:rPr lang="en-US" smtClean="0"/>
              <a:t>‹#›</a:t>
            </a:fld>
            <a:endParaRPr lang="en-US"/>
          </a:p>
        </p:txBody>
      </p:sp>
    </p:spTree>
    <p:extLst>
      <p:ext uri="{BB962C8B-B14F-4D97-AF65-F5344CB8AC3E}">
        <p14:creationId xmlns:p14="http://schemas.microsoft.com/office/powerpoint/2010/main" val="2220420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8760-2C1B-4279-B566-0ECE02AC8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C22F55-7276-4F11-A907-133FF8741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24DF32-3E57-4FBB-9431-E4E17D500A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F060AD-9690-4454-8294-6E4F0A4B7683}"/>
              </a:ext>
            </a:extLst>
          </p:cNvPr>
          <p:cNvSpPr>
            <a:spLocks noGrp="1"/>
          </p:cNvSpPr>
          <p:nvPr>
            <p:ph type="dt" sz="half" idx="10"/>
          </p:nvPr>
        </p:nvSpPr>
        <p:spPr/>
        <p:txBody>
          <a:bodyPr/>
          <a:lstStyle/>
          <a:p>
            <a:fld id="{06F473EC-491A-4B9F-9144-F67E9BC12969}" type="datetimeFigureOut">
              <a:rPr lang="en-US" smtClean="0"/>
              <a:t>7/8/2025</a:t>
            </a:fld>
            <a:endParaRPr lang="en-US"/>
          </a:p>
        </p:txBody>
      </p:sp>
      <p:sp>
        <p:nvSpPr>
          <p:cNvPr id="6" name="Footer Placeholder 5">
            <a:extLst>
              <a:ext uri="{FF2B5EF4-FFF2-40B4-BE49-F238E27FC236}">
                <a16:creationId xmlns:a16="http://schemas.microsoft.com/office/drawing/2014/main" id="{D28A920F-61D8-4122-9EE2-9BAA1BCF5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4B9F4C-9623-4D14-AA0A-CD2D826AC275}"/>
              </a:ext>
            </a:extLst>
          </p:cNvPr>
          <p:cNvSpPr>
            <a:spLocks noGrp="1"/>
          </p:cNvSpPr>
          <p:nvPr>
            <p:ph type="sldNum" sz="quarter" idx="12"/>
          </p:nvPr>
        </p:nvSpPr>
        <p:spPr/>
        <p:txBody>
          <a:bodyPr/>
          <a:lstStyle/>
          <a:p>
            <a:fld id="{5A2C3AF4-15D8-4745-8D00-DA5C9CC38D47}" type="slidenum">
              <a:rPr lang="en-US" smtClean="0"/>
              <a:t>‹#›</a:t>
            </a:fld>
            <a:endParaRPr lang="en-US"/>
          </a:p>
        </p:txBody>
      </p:sp>
    </p:spTree>
    <p:extLst>
      <p:ext uri="{BB962C8B-B14F-4D97-AF65-F5344CB8AC3E}">
        <p14:creationId xmlns:p14="http://schemas.microsoft.com/office/powerpoint/2010/main" val="326702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21B2-E441-48C1-9702-E285718605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E0CF3E-8ED3-48C6-B07B-807991025F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C43C07-32CF-4891-AED7-799371FAB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8763B3-9335-41AD-9647-3CDFB6D29A95}"/>
              </a:ext>
            </a:extLst>
          </p:cNvPr>
          <p:cNvSpPr>
            <a:spLocks noGrp="1"/>
          </p:cNvSpPr>
          <p:nvPr>
            <p:ph type="dt" sz="half" idx="10"/>
          </p:nvPr>
        </p:nvSpPr>
        <p:spPr/>
        <p:txBody>
          <a:bodyPr/>
          <a:lstStyle/>
          <a:p>
            <a:fld id="{06F473EC-491A-4B9F-9144-F67E9BC12969}" type="datetimeFigureOut">
              <a:rPr lang="en-US" smtClean="0"/>
              <a:t>7/8/2025</a:t>
            </a:fld>
            <a:endParaRPr lang="en-US"/>
          </a:p>
        </p:txBody>
      </p:sp>
      <p:sp>
        <p:nvSpPr>
          <p:cNvPr id="6" name="Footer Placeholder 5">
            <a:extLst>
              <a:ext uri="{FF2B5EF4-FFF2-40B4-BE49-F238E27FC236}">
                <a16:creationId xmlns:a16="http://schemas.microsoft.com/office/drawing/2014/main" id="{899638BB-BE68-4FEA-B0AB-458AAC8D00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AAE4A-08EA-4A79-A44E-FC43BEC6215A}"/>
              </a:ext>
            </a:extLst>
          </p:cNvPr>
          <p:cNvSpPr>
            <a:spLocks noGrp="1"/>
          </p:cNvSpPr>
          <p:nvPr>
            <p:ph type="sldNum" sz="quarter" idx="12"/>
          </p:nvPr>
        </p:nvSpPr>
        <p:spPr/>
        <p:txBody>
          <a:bodyPr/>
          <a:lstStyle/>
          <a:p>
            <a:fld id="{5A2C3AF4-15D8-4745-8D00-DA5C9CC38D47}" type="slidenum">
              <a:rPr lang="en-US" smtClean="0"/>
              <a:t>‹#›</a:t>
            </a:fld>
            <a:endParaRPr lang="en-US"/>
          </a:p>
        </p:txBody>
      </p:sp>
    </p:spTree>
    <p:extLst>
      <p:ext uri="{BB962C8B-B14F-4D97-AF65-F5344CB8AC3E}">
        <p14:creationId xmlns:p14="http://schemas.microsoft.com/office/powerpoint/2010/main" val="126297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2DD28-7333-405A-A9AF-81173CEFC5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AB8AD6-4F02-4F06-9299-37B8619142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F7FB6-5854-4289-81DB-FA1FF9F750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473EC-491A-4B9F-9144-F67E9BC12969}" type="datetimeFigureOut">
              <a:rPr lang="en-US" smtClean="0"/>
              <a:t>7/8/2025</a:t>
            </a:fld>
            <a:endParaRPr lang="en-US"/>
          </a:p>
        </p:txBody>
      </p:sp>
      <p:sp>
        <p:nvSpPr>
          <p:cNvPr id="5" name="Footer Placeholder 4">
            <a:extLst>
              <a:ext uri="{FF2B5EF4-FFF2-40B4-BE49-F238E27FC236}">
                <a16:creationId xmlns:a16="http://schemas.microsoft.com/office/drawing/2014/main" id="{150CC74F-A62B-4AE6-AA4E-2C72F7E558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7D6959-C6BA-4A65-9494-91A16BC8B1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C3AF4-15D8-4745-8D00-DA5C9CC38D47}" type="slidenum">
              <a:rPr lang="en-US" smtClean="0"/>
              <a:t>‹#›</a:t>
            </a:fld>
            <a:endParaRPr lang="en-US"/>
          </a:p>
        </p:txBody>
      </p:sp>
    </p:spTree>
    <p:extLst>
      <p:ext uri="{BB962C8B-B14F-4D97-AF65-F5344CB8AC3E}">
        <p14:creationId xmlns:p14="http://schemas.microsoft.com/office/powerpoint/2010/main" val="2140154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7/9/2025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658429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7/8/2025</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370946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9.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33608" y="-1829108"/>
            <a:ext cx="4865730" cy="486573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id="4" name="TextBox 4"/>
            <p:cNvSpPr txBox="1"/>
            <p:nvPr/>
          </p:nvSpPr>
          <p:spPr>
            <a:xfrm>
              <a:off x="76200" y="38100"/>
              <a:ext cx="660400" cy="698500"/>
            </a:xfrm>
            <a:prstGeom prst="rect">
              <a:avLst/>
            </a:prstGeom>
          </p:spPr>
          <p:txBody>
            <a:bodyPr lIns="33867" tIns="33867" rIns="33867" bIns="33867" rtlCol="0" anchor="ctr"/>
            <a:lstStyle/>
            <a:p>
              <a:pPr algn="ctr" defTabSz="609630">
                <a:lnSpc>
                  <a:spcPts val="1773"/>
                </a:lnSpc>
                <a:spcBef>
                  <a:spcPct val="0"/>
                </a:spcBef>
              </a:pPr>
              <a:endParaRPr sz="1200">
                <a:solidFill>
                  <a:prstClr val="black"/>
                </a:solidFill>
                <a:latin typeface="Calibri"/>
              </a:endParaRPr>
            </a:p>
          </p:txBody>
        </p:sp>
      </p:grpSp>
      <p:grpSp>
        <p:nvGrpSpPr>
          <p:cNvPr id="5" name="Group 5"/>
          <p:cNvGrpSpPr/>
          <p:nvPr/>
        </p:nvGrpSpPr>
        <p:grpSpPr>
          <a:xfrm>
            <a:off x="8895076" y="4430140"/>
            <a:ext cx="4865730" cy="486573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id="7" name="TextBox 7"/>
            <p:cNvSpPr txBox="1"/>
            <p:nvPr/>
          </p:nvSpPr>
          <p:spPr>
            <a:xfrm>
              <a:off x="76200" y="38100"/>
              <a:ext cx="660400" cy="698500"/>
            </a:xfrm>
            <a:prstGeom prst="rect">
              <a:avLst/>
            </a:prstGeom>
          </p:spPr>
          <p:txBody>
            <a:bodyPr lIns="33867" tIns="33867" rIns="33867" bIns="33867" rtlCol="0" anchor="ctr"/>
            <a:lstStyle/>
            <a:p>
              <a:pPr algn="ctr" defTabSz="609630">
                <a:lnSpc>
                  <a:spcPts val="1773"/>
                </a:lnSpc>
                <a:spcBef>
                  <a:spcPct val="0"/>
                </a:spcBef>
              </a:pPr>
              <a:endParaRPr sz="1200">
                <a:solidFill>
                  <a:prstClr val="black"/>
                </a:solidFill>
                <a:latin typeface="Calibri"/>
              </a:endParaRPr>
            </a:p>
          </p:txBody>
        </p:sp>
      </p:grpSp>
      <p:grpSp>
        <p:nvGrpSpPr>
          <p:cNvPr id="8" name="Group 8"/>
          <p:cNvGrpSpPr/>
          <p:nvPr/>
        </p:nvGrpSpPr>
        <p:grpSpPr>
          <a:xfrm>
            <a:off x="8391117" y="6064412"/>
            <a:ext cx="1568805" cy="156880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id="10" name="TextBox 10"/>
            <p:cNvSpPr txBox="1"/>
            <p:nvPr/>
          </p:nvSpPr>
          <p:spPr>
            <a:xfrm>
              <a:off x="76200" y="38100"/>
              <a:ext cx="660400" cy="698500"/>
            </a:xfrm>
            <a:prstGeom prst="rect">
              <a:avLst/>
            </a:prstGeom>
          </p:spPr>
          <p:txBody>
            <a:bodyPr lIns="33867" tIns="33867" rIns="33867" bIns="33867" rtlCol="0" anchor="ctr"/>
            <a:lstStyle/>
            <a:p>
              <a:pPr algn="ctr" defTabSz="609630">
                <a:lnSpc>
                  <a:spcPts val="1773"/>
                </a:lnSpc>
                <a:spcBef>
                  <a:spcPct val="0"/>
                </a:spcBef>
              </a:pPr>
              <a:endParaRPr sz="1200">
                <a:solidFill>
                  <a:prstClr val="black"/>
                </a:solidFill>
                <a:latin typeface="Calibri"/>
              </a:endParaRPr>
            </a:p>
          </p:txBody>
        </p:sp>
      </p:grpSp>
      <p:grpSp>
        <p:nvGrpSpPr>
          <p:cNvPr id="11" name="Group 11"/>
          <p:cNvGrpSpPr/>
          <p:nvPr/>
        </p:nvGrpSpPr>
        <p:grpSpPr>
          <a:xfrm>
            <a:off x="-639818" y="2396804"/>
            <a:ext cx="1279636" cy="1279636"/>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id="13" name="TextBox 13"/>
            <p:cNvSpPr txBox="1"/>
            <p:nvPr/>
          </p:nvSpPr>
          <p:spPr>
            <a:xfrm>
              <a:off x="76200" y="38100"/>
              <a:ext cx="660400" cy="698500"/>
            </a:xfrm>
            <a:prstGeom prst="rect">
              <a:avLst/>
            </a:prstGeom>
          </p:spPr>
          <p:txBody>
            <a:bodyPr lIns="33867" tIns="33867" rIns="33867" bIns="33867" rtlCol="0" anchor="ctr"/>
            <a:lstStyle/>
            <a:p>
              <a:pPr algn="ctr" defTabSz="609630">
                <a:lnSpc>
                  <a:spcPts val="1773"/>
                </a:lnSpc>
                <a:spcBef>
                  <a:spcPct val="0"/>
                </a:spcBef>
              </a:pPr>
              <a:endParaRPr sz="1200">
                <a:solidFill>
                  <a:prstClr val="black"/>
                </a:solidFill>
                <a:latin typeface="Calibri"/>
              </a:endParaRPr>
            </a:p>
          </p:txBody>
        </p:sp>
      </p:grpSp>
      <p:sp>
        <p:nvSpPr>
          <p:cNvPr id="14" name="Freeform 14"/>
          <p:cNvSpPr/>
          <p:nvPr/>
        </p:nvSpPr>
        <p:spPr>
          <a:xfrm>
            <a:off x="685801" y="5936962"/>
            <a:ext cx="2613759" cy="470477"/>
          </a:xfrm>
          <a:custGeom>
            <a:avLst/>
            <a:gdLst/>
            <a:ahLst/>
            <a:cxnLst/>
            <a:rect l="l" t="t" r="r" b="b"/>
            <a:pathLst>
              <a:path w="3920639" h="705715">
                <a:moveTo>
                  <a:pt x="0" y="0"/>
                </a:moveTo>
                <a:lnTo>
                  <a:pt x="3920639" y="0"/>
                </a:lnTo>
                <a:lnTo>
                  <a:pt x="3920639" y="705714"/>
                </a:lnTo>
                <a:lnTo>
                  <a:pt x="0" y="7057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060688" y="-595003"/>
            <a:ext cx="2743200" cy="27432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0364498" y="5218175"/>
            <a:ext cx="2743200" cy="27432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10884336" y="3990099"/>
            <a:ext cx="880083" cy="880083"/>
          </a:xfrm>
          <a:custGeom>
            <a:avLst/>
            <a:gdLst/>
            <a:ahLst/>
            <a:cxnLst/>
            <a:rect l="l" t="t" r="r" b="b"/>
            <a:pathLst>
              <a:path w="1320124" h="1320124">
                <a:moveTo>
                  <a:pt x="0" y="0"/>
                </a:moveTo>
                <a:lnTo>
                  <a:pt x="1320124" y="0"/>
                </a:lnTo>
                <a:lnTo>
                  <a:pt x="1320124" y="1320124"/>
                </a:lnTo>
                <a:lnTo>
                  <a:pt x="0" y="132012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a:off x="2070009" y="-1229550"/>
            <a:ext cx="2459099" cy="2459099"/>
          </a:xfrm>
          <a:custGeom>
            <a:avLst/>
            <a:gdLst/>
            <a:ahLst/>
            <a:cxnLst/>
            <a:rect l="l" t="t" r="r" b="b"/>
            <a:pathLst>
              <a:path w="3688648" h="3688648">
                <a:moveTo>
                  <a:pt x="0" y="0"/>
                </a:moveTo>
                <a:lnTo>
                  <a:pt x="3688649" y="0"/>
                </a:lnTo>
                <a:lnTo>
                  <a:pt x="3688649" y="3688648"/>
                </a:lnTo>
                <a:lnTo>
                  <a:pt x="0" y="368864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TextBox 19"/>
          <p:cNvSpPr txBox="1"/>
          <p:nvPr/>
        </p:nvSpPr>
        <p:spPr>
          <a:xfrm>
            <a:off x="1167703" y="2661841"/>
            <a:ext cx="9856595" cy="1496115"/>
          </a:xfrm>
          <a:prstGeom prst="rect">
            <a:avLst/>
          </a:prstGeom>
        </p:spPr>
        <p:txBody>
          <a:bodyPr lIns="0" tIns="0" rIns="0" bIns="0" rtlCol="0" anchor="t">
            <a:spAutoFit/>
          </a:bodyPr>
          <a:lstStyle/>
          <a:p>
            <a:pPr algn="ctr" defTabSz="609630">
              <a:lnSpc>
                <a:spcPts val="3982"/>
              </a:lnSpc>
            </a:pPr>
            <a:r>
              <a:rPr lang="en-US" sz="2843" b="1" dirty="0">
                <a:solidFill>
                  <a:srgbClr val="30318B"/>
                </a:solidFill>
                <a:latin typeface="Times New Roman" panose="02020603050405020304" pitchFamily="18" charset="0"/>
                <a:ea typeface="Rosario Bold"/>
                <a:cs typeface="Times New Roman" panose="02020603050405020304" pitchFamily="18" charset="0"/>
                <a:sym typeface="Rosario Bold"/>
              </a:rPr>
              <a:t>EVALUATING THE INFLUENCE OF VEHICLE LATERAL DEVIATION ON CURVED WIDENING REQUIREMENT FOR TWO LANE UNDIVIDED ROADS</a:t>
            </a:r>
          </a:p>
        </p:txBody>
      </p:sp>
      <p:sp>
        <p:nvSpPr>
          <p:cNvPr id="20" name="TextBox 20"/>
          <p:cNvSpPr txBox="1"/>
          <p:nvPr/>
        </p:nvSpPr>
        <p:spPr>
          <a:xfrm>
            <a:off x="3392175" y="5296778"/>
            <a:ext cx="5407650" cy="689291"/>
          </a:xfrm>
          <a:prstGeom prst="rect">
            <a:avLst/>
          </a:prstGeom>
        </p:spPr>
        <p:txBody>
          <a:bodyPr lIns="0" tIns="0" rIns="0" bIns="0" rtlCol="0" anchor="t">
            <a:spAutoFit/>
          </a:bodyPr>
          <a:lstStyle/>
          <a:p>
            <a:pPr algn="ctr" defTabSz="609630">
              <a:lnSpc>
                <a:spcPts val="2838"/>
              </a:lnSpc>
            </a:pPr>
            <a:r>
              <a:rPr lang="en-US" sz="2027" dirty="0">
                <a:solidFill>
                  <a:srgbClr val="30318B"/>
                </a:solidFill>
                <a:latin typeface="Times New Roman" panose="02020603050405020304" pitchFamily="18" charset="0"/>
                <a:ea typeface="Rosario"/>
                <a:cs typeface="Times New Roman" panose="02020603050405020304" pitchFamily="18" charset="0"/>
                <a:sym typeface="Rosario"/>
              </a:rPr>
              <a:t>By Abhay Singh</a:t>
            </a:r>
          </a:p>
          <a:p>
            <a:pPr algn="ctr" defTabSz="609630">
              <a:lnSpc>
                <a:spcPts val="2838"/>
              </a:lnSpc>
            </a:pPr>
            <a:r>
              <a:rPr lang="en-US" sz="2027" dirty="0">
                <a:solidFill>
                  <a:srgbClr val="30318B"/>
                </a:solidFill>
                <a:latin typeface="Times New Roman" panose="02020603050405020304" pitchFamily="18" charset="0"/>
                <a:ea typeface="Rosario"/>
                <a:cs typeface="Times New Roman" panose="02020603050405020304" pitchFamily="18" charset="0"/>
                <a:sym typeface="Rosario"/>
              </a:rPr>
              <a:t>Indian Institute of Technology Jammu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3962-36D9-41FD-8199-10F44C9F2DA1}"/>
              </a:ext>
            </a:extLst>
          </p:cNvPr>
          <p:cNvSpPr>
            <a:spLocks noGrp="1"/>
          </p:cNvSpPr>
          <p:nvPr>
            <p:ph type="title"/>
          </p:nvPr>
        </p:nvSpPr>
        <p:spPr>
          <a:xfrm>
            <a:off x="838200" y="224117"/>
            <a:ext cx="10515600" cy="636494"/>
          </a:xfrm>
        </p:spPr>
        <p:txBody>
          <a:bodyPr>
            <a:normAutofit/>
          </a:bodyPr>
          <a:lstStyle/>
          <a:p>
            <a:pPr algn="ctr"/>
            <a:r>
              <a:rPr lang="en-US" sz="2000" b="1" dirty="0">
                <a:latin typeface="Times New Roman" panose="02020603050405020304" pitchFamily="18" charset="0"/>
                <a:cs typeface="Times New Roman" panose="02020603050405020304" pitchFamily="18" charset="0"/>
              </a:rPr>
              <a:t>METHODOLOGY</a:t>
            </a:r>
          </a:p>
        </p:txBody>
      </p:sp>
      <p:pic>
        <p:nvPicPr>
          <p:cNvPr id="21" name="Content Placeholder 20">
            <a:extLst>
              <a:ext uri="{FF2B5EF4-FFF2-40B4-BE49-F238E27FC236}">
                <a16:creationId xmlns:a16="http://schemas.microsoft.com/office/drawing/2014/main" id="{1AF2E830-BC4E-4053-8338-995BC42DD099}"/>
              </a:ext>
            </a:extLst>
          </p:cNvPr>
          <p:cNvPicPr>
            <a:picLocks noGrp="1" noChangeAspect="1"/>
          </p:cNvPicPr>
          <p:nvPr>
            <p:ph idx="1"/>
          </p:nvPr>
        </p:nvPicPr>
        <p:blipFill>
          <a:blip r:embed="rId2"/>
          <a:stretch>
            <a:fillRect/>
          </a:stretch>
        </p:blipFill>
        <p:spPr>
          <a:xfrm>
            <a:off x="1810871" y="995082"/>
            <a:ext cx="8991600" cy="5334000"/>
          </a:xfrm>
          <a:prstGeom prst="rect">
            <a:avLst/>
          </a:prstGeom>
        </p:spPr>
      </p:pic>
    </p:spTree>
    <p:extLst>
      <p:ext uri="{BB962C8B-B14F-4D97-AF65-F5344CB8AC3E}">
        <p14:creationId xmlns:p14="http://schemas.microsoft.com/office/powerpoint/2010/main" val="762384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E7C3-38BB-439D-9446-73B9BA249056}"/>
              </a:ext>
            </a:extLst>
          </p:cNvPr>
          <p:cNvSpPr>
            <a:spLocks noGrp="1"/>
          </p:cNvSpPr>
          <p:nvPr>
            <p:ph type="title"/>
          </p:nvPr>
        </p:nvSpPr>
        <p:spPr>
          <a:xfrm>
            <a:off x="672352" y="365125"/>
            <a:ext cx="10681448" cy="629957"/>
          </a:xfrm>
        </p:spPr>
        <p:txBody>
          <a:bodyPr>
            <a:normAutofit/>
          </a:bodyPr>
          <a:lstStyle/>
          <a:p>
            <a:pPr algn="ctr"/>
            <a:r>
              <a:rPr lang="en-US" sz="2000" dirty="0">
                <a:latin typeface="Times New Roman" panose="02020603050405020304" pitchFamily="18" charset="0"/>
                <a:cs typeface="Times New Roman" panose="02020603050405020304" pitchFamily="18" charset="0"/>
              </a:rPr>
              <a:t>RESULTS AND ANALYSIS</a:t>
            </a:r>
          </a:p>
        </p:txBody>
      </p:sp>
      <p:graphicFrame>
        <p:nvGraphicFramePr>
          <p:cNvPr id="4" name="Content Placeholder 3">
            <a:extLst>
              <a:ext uri="{FF2B5EF4-FFF2-40B4-BE49-F238E27FC236}">
                <a16:creationId xmlns:a16="http://schemas.microsoft.com/office/drawing/2014/main" id="{0F29360D-61A7-427C-8D56-874584B83003}"/>
              </a:ext>
            </a:extLst>
          </p:cNvPr>
          <p:cNvGraphicFramePr>
            <a:graphicFrameLocks noGrp="1"/>
          </p:cNvGraphicFramePr>
          <p:nvPr>
            <p:ph idx="1"/>
            <p:extLst>
              <p:ext uri="{D42A27DB-BD31-4B8C-83A1-F6EECF244321}">
                <p14:modId xmlns:p14="http://schemas.microsoft.com/office/powerpoint/2010/main" val="1093605873"/>
              </p:ext>
            </p:extLst>
          </p:nvPr>
        </p:nvGraphicFramePr>
        <p:xfrm>
          <a:off x="672353" y="995082"/>
          <a:ext cx="10681448" cy="4818642"/>
        </p:xfrm>
        <a:graphic>
          <a:graphicData uri="http://schemas.openxmlformats.org/drawingml/2006/table">
            <a:tbl>
              <a:tblPr firstRow="1" bandRow="1">
                <a:tableStyleId>{5C22544A-7EE6-4342-B048-85BDC9FD1C3A}</a:tableStyleId>
              </a:tblPr>
              <a:tblGrid>
                <a:gridCol w="1827914">
                  <a:extLst>
                    <a:ext uri="{9D8B030D-6E8A-4147-A177-3AD203B41FA5}">
                      <a16:colId xmlns:a16="http://schemas.microsoft.com/office/drawing/2014/main" val="2037578950"/>
                    </a:ext>
                  </a:extLst>
                </a:gridCol>
                <a:gridCol w="2140758">
                  <a:extLst>
                    <a:ext uri="{9D8B030D-6E8A-4147-A177-3AD203B41FA5}">
                      <a16:colId xmlns:a16="http://schemas.microsoft.com/office/drawing/2014/main" val="49228300"/>
                    </a:ext>
                  </a:extLst>
                </a:gridCol>
                <a:gridCol w="1935175">
                  <a:extLst>
                    <a:ext uri="{9D8B030D-6E8A-4147-A177-3AD203B41FA5}">
                      <a16:colId xmlns:a16="http://schemas.microsoft.com/office/drawing/2014/main" val="1872233999"/>
                    </a:ext>
                  </a:extLst>
                </a:gridCol>
                <a:gridCol w="1859197">
                  <a:extLst>
                    <a:ext uri="{9D8B030D-6E8A-4147-A177-3AD203B41FA5}">
                      <a16:colId xmlns:a16="http://schemas.microsoft.com/office/drawing/2014/main" val="683586263"/>
                    </a:ext>
                  </a:extLst>
                </a:gridCol>
                <a:gridCol w="1456968">
                  <a:extLst>
                    <a:ext uri="{9D8B030D-6E8A-4147-A177-3AD203B41FA5}">
                      <a16:colId xmlns:a16="http://schemas.microsoft.com/office/drawing/2014/main" val="3169517276"/>
                    </a:ext>
                  </a:extLst>
                </a:gridCol>
                <a:gridCol w="1461436">
                  <a:extLst>
                    <a:ext uri="{9D8B030D-6E8A-4147-A177-3AD203B41FA5}">
                      <a16:colId xmlns:a16="http://schemas.microsoft.com/office/drawing/2014/main" val="3670166595"/>
                    </a:ext>
                  </a:extLst>
                </a:gridCol>
              </a:tblGrid>
              <a:tr h="345166">
                <a:tc rowSpan="2">
                  <a:txBody>
                    <a:bodyPr/>
                    <a:lstStyle/>
                    <a:p>
                      <a:pPr algn="ctr"/>
                      <a:r>
                        <a:rPr lang="en-US" sz="1600" dirty="0">
                          <a:latin typeface="Times New Roman" panose="02020603050405020304" pitchFamily="18" charset="0"/>
                          <a:cs typeface="Times New Roman" panose="02020603050405020304" pitchFamily="18" charset="0"/>
                        </a:rPr>
                        <a:t>Curve no.</a:t>
                      </a:r>
                    </a:p>
                  </a:txBody>
                  <a:tcPr/>
                </a:tc>
                <a:tc rowSpan="2">
                  <a:txBody>
                    <a:bodyPr/>
                    <a:lstStyle/>
                    <a:p>
                      <a:pPr algn="ctr"/>
                      <a:r>
                        <a:rPr lang="en-US" sz="1600" dirty="0">
                          <a:latin typeface="Times New Roman" panose="02020603050405020304" pitchFamily="18" charset="0"/>
                          <a:cs typeface="Times New Roman" panose="02020603050405020304" pitchFamily="18" charset="0"/>
                        </a:rPr>
                        <a:t>Extra widening based on IRC-73-1980</a:t>
                      </a:r>
                    </a:p>
                  </a:txBody>
                  <a:tcPr/>
                </a:tc>
                <a:tc gridSpan="4">
                  <a:txBody>
                    <a:bodyPr/>
                    <a:lstStyle/>
                    <a:p>
                      <a:pPr algn="ctr"/>
                      <a:r>
                        <a:rPr lang="en-US" sz="1600" dirty="0">
                          <a:latin typeface="Times New Roman" panose="02020603050405020304" pitchFamily="18" charset="0"/>
                          <a:cs typeface="Times New Roman" panose="02020603050405020304" pitchFamily="18" charset="0"/>
                        </a:rPr>
                        <a:t>Estimated extra widening requirement</a:t>
                      </a:r>
                    </a:p>
                  </a:txBody>
                  <a:tcPr/>
                </a:tc>
                <a:tc hMerge="1">
                  <a:txBody>
                    <a:bodyPr/>
                    <a:lstStyle/>
                    <a:p>
                      <a:pPr algn="ctr"/>
                      <a:endParaRPr lang="en-US" sz="18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800" dirty="0">
                        <a:latin typeface="Times New Roman" panose="02020603050405020304" pitchFamily="18" charset="0"/>
                        <a:cs typeface="Times New Roman" panose="02020603050405020304" pitchFamily="18" charset="0"/>
                      </a:endParaRPr>
                    </a:p>
                  </a:txBody>
                  <a:tcPr/>
                </a:tc>
                <a:tc hMerge="1">
                  <a:txBody>
                    <a:bodyPr/>
                    <a:lstStyle/>
                    <a:p>
                      <a:pPr algn="ct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3762028"/>
                  </a:ext>
                </a:extLst>
              </a:tr>
              <a:tr h="345166">
                <a:tc vMerge="1">
                  <a:txBody>
                    <a:bodyPr/>
                    <a:lstStyle/>
                    <a:p>
                      <a:endParaRPr lang="en-US"/>
                    </a:p>
                  </a:txBody>
                  <a:tcPr/>
                </a:tc>
                <a:tc vMerge="1">
                  <a:txBody>
                    <a:bodyPr/>
                    <a:lstStyle/>
                    <a:p>
                      <a:endParaRPr lang="en-US"/>
                    </a:p>
                  </a:txBody>
                  <a:tcPr/>
                </a:tc>
                <a:tc>
                  <a:txBody>
                    <a:bodyPr/>
                    <a:lstStyle/>
                    <a:p>
                      <a:pPr algn="ctr"/>
                      <a:r>
                        <a:rPr lang="en-US" sz="1600" dirty="0">
                          <a:latin typeface="Times New Roman" panose="02020603050405020304" pitchFamily="18" charset="0"/>
                          <a:cs typeface="Times New Roman" panose="02020603050405020304" pitchFamily="18" charset="0"/>
                        </a:rPr>
                        <a:t>Mean </a:t>
                      </a:r>
                    </a:p>
                  </a:txBody>
                  <a:tcPr/>
                </a:tc>
                <a:tc>
                  <a:txBody>
                    <a:bodyPr/>
                    <a:lstStyle/>
                    <a:p>
                      <a:pPr algn="ctr"/>
                      <a:r>
                        <a:rPr lang="en-US" sz="1600" dirty="0">
                          <a:latin typeface="Times New Roman" panose="02020603050405020304" pitchFamily="18" charset="0"/>
                          <a:cs typeface="Times New Roman" panose="02020603050405020304" pitchFamily="18" charset="0"/>
                        </a:rPr>
                        <a:t>Max</a:t>
                      </a:r>
                    </a:p>
                  </a:txBody>
                  <a:tcPr/>
                </a:tc>
                <a:tc>
                  <a:txBody>
                    <a:bodyPr/>
                    <a:lstStyle/>
                    <a:p>
                      <a:pPr algn="ctr"/>
                      <a:r>
                        <a:rPr lang="en-US" sz="1600" dirty="0">
                          <a:latin typeface="Times New Roman" panose="02020603050405020304" pitchFamily="18" charset="0"/>
                          <a:cs typeface="Times New Roman" panose="02020603050405020304" pitchFamily="18" charset="0"/>
                        </a:rPr>
                        <a:t>Std</a:t>
                      </a:r>
                    </a:p>
                  </a:txBody>
                  <a:tcPr/>
                </a:tc>
                <a:tc>
                  <a:txBody>
                    <a:bodyPr/>
                    <a:lstStyle/>
                    <a:p>
                      <a:pPr algn="ctr"/>
                      <a:r>
                        <a:rPr lang="en-US" sz="1600" dirty="0">
                          <a:latin typeface="Times New Roman" panose="02020603050405020304" pitchFamily="18" charset="0"/>
                          <a:cs typeface="Times New Roman" panose="02020603050405020304" pitchFamily="18" charset="0"/>
                        </a:rPr>
                        <a:t>cv</a:t>
                      </a:r>
                    </a:p>
                  </a:txBody>
                  <a:tcPr/>
                </a:tc>
                <a:extLst>
                  <a:ext uri="{0D108BD9-81ED-4DB2-BD59-A6C34878D82A}">
                    <a16:rowId xmlns:a16="http://schemas.microsoft.com/office/drawing/2014/main" val="1429021641"/>
                  </a:ext>
                </a:extLst>
              </a:tr>
              <a:tr h="502267">
                <a:tc>
                  <a:txBody>
                    <a:bodyPr/>
                    <a:lstStyle/>
                    <a:p>
                      <a:pPr algn="ctr"/>
                      <a:r>
                        <a:rPr lang="en-US" sz="1600" dirty="0">
                          <a:latin typeface="Times New Roman" panose="02020603050405020304" pitchFamily="18" charset="0"/>
                          <a:cs typeface="Times New Roman" panose="02020603050405020304" pitchFamily="18" charset="0"/>
                        </a:rPr>
                        <a:t>127</a:t>
                      </a:r>
                    </a:p>
                  </a:txBody>
                  <a:tcPr/>
                </a:tc>
                <a:tc>
                  <a:txBody>
                    <a:bodyPr/>
                    <a:lstStyle/>
                    <a:p>
                      <a:pPr algn="ctr"/>
                      <a:r>
                        <a:rPr lang="en-US" sz="1600" dirty="0">
                          <a:latin typeface="Times New Roman" panose="02020603050405020304" pitchFamily="18" charset="0"/>
                          <a:cs typeface="Times New Roman" panose="02020603050405020304" pitchFamily="18" charset="0"/>
                        </a:rPr>
                        <a:t>0.886</a:t>
                      </a:r>
                    </a:p>
                  </a:txBody>
                  <a:tcPr/>
                </a:tc>
                <a:tc>
                  <a:txBody>
                    <a:bodyPr/>
                    <a:lstStyle/>
                    <a:p>
                      <a:pPr algn="ctr"/>
                      <a:r>
                        <a:rPr lang="en-US" sz="1600" dirty="0">
                          <a:latin typeface="Times New Roman" panose="02020603050405020304" pitchFamily="18" charset="0"/>
                          <a:cs typeface="Times New Roman" panose="02020603050405020304" pitchFamily="18" charset="0"/>
                        </a:rPr>
                        <a:t>0.713</a:t>
                      </a:r>
                    </a:p>
                  </a:txBody>
                  <a:tcPr/>
                </a:tc>
                <a:tc>
                  <a:txBody>
                    <a:bodyPr/>
                    <a:lstStyle/>
                    <a:p>
                      <a:pPr algn="ctr"/>
                      <a:r>
                        <a:rPr lang="en-US" sz="1600" dirty="0">
                          <a:latin typeface="Times New Roman" panose="02020603050405020304" pitchFamily="18" charset="0"/>
                          <a:cs typeface="Times New Roman" panose="02020603050405020304" pitchFamily="18" charset="0"/>
                        </a:rPr>
                        <a:t>2.494</a:t>
                      </a:r>
                    </a:p>
                  </a:txBody>
                  <a:tcPr/>
                </a:tc>
                <a:tc>
                  <a:txBody>
                    <a:bodyPr/>
                    <a:lstStyle/>
                    <a:p>
                      <a:pPr algn="ctr"/>
                      <a:r>
                        <a:rPr lang="en-US" sz="1600" dirty="0">
                          <a:latin typeface="Times New Roman" panose="02020603050405020304" pitchFamily="18" charset="0"/>
                          <a:cs typeface="Times New Roman" panose="02020603050405020304" pitchFamily="18" charset="0"/>
                        </a:rPr>
                        <a:t>0.454</a:t>
                      </a:r>
                    </a:p>
                  </a:txBody>
                  <a:tcPr/>
                </a:tc>
                <a:tc>
                  <a:txBody>
                    <a:bodyPr/>
                    <a:lstStyle/>
                    <a:p>
                      <a:pPr algn="ctr"/>
                      <a:r>
                        <a:rPr lang="en-US" sz="1600" dirty="0">
                          <a:latin typeface="Times New Roman" panose="02020603050405020304" pitchFamily="18" charset="0"/>
                          <a:cs typeface="Times New Roman" panose="02020603050405020304" pitchFamily="18" charset="0"/>
                        </a:rPr>
                        <a:t>0.637</a:t>
                      </a:r>
                    </a:p>
                  </a:txBody>
                  <a:tcPr/>
                </a:tc>
                <a:extLst>
                  <a:ext uri="{0D108BD9-81ED-4DB2-BD59-A6C34878D82A}">
                    <a16:rowId xmlns:a16="http://schemas.microsoft.com/office/drawing/2014/main" val="3353486739"/>
                  </a:ext>
                </a:extLst>
              </a:tr>
              <a:tr h="612441">
                <a:tc>
                  <a:txBody>
                    <a:bodyPr/>
                    <a:lstStyle/>
                    <a:p>
                      <a:pPr algn="ctr"/>
                      <a:r>
                        <a:rPr lang="en-US" sz="1600" dirty="0">
                          <a:latin typeface="Times New Roman" panose="02020603050405020304" pitchFamily="18" charset="0"/>
                          <a:cs typeface="Times New Roman" panose="02020603050405020304" pitchFamily="18" charset="0"/>
                        </a:rPr>
                        <a:t>179</a:t>
                      </a:r>
                    </a:p>
                  </a:txBody>
                  <a:tcPr/>
                </a:tc>
                <a:tc>
                  <a:txBody>
                    <a:bodyPr/>
                    <a:lstStyle/>
                    <a:p>
                      <a:pPr algn="ctr"/>
                      <a:r>
                        <a:rPr lang="en-US" sz="1600" dirty="0">
                          <a:latin typeface="Times New Roman" panose="02020603050405020304" pitchFamily="18" charset="0"/>
                          <a:cs typeface="Times New Roman" panose="02020603050405020304" pitchFamily="18" charset="0"/>
                        </a:rPr>
                        <a:t>0.552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0.685</a:t>
                      </a:r>
                    </a:p>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2.172</a:t>
                      </a:r>
                    </a:p>
                  </a:txBody>
                  <a:tcPr/>
                </a:tc>
                <a:tc>
                  <a:txBody>
                    <a:bodyPr/>
                    <a:lstStyle/>
                    <a:p>
                      <a:pPr algn="ctr"/>
                      <a:r>
                        <a:rPr lang="en-US" sz="1600" dirty="0">
                          <a:latin typeface="Times New Roman" panose="02020603050405020304" pitchFamily="18" charset="0"/>
                          <a:cs typeface="Times New Roman" panose="02020603050405020304" pitchFamily="18" charset="0"/>
                        </a:rPr>
                        <a:t>0.421</a:t>
                      </a:r>
                    </a:p>
                  </a:txBody>
                  <a:tcPr/>
                </a:tc>
                <a:tc>
                  <a:txBody>
                    <a:bodyPr/>
                    <a:lstStyle/>
                    <a:p>
                      <a:pPr algn="ctr"/>
                      <a:r>
                        <a:rPr lang="en-US" sz="1600" dirty="0">
                          <a:latin typeface="Times New Roman" panose="02020603050405020304" pitchFamily="18" charset="0"/>
                          <a:cs typeface="Times New Roman" panose="02020603050405020304" pitchFamily="18" charset="0"/>
                        </a:rPr>
                        <a:t>0.616</a:t>
                      </a:r>
                    </a:p>
                  </a:txBody>
                  <a:tcPr/>
                </a:tc>
                <a:extLst>
                  <a:ext uri="{0D108BD9-81ED-4DB2-BD59-A6C34878D82A}">
                    <a16:rowId xmlns:a16="http://schemas.microsoft.com/office/drawing/2014/main" val="3741945176"/>
                  </a:ext>
                </a:extLst>
              </a:tr>
              <a:tr h="502267">
                <a:tc>
                  <a:txBody>
                    <a:bodyPr/>
                    <a:lstStyle/>
                    <a:p>
                      <a:pPr algn="ctr"/>
                      <a:r>
                        <a:rPr lang="en-US" sz="1600" dirty="0">
                          <a:latin typeface="Times New Roman" panose="02020603050405020304" pitchFamily="18" charset="0"/>
                          <a:cs typeface="Times New Roman" panose="02020603050405020304" pitchFamily="18" charset="0"/>
                        </a:rPr>
                        <a:t>183</a:t>
                      </a:r>
                    </a:p>
                  </a:txBody>
                  <a:tcPr/>
                </a:tc>
                <a:tc>
                  <a:txBody>
                    <a:bodyPr/>
                    <a:lstStyle/>
                    <a:p>
                      <a:pPr algn="ctr"/>
                      <a:r>
                        <a:rPr lang="en-US" sz="1600" dirty="0">
                          <a:latin typeface="Times New Roman" panose="02020603050405020304" pitchFamily="18" charset="0"/>
                          <a:cs typeface="Times New Roman" panose="02020603050405020304" pitchFamily="18" charset="0"/>
                        </a:rPr>
                        <a:t>1.038</a:t>
                      </a:r>
                    </a:p>
                  </a:txBody>
                  <a:tcPr/>
                </a:tc>
                <a:tc>
                  <a:txBody>
                    <a:bodyPr/>
                    <a:lstStyle/>
                    <a:p>
                      <a:pPr algn="ctr"/>
                      <a:r>
                        <a:rPr lang="en-US" sz="1600" dirty="0">
                          <a:latin typeface="Times New Roman" panose="02020603050405020304" pitchFamily="18" charset="0"/>
                          <a:cs typeface="Times New Roman" panose="02020603050405020304" pitchFamily="18" charset="0"/>
                        </a:rPr>
                        <a:t>0.710</a:t>
                      </a:r>
                    </a:p>
                  </a:txBody>
                  <a:tcPr/>
                </a:tc>
                <a:tc>
                  <a:txBody>
                    <a:bodyPr/>
                    <a:lstStyle/>
                    <a:p>
                      <a:pPr algn="ctr"/>
                      <a:r>
                        <a:rPr lang="en-US" sz="1600" dirty="0">
                          <a:latin typeface="Times New Roman" panose="02020603050405020304" pitchFamily="18" charset="0"/>
                          <a:cs typeface="Times New Roman" panose="02020603050405020304" pitchFamily="18" charset="0"/>
                        </a:rPr>
                        <a:t>2.262</a:t>
                      </a:r>
                    </a:p>
                  </a:txBody>
                  <a:tcPr/>
                </a:tc>
                <a:tc>
                  <a:txBody>
                    <a:bodyPr/>
                    <a:lstStyle/>
                    <a:p>
                      <a:pPr algn="ctr"/>
                      <a:r>
                        <a:rPr lang="en-US" sz="1600" dirty="0">
                          <a:latin typeface="Times New Roman" panose="02020603050405020304" pitchFamily="18" charset="0"/>
                          <a:cs typeface="Times New Roman" panose="02020603050405020304" pitchFamily="18" charset="0"/>
                        </a:rPr>
                        <a:t>0.456</a:t>
                      </a:r>
                    </a:p>
                  </a:txBody>
                  <a:tcPr/>
                </a:tc>
                <a:tc>
                  <a:txBody>
                    <a:bodyPr/>
                    <a:lstStyle/>
                    <a:p>
                      <a:pPr algn="ctr"/>
                      <a:r>
                        <a:rPr lang="en-US" sz="1600" dirty="0">
                          <a:latin typeface="Times New Roman" panose="02020603050405020304" pitchFamily="18" charset="0"/>
                          <a:cs typeface="Times New Roman" panose="02020603050405020304" pitchFamily="18" charset="0"/>
                        </a:rPr>
                        <a:t>0.642</a:t>
                      </a:r>
                    </a:p>
                  </a:txBody>
                  <a:tcPr/>
                </a:tc>
                <a:extLst>
                  <a:ext uri="{0D108BD9-81ED-4DB2-BD59-A6C34878D82A}">
                    <a16:rowId xmlns:a16="http://schemas.microsoft.com/office/drawing/2014/main" val="1260799064"/>
                  </a:ext>
                </a:extLst>
              </a:tr>
              <a:tr h="502267">
                <a:tc>
                  <a:txBody>
                    <a:bodyPr/>
                    <a:lstStyle/>
                    <a:p>
                      <a:pPr algn="ctr"/>
                      <a:r>
                        <a:rPr lang="en-US" sz="1600" dirty="0">
                          <a:latin typeface="Times New Roman" panose="02020603050405020304" pitchFamily="18" charset="0"/>
                          <a:cs typeface="Times New Roman" panose="02020603050405020304" pitchFamily="18" charset="0"/>
                        </a:rPr>
                        <a:t>171</a:t>
                      </a:r>
                    </a:p>
                  </a:txBody>
                  <a:tcPr/>
                </a:tc>
                <a:tc>
                  <a:txBody>
                    <a:bodyPr/>
                    <a:lstStyle/>
                    <a:p>
                      <a:pPr algn="ctr"/>
                      <a:r>
                        <a:rPr lang="en-US" sz="1600" dirty="0">
                          <a:latin typeface="Times New Roman" panose="02020603050405020304" pitchFamily="18" charset="0"/>
                          <a:cs typeface="Times New Roman" panose="02020603050405020304" pitchFamily="18" charset="0"/>
                        </a:rPr>
                        <a:t>0.954</a:t>
                      </a:r>
                    </a:p>
                  </a:txBody>
                  <a:tcPr/>
                </a:tc>
                <a:tc>
                  <a:txBody>
                    <a:bodyPr/>
                    <a:lstStyle/>
                    <a:p>
                      <a:pPr algn="ctr"/>
                      <a:r>
                        <a:rPr lang="en-US" sz="1600" dirty="0">
                          <a:latin typeface="Times New Roman" panose="02020603050405020304" pitchFamily="18" charset="0"/>
                          <a:cs typeface="Times New Roman" panose="02020603050405020304" pitchFamily="18" charset="0"/>
                        </a:rPr>
                        <a:t>0.571</a:t>
                      </a:r>
                    </a:p>
                  </a:txBody>
                  <a:tcPr/>
                </a:tc>
                <a:tc>
                  <a:txBody>
                    <a:bodyPr/>
                    <a:lstStyle/>
                    <a:p>
                      <a:pPr algn="ctr"/>
                      <a:r>
                        <a:rPr lang="en-US" sz="1600" dirty="0">
                          <a:latin typeface="Times New Roman" panose="02020603050405020304" pitchFamily="18" charset="0"/>
                          <a:cs typeface="Times New Roman" panose="02020603050405020304" pitchFamily="18" charset="0"/>
                        </a:rPr>
                        <a:t>2.318</a:t>
                      </a:r>
                    </a:p>
                  </a:txBody>
                  <a:tcPr/>
                </a:tc>
                <a:tc>
                  <a:txBody>
                    <a:bodyPr/>
                    <a:lstStyle/>
                    <a:p>
                      <a:pPr algn="ctr"/>
                      <a:r>
                        <a:rPr lang="en-US" sz="1600" dirty="0">
                          <a:latin typeface="Times New Roman" panose="02020603050405020304" pitchFamily="18" charset="0"/>
                          <a:cs typeface="Times New Roman" panose="02020603050405020304" pitchFamily="18" charset="0"/>
                        </a:rPr>
                        <a:t>0.392</a:t>
                      </a:r>
                    </a:p>
                  </a:txBody>
                  <a:tcPr/>
                </a:tc>
                <a:tc>
                  <a:txBody>
                    <a:bodyPr/>
                    <a:lstStyle/>
                    <a:p>
                      <a:pPr algn="ctr"/>
                      <a:r>
                        <a:rPr lang="en-US" sz="1600" dirty="0">
                          <a:latin typeface="Times New Roman" panose="02020603050405020304" pitchFamily="18" charset="0"/>
                          <a:cs typeface="Times New Roman" panose="02020603050405020304" pitchFamily="18" charset="0"/>
                        </a:rPr>
                        <a:t>0.686</a:t>
                      </a:r>
                    </a:p>
                  </a:txBody>
                  <a:tcPr/>
                </a:tc>
                <a:extLst>
                  <a:ext uri="{0D108BD9-81ED-4DB2-BD59-A6C34878D82A}">
                    <a16:rowId xmlns:a16="http://schemas.microsoft.com/office/drawing/2014/main" val="3761276805"/>
                  </a:ext>
                </a:extLst>
              </a:tr>
              <a:tr h="502267">
                <a:tc>
                  <a:txBody>
                    <a:bodyPr/>
                    <a:lstStyle/>
                    <a:p>
                      <a:pPr algn="ctr"/>
                      <a:r>
                        <a:rPr lang="en-US" sz="1600" dirty="0">
                          <a:latin typeface="Times New Roman" panose="02020603050405020304" pitchFamily="18" charset="0"/>
                          <a:cs typeface="Times New Roman" panose="02020603050405020304" pitchFamily="18" charset="0"/>
                        </a:rPr>
                        <a:t>189</a:t>
                      </a:r>
                    </a:p>
                  </a:txBody>
                  <a:tcPr/>
                </a:tc>
                <a:tc>
                  <a:txBody>
                    <a:bodyPr/>
                    <a:lstStyle/>
                    <a:p>
                      <a:pPr algn="ctr"/>
                      <a:r>
                        <a:rPr lang="en-US" sz="1600" dirty="0">
                          <a:latin typeface="Times New Roman" panose="02020603050405020304" pitchFamily="18" charset="0"/>
                          <a:cs typeface="Times New Roman" panose="02020603050405020304" pitchFamily="18" charset="0"/>
                        </a:rPr>
                        <a:t>0.886</a:t>
                      </a:r>
                    </a:p>
                  </a:txBody>
                  <a:tcPr/>
                </a:tc>
                <a:tc>
                  <a:txBody>
                    <a:bodyPr/>
                    <a:lstStyle/>
                    <a:p>
                      <a:pPr algn="ctr"/>
                      <a:r>
                        <a:rPr lang="en-US" sz="1600" dirty="0">
                          <a:latin typeface="Times New Roman" panose="02020603050405020304" pitchFamily="18" charset="0"/>
                          <a:cs typeface="Times New Roman" panose="02020603050405020304" pitchFamily="18" charset="0"/>
                        </a:rPr>
                        <a:t>0.664</a:t>
                      </a:r>
                    </a:p>
                  </a:txBody>
                  <a:tcPr/>
                </a:tc>
                <a:tc>
                  <a:txBody>
                    <a:bodyPr/>
                    <a:lstStyle/>
                    <a:p>
                      <a:pPr algn="ctr"/>
                      <a:r>
                        <a:rPr lang="en-US" sz="1600" dirty="0">
                          <a:latin typeface="Times New Roman" panose="02020603050405020304" pitchFamily="18" charset="0"/>
                          <a:cs typeface="Times New Roman" panose="02020603050405020304" pitchFamily="18" charset="0"/>
                        </a:rPr>
                        <a:t>2.494</a:t>
                      </a:r>
                    </a:p>
                  </a:txBody>
                  <a:tcPr/>
                </a:tc>
                <a:tc>
                  <a:txBody>
                    <a:bodyPr/>
                    <a:lstStyle/>
                    <a:p>
                      <a:pPr algn="ctr"/>
                      <a:r>
                        <a:rPr lang="en-US" sz="1600" dirty="0">
                          <a:latin typeface="Times New Roman" panose="02020603050405020304" pitchFamily="18" charset="0"/>
                          <a:cs typeface="Times New Roman" panose="02020603050405020304" pitchFamily="18" charset="0"/>
                        </a:rPr>
                        <a:t>0.452</a:t>
                      </a:r>
                    </a:p>
                  </a:txBody>
                  <a:tcPr/>
                </a:tc>
                <a:tc>
                  <a:txBody>
                    <a:bodyPr/>
                    <a:lstStyle/>
                    <a:p>
                      <a:pPr algn="ctr"/>
                      <a:r>
                        <a:rPr lang="en-US" sz="1600" dirty="0">
                          <a:latin typeface="Times New Roman" panose="02020603050405020304" pitchFamily="18" charset="0"/>
                          <a:cs typeface="Times New Roman" panose="02020603050405020304" pitchFamily="18" charset="0"/>
                        </a:rPr>
                        <a:t>0.681</a:t>
                      </a:r>
                    </a:p>
                  </a:txBody>
                  <a:tcPr/>
                </a:tc>
                <a:extLst>
                  <a:ext uri="{0D108BD9-81ED-4DB2-BD59-A6C34878D82A}">
                    <a16:rowId xmlns:a16="http://schemas.microsoft.com/office/drawing/2014/main" val="498285873"/>
                  </a:ext>
                </a:extLst>
              </a:tr>
              <a:tr h="502267">
                <a:tc>
                  <a:txBody>
                    <a:bodyPr/>
                    <a:lstStyle/>
                    <a:p>
                      <a:pPr algn="ctr"/>
                      <a:r>
                        <a:rPr lang="en-US" sz="1600" dirty="0">
                          <a:latin typeface="Times New Roman" panose="02020603050405020304" pitchFamily="18" charset="0"/>
                          <a:cs typeface="Times New Roman" panose="02020603050405020304" pitchFamily="18" charset="0"/>
                        </a:rPr>
                        <a:t>245</a:t>
                      </a:r>
                    </a:p>
                  </a:txBody>
                  <a:tcPr/>
                </a:tc>
                <a:tc>
                  <a:txBody>
                    <a:bodyPr/>
                    <a:lstStyle/>
                    <a:p>
                      <a:pPr algn="ctr"/>
                      <a:r>
                        <a:rPr lang="en-US" sz="1600" dirty="0">
                          <a:latin typeface="Times New Roman" panose="02020603050405020304" pitchFamily="18" charset="0"/>
                          <a:cs typeface="Times New Roman" panose="02020603050405020304" pitchFamily="18" charset="0"/>
                        </a:rPr>
                        <a:t>0.669</a:t>
                      </a:r>
                    </a:p>
                  </a:txBody>
                  <a:tcPr/>
                </a:tc>
                <a:tc>
                  <a:txBody>
                    <a:bodyPr/>
                    <a:lstStyle/>
                    <a:p>
                      <a:pPr algn="ctr"/>
                      <a:r>
                        <a:rPr lang="en-US" sz="1600" dirty="0">
                          <a:latin typeface="Times New Roman" panose="02020603050405020304" pitchFamily="18" charset="0"/>
                          <a:cs typeface="Times New Roman" panose="02020603050405020304" pitchFamily="18" charset="0"/>
                        </a:rPr>
                        <a:t>0.644</a:t>
                      </a:r>
                    </a:p>
                  </a:txBody>
                  <a:tcPr/>
                </a:tc>
                <a:tc>
                  <a:txBody>
                    <a:bodyPr/>
                    <a:lstStyle/>
                    <a:p>
                      <a:pPr algn="ctr"/>
                      <a:r>
                        <a:rPr lang="en-US" sz="1600" dirty="0">
                          <a:latin typeface="Times New Roman" panose="02020603050405020304" pitchFamily="18" charset="0"/>
                          <a:cs typeface="Times New Roman" panose="02020603050405020304" pitchFamily="18" charset="0"/>
                        </a:rPr>
                        <a:t>2.527</a:t>
                      </a:r>
                    </a:p>
                  </a:txBody>
                  <a:tcPr/>
                </a:tc>
                <a:tc>
                  <a:txBody>
                    <a:bodyPr/>
                    <a:lstStyle/>
                    <a:p>
                      <a:pPr algn="ctr"/>
                      <a:r>
                        <a:rPr lang="en-US" sz="1600" dirty="0">
                          <a:latin typeface="Times New Roman" panose="02020603050405020304" pitchFamily="18" charset="0"/>
                          <a:cs typeface="Times New Roman" panose="02020603050405020304" pitchFamily="18" charset="0"/>
                        </a:rPr>
                        <a:t>0.411</a:t>
                      </a:r>
                    </a:p>
                  </a:txBody>
                  <a:tcPr/>
                </a:tc>
                <a:tc>
                  <a:txBody>
                    <a:bodyPr/>
                    <a:lstStyle/>
                    <a:p>
                      <a:pPr algn="ctr"/>
                      <a:r>
                        <a:rPr lang="en-US" sz="1600" dirty="0">
                          <a:latin typeface="Times New Roman" panose="02020603050405020304" pitchFamily="18" charset="0"/>
                          <a:cs typeface="Times New Roman" panose="02020603050405020304" pitchFamily="18" charset="0"/>
                        </a:rPr>
                        <a:t>0.638</a:t>
                      </a:r>
                    </a:p>
                  </a:txBody>
                  <a:tcPr/>
                </a:tc>
                <a:extLst>
                  <a:ext uri="{0D108BD9-81ED-4DB2-BD59-A6C34878D82A}">
                    <a16:rowId xmlns:a16="http://schemas.microsoft.com/office/drawing/2014/main" val="1855668623"/>
                  </a:ext>
                </a:extLst>
              </a:tr>
              <a:tr h="502267">
                <a:tc>
                  <a:txBody>
                    <a:bodyPr/>
                    <a:lstStyle/>
                    <a:p>
                      <a:pPr algn="ctr"/>
                      <a:r>
                        <a:rPr lang="en-US" sz="1600" dirty="0">
                          <a:latin typeface="Times New Roman" panose="02020603050405020304" pitchFamily="18" charset="0"/>
                          <a:cs typeface="Times New Roman" panose="02020603050405020304" pitchFamily="18" charset="0"/>
                        </a:rPr>
                        <a:t>221</a:t>
                      </a:r>
                    </a:p>
                  </a:txBody>
                  <a:tcPr/>
                </a:tc>
                <a:tc>
                  <a:txBody>
                    <a:bodyPr/>
                    <a:lstStyle/>
                    <a:p>
                      <a:pPr algn="ctr"/>
                      <a:r>
                        <a:rPr lang="en-US" sz="1600" dirty="0">
                          <a:latin typeface="Times New Roman" panose="02020603050405020304" pitchFamily="18" charset="0"/>
                          <a:cs typeface="Times New Roman" panose="02020603050405020304" pitchFamily="18" charset="0"/>
                        </a:rPr>
                        <a:t>1.038</a:t>
                      </a:r>
                    </a:p>
                  </a:txBody>
                  <a:tcPr/>
                </a:tc>
                <a:tc>
                  <a:txBody>
                    <a:bodyPr/>
                    <a:lstStyle/>
                    <a:p>
                      <a:pPr algn="ctr"/>
                      <a:r>
                        <a:rPr lang="en-US" sz="1600" dirty="0">
                          <a:latin typeface="Times New Roman" panose="02020603050405020304" pitchFamily="18" charset="0"/>
                          <a:cs typeface="Times New Roman" panose="02020603050405020304" pitchFamily="18" charset="0"/>
                        </a:rPr>
                        <a:t>1.034</a:t>
                      </a:r>
                    </a:p>
                  </a:txBody>
                  <a:tcPr/>
                </a:tc>
                <a:tc>
                  <a:txBody>
                    <a:bodyPr/>
                    <a:lstStyle/>
                    <a:p>
                      <a:pPr algn="ctr"/>
                      <a:r>
                        <a:rPr lang="en-US" sz="1600" dirty="0">
                          <a:latin typeface="Times New Roman" panose="02020603050405020304" pitchFamily="18" charset="0"/>
                          <a:cs typeface="Times New Roman" panose="02020603050405020304" pitchFamily="18" charset="0"/>
                        </a:rPr>
                        <a:t>1.948</a:t>
                      </a:r>
                    </a:p>
                  </a:txBody>
                  <a:tcPr/>
                </a:tc>
                <a:tc>
                  <a:txBody>
                    <a:bodyPr/>
                    <a:lstStyle/>
                    <a:p>
                      <a:pPr algn="ctr"/>
                      <a:r>
                        <a:rPr lang="en-US" sz="1600" dirty="0">
                          <a:latin typeface="Times New Roman" panose="02020603050405020304" pitchFamily="18" charset="0"/>
                          <a:cs typeface="Times New Roman" panose="02020603050405020304" pitchFamily="18" charset="0"/>
                        </a:rPr>
                        <a:t>0.568</a:t>
                      </a:r>
                    </a:p>
                  </a:txBody>
                  <a:tcPr/>
                </a:tc>
                <a:tc>
                  <a:txBody>
                    <a:bodyPr/>
                    <a:lstStyle/>
                    <a:p>
                      <a:pPr algn="ctr"/>
                      <a:r>
                        <a:rPr lang="en-US" sz="1600" dirty="0">
                          <a:latin typeface="Times New Roman" panose="02020603050405020304" pitchFamily="18" charset="0"/>
                          <a:cs typeface="Times New Roman" panose="02020603050405020304" pitchFamily="18" charset="0"/>
                        </a:rPr>
                        <a:t>0.549</a:t>
                      </a:r>
                    </a:p>
                  </a:txBody>
                  <a:tcPr/>
                </a:tc>
                <a:extLst>
                  <a:ext uri="{0D108BD9-81ED-4DB2-BD59-A6C34878D82A}">
                    <a16:rowId xmlns:a16="http://schemas.microsoft.com/office/drawing/2014/main" val="3743732539"/>
                  </a:ext>
                </a:extLst>
              </a:tr>
              <a:tr h="502267">
                <a:tc>
                  <a:txBody>
                    <a:bodyPr/>
                    <a:lstStyle/>
                    <a:p>
                      <a:pPr algn="ctr"/>
                      <a:r>
                        <a:rPr lang="en-US" sz="1600" dirty="0">
                          <a:latin typeface="Times New Roman" panose="02020603050405020304" pitchFamily="18" charset="0"/>
                          <a:cs typeface="Times New Roman" panose="02020603050405020304" pitchFamily="18" charset="0"/>
                        </a:rPr>
                        <a:t>227</a:t>
                      </a:r>
                    </a:p>
                  </a:txBody>
                  <a:tcPr/>
                </a:tc>
                <a:tc>
                  <a:txBody>
                    <a:bodyPr/>
                    <a:lstStyle/>
                    <a:p>
                      <a:pPr algn="ctr"/>
                      <a:r>
                        <a:rPr lang="en-US" sz="1600" dirty="0">
                          <a:latin typeface="Times New Roman" panose="02020603050405020304" pitchFamily="18" charset="0"/>
                          <a:cs typeface="Times New Roman" panose="02020603050405020304" pitchFamily="18" charset="0"/>
                        </a:rPr>
                        <a:t>0.921</a:t>
                      </a:r>
                    </a:p>
                  </a:txBody>
                  <a:tcPr/>
                </a:tc>
                <a:tc>
                  <a:txBody>
                    <a:bodyPr/>
                    <a:lstStyle/>
                    <a:p>
                      <a:pPr algn="ctr"/>
                      <a:r>
                        <a:rPr lang="en-US" sz="1600" dirty="0">
                          <a:latin typeface="Times New Roman" panose="02020603050405020304" pitchFamily="18" charset="0"/>
                          <a:cs typeface="Times New Roman" panose="02020603050405020304" pitchFamily="18" charset="0"/>
                        </a:rPr>
                        <a:t>0.592</a:t>
                      </a:r>
                    </a:p>
                  </a:txBody>
                  <a:tcPr/>
                </a:tc>
                <a:tc>
                  <a:txBody>
                    <a:bodyPr/>
                    <a:lstStyle/>
                    <a:p>
                      <a:pPr algn="ctr"/>
                      <a:r>
                        <a:rPr lang="en-US" sz="1600" dirty="0">
                          <a:latin typeface="Times New Roman" panose="02020603050405020304" pitchFamily="18" charset="0"/>
                          <a:cs typeface="Times New Roman" panose="02020603050405020304" pitchFamily="18" charset="0"/>
                        </a:rPr>
                        <a:t>2.428</a:t>
                      </a:r>
                    </a:p>
                  </a:txBody>
                  <a:tcPr/>
                </a:tc>
                <a:tc>
                  <a:txBody>
                    <a:bodyPr/>
                    <a:lstStyle/>
                    <a:p>
                      <a:pPr algn="ctr"/>
                      <a:r>
                        <a:rPr lang="en-US" sz="1600" dirty="0">
                          <a:latin typeface="Times New Roman" panose="02020603050405020304" pitchFamily="18" charset="0"/>
                          <a:cs typeface="Times New Roman" panose="02020603050405020304" pitchFamily="18" charset="0"/>
                        </a:rPr>
                        <a:t>0.391</a:t>
                      </a:r>
                    </a:p>
                  </a:txBody>
                  <a:tcPr/>
                </a:tc>
                <a:tc>
                  <a:txBody>
                    <a:bodyPr/>
                    <a:lstStyle/>
                    <a:p>
                      <a:pPr algn="ctr"/>
                      <a:r>
                        <a:rPr lang="en-US" sz="1600" dirty="0">
                          <a:latin typeface="Times New Roman" panose="02020603050405020304" pitchFamily="18" charset="0"/>
                          <a:cs typeface="Times New Roman" panose="02020603050405020304" pitchFamily="18" charset="0"/>
                        </a:rPr>
                        <a:t>0.660</a:t>
                      </a:r>
                    </a:p>
                  </a:txBody>
                  <a:tcPr/>
                </a:tc>
                <a:extLst>
                  <a:ext uri="{0D108BD9-81ED-4DB2-BD59-A6C34878D82A}">
                    <a16:rowId xmlns:a16="http://schemas.microsoft.com/office/drawing/2014/main" val="788356280"/>
                  </a:ext>
                </a:extLst>
              </a:tr>
            </a:tbl>
          </a:graphicData>
        </a:graphic>
      </p:graphicFrame>
    </p:spTree>
    <p:extLst>
      <p:ext uri="{BB962C8B-B14F-4D97-AF65-F5344CB8AC3E}">
        <p14:creationId xmlns:p14="http://schemas.microsoft.com/office/powerpoint/2010/main" val="297325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D118-383F-4FCB-B3EE-E1A40827DEAC}"/>
              </a:ext>
            </a:extLst>
          </p:cNvPr>
          <p:cNvSpPr>
            <a:spLocks noGrp="1"/>
          </p:cNvSpPr>
          <p:nvPr>
            <p:ph type="title"/>
          </p:nvPr>
        </p:nvSpPr>
        <p:spPr>
          <a:xfrm>
            <a:off x="838200" y="365125"/>
            <a:ext cx="10515600" cy="522381"/>
          </a:xfrm>
        </p:spPr>
        <p:txBody>
          <a:bodyPr>
            <a:normAutofit/>
          </a:bodyPr>
          <a:lstStyle/>
          <a:p>
            <a:pPr algn="ctr"/>
            <a:r>
              <a:rPr lang="en-US" sz="2000" dirty="0">
                <a:latin typeface="Times New Roman" panose="02020603050405020304" pitchFamily="18" charset="0"/>
                <a:cs typeface="Times New Roman" panose="02020603050405020304" pitchFamily="18" charset="0"/>
              </a:rPr>
              <a:t>RESULTS AND ANALYSIS</a:t>
            </a:r>
            <a:endParaRPr lang="en-US" sz="2000" dirty="0"/>
          </a:p>
        </p:txBody>
      </p:sp>
      <p:pic>
        <p:nvPicPr>
          <p:cNvPr id="6" name="Picture 5">
            <a:extLst>
              <a:ext uri="{FF2B5EF4-FFF2-40B4-BE49-F238E27FC236}">
                <a16:creationId xmlns:a16="http://schemas.microsoft.com/office/drawing/2014/main" id="{54BDF7AD-0AF8-44B6-88E1-E2CBDFA0509F}"/>
              </a:ext>
            </a:extLst>
          </p:cNvPr>
          <p:cNvPicPr>
            <a:picLocks noChangeAspect="1"/>
          </p:cNvPicPr>
          <p:nvPr/>
        </p:nvPicPr>
        <p:blipFill>
          <a:blip r:embed="rId2"/>
          <a:stretch>
            <a:fillRect/>
          </a:stretch>
        </p:blipFill>
        <p:spPr>
          <a:xfrm>
            <a:off x="1541930" y="977153"/>
            <a:ext cx="8641976" cy="5515722"/>
          </a:xfrm>
          <a:prstGeom prst="rect">
            <a:avLst/>
          </a:prstGeom>
        </p:spPr>
      </p:pic>
    </p:spTree>
    <p:extLst>
      <p:ext uri="{BB962C8B-B14F-4D97-AF65-F5344CB8AC3E}">
        <p14:creationId xmlns:p14="http://schemas.microsoft.com/office/powerpoint/2010/main" val="3221228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74233"/>
          </a:xfrm>
        </p:spPr>
        <p:txBody>
          <a:bodyPr>
            <a:normAutofit/>
          </a:bodyPr>
          <a:lstStyle/>
          <a:p>
            <a:r>
              <a:rPr lang="en-US" sz="2000" dirty="0">
                <a:latin typeface="Times New Roman" panose="02020603050405020304" pitchFamily="18" charset="0"/>
                <a:cs typeface="Times New Roman" panose="02020603050405020304" pitchFamily="18" charset="0"/>
              </a:rPr>
              <a:t>RESULTS AND ANALYSIS-</a:t>
            </a:r>
            <a:r>
              <a:rPr sz="2000" dirty="0">
                <a:latin typeface="Times New Roman" panose="02020603050405020304" pitchFamily="18" charset="0"/>
                <a:cs typeface="Times New Roman" panose="02020603050405020304" pitchFamily="18" charset="0"/>
              </a:rPr>
              <a:t>Estimated Curve Widening for Trucks</a:t>
            </a:r>
          </a:p>
        </p:txBody>
      </p:sp>
      <p:graphicFrame>
        <p:nvGraphicFramePr>
          <p:cNvPr id="3" name="Table 2"/>
          <p:cNvGraphicFramePr>
            <a:graphicFrameLocks noGrp="1"/>
          </p:cNvGraphicFramePr>
          <p:nvPr>
            <p:extLst>
              <p:ext uri="{D42A27DB-BD31-4B8C-83A1-F6EECF244321}">
                <p14:modId xmlns:p14="http://schemas.microsoft.com/office/powerpoint/2010/main" val="244534137"/>
              </p:ext>
            </p:extLst>
          </p:nvPr>
        </p:nvGraphicFramePr>
        <p:xfrm>
          <a:off x="1165412" y="1165413"/>
          <a:ext cx="10103222" cy="4733362"/>
        </p:xfrm>
        <a:graphic>
          <a:graphicData uri="http://schemas.openxmlformats.org/drawingml/2006/table">
            <a:tbl>
              <a:tblPr firstRow="1" bandRow="1">
                <a:tableStyleId>{5C22544A-7EE6-4342-B048-85BDC9FD1C3A}</a:tableStyleId>
              </a:tblPr>
              <a:tblGrid>
                <a:gridCol w="2668692">
                  <a:extLst>
                    <a:ext uri="{9D8B030D-6E8A-4147-A177-3AD203B41FA5}">
                      <a16:colId xmlns:a16="http://schemas.microsoft.com/office/drawing/2014/main" val="20000"/>
                    </a:ext>
                  </a:extLst>
                </a:gridCol>
                <a:gridCol w="1886373">
                  <a:extLst>
                    <a:ext uri="{9D8B030D-6E8A-4147-A177-3AD203B41FA5}">
                      <a16:colId xmlns:a16="http://schemas.microsoft.com/office/drawing/2014/main" val="20001"/>
                    </a:ext>
                  </a:extLst>
                </a:gridCol>
                <a:gridCol w="5548157">
                  <a:extLst>
                    <a:ext uri="{9D8B030D-6E8A-4147-A177-3AD203B41FA5}">
                      <a16:colId xmlns:a16="http://schemas.microsoft.com/office/drawing/2014/main" val="20002"/>
                    </a:ext>
                  </a:extLst>
                </a:gridCol>
              </a:tblGrid>
              <a:tr h="845243">
                <a:tc>
                  <a:txBody>
                    <a:bodyPr/>
                    <a:lstStyle/>
                    <a:p>
                      <a:pPr algn="ctr">
                        <a:defRPr sz="1400" b="1"/>
                      </a:pPr>
                      <a:endParaRPr lang="en-US" sz="1400" dirty="0">
                        <a:latin typeface="Times New Roman" panose="02020603050405020304" pitchFamily="18" charset="0"/>
                        <a:cs typeface="Times New Roman" panose="02020603050405020304" pitchFamily="18" charset="0"/>
                      </a:endParaRPr>
                    </a:p>
                    <a:p>
                      <a:pPr algn="ctr">
                        <a:defRPr sz="1400" b="1"/>
                      </a:pPr>
                      <a:r>
                        <a:rPr sz="1400" dirty="0">
                          <a:latin typeface="Times New Roman" panose="02020603050405020304" pitchFamily="18" charset="0"/>
                          <a:cs typeface="Times New Roman" panose="02020603050405020304" pitchFamily="18" charset="0"/>
                        </a:rPr>
                        <a:t>Metric</a:t>
                      </a:r>
                    </a:p>
                  </a:txBody>
                  <a:tcPr/>
                </a:tc>
                <a:tc>
                  <a:txBody>
                    <a:bodyPr/>
                    <a:lstStyle/>
                    <a:p>
                      <a:pPr algn="ctr">
                        <a:defRPr sz="1400" b="1"/>
                      </a:pPr>
                      <a:endParaRPr lang="en-US" sz="1400" dirty="0">
                        <a:latin typeface="Times New Roman" panose="02020603050405020304" pitchFamily="18" charset="0"/>
                        <a:cs typeface="Times New Roman" panose="02020603050405020304" pitchFamily="18" charset="0"/>
                      </a:endParaRPr>
                    </a:p>
                    <a:p>
                      <a:pPr algn="ctr">
                        <a:defRPr sz="1400" b="1"/>
                      </a:pPr>
                      <a:r>
                        <a:rPr sz="1400" dirty="0">
                          <a:latin typeface="Times New Roman" panose="02020603050405020304" pitchFamily="18" charset="0"/>
                          <a:cs typeface="Times New Roman" panose="02020603050405020304" pitchFamily="18" charset="0"/>
                        </a:rPr>
                        <a:t>Value</a:t>
                      </a:r>
                    </a:p>
                  </a:txBody>
                  <a:tcPr/>
                </a:tc>
                <a:tc>
                  <a:txBody>
                    <a:bodyPr/>
                    <a:lstStyle/>
                    <a:p>
                      <a:pPr algn="ctr">
                        <a:defRPr sz="1400" b="1"/>
                      </a:pPr>
                      <a:endParaRPr lang="en-US" sz="1400" dirty="0">
                        <a:latin typeface="Times New Roman" panose="02020603050405020304" pitchFamily="18" charset="0"/>
                        <a:cs typeface="Times New Roman" panose="02020603050405020304" pitchFamily="18" charset="0"/>
                      </a:endParaRPr>
                    </a:p>
                    <a:p>
                      <a:pPr algn="ctr">
                        <a:defRPr sz="1400" b="1"/>
                      </a:pPr>
                      <a:r>
                        <a:rPr sz="1400" dirty="0">
                          <a:latin typeface="Times New Roman" panose="02020603050405020304" pitchFamily="18" charset="0"/>
                          <a:cs typeface="Times New Roman" panose="02020603050405020304" pitchFamily="18" charset="0"/>
                        </a:rPr>
                        <a:t>Insight</a:t>
                      </a:r>
                    </a:p>
                  </a:txBody>
                  <a:tcPr/>
                </a:tc>
                <a:extLst>
                  <a:ext uri="{0D108BD9-81ED-4DB2-BD59-A6C34878D82A}">
                    <a16:rowId xmlns:a16="http://schemas.microsoft.com/office/drawing/2014/main" val="10000"/>
                  </a:ext>
                </a:extLst>
              </a:tr>
              <a:tr h="1014292">
                <a:tc>
                  <a:txBody>
                    <a:bodyPr/>
                    <a:lstStyle/>
                    <a:p>
                      <a:pPr algn="ctr">
                        <a:defRPr sz="1200"/>
                      </a:pPr>
                      <a:endParaRPr lang="en-US" sz="1400" dirty="0">
                        <a:latin typeface="Times New Roman" panose="02020603050405020304" pitchFamily="18" charset="0"/>
                        <a:cs typeface="Times New Roman" panose="02020603050405020304" pitchFamily="18" charset="0"/>
                      </a:endParaRPr>
                    </a:p>
                    <a:p>
                      <a:pPr algn="ctr">
                        <a:defRPr sz="1200"/>
                      </a:pPr>
                      <a:r>
                        <a:rPr sz="1400" dirty="0">
                          <a:latin typeface="Times New Roman" panose="02020603050405020304" pitchFamily="18" charset="0"/>
                          <a:cs typeface="Times New Roman" panose="02020603050405020304" pitchFamily="18" charset="0"/>
                        </a:rPr>
                        <a:t>Average Widening</a:t>
                      </a:r>
                    </a:p>
                  </a:txBody>
                  <a:tcPr/>
                </a:tc>
                <a:tc>
                  <a:txBody>
                    <a:bodyPr/>
                    <a:lstStyle/>
                    <a:p>
                      <a:pPr algn="ctr">
                        <a:defRPr sz="1200"/>
                      </a:pPr>
                      <a:endParaRPr lang="en-US" sz="1400" dirty="0">
                        <a:latin typeface="Times New Roman" panose="02020603050405020304" pitchFamily="18" charset="0"/>
                        <a:cs typeface="Times New Roman" panose="02020603050405020304" pitchFamily="18" charset="0"/>
                      </a:endParaRPr>
                    </a:p>
                    <a:p>
                      <a:pPr algn="ctr">
                        <a:defRPr sz="1200"/>
                      </a:pPr>
                      <a:r>
                        <a:rPr sz="1400" dirty="0">
                          <a:latin typeface="Times New Roman" panose="02020603050405020304" pitchFamily="18" charset="0"/>
                          <a:cs typeface="Times New Roman" panose="02020603050405020304" pitchFamily="18" charset="0"/>
                        </a:rPr>
                        <a:t>0.89 m</a:t>
                      </a:r>
                    </a:p>
                  </a:txBody>
                  <a:tcPr/>
                </a:tc>
                <a:tc>
                  <a:txBody>
                    <a:bodyPr/>
                    <a:lstStyle/>
                    <a:p>
                      <a:pPr algn="ctr">
                        <a:defRPr sz="1200"/>
                      </a:pPr>
                      <a:endParaRPr lang="en-US" sz="1400" dirty="0">
                        <a:latin typeface="Times New Roman" panose="02020603050405020304" pitchFamily="18" charset="0"/>
                        <a:cs typeface="Times New Roman" panose="02020603050405020304" pitchFamily="18" charset="0"/>
                      </a:endParaRPr>
                    </a:p>
                    <a:p>
                      <a:pPr algn="ctr">
                        <a:defRPr sz="1200"/>
                      </a:pPr>
                      <a:r>
                        <a:rPr sz="1400" dirty="0">
                          <a:latin typeface="Times New Roman" panose="02020603050405020304" pitchFamily="18" charset="0"/>
                          <a:cs typeface="Times New Roman" panose="02020603050405020304" pitchFamily="18" charset="0"/>
                        </a:rPr>
                        <a:t>Indicates high lateral space demand for trucks.</a:t>
                      </a:r>
                    </a:p>
                  </a:txBody>
                  <a:tcPr/>
                </a:tc>
                <a:extLst>
                  <a:ext uri="{0D108BD9-81ED-4DB2-BD59-A6C34878D82A}">
                    <a16:rowId xmlns:a16="http://schemas.microsoft.com/office/drawing/2014/main" val="10001"/>
                  </a:ext>
                </a:extLst>
              </a:tr>
              <a:tr h="1014292">
                <a:tc>
                  <a:txBody>
                    <a:bodyPr/>
                    <a:lstStyle/>
                    <a:p>
                      <a:pPr algn="ctr">
                        <a:defRPr sz="1200"/>
                      </a:pPr>
                      <a:endParaRPr lang="en-US" sz="1400" dirty="0">
                        <a:latin typeface="Times New Roman" panose="02020603050405020304" pitchFamily="18" charset="0"/>
                        <a:cs typeface="Times New Roman" panose="02020603050405020304" pitchFamily="18" charset="0"/>
                      </a:endParaRPr>
                    </a:p>
                    <a:p>
                      <a:pPr algn="ctr">
                        <a:defRPr sz="1200"/>
                      </a:pPr>
                      <a:r>
                        <a:rPr sz="1400" dirty="0">
                          <a:latin typeface="Times New Roman" panose="02020603050405020304" pitchFamily="18" charset="0"/>
                          <a:cs typeface="Times New Roman" panose="02020603050405020304" pitchFamily="18" charset="0"/>
                        </a:rPr>
                        <a:t>Maximum Widening</a:t>
                      </a:r>
                    </a:p>
                  </a:txBody>
                  <a:tcPr/>
                </a:tc>
                <a:tc>
                  <a:txBody>
                    <a:bodyPr/>
                    <a:lstStyle/>
                    <a:p>
                      <a:pPr algn="ctr">
                        <a:defRPr sz="1200"/>
                      </a:pPr>
                      <a:endParaRPr lang="en-US" sz="1400" dirty="0">
                        <a:latin typeface="Times New Roman" panose="02020603050405020304" pitchFamily="18" charset="0"/>
                        <a:cs typeface="Times New Roman" panose="02020603050405020304" pitchFamily="18" charset="0"/>
                      </a:endParaRPr>
                    </a:p>
                    <a:p>
                      <a:pPr algn="ctr">
                        <a:defRPr sz="1200"/>
                      </a:pPr>
                      <a:r>
                        <a:rPr sz="1400" dirty="0">
                          <a:latin typeface="Times New Roman" panose="02020603050405020304" pitchFamily="18" charset="0"/>
                          <a:cs typeface="Times New Roman" panose="02020603050405020304" pitchFamily="18" charset="0"/>
                        </a:rPr>
                        <a:t>2.53 m</a:t>
                      </a:r>
                    </a:p>
                  </a:txBody>
                  <a:tcPr/>
                </a:tc>
                <a:tc>
                  <a:txBody>
                    <a:bodyPr/>
                    <a:lstStyle/>
                    <a:p>
                      <a:pPr algn="ctr">
                        <a:defRPr sz="1200"/>
                      </a:pPr>
                      <a:r>
                        <a:rPr sz="1400" dirty="0">
                          <a:latin typeface="Times New Roman" panose="02020603050405020304" pitchFamily="18" charset="0"/>
                          <a:cs typeface="Times New Roman" panose="02020603050405020304" pitchFamily="18" charset="0"/>
                        </a:rPr>
                        <a:t>E</a:t>
                      </a:r>
                      <a:endParaRPr lang="en-US" sz="1400" dirty="0">
                        <a:latin typeface="Times New Roman" panose="02020603050405020304" pitchFamily="18" charset="0"/>
                        <a:cs typeface="Times New Roman" panose="02020603050405020304" pitchFamily="18" charset="0"/>
                      </a:endParaRPr>
                    </a:p>
                    <a:p>
                      <a:pPr algn="ctr">
                        <a:defRPr sz="1200"/>
                      </a:pPr>
                      <a:r>
                        <a:rPr sz="1400" dirty="0" err="1">
                          <a:latin typeface="Times New Roman" panose="02020603050405020304" pitchFamily="18" charset="0"/>
                          <a:cs typeface="Times New Roman" panose="02020603050405020304" pitchFamily="18" charset="0"/>
                        </a:rPr>
                        <a:t>xceeds</a:t>
                      </a:r>
                      <a:r>
                        <a:rPr sz="1400" dirty="0">
                          <a:latin typeface="Times New Roman" panose="02020603050405020304" pitchFamily="18" charset="0"/>
                          <a:cs typeface="Times New Roman" panose="02020603050405020304" pitchFamily="18" charset="0"/>
                        </a:rPr>
                        <a:t> IRC 73:1980 range; reflects large off-tracking under real-</a:t>
                      </a:r>
                      <a:r>
                        <a:rPr lang="en-US" sz="1400" dirty="0">
                          <a:latin typeface="Times New Roman" panose="02020603050405020304" pitchFamily="18" charset="0"/>
                          <a:cs typeface="Times New Roman" panose="02020603050405020304" pitchFamily="18" charset="0"/>
                        </a:rPr>
                        <a:t>time vehicle motion on curves</a:t>
                      </a:r>
                      <a:r>
                        <a:rPr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2"/>
                  </a:ext>
                </a:extLst>
              </a:tr>
              <a:tr h="845243">
                <a:tc>
                  <a:txBody>
                    <a:bodyPr/>
                    <a:lstStyle/>
                    <a:p>
                      <a:pPr algn="ctr">
                        <a:defRPr sz="1200"/>
                      </a:pPr>
                      <a:endParaRPr lang="en-US" sz="1400" dirty="0">
                        <a:latin typeface="Times New Roman" panose="02020603050405020304" pitchFamily="18" charset="0"/>
                        <a:cs typeface="Times New Roman" panose="02020603050405020304" pitchFamily="18" charset="0"/>
                      </a:endParaRPr>
                    </a:p>
                    <a:p>
                      <a:pPr algn="ctr">
                        <a:defRPr sz="1200"/>
                      </a:pPr>
                      <a:r>
                        <a:rPr sz="1400" dirty="0">
                          <a:latin typeface="Times New Roman" panose="02020603050405020304" pitchFamily="18" charset="0"/>
                          <a:cs typeface="Times New Roman" panose="02020603050405020304" pitchFamily="18" charset="0"/>
                        </a:rPr>
                        <a:t>Standard Deviation</a:t>
                      </a:r>
                    </a:p>
                  </a:txBody>
                  <a:tcPr/>
                </a:tc>
                <a:tc>
                  <a:txBody>
                    <a:bodyPr/>
                    <a:lstStyle/>
                    <a:p>
                      <a:pPr algn="ctr">
                        <a:defRPr sz="1200"/>
                      </a:pPr>
                      <a:endParaRPr lang="en-US" sz="1400" dirty="0">
                        <a:latin typeface="Times New Roman" panose="02020603050405020304" pitchFamily="18" charset="0"/>
                        <a:cs typeface="Times New Roman" panose="02020603050405020304" pitchFamily="18" charset="0"/>
                      </a:endParaRPr>
                    </a:p>
                    <a:p>
                      <a:pPr algn="ctr">
                        <a:defRPr sz="1200"/>
                      </a:pPr>
                      <a:r>
                        <a:rPr sz="1400" dirty="0">
                          <a:latin typeface="Times New Roman" panose="02020603050405020304" pitchFamily="18" charset="0"/>
                          <a:cs typeface="Times New Roman" panose="02020603050405020304" pitchFamily="18" charset="0"/>
                        </a:rPr>
                        <a:t>0.48 m</a:t>
                      </a:r>
                    </a:p>
                  </a:txBody>
                  <a:tcPr/>
                </a:tc>
                <a:tc>
                  <a:txBody>
                    <a:bodyPr/>
                    <a:lstStyle/>
                    <a:p>
                      <a:pPr algn="ctr">
                        <a:defRPr sz="1200"/>
                      </a:pPr>
                      <a:endParaRPr lang="en-US" sz="1400" dirty="0">
                        <a:latin typeface="Times New Roman" panose="02020603050405020304" pitchFamily="18" charset="0"/>
                        <a:cs typeface="Times New Roman" panose="02020603050405020304" pitchFamily="18" charset="0"/>
                      </a:endParaRPr>
                    </a:p>
                    <a:p>
                      <a:pPr algn="ctr">
                        <a:defRPr sz="1200"/>
                      </a:pPr>
                      <a:r>
                        <a:rPr sz="1400" dirty="0">
                          <a:latin typeface="Times New Roman" panose="02020603050405020304" pitchFamily="18" charset="0"/>
                          <a:cs typeface="Times New Roman" panose="02020603050405020304" pitchFamily="18" charset="0"/>
                        </a:rPr>
                        <a:t>Reveals inconsistent path-following across trucks and curve conditions.</a:t>
                      </a:r>
                    </a:p>
                  </a:txBody>
                  <a:tcPr/>
                </a:tc>
                <a:extLst>
                  <a:ext uri="{0D108BD9-81ED-4DB2-BD59-A6C34878D82A}">
                    <a16:rowId xmlns:a16="http://schemas.microsoft.com/office/drawing/2014/main" val="10004"/>
                  </a:ext>
                </a:extLst>
              </a:tr>
              <a:tr h="1014292">
                <a:tc>
                  <a:txBody>
                    <a:bodyPr/>
                    <a:lstStyle/>
                    <a:p>
                      <a:pPr algn="ctr">
                        <a:defRPr sz="1200"/>
                      </a:pPr>
                      <a:endParaRPr lang="en-US" sz="1400" dirty="0">
                        <a:latin typeface="Times New Roman" panose="02020603050405020304" pitchFamily="18" charset="0"/>
                        <a:cs typeface="Times New Roman" panose="02020603050405020304" pitchFamily="18" charset="0"/>
                      </a:endParaRPr>
                    </a:p>
                    <a:p>
                      <a:pPr algn="ctr">
                        <a:defRPr sz="1200"/>
                      </a:pPr>
                      <a:r>
                        <a:rPr sz="1400" dirty="0">
                          <a:latin typeface="Times New Roman" panose="02020603050405020304" pitchFamily="18" charset="0"/>
                          <a:cs typeface="Times New Roman" panose="02020603050405020304" pitchFamily="18" charset="0"/>
                        </a:rPr>
                        <a:t>CV (Coefficient of Variation)</a:t>
                      </a:r>
                    </a:p>
                  </a:txBody>
                  <a:tcPr/>
                </a:tc>
                <a:tc>
                  <a:txBody>
                    <a:bodyPr/>
                    <a:lstStyle/>
                    <a:p>
                      <a:pPr algn="ctr">
                        <a:defRPr sz="1200"/>
                      </a:pPr>
                      <a:endParaRPr lang="en-US" sz="1400" dirty="0">
                        <a:latin typeface="Times New Roman" panose="02020603050405020304" pitchFamily="18" charset="0"/>
                        <a:cs typeface="Times New Roman" panose="02020603050405020304" pitchFamily="18" charset="0"/>
                      </a:endParaRPr>
                    </a:p>
                    <a:p>
                      <a:pPr algn="ctr">
                        <a:defRPr sz="1200"/>
                      </a:pPr>
                      <a:r>
                        <a:rPr sz="1400" dirty="0">
                          <a:latin typeface="Times New Roman" panose="02020603050405020304" pitchFamily="18" charset="0"/>
                          <a:cs typeface="Times New Roman" panose="02020603050405020304" pitchFamily="18" charset="0"/>
                        </a:rPr>
                        <a:t>&gt; 0.5</a:t>
                      </a:r>
                    </a:p>
                  </a:txBody>
                  <a:tcPr/>
                </a:tc>
                <a:tc>
                  <a:txBody>
                    <a:bodyPr/>
                    <a:lstStyle/>
                    <a:p>
                      <a:pPr algn="ctr">
                        <a:defRPr sz="1200"/>
                      </a:pPr>
                      <a:endParaRPr lang="en-US" sz="1400" dirty="0">
                        <a:latin typeface="Times New Roman" panose="02020603050405020304" pitchFamily="18" charset="0"/>
                        <a:cs typeface="Times New Roman" panose="02020603050405020304" pitchFamily="18" charset="0"/>
                      </a:endParaRPr>
                    </a:p>
                    <a:p>
                      <a:pPr algn="ctr">
                        <a:defRPr sz="1200"/>
                      </a:pPr>
                      <a:r>
                        <a:rPr sz="1400" dirty="0">
                          <a:latin typeface="Times New Roman" panose="02020603050405020304" pitchFamily="18" charset="0"/>
                          <a:cs typeface="Times New Roman" panose="02020603050405020304" pitchFamily="18" charset="0"/>
                        </a:rPr>
                        <a:t>Suggests significant behavioral variability</a:t>
                      </a:r>
                      <a:r>
                        <a:rPr lang="en-US" sz="140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supports design </a:t>
                      </a:r>
                      <a:r>
                        <a:rPr lang="en-US" sz="1400" dirty="0">
                          <a:latin typeface="Times New Roman" panose="02020603050405020304" pitchFamily="18" charset="0"/>
                          <a:cs typeface="Times New Roman" panose="02020603050405020304" pitchFamily="18" charset="0"/>
                        </a:rPr>
                        <a:t>of extra-widening of curves based on real time trajectory data</a:t>
                      </a:r>
                      <a:r>
                        <a:rPr sz="1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9FF17-7AB4-44A7-9617-3577CF9D23EC}"/>
              </a:ext>
            </a:extLst>
          </p:cNvPr>
          <p:cNvSpPr>
            <a:spLocks noGrp="1"/>
          </p:cNvSpPr>
          <p:nvPr>
            <p:ph type="title"/>
          </p:nvPr>
        </p:nvSpPr>
        <p:spPr>
          <a:xfrm>
            <a:off x="609600" y="274638"/>
            <a:ext cx="10972800" cy="612868"/>
          </a:xfrm>
        </p:spPr>
        <p:txBody>
          <a:bodyPr>
            <a:normAutofit/>
          </a:bodyPr>
          <a:lstStyle/>
          <a:p>
            <a:r>
              <a:rPr lang="en-US" sz="2400" dirty="0">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9F3E1948-93F3-40A2-AF43-A17D485156D3}"/>
              </a:ext>
            </a:extLst>
          </p:cNvPr>
          <p:cNvSpPr/>
          <p:nvPr/>
        </p:nvSpPr>
        <p:spPr>
          <a:xfrm>
            <a:off x="708211" y="1084730"/>
            <a:ext cx="10775577" cy="4454040"/>
          </a:xfrm>
          <a:prstGeom prst="rect">
            <a:avLst/>
          </a:prstGeom>
        </p:spPr>
        <p:txBody>
          <a:bodyPr wrap="square">
            <a:spAutoFit/>
          </a:bodyPr>
          <a:lstStyle/>
          <a:p>
            <a:pPr marL="285750" indent="-285750" algn="just">
              <a:lnSpc>
                <a:spcPct val="150000"/>
              </a:lnSpc>
              <a:spcAft>
                <a:spcPts val="1000"/>
              </a:spcAft>
              <a:buFont typeface="Wingdings" panose="05000000000000000000" pitchFamily="2" charset="2"/>
              <a:buChar char="q"/>
            </a:pPr>
            <a:r>
              <a:rPr lang="en-US" dirty="0">
                <a:latin typeface="Times New Roman" panose="02020603050405020304" pitchFamily="18" charset="0"/>
                <a:ea typeface="MS Mincho" panose="02020609040205080304" pitchFamily="49" charset="-128"/>
                <a:cs typeface="Times New Roman" panose="02020603050405020304" pitchFamily="18" charset="0"/>
              </a:rPr>
              <a:t>This study on estimated curve widening requirements for trucks reveals significant deviations between observed vehicle behavior and </a:t>
            </a:r>
            <a:r>
              <a:rPr lang="en-US" dirty="0" err="1">
                <a:latin typeface="Times New Roman" panose="02020603050405020304" pitchFamily="18" charset="0"/>
                <a:ea typeface="MS Mincho" panose="02020609040205080304" pitchFamily="49" charset="-128"/>
                <a:cs typeface="Times New Roman" panose="02020603050405020304" pitchFamily="18" charset="0"/>
              </a:rPr>
              <a:t>codal</a:t>
            </a:r>
            <a:r>
              <a:rPr lang="en-US" dirty="0">
                <a:latin typeface="Times New Roman" panose="02020603050405020304" pitchFamily="18" charset="0"/>
                <a:ea typeface="MS Mincho" panose="02020609040205080304" pitchFamily="49" charset="-128"/>
                <a:cs typeface="Times New Roman" panose="02020603050405020304" pitchFamily="18" charset="0"/>
              </a:rPr>
              <a:t> assumptions. The average estimated widening was found to be 0.89 meters, with a maximum value of 2.53 meters, indicating that the lateral space demand for trucks often exceeds the IRC:73-1980 recommended range (0.5–1.0 meters).</a:t>
            </a:r>
          </a:p>
          <a:p>
            <a:pPr marL="285750" indent="-285750" algn="just">
              <a:lnSpc>
                <a:spcPct val="150000"/>
              </a:lnSpc>
              <a:spcAft>
                <a:spcPts val="1000"/>
              </a:spcAft>
              <a:buFont typeface="Wingdings" panose="05000000000000000000" pitchFamily="2" charset="2"/>
              <a:buChar char="q"/>
            </a:pPr>
            <a:r>
              <a:rPr lang="en-US" dirty="0">
                <a:latin typeface="Times New Roman" panose="02020603050405020304" pitchFamily="18" charset="0"/>
                <a:ea typeface="MS Mincho" panose="02020609040205080304" pitchFamily="49" charset="-128"/>
                <a:cs typeface="Times New Roman" panose="02020603050405020304" pitchFamily="18" charset="0"/>
              </a:rPr>
              <a:t>The presence of high standard deviation (~0.48 m) and a coefficient of variation greater than 0.5 highlights the inconsistent lane-following behavior exhibited by trucks, especially in curved sections under mixed traffic. This variability underscores the necessity for flexible and context-sensitive design strategies.</a:t>
            </a:r>
          </a:p>
          <a:p>
            <a:pPr marL="285750" indent="-285750" algn="just">
              <a:lnSpc>
                <a:spcPct val="150000"/>
              </a:lnSpc>
              <a:spcAft>
                <a:spcPts val="1000"/>
              </a:spcAft>
              <a:buFont typeface="Wingdings" panose="05000000000000000000" pitchFamily="2" charset="2"/>
              <a:buChar char="q"/>
            </a:pPr>
            <a:r>
              <a:rPr lang="en-US" dirty="0">
                <a:latin typeface="Times New Roman" panose="02020603050405020304" pitchFamily="18" charset="0"/>
                <a:ea typeface="MS Mincho" panose="02020609040205080304" pitchFamily="49" charset="-128"/>
                <a:cs typeface="Times New Roman" panose="02020603050405020304" pitchFamily="18" charset="0"/>
              </a:rPr>
              <a:t>It is evident that static </a:t>
            </a:r>
            <a:r>
              <a:rPr lang="en-US" dirty="0" err="1">
                <a:latin typeface="Times New Roman" panose="02020603050405020304" pitchFamily="18" charset="0"/>
                <a:ea typeface="MS Mincho" panose="02020609040205080304" pitchFamily="49" charset="-128"/>
                <a:cs typeface="Times New Roman" panose="02020603050405020304" pitchFamily="18" charset="0"/>
              </a:rPr>
              <a:t>codal</a:t>
            </a:r>
            <a:r>
              <a:rPr lang="en-US" dirty="0">
                <a:latin typeface="Times New Roman" panose="02020603050405020304" pitchFamily="18" charset="0"/>
                <a:ea typeface="MS Mincho" panose="02020609040205080304" pitchFamily="49" charset="-128"/>
                <a:cs typeface="Times New Roman" panose="02020603050405020304" pitchFamily="18" charset="0"/>
              </a:rPr>
              <a:t> designs are insufficient for accurately capturing the dynamic interactions of heavy vehicles with horizontal curves. Therefore, there is a pressing need to incorporate behavioral, vehicle dynamic, and trajectory-based data into highway geometric design practices to ensure safety and operational efficiency.</a:t>
            </a:r>
          </a:p>
        </p:txBody>
      </p:sp>
    </p:spTree>
    <p:extLst>
      <p:ext uri="{BB962C8B-B14F-4D97-AF65-F5344CB8AC3E}">
        <p14:creationId xmlns:p14="http://schemas.microsoft.com/office/powerpoint/2010/main" val="386233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3B98A-818A-477F-978D-921118CDD3DF}"/>
              </a:ext>
            </a:extLst>
          </p:cNvPr>
          <p:cNvSpPr>
            <a:spLocks noGrp="1"/>
          </p:cNvSpPr>
          <p:nvPr>
            <p:ph type="title"/>
          </p:nvPr>
        </p:nvSpPr>
        <p:spPr>
          <a:xfrm>
            <a:off x="838200" y="365126"/>
            <a:ext cx="10515600" cy="674780"/>
          </a:xfrm>
        </p:spPr>
        <p:txBody>
          <a:bodyPr>
            <a:normAutofit/>
          </a:bodyPr>
          <a:lstStyle/>
          <a:p>
            <a:pPr algn="ctr"/>
            <a:r>
              <a:rPr lang="en-US" sz="2000" b="1" dirty="0">
                <a:latin typeface="Times New Roman" panose="02020603050405020304" pitchFamily="18" charset="0"/>
                <a:cs typeface="Times New Roman" panose="02020603050405020304" pitchFamily="18" charset="0"/>
              </a:rPr>
              <a:t>CONTEXT AND BACKGROUND</a:t>
            </a:r>
          </a:p>
        </p:txBody>
      </p:sp>
      <p:sp>
        <p:nvSpPr>
          <p:cNvPr id="3" name="Content Placeholder 2">
            <a:extLst>
              <a:ext uri="{FF2B5EF4-FFF2-40B4-BE49-F238E27FC236}">
                <a16:creationId xmlns:a16="http://schemas.microsoft.com/office/drawing/2014/main" id="{A16FB71F-FF44-49D0-80A4-822B5304162F}"/>
              </a:ext>
            </a:extLst>
          </p:cNvPr>
          <p:cNvSpPr>
            <a:spLocks noGrp="1"/>
          </p:cNvSpPr>
          <p:nvPr>
            <p:ph idx="1"/>
          </p:nvPr>
        </p:nvSpPr>
        <p:spPr>
          <a:xfrm>
            <a:off x="838200" y="1183342"/>
            <a:ext cx="10515600" cy="4993622"/>
          </a:xfrm>
        </p:spPr>
        <p:txBody>
          <a:bodyPr>
            <a:normAutofit fontScale="92500"/>
          </a:bodyPr>
          <a:lstStyle/>
          <a:p>
            <a:pPr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Horizontal curve design is a critical component in highway geometry, particularly on two-lane undivided roads common in developing nations like India.</a:t>
            </a:r>
          </a:p>
          <a:p>
            <a:pPr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Conventional road design guidelines (e.g., IRC:73-1980, AASHTO) provide empirical or formula-based widening standards, assuming ideal conditions such as fixed vehicle size and </a:t>
            </a:r>
            <a:r>
              <a:rPr lang="en-US" sz="1600" dirty="0" err="1">
                <a:latin typeface="Times New Roman" panose="02020603050405020304" pitchFamily="18" charset="0"/>
                <a:cs typeface="Times New Roman" panose="02020603050405020304" pitchFamily="18" charset="0"/>
              </a:rPr>
              <a:t>spee</a:t>
            </a:r>
            <a:r>
              <a:rPr lang="en-US" sz="1600" dirty="0">
                <a:latin typeface="Times New Roman" panose="02020603050405020304" pitchFamily="18" charset="0"/>
                <a:cs typeface="Times New Roman" panose="02020603050405020304" pitchFamily="18" charset="0"/>
              </a:rPr>
              <a:t>, central lane-following and uniform driver response.</a:t>
            </a:r>
          </a:p>
          <a:p>
            <a:pPr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Real-world driving behavior deviates from </a:t>
            </a:r>
            <a:r>
              <a:rPr lang="en-US" sz="1600" dirty="0" err="1">
                <a:latin typeface="Times New Roman" panose="02020603050405020304" pitchFamily="18" charset="0"/>
                <a:cs typeface="Times New Roman" panose="02020603050405020304" pitchFamily="18" charset="0"/>
              </a:rPr>
              <a:t>codal</a:t>
            </a:r>
            <a:r>
              <a:rPr lang="en-US" sz="1600" dirty="0">
                <a:latin typeface="Times New Roman" panose="02020603050405020304" pitchFamily="18" charset="0"/>
                <a:cs typeface="Times New Roman" panose="02020603050405020304" pitchFamily="18" charset="0"/>
              </a:rPr>
              <a:t> assumptions due to lateral deviation, steering fluctuations influence of vehicle type, curve geometry, and kinematic characteristics of vehicle.</a:t>
            </a:r>
          </a:p>
          <a:p>
            <a:pPr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Mixed traffic conditions, evasive maneuvers, increased driver workload at sharp curvature and non-lane-based movements challenge existing extra-widening provisions on horizontal curve.</a:t>
            </a:r>
          </a:p>
          <a:p>
            <a:pPr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Most design standards and previous studies overlook steering angle variation, lateral acceleration, and geometric parameters of the road such as gradients, curvature change rate, super-elevation, overlapping length of horizontal and vertical curve and vertical curvature.</a:t>
            </a:r>
          </a:p>
          <a:p>
            <a:pPr algn="just">
              <a:lnSpc>
                <a:spcPct val="15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This leads to under-designed curves, increasing risks of lane encroachment, use of shoulders and run-off-road incidents</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53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6BF40-2636-4689-9B3D-36430F5460C5}"/>
              </a:ext>
            </a:extLst>
          </p:cNvPr>
          <p:cNvSpPr>
            <a:spLocks noGrp="1"/>
          </p:cNvSpPr>
          <p:nvPr>
            <p:ph type="title"/>
          </p:nvPr>
        </p:nvSpPr>
        <p:spPr>
          <a:xfrm>
            <a:off x="838200" y="365126"/>
            <a:ext cx="10515600" cy="638922"/>
          </a:xfrm>
        </p:spPr>
        <p:txBody>
          <a:bodyPr>
            <a:normAutofit/>
          </a:bodyPr>
          <a:lstStyle/>
          <a:p>
            <a:pPr algn="ctr"/>
            <a:r>
              <a:rPr lang="en-IN" sz="2000" b="1" dirty="0">
                <a:latin typeface="Times New Roman" panose="02020603050405020304" pitchFamily="18" charset="0"/>
                <a:cs typeface="Times New Roman" panose="02020603050405020304" pitchFamily="18" charset="0"/>
              </a:rPr>
              <a:t>Systematic Literature Review Following PRISMA 2020 Guidelines</a:t>
            </a:r>
            <a:endParaRPr lang="en-US" sz="20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E755C96-D3B0-441E-B3F1-B090B6DC5CDA}"/>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78424" y="1317812"/>
            <a:ext cx="8086164" cy="3918728"/>
          </a:xfrm>
          <a:prstGeom prst="rect">
            <a:avLst/>
          </a:prstGeom>
        </p:spPr>
      </p:pic>
      <p:sp>
        <p:nvSpPr>
          <p:cNvPr id="8" name="Rectangle 7">
            <a:extLst>
              <a:ext uri="{FF2B5EF4-FFF2-40B4-BE49-F238E27FC236}">
                <a16:creationId xmlns:a16="http://schemas.microsoft.com/office/drawing/2014/main" id="{D5F43FE5-C79D-47D5-A8E9-658A6D75E243}"/>
              </a:ext>
            </a:extLst>
          </p:cNvPr>
          <p:cNvSpPr/>
          <p:nvPr/>
        </p:nvSpPr>
        <p:spPr>
          <a:xfrm>
            <a:off x="2647269" y="5573961"/>
            <a:ext cx="7305205" cy="338554"/>
          </a:xfrm>
          <a:prstGeom prst="rect">
            <a:avLst/>
          </a:prstGeom>
        </p:spPr>
        <p:txBody>
          <a:bodyPr wrap="none">
            <a:spAutoFit/>
          </a:bodyPr>
          <a:lstStyle/>
          <a:p>
            <a:pPr algn="ctr">
              <a:spcAft>
                <a:spcPts val="1000"/>
              </a:spcAft>
            </a:pPr>
            <a:r>
              <a:rPr lang="en-IN" sz="1600" b="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Fig. 1</a:t>
            </a:r>
            <a:r>
              <a:rPr lang="en-IN" sz="16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 Methodological Framework for PRISMA-Guided Systematic Literature Review</a:t>
            </a:r>
            <a:endParaRPr lang="en-US" sz="1600" i="1" dirty="0">
              <a:solidFill>
                <a:srgbClr val="44546A"/>
              </a:solidFill>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5616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F779-B6A7-40E1-83A5-2348E5B2FDF3}"/>
              </a:ext>
            </a:extLst>
          </p:cNvPr>
          <p:cNvSpPr>
            <a:spLocks noGrp="1"/>
          </p:cNvSpPr>
          <p:nvPr>
            <p:ph type="title"/>
          </p:nvPr>
        </p:nvSpPr>
        <p:spPr>
          <a:xfrm>
            <a:off x="838200" y="365125"/>
            <a:ext cx="10515600" cy="629957"/>
          </a:xfrm>
        </p:spPr>
        <p:txBody>
          <a:bodyPr>
            <a:normAutofit/>
          </a:bodyPr>
          <a:lstStyle/>
          <a:p>
            <a:pPr algn="ctr"/>
            <a:r>
              <a:rPr lang="en-IN" sz="2000" b="1" dirty="0">
                <a:latin typeface="Times New Roman" panose="02020603050405020304" pitchFamily="18" charset="0"/>
                <a:cs typeface="Times New Roman" panose="02020603050405020304" pitchFamily="18" charset="0"/>
              </a:rPr>
              <a:t>PRISMA Flow Diagram: Documentation of the Review Process</a:t>
            </a:r>
            <a:endParaRPr lang="en-US" sz="20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192AE11-5F3C-4E22-85C5-4EFCC9CB7B3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44588" y="1143279"/>
            <a:ext cx="6974542" cy="4612061"/>
          </a:xfrm>
          <a:prstGeom prst="rect">
            <a:avLst/>
          </a:prstGeom>
        </p:spPr>
      </p:pic>
      <p:sp>
        <p:nvSpPr>
          <p:cNvPr id="5" name="Rectangle 4">
            <a:extLst>
              <a:ext uri="{FF2B5EF4-FFF2-40B4-BE49-F238E27FC236}">
                <a16:creationId xmlns:a16="http://schemas.microsoft.com/office/drawing/2014/main" id="{AB00CC67-F098-4E67-A7C9-C1536580CF2B}"/>
              </a:ext>
            </a:extLst>
          </p:cNvPr>
          <p:cNvSpPr/>
          <p:nvPr/>
        </p:nvSpPr>
        <p:spPr>
          <a:xfrm>
            <a:off x="2269708" y="6011177"/>
            <a:ext cx="8441478" cy="307777"/>
          </a:xfrm>
          <a:prstGeom prst="rect">
            <a:avLst/>
          </a:prstGeom>
        </p:spPr>
        <p:txBody>
          <a:bodyPr wrap="none">
            <a:spAutoFit/>
          </a:bodyPr>
          <a:lstStyle/>
          <a:p>
            <a:pPr algn="ctr">
              <a:spcAft>
                <a:spcPts val="1000"/>
              </a:spcAft>
            </a:pPr>
            <a:r>
              <a:rPr lang="en-IN" sz="14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Fig. 2 PRISMA Flow Diagram illustrating the systematic literature identification, screening, and inclusion process.</a:t>
            </a:r>
            <a:endParaRPr lang="en-US" sz="1400" i="1" dirty="0">
              <a:solidFill>
                <a:srgbClr val="44546A"/>
              </a:solidFill>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52945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747E269-1C29-4351-9A49-F1DA02D37190}"/>
              </a:ext>
            </a:extLst>
          </p:cNvPr>
          <p:cNvGraphicFramePr>
            <a:graphicFrameLocks noGrp="1"/>
          </p:cNvGraphicFramePr>
          <p:nvPr>
            <p:ph idx="1"/>
            <p:extLst>
              <p:ext uri="{D42A27DB-BD31-4B8C-83A1-F6EECF244321}">
                <p14:modId xmlns:p14="http://schemas.microsoft.com/office/powerpoint/2010/main" val="110933566"/>
              </p:ext>
            </p:extLst>
          </p:nvPr>
        </p:nvGraphicFramePr>
        <p:xfrm>
          <a:off x="430306" y="968187"/>
          <a:ext cx="11196918" cy="5508237"/>
        </p:xfrm>
        <a:graphic>
          <a:graphicData uri="http://schemas.openxmlformats.org/drawingml/2006/table">
            <a:tbl>
              <a:tblPr firstRow="1" firstCol="1" bandRow="1"/>
              <a:tblGrid>
                <a:gridCol w="1590937">
                  <a:extLst>
                    <a:ext uri="{9D8B030D-6E8A-4147-A177-3AD203B41FA5}">
                      <a16:colId xmlns:a16="http://schemas.microsoft.com/office/drawing/2014/main" val="3707178426"/>
                    </a:ext>
                  </a:extLst>
                </a:gridCol>
                <a:gridCol w="1372283">
                  <a:extLst>
                    <a:ext uri="{9D8B030D-6E8A-4147-A177-3AD203B41FA5}">
                      <a16:colId xmlns:a16="http://schemas.microsoft.com/office/drawing/2014/main" val="166730948"/>
                    </a:ext>
                  </a:extLst>
                </a:gridCol>
                <a:gridCol w="1372283">
                  <a:extLst>
                    <a:ext uri="{9D8B030D-6E8A-4147-A177-3AD203B41FA5}">
                      <a16:colId xmlns:a16="http://schemas.microsoft.com/office/drawing/2014/main" val="1931591170"/>
                    </a:ext>
                  </a:extLst>
                </a:gridCol>
                <a:gridCol w="1372283">
                  <a:extLst>
                    <a:ext uri="{9D8B030D-6E8A-4147-A177-3AD203B41FA5}">
                      <a16:colId xmlns:a16="http://schemas.microsoft.com/office/drawing/2014/main" val="1555145160"/>
                    </a:ext>
                  </a:extLst>
                </a:gridCol>
                <a:gridCol w="1372283">
                  <a:extLst>
                    <a:ext uri="{9D8B030D-6E8A-4147-A177-3AD203B41FA5}">
                      <a16:colId xmlns:a16="http://schemas.microsoft.com/office/drawing/2014/main" val="4145329736"/>
                    </a:ext>
                  </a:extLst>
                </a:gridCol>
                <a:gridCol w="1372283">
                  <a:extLst>
                    <a:ext uri="{9D8B030D-6E8A-4147-A177-3AD203B41FA5}">
                      <a16:colId xmlns:a16="http://schemas.microsoft.com/office/drawing/2014/main" val="1969231761"/>
                    </a:ext>
                  </a:extLst>
                </a:gridCol>
                <a:gridCol w="1372283">
                  <a:extLst>
                    <a:ext uri="{9D8B030D-6E8A-4147-A177-3AD203B41FA5}">
                      <a16:colId xmlns:a16="http://schemas.microsoft.com/office/drawing/2014/main" val="420280433"/>
                    </a:ext>
                  </a:extLst>
                </a:gridCol>
                <a:gridCol w="1372283">
                  <a:extLst>
                    <a:ext uri="{9D8B030D-6E8A-4147-A177-3AD203B41FA5}">
                      <a16:colId xmlns:a16="http://schemas.microsoft.com/office/drawing/2014/main" val="4260170671"/>
                    </a:ext>
                  </a:extLst>
                </a:gridCol>
              </a:tblGrid>
              <a:tr h="437997">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MS Mincho" panose="02020609040205080304" pitchFamily="49" charset="-128"/>
                          <a:cs typeface="Times New Roman" panose="02020603050405020304" pitchFamily="18" charset="0"/>
                        </a:rPr>
                        <a:t>Aspect</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MS Mincho" panose="02020609040205080304" pitchFamily="49" charset="-128"/>
                          <a:cs typeface="Times New Roman" panose="02020603050405020304" pitchFamily="18" charset="0"/>
                        </a:rPr>
                        <a:t>IRC:73-1980</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MS Mincho" panose="02020609040205080304" pitchFamily="49" charset="-128"/>
                          <a:cs typeface="Times New Roman" panose="02020603050405020304" pitchFamily="18" charset="0"/>
                        </a:rPr>
                        <a:t>AASHTO (USA)</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err="1">
                          <a:effectLst/>
                          <a:latin typeface="Times New Roman" panose="02020603050405020304" pitchFamily="18" charset="0"/>
                          <a:ea typeface="MS Mincho" panose="02020609040205080304" pitchFamily="49" charset="-128"/>
                          <a:cs typeface="Times New Roman" panose="02020603050405020304" pitchFamily="18" charset="0"/>
                        </a:rPr>
                        <a:t>Austroads</a:t>
                      </a:r>
                      <a:r>
                        <a:rPr lang="en-US" sz="1200" b="1" dirty="0">
                          <a:effectLst/>
                          <a:latin typeface="Times New Roman" panose="02020603050405020304" pitchFamily="18" charset="0"/>
                          <a:ea typeface="MS Mincho" panose="02020609040205080304" pitchFamily="49" charset="-128"/>
                          <a:cs typeface="Times New Roman" panose="02020603050405020304" pitchFamily="18" charset="0"/>
                        </a:rPr>
                        <a:t> (Australia)</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MS Mincho" panose="02020609040205080304" pitchFamily="49" charset="-128"/>
                          <a:cs typeface="Times New Roman" panose="02020603050405020304" pitchFamily="18" charset="0"/>
                        </a:rPr>
                        <a:t>UK DMRB</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MS Mincho" panose="02020609040205080304" pitchFamily="49" charset="-128"/>
                          <a:cs typeface="Times New Roman" panose="02020603050405020304" pitchFamily="18" charset="0"/>
                        </a:rPr>
                        <a:t>China JTG D20-2017</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MS Mincho" panose="02020609040205080304" pitchFamily="49" charset="-128"/>
                          <a:cs typeface="Times New Roman" panose="02020603050405020304" pitchFamily="18" charset="0"/>
                        </a:rPr>
                        <a:t>FHWA (USA)</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MS Mincho" panose="02020609040205080304" pitchFamily="49" charset="-128"/>
                          <a:cs typeface="Times New Roman" panose="02020603050405020304" pitchFamily="18" charset="0"/>
                        </a:rPr>
                        <a:t>Motorways (2018)</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3639536"/>
                  </a:ext>
                </a:extLst>
              </a:tr>
              <a:tr h="661749">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Approach</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Formula-based </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Formula + Tabular</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Performance-based (Swept Path)</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Swept Path Simulation</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Tabular (Based on class &amp; geometry)</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Simulation + Tabular</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Swept Path + Design Templates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0929653"/>
                  </a:ext>
                </a:extLst>
              </a:tr>
              <a:tr h="661749">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Assumptions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Ideal driving, centered lane tracking</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Uniform driver behavior, fixed speed</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Disciplined traffic, standard dynamics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Predictable movement, ideal behavior</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Fixed vehicle config, ideal tracking</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Ideal lane-following, no drift</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Structured lanes, long vehicles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6521043"/>
                  </a:ext>
                </a:extLst>
              </a:tr>
              <a:tr h="661749">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Methods Adopted</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Empirical formula</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Formula-based, tabular aids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Swept path + empirical formula</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Simulation-based</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Tabular based on terrain &amp; speed</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Simulation + predefined templates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Simulation + standard geometry</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2216435"/>
                  </a:ext>
                </a:extLst>
              </a:tr>
              <a:tr h="549873">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Design Vehicle</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Single 6m truck</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SU-30 / WB-67</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B-double, A-double, A-triple</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HGVs (Articulated)</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Articulated (14.3 m)</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WB-62 / WB-67 trucks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WB-20 semi-trailers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621842"/>
                  </a:ext>
                </a:extLst>
              </a:tr>
              <a:tr h="549873">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Kinematic Parameters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Design speed only</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Design speed only</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Speed + turning radius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Speed + swept path analysis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Design speed focused</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Deterministic vehicle speed</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Deterministic speed &amp; turning radius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8771067"/>
                  </a:ext>
                </a:extLst>
              </a:tr>
              <a:tr h="661749">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Geometric Parameters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R &lt; 300m, lane width, no. of lanes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R &lt; 500m, lane width, no. of lanes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R &lt; 1600m, deflection angle, etc.</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R &lt; 500m, lane width</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R &lt; 300m, terrain, road class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R &lt; 300m, road class, shoulder width</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R &lt; 300m, shoulder, transition length</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8746918"/>
                  </a:ext>
                </a:extLst>
              </a:tr>
              <a:tr h="661749">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Limitations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Ignores real behavior, mixed traffic</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No behavior modeling, ideal assumptions</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No two-wheeler/driver variability data</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Lacks adaptability to heterogeneity</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Static design, no trajectory input</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No behavior input, lacks flexibility</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Not suitable for informal traffic</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0861976"/>
                  </a:ext>
                </a:extLst>
              </a:tr>
              <a:tr h="661749">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Future Scope</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Trajectory-based modeling needed</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Include lateral drift, driver variation</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effectLst/>
                          <a:latin typeface="Times New Roman" panose="02020603050405020304" pitchFamily="18" charset="0"/>
                          <a:ea typeface="MS Mincho" panose="02020609040205080304" pitchFamily="49" charset="-128"/>
                          <a:cs typeface="Times New Roman" panose="02020603050405020304" pitchFamily="18" charset="0"/>
                        </a:rPr>
                        <a:t>Integrate real-time path data</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Empirical validation, mixed traffic</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Real-world data + behavior modeling</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Adaptive design from trajectory data</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effectLst/>
                          <a:latin typeface="Times New Roman" panose="02020603050405020304" pitchFamily="18" charset="0"/>
                          <a:ea typeface="MS Mincho" panose="02020609040205080304" pitchFamily="49" charset="-128"/>
                          <a:cs typeface="Times New Roman" panose="02020603050405020304" pitchFamily="18" charset="0"/>
                        </a:rPr>
                        <a:t>Include steering &amp; deviation tracking</a:t>
                      </a:r>
                    </a:p>
                  </a:txBody>
                  <a:tcPr marL="38482" marR="384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5558911"/>
                  </a:ext>
                </a:extLst>
              </a:tr>
            </a:tbl>
          </a:graphicData>
        </a:graphic>
      </p:graphicFrame>
      <p:sp>
        <p:nvSpPr>
          <p:cNvPr id="5" name="Rectangle 4">
            <a:extLst>
              <a:ext uri="{FF2B5EF4-FFF2-40B4-BE49-F238E27FC236}">
                <a16:creationId xmlns:a16="http://schemas.microsoft.com/office/drawing/2014/main" id="{ED0E8CC2-11EE-4EB2-A605-54CF634EF337}"/>
              </a:ext>
            </a:extLst>
          </p:cNvPr>
          <p:cNvSpPr/>
          <p:nvPr/>
        </p:nvSpPr>
        <p:spPr>
          <a:xfrm>
            <a:off x="1174376" y="381575"/>
            <a:ext cx="8892989" cy="369332"/>
          </a:xfrm>
          <a:prstGeom prst="rect">
            <a:avLst/>
          </a:prstGeom>
        </p:spPr>
        <p:txBody>
          <a:bodyPr wrap="square">
            <a:spAutoFit/>
          </a:bodyPr>
          <a:lstStyle/>
          <a:p>
            <a:pPr algn="ctr"/>
            <a:r>
              <a:rPr lang="en-US" b="1" dirty="0">
                <a:solidFill>
                  <a:srgbClr val="000000"/>
                </a:solidFill>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rPr>
              <a:t>Comparative Evaluation of </a:t>
            </a:r>
            <a:r>
              <a:rPr lang="en-US" b="1" dirty="0" err="1">
                <a:solidFill>
                  <a:srgbClr val="000000"/>
                </a:solidFill>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rPr>
              <a:t>Codal</a:t>
            </a:r>
            <a:r>
              <a:rPr lang="en-US" b="1" dirty="0">
                <a:solidFill>
                  <a:srgbClr val="000000"/>
                </a:solidFill>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rPr>
              <a:t> Provisions for Horizontal Curve Widening</a:t>
            </a:r>
            <a:endParaRPr lang="en-US" b="1" dirty="0">
              <a:ln>
                <a:noFill/>
              </a:ln>
              <a:solidFill>
                <a:srgbClr val="000000"/>
              </a:solidFill>
              <a:effectLst/>
              <a:uFill>
                <a:solidFill>
                  <a:srgbClr val="000000"/>
                </a:solidFill>
              </a:uFill>
              <a:latin typeface="Times New Roman" panose="02020603050405020304" pitchFamily="18" charset="0"/>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715870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F5CE1E3-CFC9-40AC-966C-597E3063FEA1}"/>
              </a:ext>
            </a:extLst>
          </p:cNvPr>
          <p:cNvGraphicFramePr>
            <a:graphicFrameLocks noGrp="1"/>
          </p:cNvGraphicFramePr>
          <p:nvPr>
            <p:ph idx="1"/>
            <p:extLst>
              <p:ext uri="{D42A27DB-BD31-4B8C-83A1-F6EECF244321}">
                <p14:modId xmlns:p14="http://schemas.microsoft.com/office/powerpoint/2010/main" val="890969629"/>
              </p:ext>
            </p:extLst>
          </p:nvPr>
        </p:nvGraphicFramePr>
        <p:xfrm>
          <a:off x="448233" y="835497"/>
          <a:ext cx="10945908" cy="5658979"/>
        </p:xfrm>
        <a:graphic>
          <a:graphicData uri="http://schemas.openxmlformats.org/drawingml/2006/table">
            <a:tbl>
              <a:tblPr firstRow="1" firstCol="1" bandRow="1"/>
              <a:tblGrid>
                <a:gridCol w="1407461">
                  <a:extLst>
                    <a:ext uri="{9D8B030D-6E8A-4147-A177-3AD203B41FA5}">
                      <a16:colId xmlns:a16="http://schemas.microsoft.com/office/drawing/2014/main" val="1007626229"/>
                    </a:ext>
                  </a:extLst>
                </a:gridCol>
                <a:gridCol w="2043953">
                  <a:extLst>
                    <a:ext uri="{9D8B030D-6E8A-4147-A177-3AD203B41FA5}">
                      <a16:colId xmlns:a16="http://schemas.microsoft.com/office/drawing/2014/main" val="1145416526"/>
                    </a:ext>
                  </a:extLst>
                </a:gridCol>
                <a:gridCol w="4114800">
                  <a:extLst>
                    <a:ext uri="{9D8B030D-6E8A-4147-A177-3AD203B41FA5}">
                      <a16:colId xmlns:a16="http://schemas.microsoft.com/office/drawing/2014/main" val="726565083"/>
                    </a:ext>
                  </a:extLst>
                </a:gridCol>
                <a:gridCol w="3379694">
                  <a:extLst>
                    <a:ext uri="{9D8B030D-6E8A-4147-A177-3AD203B41FA5}">
                      <a16:colId xmlns:a16="http://schemas.microsoft.com/office/drawing/2014/main" val="2076602561"/>
                    </a:ext>
                  </a:extLst>
                </a:gridCol>
              </a:tblGrid>
              <a:tr h="189173">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MS Mincho" panose="02020609040205080304" pitchFamily="49" charset="-128"/>
                          <a:cs typeface="Times New Roman" panose="02020603050405020304" pitchFamily="18" charset="0"/>
                        </a:rPr>
                        <a:t>Author and Year</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MS Mincho" panose="02020609040205080304" pitchFamily="49" charset="-128"/>
                          <a:cs typeface="Times New Roman" panose="02020603050405020304" pitchFamily="18" charset="0"/>
                        </a:rPr>
                        <a:t>Kinematic Parameter</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MS Mincho" panose="02020609040205080304" pitchFamily="49" charset="-128"/>
                          <a:cs typeface="Times New Roman" panose="02020603050405020304" pitchFamily="18" charset="0"/>
                        </a:rPr>
                        <a:t>Observation</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MS Mincho" panose="02020609040205080304" pitchFamily="49" charset="-128"/>
                          <a:cs typeface="Times New Roman" panose="02020603050405020304" pitchFamily="18" charset="0"/>
                        </a:rPr>
                        <a:t>Conclusion</a:t>
                      </a:r>
                    </a:p>
                    <a:p>
                      <a:pPr marL="0" marR="0" algn="ctr">
                        <a:lnSpc>
                          <a:spcPct val="115000"/>
                        </a:lnSpc>
                        <a:spcBef>
                          <a:spcPts val="0"/>
                        </a:spcBef>
                        <a:spcAft>
                          <a:spcPts val="0"/>
                        </a:spcAft>
                      </a:pPr>
                      <a:endParaRPr lang="en-US" sz="14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3532399"/>
                  </a:ext>
                </a:extLst>
              </a:tr>
              <a:tr h="629760">
                <a:tc>
                  <a:txBody>
                    <a:bodyPr/>
                    <a:lstStyle/>
                    <a:p>
                      <a:pPr marL="0" marR="0" algn="ctr">
                        <a:lnSpc>
                          <a:spcPct val="115000"/>
                        </a:lnSpc>
                        <a:spcBef>
                          <a:spcPts val="0"/>
                        </a:spcBef>
                        <a:spcAft>
                          <a:spcPts val="0"/>
                        </a:spcAft>
                      </a:pP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Aryal</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(2020)</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Steering angle, Heading angle</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Identified that heading drift increases with reduced curve radii and mixed traffic</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Heading variation significantly affects trajectory and widening demand</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7527604"/>
                  </a:ext>
                </a:extLst>
              </a:tr>
              <a:tr h="667208">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Singh &amp; Das (2021)</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Lateral deviation, Steering correction</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Field trajectory analysis on curved roads showed increased deviation under evasive actions</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Driver steering correction patterns are crucial for accurate widening models</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730936"/>
                  </a:ext>
                </a:extLst>
              </a:tr>
              <a:tr h="667208">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Cao et al. (2024)</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Vehicle speed, Curve radius</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Lateral deviation found to increase with speed and tighter curves, especially for large vehicles</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Conventional designs underestimate space needed for high-speed curved travel</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3861331"/>
                  </a:ext>
                </a:extLst>
              </a:tr>
              <a:tr h="667208">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Hossain et al. (2024)</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Trajectory envelope, Deviation envelope</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Drone-based trajectory mapping showed real paths exceeded codal assumptions</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Trajectory envelopes justify need for dynamic, behavior-driven widening standards</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819554"/>
                  </a:ext>
                </a:extLst>
              </a:tr>
              <a:tr h="629760">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Zhou et al. (2021)</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Yaw rate, Lateral deviation</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Used simulation data to link high yaw rate changes with unstable lateral movements</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Yaw variability is a predictor of unsafe curve negotiation in real-time models</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814021"/>
                  </a:ext>
                </a:extLst>
              </a:tr>
              <a:tr h="667208">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Gupta et al. (2022)</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Mixed vehicle paths, Steering angle</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In heterogeneous traffic, deviation varied widely based on vehicle type and maneuvering</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Standard designs fail to accommodate two-wheelers and non-lane-based movement</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6118521"/>
                  </a:ext>
                </a:extLst>
              </a:tr>
              <a:tr h="629760">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Rahman et al. (2023)</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Vehicle class, Curve negotiation behavior</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Class-based trajectory analysis showed significant variation in lateral space usage</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Supports need for class-specific widening estimates</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131774"/>
                  </a:ext>
                </a:extLst>
              </a:tr>
              <a:tr h="629760">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Zhang &amp; Wang (2022)</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Steering angle, Acceleration</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Found strong correlation between lateral deviation spikes and abrupt steering inputs</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Behavior-driven deviations must be integrated into widening design models</a:t>
                      </a:r>
                    </a:p>
                  </a:txBody>
                  <a:tcPr marL="42346" marR="423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2098928"/>
                  </a:ext>
                </a:extLst>
              </a:tr>
            </a:tbl>
          </a:graphicData>
        </a:graphic>
      </p:graphicFrame>
      <p:sp>
        <p:nvSpPr>
          <p:cNvPr id="5" name="Rectangle 4">
            <a:extLst>
              <a:ext uri="{FF2B5EF4-FFF2-40B4-BE49-F238E27FC236}">
                <a16:creationId xmlns:a16="http://schemas.microsoft.com/office/drawing/2014/main" id="{529A3210-5612-4C3A-82CD-EC57F33208FD}"/>
              </a:ext>
            </a:extLst>
          </p:cNvPr>
          <p:cNvSpPr/>
          <p:nvPr/>
        </p:nvSpPr>
        <p:spPr>
          <a:xfrm>
            <a:off x="1192305" y="114192"/>
            <a:ext cx="9305365" cy="498663"/>
          </a:xfrm>
          <a:prstGeom prst="rect">
            <a:avLst/>
          </a:prstGeom>
        </p:spPr>
        <p:txBody>
          <a:bodyPr wrap="square">
            <a:spAutoFit/>
          </a:bodyPr>
          <a:lstStyle/>
          <a:p>
            <a:pPr algn="ctr">
              <a:lnSpc>
                <a:spcPct val="150000"/>
              </a:lnSpc>
              <a:spcBef>
                <a:spcPts val="200"/>
              </a:spcBef>
            </a:pP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Studies on Influence of Kinematic Parameters on Vehicle Lateral Deviation</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49032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F4E1-A67B-4325-9EE6-02965151FCD0}"/>
              </a:ext>
            </a:extLst>
          </p:cNvPr>
          <p:cNvSpPr>
            <a:spLocks noGrp="1"/>
          </p:cNvSpPr>
          <p:nvPr>
            <p:ph type="title"/>
          </p:nvPr>
        </p:nvSpPr>
        <p:spPr>
          <a:xfrm>
            <a:off x="757517" y="230655"/>
            <a:ext cx="10515600" cy="683746"/>
          </a:xfrm>
        </p:spPr>
        <p:txBody>
          <a:bodyPr>
            <a:normAutofit fontScale="90000"/>
          </a:bodyPr>
          <a:lstStyle/>
          <a:p>
            <a:pPr algn="ctr"/>
            <a:br>
              <a:rPr lang="en-IN" sz="2200" b="1" dirty="0">
                <a:latin typeface="Times New Roman" panose="02020603050405020304" pitchFamily="18" charset="0"/>
                <a:ea typeface="Times New Roman" panose="02020603050405020304" pitchFamily="18" charset="0"/>
                <a:cs typeface="Times New Roman" panose="02020603050405020304" pitchFamily="18" charset="0"/>
              </a:rPr>
            </a:br>
            <a:r>
              <a:rPr lang="en-IN" sz="2200" b="1" dirty="0">
                <a:latin typeface="Times New Roman" panose="02020603050405020304" pitchFamily="18" charset="0"/>
                <a:ea typeface="Times New Roman" panose="02020603050405020304" pitchFamily="18" charset="0"/>
                <a:cs typeface="Times New Roman" panose="02020603050405020304" pitchFamily="18" charset="0"/>
              </a:rPr>
              <a:t>Studies on Influence of Vehicle Parameters on Vehicle Lateral Deviation</a:t>
            </a:r>
            <a:br>
              <a:rPr lang="en-US" dirty="0">
                <a:latin typeface="Times New Roman" panose="02020603050405020304" pitchFamily="18" charset="0"/>
                <a:ea typeface="Calibri" panose="020F0502020204030204" pitchFamily="34" charset="0"/>
                <a:cs typeface="Mangal" panose="02040503050203030202" pitchFamily="18" charset="0"/>
              </a:rPr>
            </a:br>
            <a:endParaRPr lang="en-US" dirty="0"/>
          </a:p>
        </p:txBody>
      </p:sp>
      <p:graphicFrame>
        <p:nvGraphicFramePr>
          <p:cNvPr id="4" name="Content Placeholder 3">
            <a:extLst>
              <a:ext uri="{FF2B5EF4-FFF2-40B4-BE49-F238E27FC236}">
                <a16:creationId xmlns:a16="http://schemas.microsoft.com/office/drawing/2014/main" id="{6795EA98-09B7-4F3E-9703-DF4535A98CD0}"/>
              </a:ext>
            </a:extLst>
          </p:cNvPr>
          <p:cNvGraphicFramePr>
            <a:graphicFrameLocks noGrp="1"/>
          </p:cNvGraphicFramePr>
          <p:nvPr>
            <p:ph idx="1"/>
            <p:extLst>
              <p:ext uri="{D42A27DB-BD31-4B8C-83A1-F6EECF244321}">
                <p14:modId xmlns:p14="http://schemas.microsoft.com/office/powerpoint/2010/main" val="1783722638"/>
              </p:ext>
            </p:extLst>
          </p:nvPr>
        </p:nvGraphicFramePr>
        <p:xfrm>
          <a:off x="537883" y="813052"/>
          <a:ext cx="10815919" cy="5674133"/>
        </p:xfrm>
        <a:graphic>
          <a:graphicData uri="http://schemas.openxmlformats.org/drawingml/2006/table">
            <a:tbl>
              <a:tblPr firstRow="1" firstCol="1" bandRow="1"/>
              <a:tblGrid>
                <a:gridCol w="1729044">
                  <a:extLst>
                    <a:ext uri="{9D8B030D-6E8A-4147-A177-3AD203B41FA5}">
                      <a16:colId xmlns:a16="http://schemas.microsoft.com/office/drawing/2014/main" val="410303515"/>
                    </a:ext>
                  </a:extLst>
                </a:gridCol>
                <a:gridCol w="1682059">
                  <a:extLst>
                    <a:ext uri="{9D8B030D-6E8A-4147-A177-3AD203B41FA5}">
                      <a16:colId xmlns:a16="http://schemas.microsoft.com/office/drawing/2014/main" val="73210463"/>
                    </a:ext>
                  </a:extLst>
                </a:gridCol>
                <a:gridCol w="4361296">
                  <a:extLst>
                    <a:ext uri="{9D8B030D-6E8A-4147-A177-3AD203B41FA5}">
                      <a16:colId xmlns:a16="http://schemas.microsoft.com/office/drawing/2014/main" val="244503712"/>
                    </a:ext>
                  </a:extLst>
                </a:gridCol>
                <a:gridCol w="3043520">
                  <a:extLst>
                    <a:ext uri="{9D8B030D-6E8A-4147-A177-3AD203B41FA5}">
                      <a16:colId xmlns:a16="http://schemas.microsoft.com/office/drawing/2014/main" val="370116750"/>
                    </a:ext>
                  </a:extLst>
                </a:gridCol>
              </a:tblGrid>
              <a:tr h="355096">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MS Mincho" panose="02020609040205080304" pitchFamily="49" charset="-128"/>
                          <a:cs typeface="Times New Roman" panose="02020603050405020304" pitchFamily="18" charset="0"/>
                        </a:rPr>
                        <a:t>Author and Year</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MS Mincho" panose="02020609040205080304" pitchFamily="49" charset="-128"/>
                          <a:cs typeface="Times New Roman" panose="02020603050405020304" pitchFamily="18" charset="0"/>
                        </a:rPr>
                        <a:t>Vehicle Parameter</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MS Mincho" panose="02020609040205080304" pitchFamily="49" charset="-128"/>
                          <a:cs typeface="Times New Roman" panose="02020603050405020304" pitchFamily="18" charset="0"/>
                        </a:rPr>
                        <a:t>Observation</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MS Mincho" panose="02020609040205080304" pitchFamily="49" charset="-128"/>
                          <a:cs typeface="Times New Roman" panose="02020603050405020304" pitchFamily="18" charset="0"/>
                        </a:rPr>
                        <a:t>Conclusion</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4442170"/>
                  </a:ext>
                </a:extLst>
              </a:tr>
              <a:tr h="670832">
                <a:tc>
                  <a:txBody>
                    <a:bodyPr/>
                    <a:lstStyle/>
                    <a:p>
                      <a:pPr marL="0" marR="0" algn="ctr">
                        <a:lnSpc>
                          <a:spcPct val="115000"/>
                        </a:lnSpc>
                        <a:spcBef>
                          <a:spcPts val="0"/>
                        </a:spcBef>
                        <a:spcAft>
                          <a:spcPts val="0"/>
                        </a:spcAft>
                      </a:pP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Aryal</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(2020)</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Vehicle length, Wheelbase</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Longer vehicles showed higher off-tracking and wider lateral deviation envelopes</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Vehicle size significantly increases the need for extra widening on curves</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55291"/>
                  </a:ext>
                </a:extLst>
              </a:tr>
              <a:tr h="441097">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Singh &amp; Das (2021)</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Vehicle type, Turning radius</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Multi-class vehicle analysis showed that turning radius and size influence deviation behavior</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Different vehicle types require different widening standards</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9136755"/>
                  </a:ext>
                </a:extLst>
              </a:tr>
              <a:tr h="670832">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Cao et al. (2024)</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Vehicle type (Trucks vs. Cars)</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Trucks exhibited up to 16 cm more lateral deviation than smaller vehicles on sharp curves</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Heavy vehicles demand significantly higher lateral clearance on curves</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3394675"/>
                  </a:ext>
                </a:extLst>
              </a:tr>
              <a:tr h="647276">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Gupta et al. (2022)</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Vehicle class, Speed</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Smaller vehicles maneuvered laterally more to avoid larger vehicles under mixed traffic</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Vehicle interaction plays a major role in determining lateral deviation</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9813419"/>
                  </a:ext>
                </a:extLst>
              </a:tr>
              <a:tr h="670832">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Zhang &amp; Wang (2022)</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Vehicle width, Axle spacing</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Lateral shift and path tracking varied significantly with axle configuration</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Vehicle geometry directly affects path deviation across horizontal curves</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283203"/>
                  </a:ext>
                </a:extLst>
              </a:tr>
              <a:tr h="441097">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Rahman et al. (2023)</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Vehicle type, Road curvature</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Observed that buses and trailers struggled with tight curves, needing larger envelopes</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Vehicle-specific curve responses must guide widening provisions</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735348"/>
                  </a:ext>
                </a:extLst>
              </a:tr>
              <a:tr h="670832">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Zhou et al. (2021)</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Vehicle center of gravity, Turning behavior</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Higher center-of-gravity vehicles deviated more during curve entry/exit transitions</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Vehicle dynamics (e.g., C.G.) are crucial in lateral behavior modeling</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9410662"/>
                  </a:ext>
                </a:extLst>
              </a:tr>
              <a:tr h="441097">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Liu et al. (2021)</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Wheelbase variation, Axle load</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Longer wheelbase and higher axle loads resulted in sharper off-tracking patterns</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Wheelbase and axle configurations directly influence design trajectory</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0889795"/>
                  </a:ext>
                </a:extLst>
              </a:tr>
              <a:tr h="529473">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Bhargava et al. (2020)</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Vehicle category, Lane discipline</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In Indian traffic, weak lane discipline caused excessive lateral spread, especially in buses</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Lack of disciplined path following must be accounted for in curve design</a:t>
                      </a:r>
                    </a:p>
                  </a:txBody>
                  <a:tcPr marL="36594" marR="365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5952219"/>
                  </a:ext>
                </a:extLst>
              </a:tr>
            </a:tbl>
          </a:graphicData>
        </a:graphic>
      </p:graphicFrame>
    </p:spTree>
    <p:extLst>
      <p:ext uri="{BB962C8B-B14F-4D97-AF65-F5344CB8AC3E}">
        <p14:creationId xmlns:p14="http://schemas.microsoft.com/office/powerpoint/2010/main" val="27199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3EC5-1AEC-4B3F-8A3E-3244C7F9C467}"/>
              </a:ext>
            </a:extLst>
          </p:cNvPr>
          <p:cNvSpPr>
            <a:spLocks noGrp="1"/>
          </p:cNvSpPr>
          <p:nvPr>
            <p:ph type="title"/>
          </p:nvPr>
        </p:nvSpPr>
        <p:spPr>
          <a:xfrm>
            <a:off x="838200" y="268943"/>
            <a:ext cx="10515600" cy="582706"/>
          </a:xfrm>
        </p:spPr>
        <p:txBody>
          <a:bodyPr>
            <a:normAutofit/>
          </a:bodyPr>
          <a:lstStyle/>
          <a:p>
            <a:pPr algn="ctr"/>
            <a:r>
              <a:rPr lang="en-IN" sz="2000" b="1" dirty="0">
                <a:latin typeface="Times New Roman" panose="02020603050405020304" pitchFamily="18" charset="0"/>
                <a:ea typeface="Times New Roman" panose="02020603050405020304" pitchFamily="18" charset="0"/>
                <a:cs typeface="Times New Roman" panose="02020603050405020304" pitchFamily="18" charset="0"/>
              </a:rPr>
              <a:t>Studies on Influence of Geometric Design Variables on Vehicle Lateral Deviation</a:t>
            </a:r>
            <a:endParaRPr lang="en-US" sz="2000" dirty="0"/>
          </a:p>
        </p:txBody>
      </p:sp>
      <p:graphicFrame>
        <p:nvGraphicFramePr>
          <p:cNvPr id="4" name="Content Placeholder 3">
            <a:extLst>
              <a:ext uri="{FF2B5EF4-FFF2-40B4-BE49-F238E27FC236}">
                <a16:creationId xmlns:a16="http://schemas.microsoft.com/office/drawing/2014/main" id="{714BEA62-4AB1-410B-B67A-16C7C7A7D7DF}"/>
              </a:ext>
            </a:extLst>
          </p:cNvPr>
          <p:cNvGraphicFramePr>
            <a:graphicFrameLocks noGrp="1"/>
          </p:cNvGraphicFramePr>
          <p:nvPr>
            <p:ph idx="1"/>
            <p:extLst>
              <p:ext uri="{D42A27DB-BD31-4B8C-83A1-F6EECF244321}">
                <p14:modId xmlns:p14="http://schemas.microsoft.com/office/powerpoint/2010/main" val="2696633420"/>
              </p:ext>
            </p:extLst>
          </p:nvPr>
        </p:nvGraphicFramePr>
        <p:xfrm>
          <a:off x="493060" y="968190"/>
          <a:ext cx="11178987" cy="5401714"/>
        </p:xfrm>
        <a:graphic>
          <a:graphicData uri="http://schemas.openxmlformats.org/drawingml/2006/table">
            <a:tbl>
              <a:tblPr firstRow="1" firstCol="1" bandRow="1"/>
              <a:tblGrid>
                <a:gridCol w="1326775">
                  <a:extLst>
                    <a:ext uri="{9D8B030D-6E8A-4147-A177-3AD203B41FA5}">
                      <a16:colId xmlns:a16="http://schemas.microsoft.com/office/drawing/2014/main" val="2895751549"/>
                    </a:ext>
                  </a:extLst>
                </a:gridCol>
                <a:gridCol w="2250141">
                  <a:extLst>
                    <a:ext uri="{9D8B030D-6E8A-4147-A177-3AD203B41FA5}">
                      <a16:colId xmlns:a16="http://schemas.microsoft.com/office/drawing/2014/main" val="3972571610"/>
                    </a:ext>
                  </a:extLst>
                </a:gridCol>
                <a:gridCol w="4001722">
                  <a:extLst>
                    <a:ext uri="{9D8B030D-6E8A-4147-A177-3AD203B41FA5}">
                      <a16:colId xmlns:a16="http://schemas.microsoft.com/office/drawing/2014/main" val="2851996788"/>
                    </a:ext>
                  </a:extLst>
                </a:gridCol>
                <a:gridCol w="3600349">
                  <a:extLst>
                    <a:ext uri="{9D8B030D-6E8A-4147-A177-3AD203B41FA5}">
                      <a16:colId xmlns:a16="http://schemas.microsoft.com/office/drawing/2014/main" val="3056517868"/>
                    </a:ext>
                  </a:extLst>
                </a:gridCol>
              </a:tblGrid>
              <a:tr h="468626">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MS Mincho" panose="02020609040205080304" pitchFamily="49" charset="-128"/>
                          <a:cs typeface="Times New Roman" panose="02020603050405020304" pitchFamily="18" charset="0"/>
                        </a:rPr>
                        <a:t>Author and Year</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MS Mincho" panose="02020609040205080304" pitchFamily="49" charset="-128"/>
                          <a:cs typeface="Times New Roman" panose="02020603050405020304" pitchFamily="18" charset="0"/>
                        </a:rPr>
                        <a:t>Geometric Design Variable</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MS Mincho" panose="02020609040205080304" pitchFamily="49" charset="-128"/>
                          <a:cs typeface="Times New Roman" panose="02020603050405020304" pitchFamily="18" charset="0"/>
                        </a:rPr>
                        <a:t>Observation</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MS Mincho" panose="02020609040205080304" pitchFamily="49" charset="-128"/>
                          <a:cs typeface="Times New Roman" panose="02020603050405020304" pitchFamily="18" charset="0"/>
                        </a:rPr>
                        <a:t>Conclusion</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0500159"/>
                  </a:ext>
                </a:extLst>
              </a:tr>
              <a:tr h="495500">
                <a:tc>
                  <a:txBody>
                    <a:bodyPr/>
                    <a:lstStyle/>
                    <a:p>
                      <a:pPr marL="0" marR="0" algn="ctr">
                        <a:lnSpc>
                          <a:spcPct val="115000"/>
                        </a:lnSpc>
                        <a:spcBef>
                          <a:spcPts val="0"/>
                        </a:spcBef>
                        <a:spcAft>
                          <a:spcPts val="0"/>
                        </a:spcAft>
                      </a:pP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Aryal</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(2020)</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Curve Radius</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Smaller curve radii led to increased heading angle drift and trajectory expansion</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Tight curves require greater widening due to increased lateral deviation</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7810900"/>
                  </a:ext>
                </a:extLst>
              </a:tr>
              <a:tr h="495500">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Singh &amp; Das (2021)</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Superelevation</a:t>
                      </a:r>
                      <a:endParaRPr lang="en-US"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Insufficient or inconsistent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superelevation</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caused outward lateral drift</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Proper superelevation can mitigate lateral deviation and steering instability</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7904511"/>
                  </a:ext>
                </a:extLst>
              </a:tr>
              <a:tr h="495500">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Cao et al. (2024)</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Lane Width</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Narrow lanes on curves resulted in frequent encroachment by larger vehicles</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Lane width must reflect vehicle type and lateral envelope during curves</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4031322"/>
                  </a:ext>
                </a:extLst>
              </a:tr>
              <a:tr h="495500">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Hossain et al. (2024)</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Combined Curvature and </a:t>
                      </a: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Superelevation</a:t>
                      </a:r>
                      <a:endParaRPr lang="en-US" sz="14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Field data showed misaligned curve geometry with low superelevation increases deviation</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Integrated geometric optimization is necessary for safer curve design</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2157086"/>
                  </a:ext>
                </a:extLst>
              </a:tr>
              <a:tr h="495500">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Gupta et al. (2022)</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Transition Length</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Short or abrupt transitions between tangents and curves led to sharp steering adjustments</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Gradual transitions reduce sudden lateral shifts and improve path stability</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7967956"/>
                  </a:ext>
                </a:extLst>
              </a:tr>
              <a:tr h="468626">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Zhou et al. (2021)</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Deflection Angle</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Large deflection angles resulted in abrupt path changes and lateral drift</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Deflection angle control is critical to avoid erratic vehicle trajectories</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1861445"/>
                  </a:ext>
                </a:extLst>
              </a:tr>
              <a:tr h="495500">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Rahman et al. (2023)</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Combined Horizontal and Vertical Curves</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Compound curves caused higher lateral deviation, especially at high speeds</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Design standards should treat compound curvature as a risk factor</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595530"/>
                  </a:ext>
                </a:extLst>
              </a:tr>
              <a:tr h="495500">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Zhang &amp; Wang (2022)</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Shoulder Width</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Narrow shoulders led to reduced recovery space and increased off-road incidents</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Adequate shoulder width helps manage lateral deviation during loss of control</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4430468"/>
                  </a:ext>
                </a:extLst>
              </a:tr>
              <a:tr h="495500">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Bhargava et al. (2020)</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Gradient &amp; Curve Overlap</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Overlap of vertical and horizontal curves intensified deviation, especially for loaded vehicles</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Gradient-curve interaction must be evaluated in geometric safety assessments</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2617095"/>
                  </a:ext>
                </a:extLst>
              </a:tr>
              <a:tr h="495500">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Liu et al. (2021)</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effectLst/>
                          <a:latin typeface="Times New Roman" panose="02020603050405020304" pitchFamily="18" charset="0"/>
                          <a:ea typeface="MS Mincho" panose="02020609040205080304" pitchFamily="49" charset="-128"/>
                          <a:cs typeface="Times New Roman" panose="02020603050405020304" pitchFamily="18" charset="0"/>
                        </a:rPr>
                        <a:t>Widening Provisions</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err="1">
                          <a:effectLst/>
                          <a:latin typeface="Times New Roman" panose="02020603050405020304" pitchFamily="18" charset="0"/>
                          <a:ea typeface="MS Mincho" panose="02020609040205080304" pitchFamily="49" charset="-128"/>
                          <a:cs typeface="Times New Roman" panose="02020603050405020304" pitchFamily="18" charset="0"/>
                        </a:rPr>
                        <a:t>Codal</a:t>
                      </a: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 widening underestimated actual path width needed under mixed traffic</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effectLst/>
                          <a:latin typeface="Times New Roman" panose="02020603050405020304" pitchFamily="18" charset="0"/>
                          <a:ea typeface="MS Mincho" panose="02020609040205080304" pitchFamily="49" charset="-128"/>
                          <a:cs typeface="Times New Roman" panose="02020603050405020304" pitchFamily="18" charset="0"/>
                        </a:rPr>
                        <a:t>Behavior-based models outperform static code recommendations in dynamic scenarios</a:t>
                      </a:r>
                    </a:p>
                  </a:txBody>
                  <a:tcPr marL="36377" marR="363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9474209"/>
                  </a:ext>
                </a:extLst>
              </a:tr>
            </a:tbl>
          </a:graphicData>
        </a:graphic>
      </p:graphicFrame>
    </p:spTree>
    <p:extLst>
      <p:ext uri="{BB962C8B-B14F-4D97-AF65-F5344CB8AC3E}">
        <p14:creationId xmlns:p14="http://schemas.microsoft.com/office/powerpoint/2010/main" val="2691678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081FE-0132-4545-99A2-EB42579DBC13}"/>
              </a:ext>
            </a:extLst>
          </p:cNvPr>
          <p:cNvSpPr>
            <a:spLocks noGrp="1"/>
          </p:cNvSpPr>
          <p:nvPr>
            <p:ph type="title"/>
          </p:nvPr>
        </p:nvSpPr>
        <p:spPr>
          <a:xfrm>
            <a:off x="838200" y="365125"/>
            <a:ext cx="10515600" cy="836145"/>
          </a:xfrm>
        </p:spPr>
        <p:txBody>
          <a:bodyPr>
            <a:normAutofit/>
          </a:bodyPr>
          <a:lstStyle/>
          <a:p>
            <a:pPr algn="ctr"/>
            <a:r>
              <a:rPr lang="en-US" sz="2000" b="1" dirty="0">
                <a:latin typeface="Times New Roman" panose="02020603050405020304" pitchFamily="18" charset="0"/>
                <a:cs typeface="Times New Roman" panose="02020603050405020304" pitchFamily="18" charset="0"/>
              </a:rPr>
              <a:t>OBJECTIVE AND SCOPE</a:t>
            </a:r>
          </a:p>
        </p:txBody>
      </p:sp>
      <p:sp>
        <p:nvSpPr>
          <p:cNvPr id="3" name="Content Placeholder 2">
            <a:extLst>
              <a:ext uri="{FF2B5EF4-FFF2-40B4-BE49-F238E27FC236}">
                <a16:creationId xmlns:a16="http://schemas.microsoft.com/office/drawing/2014/main" id="{7DFD21FD-2434-4671-8B52-E19825566369}"/>
              </a:ext>
            </a:extLst>
          </p:cNvPr>
          <p:cNvSpPr>
            <a:spLocks noGrp="1"/>
          </p:cNvSpPr>
          <p:nvPr>
            <p:ph idx="1"/>
          </p:nvPr>
        </p:nvSpPr>
        <p:spPr>
          <a:xfrm>
            <a:off x="838199" y="1075764"/>
            <a:ext cx="10753165" cy="4957483"/>
          </a:xfrm>
        </p:spPr>
        <p:txBody>
          <a:bodyPr>
            <a:normAutofit fontScale="77500" lnSpcReduction="20000"/>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To investigate the influence of vehicle characteristics, kinematic variables, and geometric design elements on lateral movement behavior, particularly lateral deviation and heading angle variation during the negotiation of horizontal curves on two-lane undivided highways. </a:t>
            </a:r>
          </a:p>
          <a:p>
            <a:pPr algn="just">
              <a:lnSpc>
                <a:spcPct val="160000"/>
              </a:lnSpc>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The objective emphasizes understanding the dynamic interaction between vehicle motion and roadway geometry under real-world, mixed-traffic conditions. </a:t>
            </a:r>
          </a:p>
          <a:p>
            <a:pPr algn="just">
              <a:lnSpc>
                <a:spcPct val="160000"/>
              </a:lnSpc>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To develop a behaviorally responsive model for estimating the required curve widening by integrating dynamic vehicle behavior with geometric design elements, thereby facilitating context-sensitive curve.</a:t>
            </a:r>
          </a:p>
          <a:p>
            <a:pPr algn="just">
              <a:lnSpc>
                <a:spcPct val="160000"/>
              </a:lnSpc>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To evaluate the safety and adequacy of horizontal curves by quantifying the safety margin defined as difference between estimated and provided widening (IRC:73-1980, IRC:52-2019, </a:t>
            </a:r>
            <a:r>
              <a:rPr lang="en-US" sz="1900" dirty="0" err="1">
                <a:latin typeface="Times New Roman" panose="02020603050405020304" pitchFamily="18" charset="0"/>
                <a:cs typeface="Times New Roman" panose="02020603050405020304" pitchFamily="18" charset="0"/>
              </a:rPr>
              <a:t>MoRTH</a:t>
            </a:r>
            <a:r>
              <a:rPr lang="en-US" sz="1900" dirty="0">
                <a:latin typeface="Times New Roman" panose="02020603050405020304" pitchFamily="18" charset="0"/>
                <a:cs typeface="Times New Roman" panose="02020603050405020304" pitchFamily="18" charset="0"/>
              </a:rPr>
              <a:t> etc.) through reliability analysis and surrogate safety measures, particularly Anticipated Collision Time (ACT). </a:t>
            </a:r>
          </a:p>
          <a:p>
            <a:pPr algn="just">
              <a:lnSpc>
                <a:spcPct val="160000"/>
              </a:lnSpc>
              <a:buFont typeface="Wingdings" panose="05000000000000000000" pitchFamily="2" charset="2"/>
              <a:buChar char="q"/>
            </a:pPr>
            <a:r>
              <a:rPr lang="en-US" sz="1900" dirty="0">
                <a:latin typeface="Times New Roman" panose="02020603050405020304" pitchFamily="18" charset="0"/>
                <a:cs typeface="Times New Roman" panose="02020603050405020304" pitchFamily="18" charset="0"/>
              </a:rPr>
              <a:t>By correlating widening </a:t>
            </a:r>
            <a:r>
              <a:rPr lang="en-US" sz="1900" dirty="0" err="1">
                <a:latin typeface="Times New Roman" panose="02020603050405020304" pitchFamily="18" charset="0"/>
                <a:cs typeface="Times New Roman" panose="02020603050405020304" pitchFamily="18" charset="0"/>
              </a:rPr>
              <a:t>deficites</a:t>
            </a:r>
            <a:r>
              <a:rPr lang="en-US" sz="1900" dirty="0">
                <a:latin typeface="Times New Roman" panose="02020603050405020304" pitchFamily="18" charset="0"/>
                <a:cs typeface="Times New Roman" panose="02020603050405020304" pitchFamily="18" charset="0"/>
              </a:rPr>
              <a:t> with reductions in ROR_ACT values, the study aims to identify curve segments with elevated risk of lane encroachment, vehicle instability, or conflict under heterogeneous traffic conditions. </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724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TotalTime>
  <Words>1974</Words>
  <Application>Microsoft Office PowerPoint</Application>
  <PresentationFormat>Widescreen</PresentationFormat>
  <Paragraphs>310</Paragraphs>
  <Slides>14</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14</vt:i4>
      </vt:variant>
    </vt:vector>
  </HeadingPairs>
  <TitlesOfParts>
    <vt:vector size="27" baseType="lpstr">
      <vt:lpstr>Arial Unicode MS</vt:lpstr>
      <vt:lpstr>MS Mincho</vt:lpstr>
      <vt:lpstr>Arial</vt:lpstr>
      <vt:lpstr>Calibri</vt:lpstr>
      <vt:lpstr>Calibri Light</vt:lpstr>
      <vt:lpstr>Mangal</vt:lpstr>
      <vt:lpstr>Rosario</vt:lpstr>
      <vt:lpstr>Rosario Bold</vt:lpstr>
      <vt:lpstr>Times New Roman</vt:lpstr>
      <vt:lpstr>Wingdings</vt:lpstr>
      <vt:lpstr>Office Theme</vt:lpstr>
      <vt:lpstr>1_Office Theme</vt:lpstr>
      <vt:lpstr>2_Office Theme</vt:lpstr>
      <vt:lpstr>PowerPoint Presentation</vt:lpstr>
      <vt:lpstr>CONTEXT AND BACKGROUND</vt:lpstr>
      <vt:lpstr>Systematic Literature Review Following PRISMA 2020 Guidelines</vt:lpstr>
      <vt:lpstr>PRISMA Flow Diagram: Documentation of the Review Process</vt:lpstr>
      <vt:lpstr>PowerPoint Presentation</vt:lpstr>
      <vt:lpstr>PowerPoint Presentation</vt:lpstr>
      <vt:lpstr> Studies on Influence of Vehicle Parameters on Vehicle Lateral Deviation </vt:lpstr>
      <vt:lpstr>Studies on Influence of Geometric Design Variables on Vehicle Lateral Deviation</vt:lpstr>
      <vt:lpstr>OBJECTIVE AND SCOPE</vt:lpstr>
      <vt:lpstr>METHODOLOGY</vt:lpstr>
      <vt:lpstr>RESULTS AND ANALYSIS</vt:lpstr>
      <vt:lpstr>RESULTS AND ANALYSIS</vt:lpstr>
      <vt:lpstr>RESULTS AND ANALYSIS-Estimated Curve Widening for Trucks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THE INFLUENCE OF VEHICLE LATERAL DEVIATION ON CURVED WIDENING REQUIREMENT FOR TWO LANE UNDIVIDED ROADS</dc:title>
  <dc:creator>SAMALLA SHIVASAI</dc:creator>
  <cp:lastModifiedBy>SAMALLA SHIVASAI</cp:lastModifiedBy>
  <cp:revision>39</cp:revision>
  <dcterms:created xsi:type="dcterms:W3CDTF">2025-07-08T14:57:31Z</dcterms:created>
  <dcterms:modified xsi:type="dcterms:W3CDTF">2025-07-09T05:50:29Z</dcterms:modified>
</cp:coreProperties>
</file>