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obotoMon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c42eede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c42eede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0A0A23"/>
                </a:solidFill>
              </a:rPr>
              <a:t>Version control is a system that records changes to a file or set of files over time so that you can recall specific versions later. So ideally, we can place any file in the computer on version control.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c42eede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c42eede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A0A23"/>
                </a:solidFill>
              </a:rPr>
              <a:t>Git is a </a:t>
            </a:r>
            <a:r>
              <a:rPr lang="en-GB">
                <a:solidFill>
                  <a:schemeClr val="dk1"/>
                </a:solidFill>
              </a:rPr>
              <a:t>Distributed Version Control System</a:t>
            </a:r>
            <a:r>
              <a:rPr lang="en-GB">
                <a:solidFill>
                  <a:srgbClr val="0A0A23"/>
                </a:solidFill>
              </a:rPr>
              <a:t>, does not rely on a central server to store all the versions of a project’s files, instead every user “clones” a copy of a repository which has </a:t>
            </a:r>
            <a:r>
              <a:rPr lang="en-GB">
                <a:solidFill>
                  <a:schemeClr val="dk1"/>
                </a:solidFill>
              </a:rPr>
              <a:t>all</a:t>
            </a:r>
            <a:r>
              <a:rPr lang="en-GB">
                <a:solidFill>
                  <a:srgbClr val="0A0A23"/>
                </a:solidFill>
              </a:rPr>
              <a:t> of the metadata of the original while the original itself is stored on a self-hosted server or a third party hosting service like GitHub.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c42eede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c42eede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c42eede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c42eede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c42eede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c42eede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c42eede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c42eede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215900" rtl="0" algn="l">
              <a:lnSpc>
                <a:spcPct val="160000"/>
              </a:lnSpc>
              <a:spcBef>
                <a:spcPts val="0"/>
              </a:spcBef>
              <a:spcAft>
                <a:spcPts val="0"/>
              </a:spcAft>
              <a:buClr>
                <a:srgbClr val="0A0A23"/>
              </a:buClr>
              <a:buSzPts val="1100"/>
              <a:buChar char="●"/>
            </a:pPr>
            <a:r>
              <a:rPr lang="en-GB">
                <a:solidFill>
                  <a:srgbClr val="0A0A23"/>
                </a:solidFill>
                <a:highlight>
                  <a:srgbClr val="FFFFFF"/>
                </a:highlight>
                <a:latin typeface="Roboto Mono"/>
                <a:ea typeface="Roboto Mono"/>
                <a:cs typeface="Roboto Mono"/>
                <a:sym typeface="Roboto Mono"/>
              </a:rPr>
              <a:t>git add</a:t>
            </a:r>
            <a:r>
              <a:rPr lang="en-GB">
                <a:solidFill>
                  <a:srgbClr val="0A0A23"/>
                </a:solidFill>
                <a:highlight>
                  <a:srgbClr val="FFFFFF"/>
                </a:highlight>
              </a:rPr>
              <a:t> is a command used to add a file that is in the working directory to the staging area.</a:t>
            </a:r>
            <a:endParaRPr>
              <a:solidFill>
                <a:srgbClr val="0A0A23"/>
              </a:solidFill>
              <a:highlight>
                <a:srgbClr val="FFFFFF"/>
              </a:highlight>
            </a:endParaRPr>
          </a:p>
          <a:p>
            <a:pPr indent="-298450" lvl="0" marL="457200" marR="215900" rtl="0" algn="l">
              <a:lnSpc>
                <a:spcPct val="160000"/>
              </a:lnSpc>
              <a:spcBef>
                <a:spcPts val="0"/>
              </a:spcBef>
              <a:spcAft>
                <a:spcPts val="0"/>
              </a:spcAft>
              <a:buClr>
                <a:srgbClr val="0A0A23"/>
              </a:buClr>
              <a:buSzPts val="1100"/>
              <a:buChar char="●"/>
            </a:pPr>
            <a:r>
              <a:rPr lang="en-GB">
                <a:solidFill>
                  <a:srgbClr val="0A0A23"/>
                </a:solidFill>
                <a:highlight>
                  <a:srgbClr val="FFFFFF"/>
                </a:highlight>
                <a:latin typeface="Roboto Mono"/>
                <a:ea typeface="Roboto Mono"/>
                <a:cs typeface="Roboto Mono"/>
                <a:sym typeface="Roboto Mono"/>
              </a:rPr>
              <a:t>git commit</a:t>
            </a:r>
            <a:r>
              <a:rPr lang="en-GB">
                <a:solidFill>
                  <a:srgbClr val="0A0A23"/>
                </a:solidFill>
                <a:highlight>
                  <a:srgbClr val="FFFFFF"/>
                </a:highlight>
              </a:rPr>
              <a:t> is a command used to add all files that are staged to the local repository.</a:t>
            </a:r>
            <a:endParaRPr>
              <a:solidFill>
                <a:srgbClr val="0A0A23"/>
              </a:solidFill>
              <a:highlight>
                <a:srgbClr val="FFFFFF"/>
              </a:highlight>
            </a:endParaRPr>
          </a:p>
          <a:p>
            <a:pPr indent="-298450" lvl="0" marL="457200" marR="215900" rtl="0" algn="l">
              <a:lnSpc>
                <a:spcPct val="160000"/>
              </a:lnSpc>
              <a:spcBef>
                <a:spcPts val="0"/>
              </a:spcBef>
              <a:spcAft>
                <a:spcPts val="0"/>
              </a:spcAft>
              <a:buClr>
                <a:srgbClr val="0A0A23"/>
              </a:buClr>
              <a:buSzPts val="1100"/>
              <a:buChar char="●"/>
            </a:pPr>
            <a:r>
              <a:rPr lang="en-GB">
                <a:solidFill>
                  <a:srgbClr val="0A0A23"/>
                </a:solidFill>
                <a:highlight>
                  <a:srgbClr val="FFFFFF"/>
                </a:highlight>
                <a:latin typeface="Roboto Mono"/>
                <a:ea typeface="Roboto Mono"/>
                <a:cs typeface="Roboto Mono"/>
                <a:sym typeface="Roboto Mono"/>
              </a:rPr>
              <a:t>git push</a:t>
            </a:r>
            <a:r>
              <a:rPr lang="en-GB">
                <a:solidFill>
                  <a:srgbClr val="0A0A23"/>
                </a:solidFill>
                <a:highlight>
                  <a:srgbClr val="FFFFFF"/>
                </a:highlight>
              </a:rPr>
              <a:t> is a command used to add all committed files in the local repository to the remote repository. So in the remote repository, all files and changes will be visible to anyone with access to the remote repository.</a:t>
            </a:r>
            <a:endParaRPr>
              <a:solidFill>
                <a:srgbClr val="0A0A23"/>
              </a:solidFill>
              <a:highlight>
                <a:srgbClr val="FFFFFF"/>
              </a:highlight>
            </a:endParaRPr>
          </a:p>
          <a:p>
            <a:pPr indent="-298450" lvl="0" marL="457200" marR="215900" rtl="0" algn="l">
              <a:lnSpc>
                <a:spcPct val="160000"/>
              </a:lnSpc>
              <a:spcBef>
                <a:spcPts val="0"/>
              </a:spcBef>
              <a:spcAft>
                <a:spcPts val="0"/>
              </a:spcAft>
              <a:buClr>
                <a:srgbClr val="0A0A23"/>
              </a:buClr>
              <a:buSzPts val="1100"/>
              <a:buChar char="●"/>
            </a:pPr>
            <a:r>
              <a:rPr lang="en-GB">
                <a:solidFill>
                  <a:srgbClr val="0A0A23"/>
                </a:solidFill>
                <a:highlight>
                  <a:srgbClr val="FFFFFF"/>
                </a:highlight>
                <a:latin typeface="Roboto Mono"/>
                <a:ea typeface="Roboto Mono"/>
                <a:cs typeface="Roboto Mono"/>
                <a:sym typeface="Roboto Mono"/>
              </a:rPr>
              <a:t>git fetch</a:t>
            </a:r>
            <a:r>
              <a:rPr lang="en-GB">
                <a:solidFill>
                  <a:srgbClr val="0A0A23"/>
                </a:solidFill>
                <a:highlight>
                  <a:srgbClr val="FFFFFF"/>
                </a:highlight>
              </a:rPr>
              <a:t> is a command used to get files from the remote repository to the local repository but not into the working directory.</a:t>
            </a:r>
            <a:endParaRPr>
              <a:solidFill>
                <a:srgbClr val="0A0A23"/>
              </a:solidFill>
              <a:highlight>
                <a:srgbClr val="FFFFFF"/>
              </a:highlight>
            </a:endParaRPr>
          </a:p>
          <a:p>
            <a:pPr indent="-298450" lvl="0" marL="457200" marR="215900" rtl="0" algn="l">
              <a:lnSpc>
                <a:spcPct val="160000"/>
              </a:lnSpc>
              <a:spcBef>
                <a:spcPts val="0"/>
              </a:spcBef>
              <a:spcAft>
                <a:spcPts val="0"/>
              </a:spcAft>
              <a:buClr>
                <a:srgbClr val="0A0A23"/>
              </a:buClr>
              <a:buSzPts val="1100"/>
              <a:buChar char="●"/>
            </a:pPr>
            <a:r>
              <a:rPr lang="en-GB">
                <a:solidFill>
                  <a:srgbClr val="0A0A23"/>
                </a:solidFill>
                <a:highlight>
                  <a:srgbClr val="FFFFFF"/>
                </a:highlight>
                <a:latin typeface="Roboto Mono"/>
                <a:ea typeface="Roboto Mono"/>
                <a:cs typeface="Roboto Mono"/>
                <a:sym typeface="Roboto Mono"/>
              </a:rPr>
              <a:t>git merge</a:t>
            </a:r>
            <a:r>
              <a:rPr lang="en-GB">
                <a:solidFill>
                  <a:srgbClr val="0A0A23"/>
                </a:solidFill>
                <a:highlight>
                  <a:srgbClr val="FFFFFF"/>
                </a:highlight>
              </a:rPr>
              <a:t> is a command used to get the files from the local repository into the working directory.</a:t>
            </a:r>
            <a:endParaRPr>
              <a:solidFill>
                <a:srgbClr val="0A0A23"/>
              </a:solidFill>
              <a:highlight>
                <a:srgbClr val="FFFFFF"/>
              </a:highlight>
            </a:endParaRPr>
          </a:p>
          <a:p>
            <a:pPr indent="-298450" lvl="0" marL="457200" marR="215900" rtl="0" algn="l">
              <a:lnSpc>
                <a:spcPct val="160000"/>
              </a:lnSpc>
              <a:spcBef>
                <a:spcPts val="0"/>
              </a:spcBef>
              <a:spcAft>
                <a:spcPts val="0"/>
              </a:spcAft>
              <a:buClr>
                <a:srgbClr val="0A0A23"/>
              </a:buClr>
              <a:buSzPts val="1100"/>
              <a:buChar char="●"/>
            </a:pPr>
            <a:r>
              <a:rPr lang="en-GB">
                <a:solidFill>
                  <a:srgbClr val="0A0A23"/>
                </a:solidFill>
                <a:highlight>
                  <a:srgbClr val="FFFFFF"/>
                </a:highlight>
                <a:latin typeface="Roboto Mono"/>
                <a:ea typeface="Roboto Mono"/>
                <a:cs typeface="Roboto Mono"/>
                <a:sym typeface="Roboto Mono"/>
              </a:rPr>
              <a:t>git pull</a:t>
            </a:r>
            <a:r>
              <a:rPr lang="en-GB">
                <a:solidFill>
                  <a:srgbClr val="0A0A23"/>
                </a:solidFill>
                <a:highlight>
                  <a:srgbClr val="FFFFFF"/>
                </a:highlight>
              </a:rPr>
              <a:t> is command used to get files from the remote repository directly into the working directory. It is equivalent to a </a:t>
            </a:r>
            <a:r>
              <a:rPr lang="en-GB">
                <a:solidFill>
                  <a:srgbClr val="0A0A23"/>
                </a:solidFill>
                <a:highlight>
                  <a:srgbClr val="FFFFFF"/>
                </a:highlight>
                <a:latin typeface="Roboto Mono"/>
                <a:ea typeface="Roboto Mono"/>
                <a:cs typeface="Roboto Mono"/>
                <a:sym typeface="Roboto Mono"/>
              </a:rPr>
              <a:t>git fetch</a:t>
            </a:r>
            <a:r>
              <a:rPr lang="en-GB">
                <a:solidFill>
                  <a:srgbClr val="0A0A23"/>
                </a:solidFill>
                <a:highlight>
                  <a:srgbClr val="FFFFFF"/>
                </a:highlight>
              </a:rPr>
              <a:t> and a </a:t>
            </a:r>
            <a:r>
              <a:rPr lang="en-GB">
                <a:solidFill>
                  <a:srgbClr val="0A0A23"/>
                </a:solidFill>
                <a:highlight>
                  <a:srgbClr val="FFFFFF"/>
                </a:highlight>
                <a:latin typeface="Roboto Mono"/>
                <a:ea typeface="Roboto Mono"/>
                <a:cs typeface="Roboto Mono"/>
                <a:sym typeface="Roboto Mono"/>
              </a:rPr>
              <a:t>git merge</a:t>
            </a:r>
            <a:r>
              <a:rPr lang="en-GB">
                <a:solidFill>
                  <a:srgbClr val="0A0A23"/>
                </a:solidFill>
                <a:highlight>
                  <a:srgbClr val="FFFFFF"/>
                </a:highlight>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 Basics</a:t>
            </a:r>
            <a:endParaRPr/>
          </a:p>
        </p:txBody>
      </p:sp>
      <p:sp>
        <p:nvSpPr>
          <p:cNvPr id="55" name="Google Shape;55;p1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GB"/>
              <a:t>Abhay R Kamath</a:t>
            </a:r>
            <a:endParaRPr/>
          </a:p>
          <a:p>
            <a:pPr indent="0" lvl="0" marL="0" rtl="0" algn="ctr">
              <a:lnSpc>
                <a:spcPct val="150000"/>
              </a:lnSpc>
              <a:spcBef>
                <a:spcPts val="0"/>
              </a:spcBef>
              <a:spcAft>
                <a:spcPts val="0"/>
              </a:spcAft>
              <a:buNone/>
            </a:pPr>
            <a:r>
              <a:rPr lang="en-GB"/>
              <a:t>Data Scientist Intern</a:t>
            </a:r>
            <a:endParaRPr/>
          </a:p>
        </p:txBody>
      </p:sp>
      <p:sp>
        <p:nvSpPr>
          <p:cNvPr id="56" name="Google Shape;56;p1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GB" sz="1500">
                <a:solidFill>
                  <a:schemeClr val="dk1"/>
                </a:solidFill>
                <a:latin typeface="Verdana"/>
                <a:ea typeface="Verdana"/>
                <a:cs typeface="Verdana"/>
                <a:sym typeface="Verdana"/>
              </a:rPr>
              <a:t>Git is a popular version control system. It was created by Linus Torvalds in 2005, and has been maintained by Junio Hamano since then.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Version Control</a:t>
            </a:r>
            <a:endParaRPr/>
          </a:p>
        </p:txBody>
      </p:sp>
      <p:sp>
        <p:nvSpPr>
          <p:cNvPr id="62" name="Google Shape;62;p14"/>
          <p:cNvSpPr txBox="1"/>
          <p:nvPr>
            <p:ph idx="1" type="body"/>
          </p:nvPr>
        </p:nvSpPr>
        <p:spPr>
          <a:xfrm>
            <a:off x="311700" y="1393650"/>
            <a:ext cx="3999900" cy="31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1F2328"/>
                </a:solidFill>
                <a:highlight>
                  <a:srgbClr val="FFFFFF"/>
                </a:highlight>
              </a:rPr>
              <a:t>A version control system, or VCS, tracks the history of changes as people and teams collaborate on projects together. As developers make changes to the project, any earlier version of the project can be recovered at any time.</a:t>
            </a:r>
            <a:endParaRPr sz="1700"/>
          </a:p>
        </p:txBody>
      </p:sp>
      <p:sp>
        <p:nvSpPr>
          <p:cNvPr id="63" name="Google Shape;63;p14"/>
          <p:cNvSpPr txBox="1"/>
          <p:nvPr>
            <p:ph idx="2" type="body"/>
          </p:nvPr>
        </p:nvSpPr>
        <p:spPr>
          <a:xfrm>
            <a:off x="4832400" y="1393450"/>
            <a:ext cx="3999900" cy="31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500">
                <a:solidFill>
                  <a:srgbClr val="1F2328"/>
                </a:solidFill>
                <a:highlight>
                  <a:srgbClr val="FFFFFF"/>
                </a:highlight>
              </a:rPr>
              <a:t>Developers can review project history to find out:</a:t>
            </a:r>
            <a:endParaRPr sz="1500">
              <a:solidFill>
                <a:srgbClr val="1F2328"/>
              </a:solidFill>
              <a:highlight>
                <a:srgbClr val="FFFFFF"/>
              </a:highlight>
            </a:endParaRPr>
          </a:p>
          <a:p>
            <a:pPr indent="-323850" lvl="0" marL="457200" rtl="0" algn="l">
              <a:spcBef>
                <a:spcPts val="1200"/>
              </a:spcBef>
              <a:spcAft>
                <a:spcPts val="0"/>
              </a:spcAft>
              <a:buClr>
                <a:srgbClr val="1F2328"/>
              </a:buClr>
              <a:buSzPts val="1500"/>
              <a:buChar char="●"/>
            </a:pPr>
            <a:r>
              <a:rPr lang="en-GB" sz="1500">
                <a:solidFill>
                  <a:srgbClr val="1F2328"/>
                </a:solidFill>
                <a:highlight>
                  <a:srgbClr val="FFFFFF"/>
                </a:highlight>
              </a:rPr>
              <a:t>Which changes were made?</a:t>
            </a:r>
            <a:endParaRPr sz="1500">
              <a:solidFill>
                <a:srgbClr val="1F2328"/>
              </a:solidFill>
              <a:highlight>
                <a:srgbClr val="FFFFFF"/>
              </a:highlight>
            </a:endParaRPr>
          </a:p>
          <a:p>
            <a:pPr indent="-323850" lvl="0" marL="457200" rtl="0" algn="l">
              <a:spcBef>
                <a:spcPts val="0"/>
              </a:spcBef>
              <a:spcAft>
                <a:spcPts val="0"/>
              </a:spcAft>
              <a:buClr>
                <a:srgbClr val="1F2328"/>
              </a:buClr>
              <a:buSzPts val="1500"/>
              <a:buChar char="●"/>
            </a:pPr>
            <a:r>
              <a:rPr lang="en-GB" sz="1500">
                <a:solidFill>
                  <a:srgbClr val="1F2328"/>
                </a:solidFill>
                <a:highlight>
                  <a:srgbClr val="FFFFFF"/>
                </a:highlight>
              </a:rPr>
              <a:t>Who made the changes?</a:t>
            </a:r>
            <a:endParaRPr sz="1500">
              <a:solidFill>
                <a:srgbClr val="1F2328"/>
              </a:solidFill>
              <a:highlight>
                <a:srgbClr val="FFFFFF"/>
              </a:highlight>
            </a:endParaRPr>
          </a:p>
          <a:p>
            <a:pPr indent="-323850" lvl="0" marL="457200" rtl="0" algn="l">
              <a:spcBef>
                <a:spcPts val="0"/>
              </a:spcBef>
              <a:spcAft>
                <a:spcPts val="0"/>
              </a:spcAft>
              <a:buClr>
                <a:srgbClr val="1F2328"/>
              </a:buClr>
              <a:buSzPts val="1500"/>
              <a:buChar char="●"/>
            </a:pPr>
            <a:r>
              <a:rPr lang="en-GB" sz="1500">
                <a:solidFill>
                  <a:srgbClr val="1F2328"/>
                </a:solidFill>
                <a:highlight>
                  <a:srgbClr val="FFFFFF"/>
                </a:highlight>
              </a:rPr>
              <a:t>When were the changes made?</a:t>
            </a:r>
            <a:endParaRPr sz="1500">
              <a:solidFill>
                <a:srgbClr val="1F2328"/>
              </a:solidFill>
              <a:highlight>
                <a:srgbClr val="FFFFFF"/>
              </a:highlight>
            </a:endParaRPr>
          </a:p>
          <a:p>
            <a:pPr indent="-323850" lvl="0" marL="457200" rtl="0" algn="l">
              <a:spcBef>
                <a:spcPts val="0"/>
              </a:spcBef>
              <a:spcAft>
                <a:spcPts val="0"/>
              </a:spcAft>
              <a:buClr>
                <a:srgbClr val="1F2328"/>
              </a:buClr>
              <a:buSzPts val="1500"/>
              <a:buChar char="●"/>
            </a:pPr>
            <a:r>
              <a:rPr lang="en-GB" sz="1500">
                <a:solidFill>
                  <a:srgbClr val="1F2328"/>
                </a:solidFill>
                <a:highlight>
                  <a:srgbClr val="FFFFFF"/>
                </a:highlight>
              </a:rPr>
              <a:t>Why were changes needed?</a:t>
            </a:r>
            <a:endParaRPr sz="1500">
              <a:solidFill>
                <a:srgbClr val="1F2328"/>
              </a:solidFill>
              <a:highlight>
                <a:srgbClr val="FFFFFF"/>
              </a:highlight>
            </a:endParaRPr>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700"/>
              </a:spcBef>
              <a:spcAft>
                <a:spcPts val="300"/>
              </a:spcAft>
              <a:buClr>
                <a:schemeClr val="dk1"/>
              </a:buClr>
              <a:buSzPts val="1100"/>
              <a:buFont typeface="Arial"/>
              <a:buNone/>
            </a:pPr>
            <a:r>
              <a:rPr b="1" lang="en-GB" sz="1300">
                <a:highlight>
                  <a:srgbClr val="FFFFFF"/>
                </a:highlight>
                <a:latin typeface="Roboto"/>
                <a:ea typeface="Roboto"/>
                <a:cs typeface="Roboto"/>
                <a:sym typeface="Roboto"/>
              </a:rPr>
              <a:t>So What is Git?</a:t>
            </a:r>
            <a:endParaRPr b="1" sz="1300">
              <a:highlight>
                <a:srgbClr val="FFFFFF"/>
              </a:highlight>
              <a:latin typeface="Roboto"/>
              <a:ea typeface="Roboto"/>
              <a:cs typeface="Roboto"/>
              <a:sym typeface="Robot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100"/>
              </a:spcBef>
              <a:spcAft>
                <a:spcPts val="0"/>
              </a:spcAft>
              <a:buClr>
                <a:schemeClr val="dk1"/>
              </a:buClr>
              <a:buSzPts val="1600"/>
              <a:buFont typeface="Verdana"/>
              <a:buChar char="●"/>
            </a:pPr>
            <a:r>
              <a:rPr lang="en-GB" sz="1600">
                <a:solidFill>
                  <a:schemeClr val="dk1"/>
                </a:solidFill>
                <a:latin typeface="Verdana"/>
                <a:ea typeface="Verdana"/>
                <a:cs typeface="Verdana"/>
                <a:sym typeface="Verdana"/>
              </a:rPr>
              <a:t>Git is a version control system.</a:t>
            </a:r>
            <a:endParaRPr sz="1600">
              <a:solidFill>
                <a:schemeClr val="dk1"/>
              </a:solidFill>
              <a:latin typeface="Verdana"/>
              <a:ea typeface="Verdana"/>
              <a:cs typeface="Verdana"/>
              <a:sym typeface="Verdana"/>
            </a:endParaRPr>
          </a:p>
          <a:p>
            <a:pPr indent="-330200" lvl="0" marL="457200" rtl="0" algn="l">
              <a:lnSpc>
                <a:spcPct val="150000"/>
              </a:lnSpc>
              <a:spcBef>
                <a:spcPts val="0"/>
              </a:spcBef>
              <a:spcAft>
                <a:spcPts val="0"/>
              </a:spcAft>
              <a:buClr>
                <a:schemeClr val="dk1"/>
              </a:buClr>
              <a:buSzPts val="1600"/>
              <a:buFont typeface="Verdana"/>
              <a:buChar char="●"/>
            </a:pPr>
            <a:r>
              <a:rPr lang="en-GB" sz="1600">
                <a:solidFill>
                  <a:schemeClr val="dk1"/>
                </a:solidFill>
                <a:latin typeface="Verdana"/>
                <a:ea typeface="Verdana"/>
                <a:cs typeface="Verdana"/>
                <a:sym typeface="Verdana"/>
              </a:rPr>
              <a:t>Git helps you keep track of code changes.</a:t>
            </a:r>
            <a:endParaRPr sz="1600">
              <a:solidFill>
                <a:schemeClr val="dk1"/>
              </a:solidFill>
              <a:latin typeface="Verdana"/>
              <a:ea typeface="Verdana"/>
              <a:cs typeface="Verdana"/>
              <a:sym typeface="Verdana"/>
            </a:endParaRPr>
          </a:p>
          <a:p>
            <a:pPr indent="-330200" lvl="0" marL="457200" rtl="0" algn="l">
              <a:lnSpc>
                <a:spcPct val="150000"/>
              </a:lnSpc>
              <a:spcBef>
                <a:spcPts val="0"/>
              </a:spcBef>
              <a:spcAft>
                <a:spcPts val="0"/>
              </a:spcAft>
              <a:buClr>
                <a:schemeClr val="dk1"/>
              </a:buClr>
              <a:buSzPts val="1600"/>
              <a:buFont typeface="Verdana"/>
              <a:buChar char="●"/>
            </a:pPr>
            <a:r>
              <a:rPr lang="en-GB" sz="1600">
                <a:solidFill>
                  <a:schemeClr val="dk1"/>
                </a:solidFill>
                <a:latin typeface="Verdana"/>
                <a:ea typeface="Verdana"/>
                <a:cs typeface="Verdana"/>
                <a:sym typeface="Verdana"/>
              </a:rPr>
              <a:t>Git is used to collaborate on code.</a:t>
            </a:r>
            <a:endParaRPr sz="1600">
              <a:solidFill>
                <a:schemeClr val="dk1"/>
              </a:solidFill>
              <a:latin typeface="Verdana"/>
              <a:ea typeface="Verdana"/>
              <a:cs typeface="Verdana"/>
              <a:sym typeface="Verdana"/>
            </a:endParaRPr>
          </a:p>
          <a:p>
            <a:pPr indent="-330200" lvl="0" marL="457200" rtl="0" algn="l">
              <a:lnSpc>
                <a:spcPct val="150000"/>
              </a:lnSpc>
              <a:spcBef>
                <a:spcPts val="0"/>
              </a:spcBef>
              <a:spcAft>
                <a:spcPts val="0"/>
              </a:spcAft>
              <a:buClr>
                <a:schemeClr val="dk1"/>
              </a:buClr>
              <a:buSzPts val="1600"/>
              <a:buFont typeface="Verdana"/>
              <a:buChar char="●"/>
            </a:pPr>
            <a:r>
              <a:rPr lang="en-GB" sz="1650">
                <a:solidFill>
                  <a:srgbClr val="0A0A23"/>
                </a:solidFill>
                <a:highlight>
                  <a:srgbClr val="FFFFFF"/>
                </a:highlight>
              </a:rPr>
              <a:t>Git also </a:t>
            </a:r>
            <a:r>
              <a:rPr lang="en-GB" sz="1650">
                <a:solidFill>
                  <a:srgbClr val="0A0A23"/>
                </a:solidFill>
                <a:highlight>
                  <a:srgbClr val="FFFFFF"/>
                </a:highlight>
              </a:rPr>
              <a:t>helps </a:t>
            </a:r>
            <a:r>
              <a:rPr lang="en-GB" sz="1650">
                <a:solidFill>
                  <a:srgbClr val="0A0A23"/>
                </a:solidFill>
                <a:highlight>
                  <a:srgbClr val="FFFFFF"/>
                </a:highlight>
              </a:rPr>
              <a:t>you</a:t>
            </a:r>
            <a:r>
              <a:rPr lang="en-GB" sz="1650">
                <a:solidFill>
                  <a:srgbClr val="0A0A23"/>
                </a:solidFill>
                <a:highlight>
                  <a:srgbClr val="FFFFFF"/>
                </a:highlight>
              </a:rPr>
              <a:t> </a:t>
            </a:r>
            <a:r>
              <a:rPr b="1" i="1" lang="en-GB" sz="1650">
                <a:solidFill>
                  <a:schemeClr val="dk1"/>
                </a:solidFill>
                <a:highlight>
                  <a:srgbClr val="FFFFFF"/>
                </a:highlight>
              </a:rPr>
              <a:t>synchronise code</a:t>
            </a:r>
            <a:r>
              <a:rPr lang="en-GB" sz="1650">
                <a:solidFill>
                  <a:srgbClr val="0A0A23"/>
                </a:solidFill>
                <a:highlight>
                  <a:srgbClr val="FFFFFF"/>
                </a:highlight>
              </a:rPr>
              <a:t> between multiple people. </a:t>
            </a:r>
            <a:endParaRPr sz="1600">
              <a:solidFill>
                <a:schemeClr val="dk1"/>
              </a:solidFill>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A0A23"/>
                </a:solidFill>
                <a:highlight>
                  <a:srgbClr val="FFFFFF"/>
                </a:highlight>
              </a:rPr>
              <a:t>A simple example of version history of a file.</a:t>
            </a:r>
            <a:endParaRPr/>
          </a:p>
        </p:txBody>
      </p:sp>
      <p:pic>
        <p:nvPicPr>
          <p:cNvPr id="76" name="Google Shape;76;p16"/>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700"/>
              </a:spcBef>
              <a:spcAft>
                <a:spcPts val="0"/>
              </a:spcAft>
              <a:buClr>
                <a:schemeClr val="dk1"/>
              </a:buClr>
              <a:buSzPct val="84615"/>
              <a:buFont typeface="Arial"/>
              <a:buNone/>
            </a:pPr>
            <a:r>
              <a:rPr b="1" lang="en-GB" sz="1300">
                <a:highlight>
                  <a:srgbClr val="FFFFFF"/>
                </a:highlight>
                <a:latin typeface="Roboto"/>
                <a:ea typeface="Roboto"/>
                <a:cs typeface="Roboto"/>
                <a:sym typeface="Roboto"/>
              </a:rPr>
              <a:t>Git Workflow</a:t>
            </a:r>
            <a:endParaRPr b="1" sz="1300">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307181" lvl="0" marL="457200" rtl="0" algn="l">
              <a:lnSpc>
                <a:spcPct val="150000"/>
              </a:lnSpc>
              <a:spcBef>
                <a:spcPts val="0"/>
              </a:spcBef>
              <a:spcAft>
                <a:spcPts val="0"/>
              </a:spcAft>
              <a:buSzPct val="100000"/>
              <a:buChar char="●"/>
            </a:pPr>
            <a:r>
              <a:rPr lang="en-GB" sz="2250">
                <a:solidFill>
                  <a:srgbClr val="0A0A23"/>
                </a:solidFill>
                <a:highlight>
                  <a:srgbClr val="FFFFFF"/>
                </a:highlight>
              </a:rPr>
              <a:t>A </a:t>
            </a:r>
            <a:r>
              <a:rPr lang="en-GB" sz="2250">
                <a:solidFill>
                  <a:schemeClr val="dk1"/>
                </a:solidFill>
                <a:highlight>
                  <a:srgbClr val="FFFFFF"/>
                </a:highlight>
              </a:rPr>
              <a:t>repository</a:t>
            </a:r>
            <a:r>
              <a:rPr lang="en-GB" sz="2250">
                <a:solidFill>
                  <a:srgbClr val="0A0A23"/>
                </a:solidFill>
                <a:highlight>
                  <a:srgbClr val="FFFFFF"/>
                </a:highlight>
              </a:rPr>
              <a:t> a.k.a. </a:t>
            </a:r>
            <a:r>
              <a:rPr lang="en-GB" sz="2250">
                <a:solidFill>
                  <a:schemeClr val="dk1"/>
                </a:solidFill>
                <a:highlight>
                  <a:srgbClr val="FFFFFF"/>
                </a:highlight>
              </a:rPr>
              <a:t>repo</a:t>
            </a:r>
            <a:r>
              <a:rPr lang="en-GB" sz="2250">
                <a:solidFill>
                  <a:srgbClr val="0A0A23"/>
                </a:solidFill>
                <a:highlight>
                  <a:srgbClr val="FFFFFF"/>
                </a:highlight>
              </a:rPr>
              <a:t> is nothing but a collection of source code.</a:t>
            </a:r>
            <a:endParaRPr sz="2250">
              <a:solidFill>
                <a:srgbClr val="0A0A23"/>
              </a:solidFill>
              <a:highlight>
                <a:srgbClr val="FFFFFF"/>
              </a:highlight>
            </a:endParaRPr>
          </a:p>
          <a:p>
            <a:pPr indent="-307181" lvl="0" marL="457200" rtl="0" algn="l">
              <a:lnSpc>
                <a:spcPct val="150000"/>
              </a:lnSpc>
              <a:spcBef>
                <a:spcPts val="0"/>
              </a:spcBef>
              <a:spcAft>
                <a:spcPts val="0"/>
              </a:spcAft>
              <a:buClr>
                <a:schemeClr val="dk1"/>
              </a:buClr>
              <a:buSzPct val="100000"/>
              <a:buFont typeface="Roboto"/>
              <a:buChar char="●"/>
            </a:pPr>
            <a:r>
              <a:rPr lang="en-GB" sz="2250">
                <a:solidFill>
                  <a:schemeClr val="dk1"/>
                </a:solidFill>
                <a:highlight>
                  <a:srgbClr val="FFFFFF"/>
                </a:highlight>
                <a:latin typeface="Roboto"/>
                <a:ea typeface="Roboto"/>
                <a:cs typeface="Roboto"/>
                <a:sym typeface="Roboto"/>
              </a:rPr>
              <a:t>There are four fundamental elements in the Git Workflow.</a:t>
            </a:r>
            <a:endParaRPr sz="2250">
              <a:solidFill>
                <a:schemeClr val="dk1"/>
              </a:solidFill>
              <a:highlight>
                <a:srgbClr val="FFFFFF"/>
              </a:highlight>
              <a:latin typeface="Roboto"/>
              <a:ea typeface="Roboto"/>
              <a:cs typeface="Roboto"/>
              <a:sym typeface="Roboto"/>
            </a:endParaRPr>
          </a:p>
          <a:p>
            <a:pPr indent="0" lvl="0" marL="457200" rtl="0" algn="l">
              <a:lnSpc>
                <a:spcPct val="150000"/>
              </a:lnSpc>
              <a:spcBef>
                <a:spcPts val="600"/>
              </a:spcBef>
              <a:spcAft>
                <a:spcPts val="0"/>
              </a:spcAft>
              <a:buNone/>
            </a:pPr>
            <a:r>
              <a:rPr lang="en-GB" sz="2250">
                <a:solidFill>
                  <a:schemeClr val="dk1"/>
                </a:solidFill>
                <a:highlight>
                  <a:srgbClr val="FFFFFF"/>
                </a:highlight>
                <a:latin typeface="Roboto"/>
                <a:ea typeface="Roboto"/>
                <a:cs typeface="Roboto"/>
                <a:sym typeface="Roboto"/>
              </a:rPr>
              <a:t>1) </a:t>
            </a:r>
            <a:r>
              <a:rPr lang="en-GB" sz="2250">
                <a:solidFill>
                  <a:srgbClr val="0A0A23"/>
                </a:solidFill>
                <a:highlight>
                  <a:srgbClr val="FFFFFF"/>
                </a:highlight>
              </a:rPr>
              <a:t>Working Directory </a:t>
            </a:r>
            <a:endParaRPr sz="2250">
              <a:solidFill>
                <a:srgbClr val="0A0A23"/>
              </a:solidFill>
              <a:highlight>
                <a:srgbClr val="FFFFFF"/>
              </a:highlight>
            </a:endParaRPr>
          </a:p>
          <a:p>
            <a:pPr indent="0" lvl="0" marL="457200" rtl="0" algn="l">
              <a:lnSpc>
                <a:spcPct val="150000"/>
              </a:lnSpc>
              <a:spcBef>
                <a:spcPts val="600"/>
              </a:spcBef>
              <a:spcAft>
                <a:spcPts val="0"/>
              </a:spcAft>
              <a:buNone/>
            </a:pPr>
            <a:r>
              <a:rPr lang="en-GB" sz="2250">
                <a:solidFill>
                  <a:srgbClr val="0A0A23"/>
                </a:solidFill>
                <a:highlight>
                  <a:srgbClr val="FFFFFF"/>
                </a:highlight>
              </a:rPr>
              <a:t>2) Staging Area</a:t>
            </a:r>
            <a:endParaRPr sz="2250">
              <a:solidFill>
                <a:srgbClr val="0A0A23"/>
              </a:solidFill>
              <a:highlight>
                <a:srgbClr val="FFFFFF"/>
              </a:highlight>
            </a:endParaRPr>
          </a:p>
          <a:p>
            <a:pPr indent="0" lvl="0" marL="457200" rtl="0" algn="l">
              <a:lnSpc>
                <a:spcPct val="150000"/>
              </a:lnSpc>
              <a:spcBef>
                <a:spcPts val="600"/>
              </a:spcBef>
              <a:spcAft>
                <a:spcPts val="0"/>
              </a:spcAft>
              <a:buNone/>
            </a:pPr>
            <a:r>
              <a:rPr lang="en-GB" sz="2250">
                <a:solidFill>
                  <a:srgbClr val="0A0A23"/>
                </a:solidFill>
                <a:highlight>
                  <a:srgbClr val="FFFFFF"/>
                </a:highlight>
              </a:rPr>
              <a:t>3) Local Repository </a:t>
            </a:r>
            <a:endParaRPr sz="2250">
              <a:solidFill>
                <a:srgbClr val="0A0A23"/>
              </a:solidFill>
              <a:highlight>
                <a:srgbClr val="FFFFFF"/>
              </a:highlight>
            </a:endParaRPr>
          </a:p>
          <a:p>
            <a:pPr indent="0" lvl="0" marL="457200" rtl="0" algn="l">
              <a:lnSpc>
                <a:spcPct val="150000"/>
              </a:lnSpc>
              <a:spcBef>
                <a:spcPts val="600"/>
              </a:spcBef>
              <a:spcAft>
                <a:spcPts val="0"/>
              </a:spcAft>
              <a:buNone/>
            </a:pPr>
            <a:r>
              <a:rPr lang="en-GB" sz="2250">
                <a:solidFill>
                  <a:srgbClr val="0A0A23"/>
                </a:solidFill>
                <a:highlight>
                  <a:srgbClr val="FFFFFF"/>
                </a:highlight>
              </a:rPr>
              <a:t>4) Remote Repository.</a:t>
            </a:r>
            <a:endParaRPr sz="2250">
              <a:solidFill>
                <a:srgbClr val="0A0A23"/>
              </a:solidFill>
              <a:highlight>
                <a:srgbClr val="FFFFFF"/>
              </a:highlight>
            </a:endParaRPr>
          </a:p>
          <a:p>
            <a:pPr indent="0" lvl="0" marL="457200" rtl="0" algn="l">
              <a:lnSpc>
                <a:spcPct val="150000"/>
              </a:lnSpc>
              <a:spcBef>
                <a:spcPts val="600"/>
              </a:spcBef>
              <a:spcAft>
                <a:spcPts val="0"/>
              </a:spcAft>
              <a:buNone/>
            </a:pPr>
            <a:r>
              <a:t/>
            </a:r>
            <a:endParaRPr b="1" sz="1650">
              <a:solidFill>
                <a:srgbClr val="0A0A23"/>
              </a:solidFill>
              <a:highlight>
                <a:srgbClr val="FFFFFF"/>
              </a:highlight>
            </a:endParaRPr>
          </a:p>
          <a:p>
            <a:pPr indent="0" lvl="0" marL="0" rtl="0" algn="l">
              <a:lnSpc>
                <a:spcPct val="150000"/>
              </a:lnSpc>
              <a:spcBef>
                <a:spcPts val="600"/>
              </a:spcBef>
              <a:spcAft>
                <a:spcPts val="0"/>
              </a:spcAft>
              <a:buNone/>
            </a:pPr>
            <a:r>
              <a:t/>
            </a:r>
            <a:endParaRPr sz="1650">
              <a:solidFill>
                <a:srgbClr val="0A0A23"/>
              </a:solidFill>
              <a:highlight>
                <a:srgbClr val="FFFFFF"/>
              </a:highlight>
            </a:endParaRPr>
          </a:p>
          <a:p>
            <a:pPr indent="0" lvl="0" marL="0" rtl="0" algn="l">
              <a:spcBef>
                <a:spcPts val="200"/>
              </a:spcBef>
              <a:spcAft>
                <a:spcPts val="0"/>
              </a:spcAft>
              <a:buClr>
                <a:schemeClr val="dk1"/>
              </a:buClr>
              <a:buSzPct val="66666"/>
              <a:buFont typeface="Arial"/>
              <a:buNone/>
            </a:pPr>
            <a:r>
              <a:t/>
            </a:r>
            <a:endParaRPr sz="1650">
              <a:solidFill>
                <a:srgbClr val="0A0A23"/>
              </a:solidFill>
              <a:highlight>
                <a:srgbClr val="FFFFFF"/>
              </a:highlight>
            </a:endParaRPr>
          </a:p>
          <a:p>
            <a:pPr indent="0" lvl="0" marL="457200" rtl="0" algn="l">
              <a:lnSpc>
                <a:spcPct val="150000"/>
              </a:lnSpc>
              <a:spcBef>
                <a:spcPts val="1200"/>
              </a:spcBef>
              <a:spcAft>
                <a:spcPts val="0"/>
              </a:spcAft>
              <a:buNone/>
            </a:pPr>
            <a:r>
              <a:t/>
            </a:r>
            <a:endParaRPr sz="1600">
              <a:solidFill>
                <a:schemeClr val="dk1"/>
              </a:solidFill>
              <a:highlight>
                <a:srgbClr val="FFFFFF"/>
              </a:highlight>
              <a:latin typeface="Roboto"/>
              <a:ea typeface="Roboto"/>
              <a:cs typeface="Roboto"/>
              <a:sym typeface="Roboto"/>
            </a:endParaRPr>
          </a:p>
          <a:p>
            <a:pPr indent="0" lvl="0" marL="0" rtl="0" algn="l">
              <a:lnSpc>
                <a:spcPct val="150000"/>
              </a:lnSpc>
              <a:spcBef>
                <a:spcPts val="600"/>
              </a:spcBef>
              <a:spcAft>
                <a:spcPts val="200"/>
              </a:spcAft>
              <a:buNone/>
            </a:pPr>
            <a:r>
              <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A0A23"/>
                </a:solidFill>
                <a:highlight>
                  <a:srgbClr val="FFFFFF"/>
                </a:highlight>
              </a:rPr>
              <a:t>Diagram of a simple Git Workflow</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311700" y="1152475"/>
            <a:ext cx="8520600"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Commands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15900" rtl="0" algn="l">
              <a:lnSpc>
                <a:spcPct val="160000"/>
              </a:lnSpc>
              <a:spcBef>
                <a:spcPts val="0"/>
              </a:spcBef>
              <a:spcAft>
                <a:spcPts val="0"/>
              </a:spcAft>
              <a:buClr>
                <a:srgbClr val="0A0A23"/>
              </a:buClr>
              <a:buSzPts val="1600"/>
              <a:buChar char="●"/>
            </a:pPr>
            <a:r>
              <a:rPr lang="en-GB" sz="1600">
                <a:solidFill>
                  <a:srgbClr val="0A0A23"/>
                </a:solidFill>
                <a:highlight>
                  <a:srgbClr val="FFFFFF"/>
                </a:highlight>
                <a:latin typeface="Roboto Mono"/>
                <a:ea typeface="Roboto Mono"/>
                <a:cs typeface="Roboto Mono"/>
                <a:sym typeface="Roboto Mono"/>
              </a:rPr>
              <a:t>git add</a:t>
            </a:r>
            <a:r>
              <a:rPr lang="en-GB" sz="1600">
                <a:solidFill>
                  <a:srgbClr val="0A0A23"/>
                </a:solidFill>
                <a:highlight>
                  <a:srgbClr val="FFFFFF"/>
                </a:highlight>
              </a:rPr>
              <a:t> </a:t>
            </a:r>
            <a:endParaRPr sz="1600">
              <a:solidFill>
                <a:srgbClr val="0A0A23"/>
              </a:solidFill>
              <a:highlight>
                <a:srgbClr val="FFFFFF"/>
              </a:highlight>
            </a:endParaRPr>
          </a:p>
          <a:p>
            <a:pPr indent="-330200" lvl="0" marL="457200" marR="215900" rtl="0" algn="l">
              <a:lnSpc>
                <a:spcPct val="160000"/>
              </a:lnSpc>
              <a:spcBef>
                <a:spcPts val="0"/>
              </a:spcBef>
              <a:spcAft>
                <a:spcPts val="0"/>
              </a:spcAft>
              <a:buClr>
                <a:srgbClr val="0A0A23"/>
              </a:buClr>
              <a:buSzPts val="1600"/>
              <a:buChar char="●"/>
            </a:pPr>
            <a:r>
              <a:rPr lang="en-GB" sz="1600">
                <a:solidFill>
                  <a:srgbClr val="0A0A23"/>
                </a:solidFill>
                <a:highlight>
                  <a:srgbClr val="FFFFFF"/>
                </a:highlight>
                <a:latin typeface="Roboto Mono"/>
                <a:ea typeface="Roboto Mono"/>
                <a:cs typeface="Roboto Mono"/>
                <a:sym typeface="Roboto Mono"/>
              </a:rPr>
              <a:t>git commit</a:t>
            </a:r>
            <a:endParaRPr sz="1600">
              <a:solidFill>
                <a:srgbClr val="0A0A23"/>
              </a:solidFill>
              <a:highlight>
                <a:srgbClr val="FFFFFF"/>
              </a:highlight>
            </a:endParaRPr>
          </a:p>
          <a:p>
            <a:pPr indent="-330200" lvl="0" marL="457200" marR="215900" rtl="0" algn="l">
              <a:lnSpc>
                <a:spcPct val="160000"/>
              </a:lnSpc>
              <a:spcBef>
                <a:spcPts val="0"/>
              </a:spcBef>
              <a:spcAft>
                <a:spcPts val="0"/>
              </a:spcAft>
              <a:buClr>
                <a:srgbClr val="0A0A23"/>
              </a:buClr>
              <a:buSzPts val="1600"/>
              <a:buChar char="●"/>
            </a:pPr>
            <a:r>
              <a:rPr lang="en-GB" sz="1600">
                <a:solidFill>
                  <a:srgbClr val="0A0A23"/>
                </a:solidFill>
                <a:highlight>
                  <a:srgbClr val="FFFFFF"/>
                </a:highlight>
                <a:latin typeface="Roboto Mono"/>
                <a:ea typeface="Roboto Mono"/>
                <a:cs typeface="Roboto Mono"/>
                <a:sym typeface="Roboto Mono"/>
              </a:rPr>
              <a:t>git push</a:t>
            </a:r>
            <a:r>
              <a:rPr lang="en-GB" sz="1600">
                <a:solidFill>
                  <a:srgbClr val="0A0A23"/>
                </a:solidFill>
                <a:highlight>
                  <a:srgbClr val="FFFFFF"/>
                </a:highlight>
              </a:rPr>
              <a:t> </a:t>
            </a:r>
            <a:endParaRPr sz="1600">
              <a:solidFill>
                <a:srgbClr val="0A0A23"/>
              </a:solidFill>
              <a:highlight>
                <a:srgbClr val="FFFFFF"/>
              </a:highlight>
            </a:endParaRPr>
          </a:p>
          <a:p>
            <a:pPr indent="-330200" lvl="0" marL="457200" marR="215900" rtl="0" algn="l">
              <a:lnSpc>
                <a:spcPct val="160000"/>
              </a:lnSpc>
              <a:spcBef>
                <a:spcPts val="0"/>
              </a:spcBef>
              <a:spcAft>
                <a:spcPts val="0"/>
              </a:spcAft>
              <a:buClr>
                <a:srgbClr val="0A0A23"/>
              </a:buClr>
              <a:buSzPts val="1600"/>
              <a:buChar char="●"/>
            </a:pPr>
            <a:r>
              <a:rPr lang="en-GB" sz="1600">
                <a:solidFill>
                  <a:srgbClr val="0A0A23"/>
                </a:solidFill>
                <a:highlight>
                  <a:srgbClr val="FFFFFF"/>
                </a:highlight>
                <a:latin typeface="Roboto Mono"/>
                <a:ea typeface="Roboto Mono"/>
                <a:cs typeface="Roboto Mono"/>
                <a:sym typeface="Roboto Mono"/>
              </a:rPr>
              <a:t>git fetch</a:t>
            </a:r>
            <a:endParaRPr sz="1600">
              <a:solidFill>
                <a:srgbClr val="0A0A23"/>
              </a:solidFill>
              <a:highlight>
                <a:srgbClr val="FFFFFF"/>
              </a:highlight>
            </a:endParaRPr>
          </a:p>
          <a:p>
            <a:pPr indent="-330200" lvl="0" marL="457200" marR="215900" rtl="0" algn="l">
              <a:lnSpc>
                <a:spcPct val="160000"/>
              </a:lnSpc>
              <a:spcBef>
                <a:spcPts val="0"/>
              </a:spcBef>
              <a:spcAft>
                <a:spcPts val="0"/>
              </a:spcAft>
              <a:buClr>
                <a:srgbClr val="0A0A23"/>
              </a:buClr>
              <a:buSzPts val="1600"/>
              <a:buChar char="●"/>
            </a:pPr>
            <a:r>
              <a:rPr lang="en-GB" sz="1600">
                <a:solidFill>
                  <a:srgbClr val="0A0A23"/>
                </a:solidFill>
                <a:highlight>
                  <a:srgbClr val="FFFFFF"/>
                </a:highlight>
                <a:latin typeface="Roboto Mono"/>
                <a:ea typeface="Roboto Mono"/>
                <a:cs typeface="Roboto Mono"/>
                <a:sym typeface="Roboto Mono"/>
              </a:rPr>
              <a:t>git merge</a:t>
            </a:r>
            <a:r>
              <a:rPr lang="en-GB" sz="1600">
                <a:solidFill>
                  <a:srgbClr val="0A0A23"/>
                </a:solidFill>
                <a:highlight>
                  <a:srgbClr val="FFFFFF"/>
                </a:highlight>
              </a:rPr>
              <a:t> </a:t>
            </a:r>
            <a:endParaRPr sz="1600">
              <a:solidFill>
                <a:srgbClr val="0A0A23"/>
              </a:solidFill>
              <a:highlight>
                <a:srgbClr val="FFFFFF"/>
              </a:highlight>
            </a:endParaRPr>
          </a:p>
          <a:p>
            <a:pPr indent="-330200" lvl="0" marL="457200" marR="215900" rtl="0" algn="l">
              <a:lnSpc>
                <a:spcPct val="160000"/>
              </a:lnSpc>
              <a:spcBef>
                <a:spcPts val="0"/>
              </a:spcBef>
              <a:spcAft>
                <a:spcPts val="0"/>
              </a:spcAft>
              <a:buClr>
                <a:srgbClr val="0A0A23"/>
              </a:buClr>
              <a:buSzPts val="1600"/>
              <a:buChar char="●"/>
            </a:pPr>
            <a:r>
              <a:rPr lang="en-GB" sz="1600">
                <a:solidFill>
                  <a:srgbClr val="0A0A23"/>
                </a:solidFill>
                <a:highlight>
                  <a:srgbClr val="FFFFFF"/>
                </a:highlight>
                <a:latin typeface="Roboto Mono"/>
                <a:ea typeface="Roboto Mono"/>
                <a:cs typeface="Roboto Mono"/>
                <a:sym typeface="Roboto Mono"/>
              </a:rPr>
              <a:t>git pull</a:t>
            </a:r>
            <a:r>
              <a:rPr lang="en-GB" sz="1600">
                <a:solidFill>
                  <a:srgbClr val="0A0A23"/>
                </a:solidFill>
                <a:highlight>
                  <a:srgbClr val="FFFFFF"/>
                </a:highlight>
              </a:rPr>
              <a:t> </a:t>
            </a:r>
            <a:endParaRPr sz="1600">
              <a:solidFill>
                <a:srgbClr val="0A0A23"/>
              </a:solidFill>
              <a:highlight>
                <a:srgbClr val="FFFFFF"/>
              </a:highlight>
            </a:endParaRPr>
          </a:p>
          <a:p>
            <a:pPr indent="0" lvl="0" marL="0" rtl="0" algn="l">
              <a:spcBef>
                <a:spcPts val="33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