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49"/>
  </p:notesMasterIdLst>
  <p:handoutMasterIdLst>
    <p:handoutMasterId r:id="rId50"/>
  </p:handoutMasterIdLst>
  <p:sldIdLst>
    <p:sldId id="292" r:id="rId2"/>
    <p:sldId id="297" r:id="rId3"/>
    <p:sldId id="340" r:id="rId4"/>
    <p:sldId id="331" r:id="rId5"/>
    <p:sldId id="341" r:id="rId6"/>
    <p:sldId id="318" r:id="rId7"/>
    <p:sldId id="302" r:id="rId8"/>
    <p:sldId id="344" r:id="rId9"/>
    <p:sldId id="351" r:id="rId10"/>
    <p:sldId id="343" r:id="rId11"/>
    <p:sldId id="350" r:id="rId12"/>
    <p:sldId id="349" r:id="rId13"/>
    <p:sldId id="354" r:id="rId14"/>
    <p:sldId id="353" r:id="rId15"/>
    <p:sldId id="357" r:id="rId16"/>
    <p:sldId id="356" r:id="rId17"/>
    <p:sldId id="381" r:id="rId18"/>
    <p:sldId id="380" r:id="rId19"/>
    <p:sldId id="379" r:id="rId20"/>
    <p:sldId id="378" r:id="rId21"/>
    <p:sldId id="377" r:id="rId22"/>
    <p:sldId id="376" r:id="rId23"/>
    <p:sldId id="375" r:id="rId24"/>
    <p:sldId id="374" r:id="rId25"/>
    <p:sldId id="373" r:id="rId26"/>
    <p:sldId id="372" r:id="rId27"/>
    <p:sldId id="371" r:id="rId28"/>
    <p:sldId id="370" r:id="rId29"/>
    <p:sldId id="369" r:id="rId30"/>
    <p:sldId id="368" r:id="rId31"/>
    <p:sldId id="367" r:id="rId32"/>
    <p:sldId id="366" r:id="rId33"/>
    <p:sldId id="365" r:id="rId34"/>
    <p:sldId id="364" r:id="rId35"/>
    <p:sldId id="363" r:id="rId36"/>
    <p:sldId id="362" r:id="rId37"/>
    <p:sldId id="361" r:id="rId38"/>
    <p:sldId id="360" r:id="rId39"/>
    <p:sldId id="359" r:id="rId40"/>
    <p:sldId id="358" r:id="rId41"/>
    <p:sldId id="355" r:id="rId42"/>
    <p:sldId id="352" r:id="rId43"/>
    <p:sldId id="348" r:id="rId44"/>
    <p:sldId id="347" r:id="rId45"/>
    <p:sldId id="346" r:id="rId46"/>
    <p:sldId id="345" r:id="rId47"/>
    <p:sldId id="337" r:id="rId48"/>
  </p:sldIdLst>
  <p:sldSz cx="9144000" cy="5143500" type="screen16x9"/>
  <p:notesSz cx="6858000" cy="9144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CECEC"/>
    <a:srgbClr val="626161"/>
    <a:srgbClr val="1B8EC5"/>
    <a:srgbClr val="015289"/>
    <a:srgbClr val="6AC6EF"/>
    <a:srgbClr val="FDB930"/>
    <a:srgbClr val="F37441"/>
    <a:srgbClr val="FFD54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>
        <p:scale>
          <a:sx n="100" d="100"/>
          <a:sy n="100" d="100"/>
        </p:scale>
        <p:origin x="480" y="-120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53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pos="55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" userDrawn="1">
          <p15:clr>
            <a:srgbClr val="FBAE40"/>
          </p15:clr>
        </p15:guide>
        <p15:guide id="2" pos="164" userDrawn="1">
          <p15:clr>
            <a:srgbClr val="FBAE40"/>
          </p15:clr>
        </p15:guide>
        <p15:guide id="3" orient="horz" pos="3078" userDrawn="1">
          <p15:clr>
            <a:srgbClr val="FBAE40"/>
          </p15:clr>
        </p15:guide>
        <p15:guide id="4" pos="559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370844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50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with Optional B/W 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2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4001544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8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89695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963119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010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856" r:id="rId6"/>
    <p:sldLayoutId id="2147483867" r:id="rId7"/>
    <p:sldLayoutId id="2147483868" r:id="rId8"/>
    <p:sldLayoutId id="2147483865" r:id="rId9"/>
    <p:sldLayoutId id="2147483784" r:id="rId10"/>
    <p:sldLayoutId id="2147483863" r:id="rId11"/>
    <p:sldLayoutId id="2147483829" r:id="rId12"/>
    <p:sldLayoutId id="2147483855" r:id="rId13"/>
    <p:sldLayoutId id="2147483858" r:id="rId14"/>
    <p:sldLayoutId id="2147483833" r:id="rId15"/>
    <p:sldLayoutId id="2147483832" r:id="rId16"/>
    <p:sldLayoutId id="2147483831" r:id="rId17"/>
    <p:sldLayoutId id="2147483834" r:id="rId18"/>
    <p:sldLayoutId id="2147483835" r:id="rId19"/>
    <p:sldLayoutId id="2147483836" r:id="rId20"/>
    <p:sldLayoutId id="2147483838" r:id="rId21"/>
    <p:sldLayoutId id="2147483842" r:id="rId22"/>
    <p:sldLayoutId id="2147483844" r:id="rId23"/>
    <p:sldLayoutId id="2147483846" r:id="rId24"/>
    <p:sldLayoutId id="2147483850" r:id="rId25"/>
    <p:sldLayoutId id="2147483848" r:id="rId26"/>
    <p:sldLayoutId id="2147483852" r:id="rId27"/>
    <p:sldLayoutId id="2147483799" r:id="rId28"/>
    <p:sldLayoutId id="2147483822" r:id="rId29"/>
    <p:sldLayoutId id="2147483869" r:id="rId30"/>
    <p:sldLayoutId id="2147483824" r:id="rId31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2902" y="1988555"/>
            <a:ext cx="5486400" cy="1165860"/>
          </a:xfrm>
        </p:spPr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sz="2400" u="none" dirty="0" smtClean="0"/>
              <a:t>Stack Route</a:t>
            </a:r>
            <a:br>
              <a:rPr lang="en-US" sz="2400" u="none" dirty="0" smtClean="0"/>
            </a:br>
            <a:r>
              <a:rPr lang="en-US" sz="2400" u="none" dirty="0" smtClean="0"/>
              <a:t> ML Wave 1</a:t>
            </a:r>
            <a:endParaRPr 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1924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AUTOFILL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u="none" dirty="0" smtClean="0"/>
              <a:t>(Auto completion</a:t>
            </a:r>
            <a:br>
              <a:rPr lang="en-US" sz="2000" b="0" u="none" dirty="0" smtClean="0"/>
            </a:br>
            <a:r>
              <a:rPr lang="en-US" sz="2000" b="0" u="none" dirty="0" smtClean="0"/>
              <a:t> of user’s question </a:t>
            </a:r>
            <a:br>
              <a:rPr lang="en-US" sz="2000" b="0" u="none" dirty="0" smtClean="0"/>
            </a:br>
            <a:r>
              <a:rPr lang="en-US" sz="2000" b="0" u="none" dirty="0" smtClean="0"/>
              <a:t>or queries) 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30010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46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Problem Statement</a:t>
            </a:r>
            <a:endParaRPr lang="en"/>
          </a:p>
        </p:txBody>
      </p:sp>
      <p:sp>
        <p:nvSpPr>
          <p:cNvPr id="5" name="Shape 147"/>
          <p:cNvSpPr txBox="1">
            <a:spLocks/>
          </p:cNvSpPr>
          <p:nvPr/>
        </p:nvSpPr>
        <p:spPr>
          <a:xfrm>
            <a:off x="311700" y="1453825"/>
            <a:ext cx="8520600" cy="32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/>
              <a:t>Design a model that recommends the next word(s) within a closed domain from a set of words given by the user.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400" b="1" dirty="0" smtClean="0"/>
              <a:t>OBJECTIVE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/>
              <a:t>The primary goal is to constrain the questions to our knowledge domain and hence avoid any ambiguity in finding answer.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Project Timeline</a:t>
            </a:r>
            <a:endParaRPr lang="en"/>
          </a:p>
        </p:txBody>
      </p:sp>
      <p:sp>
        <p:nvSpPr>
          <p:cNvPr id="5" name="Shape 153"/>
          <p:cNvSpPr txBox="1"/>
          <p:nvPr/>
        </p:nvSpPr>
        <p:spPr>
          <a:xfrm>
            <a:off x="5442875" y="263275"/>
            <a:ext cx="3502800" cy="155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Analysing and discussing the project requirements.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Data gathering.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Data Preprocessing.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Surveying existing models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Training N-gram model.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54"/>
          <p:cNvSpPr txBox="1"/>
          <p:nvPr/>
        </p:nvSpPr>
        <p:spPr>
          <a:xfrm>
            <a:off x="311700" y="2031175"/>
            <a:ext cx="3213300" cy="12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Embedding layer design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Working on various  DNN models using LSTM.</a:t>
            </a:r>
          </a:p>
        </p:txBody>
      </p:sp>
      <p:sp>
        <p:nvSpPr>
          <p:cNvPr id="7" name="Shape 155"/>
          <p:cNvSpPr txBox="1"/>
          <p:nvPr/>
        </p:nvSpPr>
        <p:spPr>
          <a:xfrm>
            <a:off x="5442875" y="3886375"/>
            <a:ext cx="33894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Testing LSTM models with different hyperparameters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8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6950" y="508675"/>
            <a:ext cx="883150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57"/>
          <p:cNvSpPr txBox="1"/>
          <p:nvPr/>
        </p:nvSpPr>
        <p:spPr>
          <a:xfrm>
            <a:off x="4016425" y="609775"/>
            <a:ext cx="4842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0" name="Shape 1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6950" y="2108875"/>
            <a:ext cx="883150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59"/>
          <p:cNvSpPr txBox="1"/>
          <p:nvPr/>
        </p:nvSpPr>
        <p:spPr>
          <a:xfrm>
            <a:off x="4016425" y="2209975"/>
            <a:ext cx="4842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2</a:t>
            </a:r>
          </a:p>
        </p:txBody>
      </p:sp>
      <p:pic>
        <p:nvPicPr>
          <p:cNvPr id="12" name="Shape 1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6950" y="3785275"/>
            <a:ext cx="883150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61"/>
          <p:cNvSpPr txBox="1"/>
          <p:nvPr/>
        </p:nvSpPr>
        <p:spPr>
          <a:xfrm>
            <a:off x="4016425" y="3886375"/>
            <a:ext cx="4842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3</a:t>
            </a:r>
          </a:p>
        </p:txBody>
      </p:sp>
      <p:cxnSp>
        <p:nvCxnSpPr>
          <p:cNvPr id="14" name="Shape 162"/>
          <p:cNvCxnSpPr/>
          <p:nvPr/>
        </p:nvCxnSpPr>
        <p:spPr>
          <a:xfrm>
            <a:off x="4256700" y="13286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" name="Shape 163"/>
          <p:cNvCxnSpPr/>
          <p:nvPr/>
        </p:nvCxnSpPr>
        <p:spPr>
          <a:xfrm>
            <a:off x="4256700" y="16334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164"/>
          <p:cNvCxnSpPr/>
          <p:nvPr/>
        </p:nvCxnSpPr>
        <p:spPr>
          <a:xfrm>
            <a:off x="4256700" y="28526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165"/>
          <p:cNvCxnSpPr/>
          <p:nvPr/>
        </p:nvCxnSpPr>
        <p:spPr>
          <a:xfrm>
            <a:off x="4256700" y="33098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66"/>
          <p:cNvCxnSpPr/>
          <p:nvPr/>
        </p:nvCxnSpPr>
        <p:spPr>
          <a:xfrm>
            <a:off x="4256700" y="45290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67"/>
          <p:cNvSpPr txBox="1"/>
          <p:nvPr/>
        </p:nvSpPr>
        <p:spPr>
          <a:xfrm>
            <a:off x="3686700" y="56950"/>
            <a:ext cx="11418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278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72"/>
          <p:cNvSpPr txBox="1">
            <a:spLocks/>
          </p:cNvSpPr>
          <p:nvPr/>
        </p:nvSpPr>
        <p:spPr>
          <a:xfrm>
            <a:off x="311700" y="325450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Flow/Approach</a:t>
            </a:r>
            <a:endParaRPr lang="en"/>
          </a:p>
        </p:txBody>
      </p:sp>
      <p:sp>
        <p:nvSpPr>
          <p:cNvPr id="5" name="Shape 173"/>
          <p:cNvSpPr/>
          <p:nvPr/>
        </p:nvSpPr>
        <p:spPr>
          <a:xfrm>
            <a:off x="3408524" y="1987127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6" name="Shape 174"/>
          <p:cNvSpPr/>
          <p:nvPr/>
        </p:nvSpPr>
        <p:spPr>
          <a:xfrm>
            <a:off x="1125325" y="1987116"/>
            <a:ext cx="1611899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N- gram generation</a:t>
            </a:r>
          </a:p>
        </p:txBody>
      </p:sp>
      <p:sp>
        <p:nvSpPr>
          <p:cNvPr id="7" name="Shape 175"/>
          <p:cNvSpPr/>
          <p:nvPr/>
        </p:nvSpPr>
        <p:spPr>
          <a:xfrm>
            <a:off x="1125325" y="2942860"/>
            <a:ext cx="1611899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Prediction using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Back-off</a:t>
            </a:r>
          </a:p>
        </p:txBody>
      </p:sp>
      <p:sp>
        <p:nvSpPr>
          <p:cNvPr id="8" name="Shape 176"/>
          <p:cNvSpPr/>
          <p:nvPr/>
        </p:nvSpPr>
        <p:spPr>
          <a:xfrm>
            <a:off x="5691724" y="1987127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Embedding</a:t>
            </a:r>
          </a:p>
        </p:txBody>
      </p:sp>
      <p:sp>
        <p:nvSpPr>
          <p:cNvPr id="9" name="Shape 177"/>
          <p:cNvSpPr/>
          <p:nvPr/>
        </p:nvSpPr>
        <p:spPr>
          <a:xfrm>
            <a:off x="5691724" y="2823781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Training a Neural Model</a:t>
            </a:r>
          </a:p>
        </p:txBody>
      </p:sp>
      <p:sp>
        <p:nvSpPr>
          <p:cNvPr id="10" name="Shape 178"/>
          <p:cNvSpPr/>
          <p:nvPr/>
        </p:nvSpPr>
        <p:spPr>
          <a:xfrm>
            <a:off x="5691724" y="3600903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cxnSp>
        <p:nvCxnSpPr>
          <p:cNvPr id="11" name="Shape 179"/>
          <p:cNvCxnSpPr>
            <a:endCxn id="5" idx="0"/>
          </p:cNvCxnSpPr>
          <p:nvPr/>
        </p:nvCxnSpPr>
        <p:spPr>
          <a:xfrm>
            <a:off x="4214474" y="1809827"/>
            <a:ext cx="0" cy="17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180"/>
          <p:cNvCxnSpPr>
            <a:stCxn id="5" idx="3"/>
            <a:endCxn id="8" idx="1"/>
          </p:cNvCxnSpPr>
          <p:nvPr/>
        </p:nvCxnSpPr>
        <p:spPr>
          <a:xfrm>
            <a:off x="5020424" y="2272727"/>
            <a:ext cx="671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81"/>
          <p:cNvCxnSpPr>
            <a:stCxn id="8" idx="2"/>
            <a:endCxn id="9" idx="0"/>
          </p:cNvCxnSpPr>
          <p:nvPr/>
        </p:nvCxnSpPr>
        <p:spPr>
          <a:xfrm>
            <a:off x="6497674" y="2558327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82"/>
          <p:cNvCxnSpPr>
            <a:stCxn id="9" idx="2"/>
            <a:endCxn id="10" idx="0"/>
          </p:cNvCxnSpPr>
          <p:nvPr/>
        </p:nvCxnSpPr>
        <p:spPr>
          <a:xfrm>
            <a:off x="6497674" y="3394981"/>
            <a:ext cx="0" cy="205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83"/>
          <p:cNvCxnSpPr>
            <a:stCxn id="5" idx="1"/>
            <a:endCxn id="6" idx="3"/>
          </p:cNvCxnSpPr>
          <p:nvPr/>
        </p:nvCxnSpPr>
        <p:spPr>
          <a:xfrm rot="10800000">
            <a:off x="2737124" y="2272727"/>
            <a:ext cx="671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84"/>
          <p:cNvCxnSpPr>
            <a:stCxn id="6" idx="2"/>
            <a:endCxn id="7" idx="0"/>
          </p:cNvCxnSpPr>
          <p:nvPr/>
        </p:nvCxnSpPr>
        <p:spPr>
          <a:xfrm>
            <a:off x="1931275" y="2558316"/>
            <a:ext cx="0" cy="384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185"/>
          <p:cNvSpPr/>
          <p:nvPr/>
        </p:nvSpPr>
        <p:spPr>
          <a:xfrm>
            <a:off x="3408524" y="1214001"/>
            <a:ext cx="1611900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Gathering</a:t>
            </a:r>
          </a:p>
        </p:txBody>
      </p:sp>
      <p:sp>
        <p:nvSpPr>
          <p:cNvPr id="18" name="Shape 186"/>
          <p:cNvSpPr/>
          <p:nvPr/>
        </p:nvSpPr>
        <p:spPr>
          <a:xfrm>
            <a:off x="5727911" y="4418023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cxnSp>
        <p:nvCxnSpPr>
          <p:cNvPr id="19" name="Shape 187"/>
          <p:cNvCxnSpPr/>
          <p:nvPr/>
        </p:nvCxnSpPr>
        <p:spPr>
          <a:xfrm>
            <a:off x="6497574" y="4158547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88"/>
          <p:cNvCxnSpPr>
            <a:endCxn id="5" idx="2"/>
          </p:cNvCxnSpPr>
          <p:nvPr/>
        </p:nvCxnSpPr>
        <p:spPr>
          <a:xfrm rot="10800000">
            <a:off x="4214474" y="2558327"/>
            <a:ext cx="0" cy="220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89"/>
          <p:cNvCxnSpPr>
            <a:stCxn id="18" idx="1"/>
          </p:cNvCxnSpPr>
          <p:nvPr/>
        </p:nvCxnSpPr>
        <p:spPr>
          <a:xfrm flipH="1">
            <a:off x="4231811" y="4703623"/>
            <a:ext cx="1496100" cy="10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76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9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Pre-Processing</a:t>
            </a:r>
            <a:endParaRPr lang="en"/>
          </a:p>
        </p:txBody>
      </p:sp>
      <p:sp>
        <p:nvSpPr>
          <p:cNvPr id="5" name="Shape 195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Data gathering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SQuAD Data </a:t>
            </a:r>
            <a:br>
              <a:rPr lang="en" smtClean="0"/>
            </a:br>
            <a:r>
              <a:rPr lang="en" smtClean="0"/>
              <a:t>consists of 100,000+ questions-answers on a set of  Wikipedia articles.</a:t>
            </a:r>
            <a:br>
              <a:rPr lang="en" smtClean="0"/>
            </a:br>
            <a:r>
              <a:rPr lang="en" smtClean="0"/>
              <a:t>Total vocabulary size 52000+ words 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Wikipedia Data</a:t>
            </a:r>
            <a:br>
              <a:rPr lang="en" smtClean="0"/>
            </a:br>
            <a:r>
              <a:rPr lang="en" smtClean="0"/>
              <a:t>Complete 48 wikipedia articles on SQuAD  topics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9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00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Pre-Processing</a:t>
            </a:r>
            <a:endParaRPr lang="en"/>
          </a:p>
        </p:txBody>
      </p:sp>
      <p:sp>
        <p:nvSpPr>
          <p:cNvPr id="5" name="Shape 201"/>
          <p:cNvSpPr txBox="1">
            <a:spLocks/>
          </p:cNvSpPr>
          <p:nvPr/>
        </p:nvSpPr>
        <p:spPr>
          <a:xfrm>
            <a:off x="311700" y="1225225"/>
            <a:ext cx="8520600" cy="438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200" smtClean="0"/>
              <a:t>Cleaning text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Removing special characters.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Removing punctuations</a:t>
            </a:r>
            <a:br>
              <a:rPr lang="en-IN" sz="1200" smtClean="0"/>
            </a:br>
            <a:endParaRPr lang="en-IN" sz="12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200" smtClean="0"/>
              <a:t>Data Manipulation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Replacing Named Entity with single word.</a:t>
            </a:r>
            <a:br>
              <a:rPr lang="en-IN" sz="1200" smtClean="0"/>
            </a:br>
            <a:endParaRPr lang="en-IN" sz="12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200" smtClean="0"/>
              <a:t>Tokenize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Sentence tokenize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Word tokenize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3197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06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Flow/Approach</a:t>
            </a:r>
            <a:endParaRPr lang="en"/>
          </a:p>
        </p:txBody>
      </p:sp>
      <p:sp>
        <p:nvSpPr>
          <p:cNvPr id="5" name="Shape 207"/>
          <p:cNvSpPr/>
          <p:nvPr/>
        </p:nvSpPr>
        <p:spPr>
          <a:xfrm>
            <a:off x="3408524" y="1977602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6" name="Shape 208"/>
          <p:cNvSpPr/>
          <p:nvPr/>
        </p:nvSpPr>
        <p:spPr>
          <a:xfrm>
            <a:off x="1125325" y="1977591"/>
            <a:ext cx="1611899" cy="571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N- gram generation</a:t>
            </a:r>
          </a:p>
        </p:txBody>
      </p:sp>
      <p:sp>
        <p:nvSpPr>
          <p:cNvPr id="7" name="Shape 209"/>
          <p:cNvSpPr/>
          <p:nvPr/>
        </p:nvSpPr>
        <p:spPr>
          <a:xfrm>
            <a:off x="1125325" y="2933335"/>
            <a:ext cx="1611899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Prediction using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Back-off</a:t>
            </a:r>
          </a:p>
        </p:txBody>
      </p:sp>
      <p:sp>
        <p:nvSpPr>
          <p:cNvPr id="8" name="Shape 210"/>
          <p:cNvSpPr/>
          <p:nvPr/>
        </p:nvSpPr>
        <p:spPr>
          <a:xfrm>
            <a:off x="5691724" y="1977602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Embedding</a:t>
            </a:r>
          </a:p>
        </p:txBody>
      </p:sp>
      <p:sp>
        <p:nvSpPr>
          <p:cNvPr id="9" name="Shape 211"/>
          <p:cNvSpPr/>
          <p:nvPr/>
        </p:nvSpPr>
        <p:spPr>
          <a:xfrm>
            <a:off x="5691724" y="2814256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Training a Neural Model</a:t>
            </a:r>
          </a:p>
        </p:txBody>
      </p:sp>
      <p:sp>
        <p:nvSpPr>
          <p:cNvPr id="10" name="Shape 212"/>
          <p:cNvSpPr/>
          <p:nvPr/>
        </p:nvSpPr>
        <p:spPr>
          <a:xfrm>
            <a:off x="5691724" y="3591378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cxnSp>
        <p:nvCxnSpPr>
          <p:cNvPr id="11" name="Shape 213"/>
          <p:cNvCxnSpPr>
            <a:endCxn id="5" idx="0"/>
          </p:cNvCxnSpPr>
          <p:nvPr/>
        </p:nvCxnSpPr>
        <p:spPr>
          <a:xfrm>
            <a:off x="4214474" y="1800302"/>
            <a:ext cx="0" cy="17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214"/>
          <p:cNvCxnSpPr>
            <a:stCxn id="5" idx="3"/>
            <a:endCxn id="8" idx="1"/>
          </p:cNvCxnSpPr>
          <p:nvPr/>
        </p:nvCxnSpPr>
        <p:spPr>
          <a:xfrm>
            <a:off x="5020424" y="2263202"/>
            <a:ext cx="671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215"/>
          <p:cNvCxnSpPr>
            <a:stCxn id="8" idx="2"/>
            <a:endCxn id="9" idx="0"/>
          </p:cNvCxnSpPr>
          <p:nvPr/>
        </p:nvCxnSpPr>
        <p:spPr>
          <a:xfrm>
            <a:off x="6497674" y="2548802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216"/>
          <p:cNvCxnSpPr>
            <a:stCxn id="9" idx="2"/>
            <a:endCxn id="10" idx="0"/>
          </p:cNvCxnSpPr>
          <p:nvPr/>
        </p:nvCxnSpPr>
        <p:spPr>
          <a:xfrm>
            <a:off x="6497674" y="3385456"/>
            <a:ext cx="0" cy="205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217"/>
          <p:cNvCxnSpPr>
            <a:stCxn id="5" idx="1"/>
            <a:endCxn id="6" idx="3"/>
          </p:cNvCxnSpPr>
          <p:nvPr/>
        </p:nvCxnSpPr>
        <p:spPr>
          <a:xfrm rot="10800000">
            <a:off x="2737124" y="2263202"/>
            <a:ext cx="671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218"/>
          <p:cNvCxnSpPr>
            <a:stCxn id="6" idx="2"/>
            <a:endCxn id="7" idx="0"/>
          </p:cNvCxnSpPr>
          <p:nvPr/>
        </p:nvCxnSpPr>
        <p:spPr>
          <a:xfrm>
            <a:off x="1931275" y="2548791"/>
            <a:ext cx="0" cy="384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19"/>
          <p:cNvSpPr/>
          <p:nvPr/>
        </p:nvSpPr>
        <p:spPr>
          <a:xfrm>
            <a:off x="3408524" y="1204476"/>
            <a:ext cx="1611900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Gathering</a:t>
            </a:r>
          </a:p>
        </p:txBody>
      </p:sp>
      <p:sp>
        <p:nvSpPr>
          <p:cNvPr id="18" name="Shape 220"/>
          <p:cNvSpPr/>
          <p:nvPr/>
        </p:nvSpPr>
        <p:spPr>
          <a:xfrm>
            <a:off x="5727911" y="4408498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cxnSp>
        <p:nvCxnSpPr>
          <p:cNvPr id="19" name="Shape 221"/>
          <p:cNvCxnSpPr/>
          <p:nvPr/>
        </p:nvCxnSpPr>
        <p:spPr>
          <a:xfrm>
            <a:off x="6497574" y="4149022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222"/>
          <p:cNvCxnSpPr>
            <a:endCxn id="5" idx="2"/>
          </p:cNvCxnSpPr>
          <p:nvPr/>
        </p:nvCxnSpPr>
        <p:spPr>
          <a:xfrm rot="10800000">
            <a:off x="4214474" y="2548802"/>
            <a:ext cx="0" cy="220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223"/>
          <p:cNvCxnSpPr>
            <a:stCxn id="18" idx="1"/>
          </p:cNvCxnSpPr>
          <p:nvPr/>
        </p:nvCxnSpPr>
        <p:spPr>
          <a:xfrm flipH="1">
            <a:off x="4231811" y="4694098"/>
            <a:ext cx="1496100" cy="10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4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28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sp>
        <p:nvSpPr>
          <p:cNvPr id="5" name="Shape 229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Estimate probability of each word given prior context.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P(played|when was super bowl)</a:t>
            </a: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In general, N-gram model uses only N-1 words of prior context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Unigram: P(played)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Bigram: P(played|bowl)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Trigram: P(played|super bowl)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3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-IN" b="1" smtClean="0"/>
              <a:t>Markov assumption</a:t>
            </a: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The future behaviour of a dynamical system only depends on its recent history. </a:t>
            </a:r>
            <a:br>
              <a:rPr lang="en-IN" smtClean="0"/>
            </a:br>
            <a:r>
              <a:rPr lang="en-IN" smtClean="0"/>
              <a:t>In particular, in a kth-order Markov model, the next state depends only on the k most recent states.</a:t>
            </a:r>
            <a:br>
              <a:rPr lang="en-IN" smtClean="0"/>
            </a:br>
            <a:r>
              <a:rPr lang="en-IN" i="1" smtClean="0"/>
              <a:t>P(played|when was super bowl) ~ P(played|super bowl) ~ P(played|bowl)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40"/>
          <p:cNvSpPr txBox="1">
            <a:spLocks/>
          </p:cNvSpPr>
          <p:nvPr/>
        </p:nvSpPr>
        <p:spPr>
          <a:xfrm>
            <a:off x="311700" y="315924"/>
            <a:ext cx="8520600" cy="109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sp>
        <p:nvSpPr>
          <p:cNvPr id="5" name="Shape 241"/>
          <p:cNvSpPr txBox="1">
            <a:spLocks/>
          </p:cNvSpPr>
          <p:nvPr/>
        </p:nvSpPr>
        <p:spPr>
          <a:xfrm>
            <a:off x="311700" y="1225224"/>
            <a:ext cx="8520600" cy="4432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sz="1600" dirty="0" smtClean="0"/>
              <a:t>N-gram conditional probabilities can be estimated from raw text based on the relative frequency of word sequences.</a:t>
            </a:r>
            <a:br>
              <a:rPr lang="en" sz="1600" dirty="0" smtClean="0"/>
            </a:br>
            <a:endParaRPr lang="en" sz="1600" dirty="0" smtClean="0"/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Bigram :  </a:t>
            </a:r>
            <a:br>
              <a:rPr lang="en" sz="1600" dirty="0" smtClean="0"/>
            </a:br>
            <a:r>
              <a:rPr lang="en" sz="1600" dirty="0" smtClean="0"/>
              <a:t/>
            </a:r>
            <a:br>
              <a:rPr lang="en" sz="1600" dirty="0" smtClean="0"/>
            </a:br>
            <a:endParaRPr lang="en" sz="1600" dirty="0" smtClean="0"/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N-gram :</a:t>
            </a:r>
            <a:br>
              <a:rPr lang="en" sz="1600" dirty="0" smtClean="0"/>
            </a:br>
            <a:r>
              <a:rPr lang="en" sz="1600" dirty="0" smtClean="0"/>
              <a:t/>
            </a:r>
            <a:br>
              <a:rPr lang="en" sz="1600" dirty="0" smtClean="0"/>
            </a:br>
            <a:endParaRPr lang="en" sz="1600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sz="1600" dirty="0" smtClean="0"/>
              <a:t>We have used ConditionalFreqDist() and ConditionalProbDist() from nltk.probability to compute the N-gram conditional probability</a:t>
            </a:r>
            <a:endParaRPr lang="en" sz="1600" dirty="0"/>
          </a:p>
        </p:txBody>
      </p:sp>
      <p:pic>
        <p:nvPicPr>
          <p:cNvPr id="6" name="Shape 2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6924" y="2102425"/>
            <a:ext cx="2272424" cy="83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49" y="2864424"/>
            <a:ext cx="2519150" cy="83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br>
              <a:rPr lang="en-US" dirty="0" smtClean="0"/>
            </a:br>
            <a:r>
              <a:rPr lang="en-US" dirty="0" smtClean="0"/>
              <a:t>Answering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48"/>
          <p:cNvSpPr txBox="1">
            <a:spLocks/>
          </p:cNvSpPr>
          <p:nvPr/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825" y="949825"/>
            <a:ext cx="8158650" cy="394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54"/>
          <p:cNvSpPr txBox="1">
            <a:spLocks/>
          </p:cNvSpPr>
          <p:nvPr/>
        </p:nvSpPr>
        <p:spPr>
          <a:xfrm>
            <a:off x="311700" y="495300"/>
            <a:ext cx="8520600" cy="33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N-gram Model</a:t>
            </a:r>
            <a:endParaRPr lang="en" dirty="0"/>
          </a:p>
        </p:txBody>
      </p:sp>
      <p:sp>
        <p:nvSpPr>
          <p:cNvPr id="5" name="Shape 255"/>
          <p:cNvSpPr txBox="1">
            <a:spLocks/>
          </p:cNvSpPr>
          <p:nvPr/>
        </p:nvSpPr>
        <p:spPr>
          <a:xfrm>
            <a:off x="311700" y="123475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dirty="0" smtClean="0"/>
              <a:t>As N increases, the power of an N-gram model increases, but the ability to predicate accurate word from sparse data decreases.</a:t>
            </a:r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dirty="0" smtClean="0"/>
              <a:t>Possible solution in Backoff approach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dirty="0" smtClean="0"/>
              <a:t>Only use lower-order model when data for higher-order model is unavailable (i.e. count is zero).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dirty="0" smtClean="0"/>
              <a:t>Recursively back-off to weaker models until data is available.</a:t>
            </a:r>
            <a:endParaRPr lang="en" dirty="0"/>
          </a:p>
        </p:txBody>
      </p:sp>
      <p:pic>
        <p:nvPicPr>
          <p:cNvPr id="6" name="Shape 2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852" y="3252802"/>
            <a:ext cx="5556974" cy="76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8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8"/>
            <a:ext cx="5245100" cy="607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hape 261"/>
          <p:cNvSpPr txBox="1">
            <a:spLocks/>
          </p:cNvSpPr>
          <p:nvPr/>
        </p:nvSpPr>
        <p:spPr>
          <a:xfrm>
            <a:off x="140250" y="294196"/>
            <a:ext cx="8520600" cy="41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N-gram Model</a:t>
            </a:r>
            <a:endParaRPr lang="en" dirty="0"/>
          </a:p>
        </p:txBody>
      </p:sp>
      <p:sp>
        <p:nvSpPr>
          <p:cNvPr id="5" name="Shape 262"/>
          <p:cNvSpPr txBox="1">
            <a:spLocks/>
          </p:cNvSpPr>
          <p:nvPr/>
        </p:nvSpPr>
        <p:spPr>
          <a:xfrm>
            <a:off x="311700" y="938290"/>
            <a:ext cx="8520600" cy="46243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sz="1600" dirty="0" smtClean="0"/>
              <a:t>Many times local context does not provide the most useful predictive clues, which instead are provided by long-distance dependencies.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Syntactic dependencies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1155CC"/>
                </a:solidFill>
              </a:rPr>
              <a:t>man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1155CC"/>
                </a:solidFill>
              </a:rPr>
              <a:t>is</a:t>
            </a:r>
            <a:r>
              <a:rPr lang="en" sz="1600" dirty="0" smtClean="0"/>
              <a:t> tall.”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FF0000"/>
                </a:solidFill>
              </a:rPr>
              <a:t>men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FF0000"/>
                </a:solidFill>
              </a:rPr>
              <a:t>are</a:t>
            </a:r>
            <a:r>
              <a:rPr lang="en" sz="1600" dirty="0" smtClean="0"/>
              <a:t> tall.”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Semantic dependencies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1155CC"/>
                </a:solidFill>
              </a:rPr>
              <a:t>bird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1155CC"/>
                </a:solidFill>
              </a:rPr>
              <a:t>flies</a:t>
            </a:r>
            <a:r>
              <a:rPr lang="en" sz="1600" dirty="0" smtClean="0"/>
              <a:t> rapidly.”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FF0000"/>
                </a:solidFill>
              </a:rPr>
              <a:t>man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FF0000"/>
                </a:solidFill>
              </a:rPr>
              <a:t>talks</a:t>
            </a:r>
            <a:r>
              <a:rPr lang="en" sz="1600" dirty="0" smtClean="0"/>
              <a:t> rapidly.”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087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67"/>
          <p:cNvSpPr txBox="1">
            <a:spLocks/>
          </p:cNvSpPr>
          <p:nvPr/>
        </p:nvSpPr>
        <p:spPr>
          <a:xfrm>
            <a:off x="356750" y="900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Approach - DNN</a:t>
            </a:r>
            <a:endParaRPr lang="en"/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311700" y="831275"/>
            <a:ext cx="8520600" cy="11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Data Embedding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Training gensim word2vec on our data.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Intersecting it with google word2vec and generating vocabulary.</a:t>
            </a:r>
            <a:endParaRPr lang="en"/>
          </a:p>
        </p:txBody>
      </p:sp>
      <p:pic>
        <p:nvPicPr>
          <p:cNvPr id="6" name="Shape 269" descr="word2vec-king-queen-vectors.png"/>
          <p:cNvPicPr preferRelativeResize="0"/>
          <p:nvPr/>
        </p:nvPicPr>
        <p:blipFill rotWithShape="1">
          <a:blip r:embed="rId2">
            <a:alphaModFix/>
          </a:blip>
          <a:srcRect t="9010" b="9002"/>
          <a:stretch/>
        </p:blipFill>
        <p:spPr>
          <a:xfrm>
            <a:off x="678599" y="2517825"/>
            <a:ext cx="5024599" cy="2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0"/>
          <p:cNvSpPr txBox="1"/>
          <p:nvPr/>
        </p:nvSpPr>
        <p:spPr>
          <a:xfrm>
            <a:off x="586950" y="2225025"/>
            <a:ext cx="4301100" cy="2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King - Man + Woman = Queen</a:t>
            </a:r>
          </a:p>
        </p:txBody>
      </p:sp>
    </p:spTree>
    <p:extLst>
      <p:ext uri="{BB962C8B-B14F-4D97-AF65-F5344CB8AC3E}">
        <p14:creationId xmlns:p14="http://schemas.microsoft.com/office/powerpoint/2010/main" val="1974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75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Sliding Window Approach</a:t>
            </a:r>
            <a:endParaRPr lang="en"/>
          </a:p>
        </p:txBody>
      </p:sp>
      <p:sp>
        <p:nvSpPr>
          <p:cNvPr id="5" name="Shape 276"/>
          <p:cNvSpPr txBox="1"/>
          <p:nvPr/>
        </p:nvSpPr>
        <p:spPr>
          <a:xfrm>
            <a:off x="299300" y="1319125"/>
            <a:ext cx="7482300" cy="3481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Raw Text -&gt; “</a:t>
            </a:r>
            <a:r>
              <a:rPr lang="en" sz="1400" dirty="0">
                <a:solidFill>
                  <a:srgbClr val="666666"/>
                </a:solidFill>
              </a:rPr>
              <a:t> Tesla's induction motor and transformer was licensed by whom?</a:t>
            </a:r>
            <a:r>
              <a:rPr lang="en" sz="1400" dirty="0"/>
              <a:t> ”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Tokenize Text </a:t>
            </a:r>
            <a:r>
              <a:rPr lang="en" sz="1400" dirty="0">
                <a:solidFill>
                  <a:schemeClr val="dk1"/>
                </a:solidFill>
              </a:rPr>
              <a:t>-&gt; [ [“Tesla's”] [“induction”] [“motor”] [“and”] [“transformer”] [“was”] [“licensed”] [“by”] [“whom “] ]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Window size = 4</a:t>
            </a:r>
          </a:p>
          <a:p>
            <a:pPr marL="457200" lvl="0" indent="457200">
              <a:spcBef>
                <a:spcPts val="0"/>
              </a:spcBef>
              <a:buNone/>
            </a:pPr>
            <a:r>
              <a:rPr lang="en" sz="1400" u="sng" dirty="0"/>
              <a:t>Input Seq	</a:t>
            </a:r>
            <a:r>
              <a:rPr lang="en" sz="1400" dirty="0"/>
              <a:t>							</a:t>
            </a:r>
            <a:r>
              <a:rPr lang="en" sz="1400" u="sng" dirty="0"/>
              <a:t>Output Seq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  </a:t>
            </a:r>
            <a:r>
              <a:rPr lang="en" sz="1400" dirty="0">
                <a:solidFill>
                  <a:schemeClr val="dk1"/>
                </a:solidFill>
              </a:rPr>
              <a:t>[“Tesla's”] [“induction”] [“motor”] [“and”]					[“transformer”]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[“induction”] [“motor”] [“and”] [“transformer”] 				[“was”]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[“motor”] [“and”] [“transformer”] [“was”]					[“licenced”]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</a:t>
            </a:r>
            <a:r>
              <a:rPr lang="en" sz="1400" dirty="0">
                <a:solidFill>
                  <a:srgbClr val="FF0000"/>
                </a:solidFill>
              </a:rPr>
              <a:t>Each word will be representation in the form of Vector of size 300.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Window size = 5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dk1"/>
                </a:solidFill>
              </a:rPr>
              <a:t>Input Seq</a:t>
            </a:r>
            <a:r>
              <a:rPr lang="en" sz="1400" dirty="0">
                <a:solidFill>
                  <a:schemeClr val="dk1"/>
                </a:solidFill>
              </a:rPr>
              <a:t>								</a:t>
            </a:r>
            <a:r>
              <a:rPr lang="en" sz="1400" u="sng" dirty="0">
                <a:solidFill>
                  <a:schemeClr val="dk1"/>
                </a:solidFill>
              </a:rPr>
              <a:t>Output Seq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[“Tesla's”] [“induction”] [“motor”] [“and”] [“transformer”]		[“was”]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[“induction”] [“motor”] [“and”] [“transformer”] [“was”]		[“licensed”]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[“motor”] [“and”] [“transformer”] [“was”] [“licensed”] 		[“by”]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81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Many-In Many-Out Approach</a:t>
            </a:r>
            <a:endParaRPr lang="en"/>
          </a:p>
        </p:txBody>
      </p:sp>
      <p:sp>
        <p:nvSpPr>
          <p:cNvPr id="37" name="Shape 282"/>
          <p:cNvSpPr txBox="1"/>
          <p:nvPr/>
        </p:nvSpPr>
        <p:spPr>
          <a:xfrm>
            <a:off x="299300" y="1328650"/>
            <a:ext cx="8446800" cy="3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/>
              <a:t>Maximum Sentence Length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Raw Text -&gt; “</a:t>
            </a:r>
            <a:r>
              <a:rPr lang="en" sz="1200" dirty="0">
                <a:solidFill>
                  <a:srgbClr val="666666"/>
                </a:solidFill>
              </a:rPr>
              <a:t> &lt;start&gt; </a:t>
            </a:r>
            <a:r>
              <a:rPr lang="en" sz="1200" dirty="0">
                <a:solidFill>
                  <a:schemeClr val="dk1"/>
                </a:solidFill>
              </a:rPr>
              <a:t>In what year did Tesla die? &lt;/end&gt;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dirty="0"/>
              <a:t> 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Tokenize Text </a:t>
            </a:r>
            <a:r>
              <a:rPr lang="en" sz="1200" dirty="0">
                <a:solidFill>
                  <a:schemeClr val="dk1"/>
                </a:solidFill>
              </a:rPr>
              <a:t>-&gt; [ [&lt;start&gt;] [“In”] [“what”] [“year”] [“did”] [“Tesla”] [“die”] [&lt;/end&gt;] ]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</a:rPr>
              <a:t>Padded Sequence -&gt; [&lt;start&gt;] [“In”] [“what”] [“year”] [“did”] [“Tesla”] [“die”] [&lt;/end&gt;] [0]  [0]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Input Sequence -&gt;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</a:rPr>
              <a:t>Output Sequence -&gt;</a:t>
            </a:r>
          </a:p>
        </p:txBody>
      </p:sp>
      <p:sp>
        <p:nvSpPr>
          <p:cNvPr id="38" name="Shape 283"/>
          <p:cNvSpPr/>
          <p:nvPr/>
        </p:nvSpPr>
        <p:spPr>
          <a:xfrm>
            <a:off x="451700" y="2969500"/>
            <a:ext cx="10342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</a:t>
            </a:r>
            <a:r>
              <a:rPr lang="en" dirty="0">
                <a:solidFill>
                  <a:srgbClr val="4A86E8"/>
                </a:solidFill>
              </a:rPr>
              <a:t>&lt;</a:t>
            </a:r>
            <a:r>
              <a:rPr lang="en" dirty="0" smtClean="0">
                <a:solidFill>
                  <a:srgbClr val="4A86E8"/>
                </a:solidFill>
              </a:rPr>
              <a:t>start&gt;</a:t>
            </a:r>
            <a:r>
              <a:rPr lang="en" dirty="0" smtClean="0">
                <a:solidFill>
                  <a:schemeClr val="dk1"/>
                </a:solidFill>
              </a:rPr>
              <a:t>]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39" name="Shape 284"/>
          <p:cNvSpPr/>
          <p:nvPr/>
        </p:nvSpPr>
        <p:spPr>
          <a:xfrm>
            <a:off x="1368899" y="2969500"/>
            <a:ext cx="798123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[“</a:t>
            </a:r>
            <a:r>
              <a:rPr lang="en" dirty="0" smtClean="0">
                <a:solidFill>
                  <a:schemeClr val="dk1"/>
                </a:solidFill>
              </a:rPr>
              <a:t>In”]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40" name="Shape 285"/>
          <p:cNvSpPr/>
          <p:nvPr/>
        </p:nvSpPr>
        <p:spPr>
          <a:xfrm>
            <a:off x="2167024" y="2969500"/>
            <a:ext cx="95447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[“what”]</a:t>
            </a:r>
          </a:p>
        </p:txBody>
      </p:sp>
      <p:sp>
        <p:nvSpPr>
          <p:cNvPr id="41" name="Shape 286"/>
          <p:cNvSpPr/>
          <p:nvPr/>
        </p:nvSpPr>
        <p:spPr>
          <a:xfrm>
            <a:off x="3121500" y="2969500"/>
            <a:ext cx="93615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[“year”]</a:t>
            </a:r>
          </a:p>
        </p:txBody>
      </p:sp>
      <p:sp>
        <p:nvSpPr>
          <p:cNvPr id="42" name="Shape 287"/>
          <p:cNvSpPr/>
          <p:nvPr/>
        </p:nvSpPr>
        <p:spPr>
          <a:xfrm>
            <a:off x="3959700" y="2969500"/>
            <a:ext cx="8382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[“did”]</a:t>
            </a:r>
          </a:p>
        </p:txBody>
      </p:sp>
      <p:sp>
        <p:nvSpPr>
          <p:cNvPr id="43" name="Shape 288"/>
          <p:cNvSpPr/>
          <p:nvPr/>
        </p:nvSpPr>
        <p:spPr>
          <a:xfrm>
            <a:off x="4797899" y="2969500"/>
            <a:ext cx="102802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[“Tesla”]</a:t>
            </a:r>
          </a:p>
        </p:txBody>
      </p:sp>
      <p:sp>
        <p:nvSpPr>
          <p:cNvPr id="44" name="Shape 289"/>
          <p:cNvSpPr/>
          <p:nvPr/>
        </p:nvSpPr>
        <p:spPr>
          <a:xfrm>
            <a:off x="5712299" y="2969500"/>
            <a:ext cx="86947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[“die”]</a:t>
            </a:r>
          </a:p>
        </p:txBody>
      </p:sp>
      <p:sp>
        <p:nvSpPr>
          <p:cNvPr id="45" name="Shape 290"/>
          <p:cNvSpPr/>
          <p:nvPr/>
        </p:nvSpPr>
        <p:spPr>
          <a:xfrm>
            <a:off x="6474299" y="2969500"/>
            <a:ext cx="1021873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</a:t>
            </a:r>
            <a:r>
              <a:rPr lang="en" dirty="0">
                <a:solidFill>
                  <a:srgbClr val="4A86E8"/>
                </a:solidFill>
              </a:rPr>
              <a:t>&lt;/end&gt;</a:t>
            </a:r>
            <a:r>
              <a:rPr lang="en" dirty="0">
                <a:solidFill>
                  <a:schemeClr val="dk1"/>
                </a:solidFill>
              </a:rPr>
              <a:t>]</a:t>
            </a:r>
          </a:p>
        </p:txBody>
      </p:sp>
      <p:sp>
        <p:nvSpPr>
          <p:cNvPr id="46" name="Shape 291"/>
          <p:cNvSpPr/>
          <p:nvPr/>
        </p:nvSpPr>
        <p:spPr>
          <a:xfrm>
            <a:off x="7388700" y="2969500"/>
            <a:ext cx="4650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47" name="Shape 292"/>
          <p:cNvSpPr/>
          <p:nvPr/>
        </p:nvSpPr>
        <p:spPr>
          <a:xfrm>
            <a:off x="7922099" y="2969500"/>
            <a:ext cx="46942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48" name="Shape 293"/>
          <p:cNvSpPr/>
          <p:nvPr/>
        </p:nvSpPr>
        <p:spPr>
          <a:xfrm>
            <a:off x="454499" y="3807700"/>
            <a:ext cx="79812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[“In”]</a:t>
            </a:r>
          </a:p>
        </p:txBody>
      </p:sp>
      <p:sp>
        <p:nvSpPr>
          <p:cNvPr id="49" name="Shape 294"/>
          <p:cNvSpPr/>
          <p:nvPr/>
        </p:nvSpPr>
        <p:spPr>
          <a:xfrm>
            <a:off x="1252624" y="3807700"/>
            <a:ext cx="95447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[“what”]</a:t>
            </a:r>
          </a:p>
        </p:txBody>
      </p:sp>
      <p:sp>
        <p:nvSpPr>
          <p:cNvPr id="50" name="Shape 295"/>
          <p:cNvSpPr/>
          <p:nvPr/>
        </p:nvSpPr>
        <p:spPr>
          <a:xfrm>
            <a:off x="2207099" y="3807700"/>
            <a:ext cx="914399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[“year”]</a:t>
            </a:r>
          </a:p>
        </p:txBody>
      </p:sp>
      <p:sp>
        <p:nvSpPr>
          <p:cNvPr id="51" name="Shape 296"/>
          <p:cNvSpPr/>
          <p:nvPr/>
        </p:nvSpPr>
        <p:spPr>
          <a:xfrm>
            <a:off x="3045300" y="3807700"/>
            <a:ext cx="8382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[“did”]</a:t>
            </a:r>
          </a:p>
        </p:txBody>
      </p:sp>
      <p:sp>
        <p:nvSpPr>
          <p:cNvPr id="52" name="Shape 297"/>
          <p:cNvSpPr/>
          <p:nvPr/>
        </p:nvSpPr>
        <p:spPr>
          <a:xfrm>
            <a:off x="3883500" y="3807700"/>
            <a:ext cx="1041112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[“Tesla”]</a:t>
            </a:r>
          </a:p>
        </p:txBody>
      </p:sp>
      <p:sp>
        <p:nvSpPr>
          <p:cNvPr id="53" name="Shape 298"/>
          <p:cNvSpPr/>
          <p:nvPr/>
        </p:nvSpPr>
        <p:spPr>
          <a:xfrm>
            <a:off x="4924612" y="3807700"/>
            <a:ext cx="901312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[“die”]</a:t>
            </a:r>
          </a:p>
        </p:txBody>
      </p:sp>
      <p:sp>
        <p:nvSpPr>
          <p:cNvPr id="54" name="Shape 299"/>
          <p:cNvSpPr/>
          <p:nvPr/>
        </p:nvSpPr>
        <p:spPr>
          <a:xfrm>
            <a:off x="5825924" y="3807700"/>
            <a:ext cx="1041112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</a:t>
            </a:r>
            <a:r>
              <a:rPr lang="en" dirty="0">
                <a:solidFill>
                  <a:srgbClr val="4A86E8"/>
                </a:solidFill>
              </a:rPr>
              <a:t>&lt;/end&gt;</a:t>
            </a:r>
            <a:r>
              <a:rPr lang="en" dirty="0">
                <a:solidFill>
                  <a:schemeClr val="dk1"/>
                </a:solidFill>
              </a:rPr>
              <a:t>]</a:t>
            </a:r>
          </a:p>
        </p:txBody>
      </p:sp>
      <p:sp>
        <p:nvSpPr>
          <p:cNvPr id="55" name="Shape 300"/>
          <p:cNvSpPr/>
          <p:nvPr/>
        </p:nvSpPr>
        <p:spPr>
          <a:xfrm>
            <a:off x="6773600" y="3807700"/>
            <a:ext cx="6787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56" name="Shape 301"/>
          <p:cNvSpPr/>
          <p:nvPr/>
        </p:nvSpPr>
        <p:spPr>
          <a:xfrm>
            <a:off x="7452299" y="3807700"/>
            <a:ext cx="469799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57" name="Shape 302"/>
          <p:cNvSpPr/>
          <p:nvPr/>
        </p:nvSpPr>
        <p:spPr>
          <a:xfrm>
            <a:off x="7922100" y="3807700"/>
            <a:ext cx="469424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[0]</a:t>
            </a:r>
          </a:p>
        </p:txBody>
      </p:sp>
      <p:cxnSp>
        <p:nvCxnSpPr>
          <p:cNvPr id="58" name="Shape 303"/>
          <p:cNvCxnSpPr/>
          <p:nvPr/>
        </p:nvCxnSpPr>
        <p:spPr>
          <a:xfrm>
            <a:off x="878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304"/>
          <p:cNvCxnSpPr/>
          <p:nvPr/>
        </p:nvCxnSpPr>
        <p:spPr>
          <a:xfrm>
            <a:off x="17168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305"/>
          <p:cNvCxnSpPr/>
          <p:nvPr/>
        </p:nvCxnSpPr>
        <p:spPr>
          <a:xfrm>
            <a:off x="25550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306"/>
          <p:cNvCxnSpPr/>
          <p:nvPr/>
        </p:nvCxnSpPr>
        <p:spPr>
          <a:xfrm>
            <a:off x="34694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307"/>
          <p:cNvCxnSpPr/>
          <p:nvPr/>
        </p:nvCxnSpPr>
        <p:spPr>
          <a:xfrm>
            <a:off x="4307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308"/>
          <p:cNvCxnSpPr/>
          <p:nvPr/>
        </p:nvCxnSpPr>
        <p:spPr>
          <a:xfrm>
            <a:off x="52220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309"/>
          <p:cNvCxnSpPr/>
          <p:nvPr/>
        </p:nvCxnSpPr>
        <p:spPr>
          <a:xfrm>
            <a:off x="60602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310"/>
          <p:cNvCxnSpPr/>
          <p:nvPr/>
        </p:nvCxnSpPr>
        <p:spPr>
          <a:xfrm>
            <a:off x="6974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311"/>
          <p:cNvCxnSpPr/>
          <p:nvPr/>
        </p:nvCxnSpPr>
        <p:spPr>
          <a:xfrm>
            <a:off x="75842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312"/>
          <p:cNvCxnSpPr/>
          <p:nvPr/>
        </p:nvCxnSpPr>
        <p:spPr>
          <a:xfrm>
            <a:off x="8117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51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23"/>
          <p:cNvSpPr txBox="1">
            <a:spLocks/>
          </p:cNvSpPr>
          <p:nvPr/>
        </p:nvSpPr>
        <p:spPr>
          <a:xfrm>
            <a:off x="311700" y="873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LSTM with sub-samples. </a:t>
            </a:r>
            <a:endParaRPr lang="en" dirty="0"/>
          </a:p>
        </p:txBody>
      </p:sp>
      <p:sp>
        <p:nvSpPr>
          <p:cNvPr id="5" name="Shape 324"/>
          <p:cNvSpPr/>
          <p:nvPr/>
        </p:nvSpPr>
        <p:spPr>
          <a:xfrm>
            <a:off x="1389550" y="3656325"/>
            <a:ext cx="6647100" cy="4584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Embedding Layer-300</a:t>
            </a:r>
          </a:p>
        </p:txBody>
      </p:sp>
      <p:sp>
        <p:nvSpPr>
          <p:cNvPr id="6" name="Shape 325"/>
          <p:cNvSpPr/>
          <p:nvPr/>
        </p:nvSpPr>
        <p:spPr>
          <a:xfrm>
            <a:off x="13895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" name="Shape 326"/>
          <p:cNvSpPr/>
          <p:nvPr/>
        </p:nvSpPr>
        <p:spPr>
          <a:xfrm>
            <a:off x="13895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8" name="Shape 327"/>
          <p:cNvSpPr/>
          <p:nvPr/>
        </p:nvSpPr>
        <p:spPr>
          <a:xfrm>
            <a:off x="31421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9" name="Shape 328"/>
          <p:cNvSpPr/>
          <p:nvPr/>
        </p:nvSpPr>
        <p:spPr>
          <a:xfrm>
            <a:off x="31421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0" name="Shape 329"/>
          <p:cNvSpPr/>
          <p:nvPr/>
        </p:nvSpPr>
        <p:spPr>
          <a:xfrm>
            <a:off x="48947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1" name="Shape 330"/>
          <p:cNvSpPr/>
          <p:nvPr/>
        </p:nvSpPr>
        <p:spPr>
          <a:xfrm>
            <a:off x="48947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2" name="Shape 331"/>
          <p:cNvSpPr/>
          <p:nvPr/>
        </p:nvSpPr>
        <p:spPr>
          <a:xfrm>
            <a:off x="66473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3" name="Shape 332"/>
          <p:cNvSpPr/>
          <p:nvPr/>
        </p:nvSpPr>
        <p:spPr>
          <a:xfrm>
            <a:off x="66473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4" name="Shape 333"/>
          <p:cNvSpPr txBox="1"/>
          <p:nvPr/>
        </p:nvSpPr>
        <p:spPr>
          <a:xfrm>
            <a:off x="16994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“W1”</a:t>
            </a:r>
          </a:p>
        </p:txBody>
      </p:sp>
      <p:sp>
        <p:nvSpPr>
          <p:cNvPr id="15" name="Shape 334"/>
          <p:cNvSpPr txBox="1"/>
          <p:nvPr/>
        </p:nvSpPr>
        <p:spPr>
          <a:xfrm>
            <a:off x="34520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“W2”</a:t>
            </a:r>
          </a:p>
        </p:txBody>
      </p:sp>
      <p:sp>
        <p:nvSpPr>
          <p:cNvPr id="16" name="Shape 335"/>
          <p:cNvSpPr txBox="1"/>
          <p:nvPr/>
        </p:nvSpPr>
        <p:spPr>
          <a:xfrm>
            <a:off x="52046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“W3”</a:t>
            </a:r>
          </a:p>
        </p:txBody>
      </p:sp>
      <p:sp>
        <p:nvSpPr>
          <p:cNvPr id="17" name="Shape 336"/>
          <p:cNvSpPr txBox="1"/>
          <p:nvPr/>
        </p:nvSpPr>
        <p:spPr>
          <a:xfrm>
            <a:off x="69572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“W4”</a:t>
            </a:r>
          </a:p>
        </p:txBody>
      </p:sp>
      <p:cxnSp>
        <p:nvCxnSpPr>
          <p:cNvPr id="18" name="Shape 337"/>
          <p:cNvCxnSpPr>
            <a:endCxn id="6" idx="2"/>
          </p:cNvCxnSpPr>
          <p:nvPr/>
        </p:nvCxnSpPr>
        <p:spPr>
          <a:xfrm rot="10800000" flipH="1">
            <a:off x="2106100" y="3351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338"/>
          <p:cNvCxnSpPr/>
          <p:nvPr/>
        </p:nvCxnSpPr>
        <p:spPr>
          <a:xfrm rot="10800000">
            <a:off x="21073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39"/>
          <p:cNvCxnSpPr/>
          <p:nvPr/>
        </p:nvCxnSpPr>
        <p:spPr>
          <a:xfrm rot="10800000">
            <a:off x="38599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340"/>
          <p:cNvCxnSpPr/>
          <p:nvPr/>
        </p:nvCxnSpPr>
        <p:spPr>
          <a:xfrm rot="10800000">
            <a:off x="3859900" y="3351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341"/>
          <p:cNvCxnSpPr/>
          <p:nvPr/>
        </p:nvCxnSpPr>
        <p:spPr>
          <a:xfrm rot="10800000">
            <a:off x="5612500" y="3351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342"/>
          <p:cNvCxnSpPr/>
          <p:nvPr/>
        </p:nvCxnSpPr>
        <p:spPr>
          <a:xfrm rot="10800000">
            <a:off x="56125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43"/>
          <p:cNvCxnSpPr/>
          <p:nvPr/>
        </p:nvCxnSpPr>
        <p:spPr>
          <a:xfrm rot="10800000">
            <a:off x="73651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344"/>
          <p:cNvCxnSpPr/>
          <p:nvPr/>
        </p:nvCxnSpPr>
        <p:spPr>
          <a:xfrm rot="10800000">
            <a:off x="7365100" y="3351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45"/>
          <p:cNvCxnSpPr/>
          <p:nvPr/>
        </p:nvCxnSpPr>
        <p:spPr>
          <a:xfrm>
            <a:off x="6330250" y="3123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346"/>
          <p:cNvSpPr/>
          <p:nvPr/>
        </p:nvSpPr>
        <p:spPr>
          <a:xfrm>
            <a:off x="6153100" y="1367750"/>
            <a:ext cx="24240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Dense Layer</a:t>
            </a:r>
          </a:p>
        </p:txBody>
      </p:sp>
      <p:cxnSp>
        <p:nvCxnSpPr>
          <p:cNvPr id="28" name="Shape 347"/>
          <p:cNvCxnSpPr/>
          <p:nvPr/>
        </p:nvCxnSpPr>
        <p:spPr>
          <a:xfrm rot="10800000">
            <a:off x="7365100" y="1827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48"/>
          <p:cNvCxnSpPr/>
          <p:nvPr/>
        </p:nvCxnSpPr>
        <p:spPr>
          <a:xfrm>
            <a:off x="6330250" y="2361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349"/>
          <p:cNvCxnSpPr/>
          <p:nvPr/>
        </p:nvCxnSpPr>
        <p:spPr>
          <a:xfrm>
            <a:off x="4577650" y="3123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350"/>
          <p:cNvCxnSpPr/>
          <p:nvPr/>
        </p:nvCxnSpPr>
        <p:spPr>
          <a:xfrm>
            <a:off x="4577650" y="2361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51"/>
          <p:cNvCxnSpPr/>
          <p:nvPr/>
        </p:nvCxnSpPr>
        <p:spPr>
          <a:xfrm>
            <a:off x="2825050" y="3123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352"/>
          <p:cNvCxnSpPr/>
          <p:nvPr/>
        </p:nvCxnSpPr>
        <p:spPr>
          <a:xfrm>
            <a:off x="2825050" y="2361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353"/>
          <p:cNvCxnSpPr/>
          <p:nvPr/>
        </p:nvCxnSpPr>
        <p:spPr>
          <a:xfrm rot="10800000">
            <a:off x="7365100" y="106698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354"/>
          <p:cNvSpPr txBox="1"/>
          <p:nvPr/>
        </p:nvSpPr>
        <p:spPr>
          <a:xfrm>
            <a:off x="6979150" y="7619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“W5”</a:t>
            </a:r>
          </a:p>
        </p:txBody>
      </p:sp>
      <p:cxnSp>
        <p:nvCxnSpPr>
          <p:cNvPr id="36" name="Shape 355"/>
          <p:cNvCxnSpPr/>
          <p:nvPr/>
        </p:nvCxnSpPr>
        <p:spPr>
          <a:xfrm rot="10800000" flipH="1">
            <a:off x="21061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356"/>
          <p:cNvCxnSpPr/>
          <p:nvPr/>
        </p:nvCxnSpPr>
        <p:spPr>
          <a:xfrm rot="10800000" flipH="1">
            <a:off x="38587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357"/>
          <p:cNvCxnSpPr/>
          <p:nvPr/>
        </p:nvCxnSpPr>
        <p:spPr>
          <a:xfrm rot="10800000" flipH="1">
            <a:off x="56113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358"/>
          <p:cNvCxnSpPr/>
          <p:nvPr/>
        </p:nvCxnSpPr>
        <p:spPr>
          <a:xfrm rot="10800000" flipH="1">
            <a:off x="73639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51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63"/>
          <p:cNvSpPr txBox="1">
            <a:spLocks/>
          </p:cNvSpPr>
          <p:nvPr/>
        </p:nvSpPr>
        <p:spPr>
          <a:xfrm>
            <a:off x="311700" y="111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LSTM with entire sequences.</a:t>
            </a:r>
            <a:endParaRPr lang="en" dirty="0"/>
          </a:p>
        </p:txBody>
      </p:sp>
      <p:sp>
        <p:nvSpPr>
          <p:cNvPr id="5" name="Shape 364"/>
          <p:cNvSpPr/>
          <p:nvPr/>
        </p:nvSpPr>
        <p:spPr>
          <a:xfrm>
            <a:off x="458400" y="3855850"/>
            <a:ext cx="8520600" cy="4584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Embedding Layer-300</a:t>
            </a:r>
          </a:p>
        </p:txBody>
      </p:sp>
      <p:sp>
        <p:nvSpPr>
          <p:cNvPr id="6" name="Shape 365"/>
          <p:cNvSpPr/>
          <p:nvPr/>
        </p:nvSpPr>
        <p:spPr>
          <a:xfrm>
            <a:off x="458400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" name="Shape 366"/>
          <p:cNvSpPr/>
          <p:nvPr/>
        </p:nvSpPr>
        <p:spPr>
          <a:xfrm>
            <a:off x="458400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8" name="Shape 367"/>
          <p:cNvSpPr/>
          <p:nvPr/>
        </p:nvSpPr>
        <p:spPr>
          <a:xfrm>
            <a:off x="458400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9" name="Shape 368"/>
          <p:cNvSpPr/>
          <p:nvPr/>
        </p:nvSpPr>
        <p:spPr>
          <a:xfrm>
            <a:off x="1922133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0" name="Shape 369"/>
          <p:cNvSpPr/>
          <p:nvPr/>
        </p:nvSpPr>
        <p:spPr>
          <a:xfrm>
            <a:off x="1922133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1" name="Shape 370"/>
          <p:cNvSpPr/>
          <p:nvPr/>
        </p:nvSpPr>
        <p:spPr>
          <a:xfrm>
            <a:off x="1922133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12" name="Shape 371"/>
          <p:cNvSpPr/>
          <p:nvPr/>
        </p:nvSpPr>
        <p:spPr>
          <a:xfrm>
            <a:off x="3385867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3" name="Shape 372"/>
          <p:cNvSpPr/>
          <p:nvPr/>
        </p:nvSpPr>
        <p:spPr>
          <a:xfrm>
            <a:off x="3385867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4" name="Shape 373"/>
          <p:cNvSpPr/>
          <p:nvPr/>
        </p:nvSpPr>
        <p:spPr>
          <a:xfrm>
            <a:off x="3385867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15" name="Shape 374"/>
          <p:cNvSpPr/>
          <p:nvPr/>
        </p:nvSpPr>
        <p:spPr>
          <a:xfrm>
            <a:off x="4849600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6" name="Shape 375"/>
          <p:cNvSpPr/>
          <p:nvPr/>
        </p:nvSpPr>
        <p:spPr>
          <a:xfrm>
            <a:off x="4849600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7" name="Shape 376"/>
          <p:cNvSpPr/>
          <p:nvPr/>
        </p:nvSpPr>
        <p:spPr>
          <a:xfrm>
            <a:off x="4849600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18" name="Shape 377"/>
          <p:cNvSpPr/>
          <p:nvPr/>
        </p:nvSpPr>
        <p:spPr>
          <a:xfrm>
            <a:off x="6249693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9" name="Shape 378"/>
          <p:cNvSpPr/>
          <p:nvPr/>
        </p:nvSpPr>
        <p:spPr>
          <a:xfrm>
            <a:off x="6249693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20" name="Shape 379"/>
          <p:cNvSpPr/>
          <p:nvPr/>
        </p:nvSpPr>
        <p:spPr>
          <a:xfrm>
            <a:off x="6249693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21" name="Shape 380"/>
          <p:cNvSpPr txBox="1"/>
          <p:nvPr/>
        </p:nvSpPr>
        <p:spPr>
          <a:xfrm>
            <a:off x="644899" y="4542850"/>
            <a:ext cx="930155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&lt;start&gt;</a:t>
            </a:r>
          </a:p>
        </p:txBody>
      </p:sp>
      <p:sp>
        <p:nvSpPr>
          <p:cNvPr id="22" name="Shape 381"/>
          <p:cNvSpPr txBox="1"/>
          <p:nvPr/>
        </p:nvSpPr>
        <p:spPr>
          <a:xfrm>
            <a:off x="717179" y="961450"/>
            <a:ext cx="844369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“who”</a:t>
            </a:r>
          </a:p>
        </p:txBody>
      </p:sp>
      <p:sp>
        <p:nvSpPr>
          <p:cNvPr id="23" name="Shape 382"/>
          <p:cNvSpPr txBox="1"/>
          <p:nvPr/>
        </p:nvSpPr>
        <p:spPr>
          <a:xfrm>
            <a:off x="2180913" y="4542850"/>
            <a:ext cx="794232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“who”</a:t>
            </a:r>
          </a:p>
        </p:txBody>
      </p:sp>
      <p:sp>
        <p:nvSpPr>
          <p:cNvPr id="24" name="Shape 383"/>
          <p:cNvSpPr txBox="1"/>
          <p:nvPr/>
        </p:nvSpPr>
        <p:spPr>
          <a:xfrm>
            <a:off x="2180913" y="9614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“is”</a:t>
            </a:r>
          </a:p>
        </p:txBody>
      </p:sp>
      <p:sp>
        <p:nvSpPr>
          <p:cNvPr id="25" name="Shape 384"/>
          <p:cNvSpPr txBox="1"/>
          <p:nvPr/>
        </p:nvSpPr>
        <p:spPr>
          <a:xfrm>
            <a:off x="3644647" y="45428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“is”</a:t>
            </a:r>
          </a:p>
        </p:txBody>
      </p:sp>
      <p:sp>
        <p:nvSpPr>
          <p:cNvPr id="26" name="Shape 385"/>
          <p:cNvSpPr txBox="1"/>
          <p:nvPr/>
        </p:nvSpPr>
        <p:spPr>
          <a:xfrm>
            <a:off x="5108380" y="45428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“the”</a:t>
            </a:r>
          </a:p>
        </p:txBody>
      </p:sp>
      <p:sp>
        <p:nvSpPr>
          <p:cNvPr id="27" name="Shape 386"/>
          <p:cNvSpPr txBox="1"/>
          <p:nvPr/>
        </p:nvSpPr>
        <p:spPr>
          <a:xfrm>
            <a:off x="6508473" y="45428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….</a:t>
            </a:r>
          </a:p>
        </p:txBody>
      </p:sp>
      <p:sp>
        <p:nvSpPr>
          <p:cNvPr id="28" name="Shape 387"/>
          <p:cNvSpPr txBox="1"/>
          <p:nvPr/>
        </p:nvSpPr>
        <p:spPr>
          <a:xfrm>
            <a:off x="3644647" y="9614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“the”</a:t>
            </a:r>
          </a:p>
        </p:txBody>
      </p:sp>
      <p:sp>
        <p:nvSpPr>
          <p:cNvPr id="29" name="Shape 388"/>
          <p:cNvSpPr txBox="1"/>
          <p:nvPr/>
        </p:nvSpPr>
        <p:spPr>
          <a:xfrm>
            <a:off x="5108380" y="9614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....</a:t>
            </a:r>
          </a:p>
        </p:txBody>
      </p:sp>
      <p:sp>
        <p:nvSpPr>
          <p:cNvPr id="30" name="Shape 389"/>
          <p:cNvSpPr txBox="1"/>
          <p:nvPr/>
        </p:nvSpPr>
        <p:spPr>
          <a:xfrm>
            <a:off x="6372443" y="961450"/>
            <a:ext cx="914181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&lt;end&gt;</a:t>
            </a:r>
          </a:p>
        </p:txBody>
      </p:sp>
      <p:cxnSp>
        <p:nvCxnSpPr>
          <p:cNvPr id="31" name="Shape 390"/>
          <p:cNvCxnSpPr>
            <a:endCxn id="6" idx="2"/>
          </p:cNvCxnSpPr>
          <p:nvPr/>
        </p:nvCxnSpPr>
        <p:spPr>
          <a:xfrm rot="10800000">
            <a:off x="1057800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91"/>
          <p:cNvCxnSpPr/>
          <p:nvPr/>
        </p:nvCxnSpPr>
        <p:spPr>
          <a:xfrm rot="10800000">
            <a:off x="2521582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392"/>
          <p:cNvCxnSpPr/>
          <p:nvPr/>
        </p:nvCxnSpPr>
        <p:spPr>
          <a:xfrm rot="10800000">
            <a:off x="3985316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393"/>
          <p:cNvCxnSpPr/>
          <p:nvPr/>
        </p:nvCxnSpPr>
        <p:spPr>
          <a:xfrm rot="10800000">
            <a:off x="5449050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394"/>
          <p:cNvCxnSpPr/>
          <p:nvPr/>
        </p:nvCxnSpPr>
        <p:spPr>
          <a:xfrm rot="10800000">
            <a:off x="6849142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395"/>
          <p:cNvCxnSpPr/>
          <p:nvPr/>
        </p:nvCxnSpPr>
        <p:spPr>
          <a:xfrm rot="10800000">
            <a:off x="1057849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396"/>
          <p:cNvCxnSpPr/>
          <p:nvPr/>
        </p:nvCxnSpPr>
        <p:spPr>
          <a:xfrm rot="10800000">
            <a:off x="2521582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397"/>
          <p:cNvCxnSpPr/>
          <p:nvPr/>
        </p:nvCxnSpPr>
        <p:spPr>
          <a:xfrm rot="10800000">
            <a:off x="3985316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398"/>
          <p:cNvCxnSpPr/>
          <p:nvPr/>
        </p:nvCxnSpPr>
        <p:spPr>
          <a:xfrm rot="10800000">
            <a:off x="5449050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399"/>
          <p:cNvCxnSpPr/>
          <p:nvPr/>
        </p:nvCxnSpPr>
        <p:spPr>
          <a:xfrm rot="10800000">
            <a:off x="6849142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400"/>
          <p:cNvCxnSpPr/>
          <p:nvPr/>
        </p:nvCxnSpPr>
        <p:spPr>
          <a:xfrm rot="10800000">
            <a:off x="1057849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401"/>
          <p:cNvCxnSpPr/>
          <p:nvPr/>
        </p:nvCxnSpPr>
        <p:spPr>
          <a:xfrm rot="10800000">
            <a:off x="2521582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402"/>
          <p:cNvCxnSpPr/>
          <p:nvPr/>
        </p:nvCxnSpPr>
        <p:spPr>
          <a:xfrm rot="10800000">
            <a:off x="3985316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403"/>
          <p:cNvCxnSpPr/>
          <p:nvPr/>
        </p:nvCxnSpPr>
        <p:spPr>
          <a:xfrm rot="10800000">
            <a:off x="5449050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404"/>
          <p:cNvCxnSpPr/>
          <p:nvPr/>
        </p:nvCxnSpPr>
        <p:spPr>
          <a:xfrm rot="10800000">
            <a:off x="6849142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" name="Shape 405"/>
          <p:cNvCxnSpPr/>
          <p:nvPr/>
        </p:nvCxnSpPr>
        <p:spPr>
          <a:xfrm rot="10800000">
            <a:off x="1057849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" name="Shape 406"/>
          <p:cNvCxnSpPr/>
          <p:nvPr/>
        </p:nvCxnSpPr>
        <p:spPr>
          <a:xfrm rot="10800000">
            <a:off x="2521582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407"/>
          <p:cNvCxnSpPr/>
          <p:nvPr/>
        </p:nvCxnSpPr>
        <p:spPr>
          <a:xfrm rot="10800000">
            <a:off x="3985316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408"/>
          <p:cNvCxnSpPr/>
          <p:nvPr/>
        </p:nvCxnSpPr>
        <p:spPr>
          <a:xfrm rot="10800000">
            <a:off x="5449050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409"/>
          <p:cNvCxnSpPr/>
          <p:nvPr/>
        </p:nvCxnSpPr>
        <p:spPr>
          <a:xfrm rot="10800000">
            <a:off x="6849142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410"/>
          <p:cNvCxnSpPr/>
          <p:nvPr/>
        </p:nvCxnSpPr>
        <p:spPr>
          <a:xfrm>
            <a:off x="1657298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411"/>
          <p:cNvCxnSpPr/>
          <p:nvPr/>
        </p:nvCxnSpPr>
        <p:spPr>
          <a:xfrm>
            <a:off x="1657298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412"/>
          <p:cNvCxnSpPr/>
          <p:nvPr/>
        </p:nvCxnSpPr>
        <p:spPr>
          <a:xfrm>
            <a:off x="1657298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Shape 413"/>
          <p:cNvCxnSpPr/>
          <p:nvPr/>
        </p:nvCxnSpPr>
        <p:spPr>
          <a:xfrm>
            <a:off x="3121032" y="2564450"/>
            <a:ext cx="291599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414"/>
          <p:cNvCxnSpPr/>
          <p:nvPr/>
        </p:nvCxnSpPr>
        <p:spPr>
          <a:xfrm>
            <a:off x="3121032" y="1802450"/>
            <a:ext cx="291599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415"/>
          <p:cNvCxnSpPr/>
          <p:nvPr/>
        </p:nvCxnSpPr>
        <p:spPr>
          <a:xfrm>
            <a:off x="3121032" y="3326450"/>
            <a:ext cx="291599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416"/>
          <p:cNvCxnSpPr/>
          <p:nvPr/>
        </p:nvCxnSpPr>
        <p:spPr>
          <a:xfrm>
            <a:off x="4584765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417"/>
          <p:cNvCxnSpPr/>
          <p:nvPr/>
        </p:nvCxnSpPr>
        <p:spPr>
          <a:xfrm>
            <a:off x="4584765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418"/>
          <p:cNvCxnSpPr/>
          <p:nvPr/>
        </p:nvCxnSpPr>
        <p:spPr>
          <a:xfrm>
            <a:off x="4584765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419"/>
          <p:cNvCxnSpPr/>
          <p:nvPr/>
        </p:nvCxnSpPr>
        <p:spPr>
          <a:xfrm>
            <a:off x="6048499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420"/>
          <p:cNvCxnSpPr/>
          <p:nvPr/>
        </p:nvCxnSpPr>
        <p:spPr>
          <a:xfrm>
            <a:off x="6048499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421"/>
          <p:cNvCxnSpPr/>
          <p:nvPr/>
        </p:nvCxnSpPr>
        <p:spPr>
          <a:xfrm>
            <a:off x="6048499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422"/>
          <p:cNvCxnSpPr/>
          <p:nvPr/>
        </p:nvCxnSpPr>
        <p:spPr>
          <a:xfrm rot="10800000">
            <a:off x="1057849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423"/>
          <p:cNvCxnSpPr/>
          <p:nvPr/>
        </p:nvCxnSpPr>
        <p:spPr>
          <a:xfrm rot="10800000">
            <a:off x="2521582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424"/>
          <p:cNvCxnSpPr/>
          <p:nvPr/>
        </p:nvCxnSpPr>
        <p:spPr>
          <a:xfrm rot="10800000">
            <a:off x="3985316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425"/>
          <p:cNvCxnSpPr/>
          <p:nvPr/>
        </p:nvCxnSpPr>
        <p:spPr>
          <a:xfrm rot="10800000">
            <a:off x="5449050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426"/>
          <p:cNvCxnSpPr/>
          <p:nvPr/>
        </p:nvCxnSpPr>
        <p:spPr>
          <a:xfrm rot="10800000">
            <a:off x="6849142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427"/>
          <p:cNvSpPr txBox="1"/>
          <p:nvPr/>
        </p:nvSpPr>
        <p:spPr>
          <a:xfrm>
            <a:off x="8072474" y="4542850"/>
            <a:ext cx="898743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&lt;end&gt;</a:t>
            </a:r>
          </a:p>
        </p:txBody>
      </p:sp>
      <p:sp>
        <p:nvSpPr>
          <p:cNvPr id="69" name="Shape 428"/>
          <p:cNvSpPr/>
          <p:nvPr/>
        </p:nvSpPr>
        <p:spPr>
          <a:xfrm>
            <a:off x="7772418" y="3092637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0" name="Shape 429"/>
          <p:cNvSpPr/>
          <p:nvPr/>
        </p:nvSpPr>
        <p:spPr>
          <a:xfrm>
            <a:off x="7772418" y="2339287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71" name="Shape 430"/>
          <p:cNvSpPr/>
          <p:nvPr/>
        </p:nvSpPr>
        <p:spPr>
          <a:xfrm>
            <a:off x="7772418" y="1585925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72" name="Shape 431"/>
          <p:cNvSpPr txBox="1"/>
          <p:nvPr/>
        </p:nvSpPr>
        <p:spPr>
          <a:xfrm>
            <a:off x="7981568" y="956762"/>
            <a:ext cx="850731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&lt;end&gt;</a:t>
            </a:r>
          </a:p>
        </p:txBody>
      </p:sp>
      <p:cxnSp>
        <p:nvCxnSpPr>
          <p:cNvPr id="73" name="Shape 432"/>
          <p:cNvCxnSpPr/>
          <p:nvPr/>
        </p:nvCxnSpPr>
        <p:spPr>
          <a:xfrm rot="10800000">
            <a:off x="8371867" y="278903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433"/>
          <p:cNvCxnSpPr/>
          <p:nvPr/>
        </p:nvCxnSpPr>
        <p:spPr>
          <a:xfrm rot="10800000">
            <a:off x="8371867" y="202703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434"/>
          <p:cNvCxnSpPr/>
          <p:nvPr/>
        </p:nvCxnSpPr>
        <p:spPr>
          <a:xfrm rot="10800000">
            <a:off x="8371867" y="126503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435"/>
          <p:cNvCxnSpPr/>
          <p:nvPr/>
        </p:nvCxnSpPr>
        <p:spPr>
          <a:xfrm>
            <a:off x="7485374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436"/>
          <p:cNvCxnSpPr/>
          <p:nvPr/>
        </p:nvCxnSpPr>
        <p:spPr>
          <a:xfrm>
            <a:off x="7485374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437"/>
          <p:cNvCxnSpPr/>
          <p:nvPr/>
        </p:nvCxnSpPr>
        <p:spPr>
          <a:xfrm>
            <a:off x="7496299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438"/>
          <p:cNvCxnSpPr/>
          <p:nvPr/>
        </p:nvCxnSpPr>
        <p:spPr>
          <a:xfrm rot="10800000">
            <a:off x="8373142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439"/>
          <p:cNvCxnSpPr/>
          <p:nvPr/>
        </p:nvCxnSpPr>
        <p:spPr>
          <a:xfrm rot="10800000">
            <a:off x="8373142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713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44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Model Comparison</a:t>
            </a:r>
            <a:endParaRPr lang="en"/>
          </a:p>
        </p:txBody>
      </p:sp>
      <p:sp>
        <p:nvSpPr>
          <p:cNvPr id="5" name="Shape 445"/>
          <p:cNvSpPr txBox="1"/>
          <p:nvPr/>
        </p:nvSpPr>
        <p:spPr>
          <a:xfrm>
            <a:off x="304800" y="304800"/>
            <a:ext cx="3000000" cy="7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 	 	 	 	 	 </a:t>
            </a:r>
          </a:p>
        </p:txBody>
      </p:sp>
      <p:graphicFrame>
        <p:nvGraphicFramePr>
          <p:cNvPr id="6" name="Shape 446"/>
          <p:cNvGraphicFramePr/>
          <p:nvPr>
            <p:extLst>
              <p:ext uri="{D42A27DB-BD31-4B8C-83A1-F6EECF244321}">
                <p14:modId xmlns:p14="http://schemas.microsoft.com/office/powerpoint/2010/main" val="2980248788"/>
              </p:ext>
            </p:extLst>
          </p:nvPr>
        </p:nvGraphicFramePr>
        <p:xfrm>
          <a:off x="152400" y="1562634"/>
          <a:ext cx="8926675" cy="286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No. of Layer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No. of units in each layer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Epochs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Batch 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Activation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Custom 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Threshold for custom 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Word Embedding Size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w2v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1024,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512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relu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w2v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1024, 1024, 300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512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relu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53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w2v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1024, 1024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relu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hape 447"/>
          <p:cNvSpPr txBox="1"/>
          <p:nvPr/>
        </p:nvSpPr>
        <p:spPr>
          <a:xfrm>
            <a:off x="112250" y="1097425"/>
            <a:ext cx="8690700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Results of various models </a:t>
            </a:r>
            <a:r>
              <a:rPr lang="en" sz="1600" dirty="0">
                <a:solidFill>
                  <a:schemeClr val="dk1"/>
                </a:solidFill>
              </a:rPr>
              <a:t>tried for 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1371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452"/>
          <p:cNvSpPr txBox="1">
            <a:spLocks/>
          </p:cNvSpPr>
          <p:nvPr/>
        </p:nvSpPr>
        <p:spPr>
          <a:xfrm>
            <a:off x="311700" y="3092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Part Of Speech Tags Model</a:t>
            </a:r>
            <a:endParaRPr lang="en"/>
          </a:p>
        </p:txBody>
      </p:sp>
      <p:sp>
        <p:nvSpPr>
          <p:cNvPr id="5" name="Shape 453"/>
          <p:cNvSpPr/>
          <p:nvPr/>
        </p:nvSpPr>
        <p:spPr>
          <a:xfrm>
            <a:off x="1389550" y="3046725"/>
            <a:ext cx="6647100" cy="4584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 to Index(Categorical)</a:t>
            </a:r>
          </a:p>
        </p:txBody>
      </p:sp>
      <p:sp>
        <p:nvSpPr>
          <p:cNvPr id="6" name="Shape 454"/>
          <p:cNvSpPr/>
          <p:nvPr/>
        </p:nvSpPr>
        <p:spPr>
          <a:xfrm>
            <a:off x="13895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" name="Shape 455"/>
          <p:cNvSpPr/>
          <p:nvPr/>
        </p:nvSpPr>
        <p:spPr>
          <a:xfrm>
            <a:off x="13895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8" name="Shape 456"/>
          <p:cNvSpPr/>
          <p:nvPr/>
        </p:nvSpPr>
        <p:spPr>
          <a:xfrm>
            <a:off x="31421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9" name="Shape 457"/>
          <p:cNvSpPr/>
          <p:nvPr/>
        </p:nvSpPr>
        <p:spPr>
          <a:xfrm>
            <a:off x="31421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0" name="Shape 458"/>
          <p:cNvSpPr/>
          <p:nvPr/>
        </p:nvSpPr>
        <p:spPr>
          <a:xfrm>
            <a:off x="48947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1" name="Shape 459"/>
          <p:cNvSpPr/>
          <p:nvPr/>
        </p:nvSpPr>
        <p:spPr>
          <a:xfrm>
            <a:off x="48947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2" name="Shape 460"/>
          <p:cNvSpPr/>
          <p:nvPr/>
        </p:nvSpPr>
        <p:spPr>
          <a:xfrm>
            <a:off x="66473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3" name="Shape 461"/>
          <p:cNvSpPr/>
          <p:nvPr/>
        </p:nvSpPr>
        <p:spPr>
          <a:xfrm>
            <a:off x="66473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4" name="Shape 462"/>
          <p:cNvSpPr txBox="1"/>
          <p:nvPr/>
        </p:nvSpPr>
        <p:spPr>
          <a:xfrm>
            <a:off x="16994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“W1”</a:t>
            </a:r>
          </a:p>
        </p:txBody>
      </p:sp>
      <p:sp>
        <p:nvSpPr>
          <p:cNvPr id="15" name="Shape 463"/>
          <p:cNvSpPr txBox="1"/>
          <p:nvPr/>
        </p:nvSpPr>
        <p:spPr>
          <a:xfrm>
            <a:off x="34520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“W2”</a:t>
            </a:r>
          </a:p>
        </p:txBody>
      </p:sp>
      <p:sp>
        <p:nvSpPr>
          <p:cNvPr id="16" name="Shape 464"/>
          <p:cNvSpPr txBox="1"/>
          <p:nvPr/>
        </p:nvSpPr>
        <p:spPr>
          <a:xfrm>
            <a:off x="52046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“W3”</a:t>
            </a:r>
          </a:p>
        </p:txBody>
      </p:sp>
      <p:sp>
        <p:nvSpPr>
          <p:cNvPr id="17" name="Shape 465"/>
          <p:cNvSpPr txBox="1"/>
          <p:nvPr/>
        </p:nvSpPr>
        <p:spPr>
          <a:xfrm>
            <a:off x="69572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“W4”</a:t>
            </a:r>
          </a:p>
        </p:txBody>
      </p:sp>
      <p:cxnSp>
        <p:nvCxnSpPr>
          <p:cNvPr id="18" name="Shape 466"/>
          <p:cNvCxnSpPr>
            <a:endCxn id="6" idx="2"/>
          </p:cNvCxnSpPr>
          <p:nvPr/>
        </p:nvCxnSpPr>
        <p:spPr>
          <a:xfrm rot="10800000" flipH="1">
            <a:off x="2106100" y="27419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467"/>
          <p:cNvCxnSpPr/>
          <p:nvPr/>
        </p:nvCxnSpPr>
        <p:spPr>
          <a:xfrm rot="10800000">
            <a:off x="21073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468"/>
          <p:cNvCxnSpPr/>
          <p:nvPr/>
        </p:nvCxnSpPr>
        <p:spPr>
          <a:xfrm rot="10800000">
            <a:off x="38599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469"/>
          <p:cNvCxnSpPr/>
          <p:nvPr/>
        </p:nvCxnSpPr>
        <p:spPr>
          <a:xfrm rot="10800000">
            <a:off x="3859900" y="2741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470"/>
          <p:cNvCxnSpPr/>
          <p:nvPr/>
        </p:nvCxnSpPr>
        <p:spPr>
          <a:xfrm rot="10800000">
            <a:off x="5612500" y="2741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471"/>
          <p:cNvCxnSpPr/>
          <p:nvPr/>
        </p:nvCxnSpPr>
        <p:spPr>
          <a:xfrm rot="10800000">
            <a:off x="56125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472"/>
          <p:cNvCxnSpPr/>
          <p:nvPr/>
        </p:nvCxnSpPr>
        <p:spPr>
          <a:xfrm rot="10800000">
            <a:off x="73651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473"/>
          <p:cNvCxnSpPr/>
          <p:nvPr/>
        </p:nvCxnSpPr>
        <p:spPr>
          <a:xfrm rot="10800000">
            <a:off x="7365100" y="2741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474"/>
          <p:cNvCxnSpPr/>
          <p:nvPr/>
        </p:nvCxnSpPr>
        <p:spPr>
          <a:xfrm>
            <a:off x="6330250" y="2513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475"/>
          <p:cNvSpPr/>
          <p:nvPr/>
        </p:nvSpPr>
        <p:spPr>
          <a:xfrm>
            <a:off x="5612500" y="781175"/>
            <a:ext cx="24240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Dense Layer</a:t>
            </a:r>
          </a:p>
        </p:txBody>
      </p:sp>
      <p:cxnSp>
        <p:nvCxnSpPr>
          <p:cNvPr id="28" name="Shape 476"/>
          <p:cNvCxnSpPr/>
          <p:nvPr/>
        </p:nvCxnSpPr>
        <p:spPr>
          <a:xfrm rot="10800000">
            <a:off x="7365100" y="1217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477"/>
          <p:cNvCxnSpPr/>
          <p:nvPr/>
        </p:nvCxnSpPr>
        <p:spPr>
          <a:xfrm>
            <a:off x="6330250" y="1751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478"/>
          <p:cNvCxnSpPr/>
          <p:nvPr/>
        </p:nvCxnSpPr>
        <p:spPr>
          <a:xfrm>
            <a:off x="4577650" y="2513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479"/>
          <p:cNvCxnSpPr/>
          <p:nvPr/>
        </p:nvCxnSpPr>
        <p:spPr>
          <a:xfrm>
            <a:off x="4577650" y="1751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480"/>
          <p:cNvCxnSpPr/>
          <p:nvPr/>
        </p:nvCxnSpPr>
        <p:spPr>
          <a:xfrm>
            <a:off x="2825050" y="2513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481"/>
          <p:cNvCxnSpPr/>
          <p:nvPr/>
        </p:nvCxnSpPr>
        <p:spPr>
          <a:xfrm>
            <a:off x="2825050" y="1751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482"/>
          <p:cNvCxnSpPr/>
          <p:nvPr/>
        </p:nvCxnSpPr>
        <p:spPr>
          <a:xfrm rot="10800000">
            <a:off x="6831700" y="455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483"/>
          <p:cNvSpPr txBox="1"/>
          <p:nvPr/>
        </p:nvSpPr>
        <p:spPr>
          <a:xfrm>
            <a:off x="5847250" y="143275"/>
            <a:ext cx="21894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Probability of POS-tags</a:t>
            </a:r>
          </a:p>
        </p:txBody>
      </p:sp>
      <p:sp>
        <p:nvSpPr>
          <p:cNvPr id="36" name="Shape 484"/>
          <p:cNvSpPr/>
          <p:nvPr/>
        </p:nvSpPr>
        <p:spPr>
          <a:xfrm>
            <a:off x="1331325" y="3884925"/>
            <a:ext cx="6647100" cy="4584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Word to POS tags</a:t>
            </a:r>
          </a:p>
        </p:txBody>
      </p:sp>
      <p:sp>
        <p:nvSpPr>
          <p:cNvPr id="37" name="Shape 485"/>
          <p:cNvSpPr txBox="1"/>
          <p:nvPr/>
        </p:nvSpPr>
        <p:spPr>
          <a:xfrm>
            <a:off x="1699400" y="35051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“Noun”</a:t>
            </a:r>
          </a:p>
        </p:txBody>
      </p:sp>
      <p:sp>
        <p:nvSpPr>
          <p:cNvPr id="38" name="Shape 486"/>
          <p:cNvSpPr txBox="1"/>
          <p:nvPr/>
        </p:nvSpPr>
        <p:spPr>
          <a:xfrm>
            <a:off x="3142100" y="3505125"/>
            <a:ext cx="14355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“Auxiliary Verb”</a:t>
            </a:r>
          </a:p>
        </p:txBody>
      </p:sp>
      <p:sp>
        <p:nvSpPr>
          <p:cNvPr id="39" name="Shape 487"/>
          <p:cNvSpPr txBox="1"/>
          <p:nvPr/>
        </p:nvSpPr>
        <p:spPr>
          <a:xfrm>
            <a:off x="5204600" y="35051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“Verb”</a:t>
            </a:r>
          </a:p>
        </p:txBody>
      </p:sp>
      <p:sp>
        <p:nvSpPr>
          <p:cNvPr id="40" name="Shape 488"/>
          <p:cNvSpPr txBox="1"/>
          <p:nvPr/>
        </p:nvSpPr>
        <p:spPr>
          <a:xfrm>
            <a:off x="6957200" y="35051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“Adj.”</a:t>
            </a:r>
          </a:p>
        </p:txBody>
      </p:sp>
    </p:spTree>
    <p:extLst>
      <p:ext uri="{BB962C8B-B14F-4D97-AF65-F5344CB8AC3E}">
        <p14:creationId xmlns:p14="http://schemas.microsoft.com/office/powerpoint/2010/main" val="3965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"/>
          <p:cNvSpPr txBox="1">
            <a:spLocks noGrp="1"/>
          </p:cNvSpPr>
          <p:nvPr>
            <p:ph type="body" idx="4294967295"/>
          </p:nvPr>
        </p:nvSpPr>
        <p:spPr>
          <a:xfrm>
            <a:off x="197400" y="1895474"/>
            <a:ext cx="8520600" cy="3038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Build a Q&amp;A system to hold conversation over a closed domain with following modules: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Auto completion of user queries. Prediction of next set of words based on previous words.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Co-referencing solution for multiple short sentences.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Understanding the real intention of the user by asking more questions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Summarizing the queries done by a person during a session</a:t>
            </a:r>
            <a:r>
              <a:rPr lang="en" sz="1800" dirty="0" smtClean="0"/>
              <a:t>.</a:t>
            </a:r>
            <a:endParaRPr sz="1800" b="1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Objectives</a:t>
            </a:r>
            <a:r>
              <a:rPr lang="en" sz="1800" dirty="0"/>
              <a:t>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 dirty="0"/>
              <a:t>Trainability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 dirty="0"/>
              <a:t>Scalability</a:t>
            </a:r>
          </a:p>
        </p:txBody>
      </p:sp>
      <p:sp>
        <p:nvSpPr>
          <p:cNvPr id="3" name="Shape 68"/>
          <p:cNvSpPr txBox="1">
            <a:spLocks/>
          </p:cNvSpPr>
          <p:nvPr/>
        </p:nvSpPr>
        <p:spPr>
          <a:xfrm>
            <a:off x="206925" y="1323975"/>
            <a:ext cx="8520600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endParaRPr lang="en" dirty="0" smtClean="0"/>
          </a:p>
          <a:p>
            <a:pPr>
              <a:spcBef>
                <a:spcPts val="0"/>
              </a:spcBef>
            </a:pPr>
            <a:endParaRPr lang="en" dirty="0"/>
          </a:p>
          <a:p>
            <a:pPr>
              <a:spcBef>
                <a:spcPts val="0"/>
              </a:spcBef>
            </a:pPr>
            <a:r>
              <a:rPr lang="en" dirty="0" smtClean="0"/>
              <a:t>Problem Statement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14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493"/>
          <p:cNvSpPr txBox="1">
            <a:spLocks/>
          </p:cNvSpPr>
          <p:nvPr/>
        </p:nvSpPr>
        <p:spPr>
          <a:xfrm>
            <a:off x="311700" y="315925"/>
            <a:ext cx="12013222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POS-tag Model Comparison</a:t>
            </a:r>
            <a:endParaRPr lang="en"/>
          </a:p>
        </p:txBody>
      </p:sp>
      <p:graphicFrame>
        <p:nvGraphicFramePr>
          <p:cNvPr id="5" name="Shape 494"/>
          <p:cNvGraphicFramePr/>
          <p:nvPr>
            <p:extLst>
              <p:ext uri="{D42A27DB-BD31-4B8C-83A1-F6EECF244321}">
                <p14:modId xmlns:p14="http://schemas.microsoft.com/office/powerpoint/2010/main" val="439221763"/>
              </p:ext>
            </p:extLst>
          </p:nvPr>
        </p:nvGraphicFramePr>
        <p:xfrm>
          <a:off x="263070" y="1432680"/>
          <a:ext cx="8438799" cy="34006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5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93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No. of Layers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No. of units in each layer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No. of Epochs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Batch 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Activation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Sigmoid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LSTM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256,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256,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Sigmoid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Multiclass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1024, 1024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Sigmoid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hape 495"/>
          <p:cNvSpPr txBox="1"/>
          <p:nvPr/>
        </p:nvSpPr>
        <p:spPr>
          <a:xfrm>
            <a:off x="-116351" y="811980"/>
            <a:ext cx="12253047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l" rtl="0">
              <a:spcBef>
                <a:spcPts val="0"/>
              </a:spcBef>
              <a:buNone/>
            </a:pPr>
            <a:r>
              <a:rPr lang="en" dirty="0"/>
              <a:t>    Results of various models tried for word prediction </a:t>
            </a:r>
          </a:p>
        </p:txBody>
      </p:sp>
    </p:spTree>
    <p:extLst>
      <p:ext uri="{BB962C8B-B14F-4D97-AF65-F5344CB8AC3E}">
        <p14:creationId xmlns:p14="http://schemas.microsoft.com/office/powerpoint/2010/main" val="21280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00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Challenges</a:t>
            </a:r>
            <a:endParaRPr lang="en"/>
          </a:p>
        </p:txBody>
      </p:sp>
      <p:sp>
        <p:nvSpPr>
          <p:cNvPr id="5" name="Shape 501"/>
          <p:cNvSpPr txBox="1">
            <a:spLocks/>
          </p:cNvSpPr>
          <p:nvPr/>
        </p:nvSpPr>
        <p:spPr>
          <a:xfrm>
            <a:off x="0" y="1524000"/>
            <a:ext cx="8520600" cy="30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dirty="0" smtClean="0"/>
              <a:t>Training Data: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Training DNN on entire </a:t>
            </a:r>
            <a:r>
              <a:rPr lang="en-IN" sz="1400" dirty="0" err="1" smtClean="0"/>
              <a:t>SQuAD</a:t>
            </a:r>
            <a:r>
              <a:rPr lang="en-IN" sz="1400" dirty="0" smtClean="0"/>
              <a:t> and </a:t>
            </a:r>
            <a:r>
              <a:rPr lang="en-IN" sz="1400" dirty="0" err="1" smtClean="0"/>
              <a:t>wikipedia</a:t>
            </a:r>
            <a:r>
              <a:rPr lang="en-IN" sz="1400" dirty="0" smtClean="0"/>
              <a:t> data  →   time consuming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Our model →  </a:t>
            </a:r>
            <a:r>
              <a:rPr lang="en-IN" sz="1400" b="1" dirty="0" err="1" smtClean="0"/>
              <a:t>SQuAD’s</a:t>
            </a:r>
            <a:r>
              <a:rPr lang="en-IN" sz="1400" b="1" dirty="0" smtClean="0"/>
              <a:t> questions only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b="1" dirty="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dirty="0" smtClean="0"/>
              <a:t>Word2vec representation: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Word-vector generated using limited vocabulary → </a:t>
            </a:r>
            <a:r>
              <a:rPr lang="en-IN" sz="1400" b="1" dirty="0" smtClean="0"/>
              <a:t>limits model prediction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Intersected our word2vec model with Google’s word2vec model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dirty="0" smtClean="0"/>
              <a:t>Retaining Context: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Retaining context with input sequence 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Used </a:t>
            </a:r>
            <a:r>
              <a:rPr lang="en-IN" sz="1400" b="1" dirty="0" smtClean="0"/>
              <a:t>Many In-Many Out approach</a:t>
            </a:r>
            <a:r>
              <a:rPr lang="en-IN" sz="1400" dirty="0" smtClean="0"/>
              <a:t> in LSTM to solve this problem.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856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06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Challenges</a:t>
            </a:r>
            <a:endParaRPr lang="en"/>
          </a:p>
        </p:txBody>
      </p:sp>
      <p:sp>
        <p:nvSpPr>
          <p:cNvPr id="5" name="Shape 507"/>
          <p:cNvSpPr txBox="1">
            <a:spLocks/>
          </p:cNvSpPr>
          <p:nvPr/>
        </p:nvSpPr>
        <p:spPr>
          <a:xfrm>
            <a:off x="311700" y="1225224"/>
            <a:ext cx="8520600" cy="391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smtClean="0"/>
              <a:t>Time Constraints: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Very high Training times 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b="1" smtClean="0"/>
              <a:t>limited variation in hyperparameter </a:t>
            </a:r>
            <a:r>
              <a:rPr lang="en-IN" smtClean="0"/>
              <a:t>(no. of layers, layer size, epochs)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Unable to train LSTM stateful model (batch size - entire dataset)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Time : 2 hours per epoch on server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smtClean="0"/>
              <a:t>Repeated words in prediction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Possible solution  - Ensembling POS-tag model with Word2Vec model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7579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12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State of the Art Models</a:t>
            </a:r>
            <a:endParaRPr lang="en"/>
          </a:p>
        </p:txBody>
      </p:sp>
      <p:sp>
        <p:nvSpPr>
          <p:cNvPr id="5" name="Shape 513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just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dirty="0" smtClean="0"/>
              <a:t>Natural Language Generation Model by Andrej </a:t>
            </a:r>
            <a:r>
              <a:rPr lang="en-IN" dirty="0" err="1" smtClean="0"/>
              <a:t>Karpathy</a:t>
            </a:r>
            <a:r>
              <a:rPr lang="en-IN" dirty="0" smtClean="0"/>
              <a:t>:</a:t>
            </a:r>
            <a:br>
              <a:rPr lang="en-IN" dirty="0" smtClean="0"/>
            </a:br>
            <a:endParaRPr lang="en-IN" dirty="0" smtClean="0"/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600" dirty="0" smtClean="0"/>
              <a:t>Naturalism and decision for the majority of Arab countries' </a:t>
            </a:r>
            <a:r>
              <a:rPr lang="en-IN" sz="1600" dirty="0" err="1" smtClean="0"/>
              <a:t>capitalide</a:t>
            </a:r>
            <a:r>
              <a:rPr lang="en-IN" sz="1600" dirty="0" smtClean="0"/>
              <a:t> was grounded by the Irish language by [[John Clair]], [[An Imperial Japanese Revolt]], associated with </a:t>
            </a:r>
            <a:r>
              <a:rPr lang="en-IN" sz="1600" dirty="0" err="1" smtClean="0"/>
              <a:t>Guangzham's</a:t>
            </a:r>
            <a:r>
              <a:rPr lang="en-IN" sz="1600" dirty="0" smtClean="0"/>
              <a:t> sovereignty. His generals were the powerful ruler of the Portugal in the [[Protestant </a:t>
            </a:r>
            <a:r>
              <a:rPr lang="en-IN" sz="1600" dirty="0" err="1" smtClean="0"/>
              <a:t>Immineners</a:t>
            </a:r>
            <a:r>
              <a:rPr lang="en-IN" sz="1600" dirty="0" smtClean="0"/>
              <a:t>]], which could be said to be directly in Cantonese Communication, which followed a ceremony and set inspired prison, training.</a:t>
            </a:r>
            <a:br>
              <a:rPr lang="en-IN" sz="1600" dirty="0" smtClean="0"/>
            </a:br>
            <a:endParaRPr lang="en-IN" sz="1600" dirty="0" smtClean="0"/>
          </a:p>
          <a:p>
            <a:pPr marL="914400" lvl="1" indent="-304800">
              <a:spcBef>
                <a:spcPts val="0"/>
              </a:spcBef>
              <a:buSzPct val="100000"/>
              <a:buFont typeface="Arial" charset="0"/>
              <a:buChar char="○"/>
            </a:pPr>
            <a:r>
              <a:rPr lang="en-IN" sz="1600" dirty="0" smtClean="0"/>
              <a:t>I've the RNN with and works, but the computed with program of the RNN with and the computed of the RNN with </a:t>
            </a:r>
            <a:r>
              <a:rPr lang="en-IN" sz="1600" dirty="0" err="1" smtClean="0"/>
              <a:t>with</a:t>
            </a:r>
            <a:r>
              <a:rPr lang="en-IN" sz="1600" dirty="0" smtClean="0"/>
              <a:t> and the code.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064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18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Swiftkey Neural</a:t>
            </a:r>
            <a:endParaRPr lang="en"/>
          </a:p>
        </p:txBody>
      </p:sp>
      <p:pic>
        <p:nvPicPr>
          <p:cNvPr id="5" name="Shape 519" descr="Screenshot_2017-05-17-08-01-56.jpg"/>
          <p:cNvPicPr preferRelativeResize="0"/>
          <p:nvPr/>
        </p:nvPicPr>
        <p:blipFill rotWithShape="1">
          <a:blip r:embed="rId2">
            <a:alphaModFix/>
          </a:blip>
          <a:srcRect t="12467" b="13452"/>
          <a:stretch/>
        </p:blipFill>
        <p:spPr>
          <a:xfrm>
            <a:off x="431700" y="1147225"/>
            <a:ext cx="2893199" cy="379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20" descr="Screenshot_2017-05-17-07-58-35.jpg"/>
          <p:cNvPicPr preferRelativeResize="0"/>
          <p:nvPr/>
        </p:nvPicPr>
        <p:blipFill rotWithShape="1">
          <a:blip r:embed="rId3">
            <a:alphaModFix/>
          </a:blip>
          <a:srcRect t="2400" b="11865"/>
          <a:stretch/>
        </p:blipFill>
        <p:spPr>
          <a:xfrm>
            <a:off x="4577525" y="1147224"/>
            <a:ext cx="3370500" cy="3687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2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25"/>
          <p:cNvSpPr txBox="1">
            <a:spLocks/>
          </p:cNvSpPr>
          <p:nvPr/>
        </p:nvSpPr>
        <p:spPr>
          <a:xfrm>
            <a:off x="311700" y="1950975"/>
            <a:ext cx="8520600" cy="114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smtClean="0"/>
              <a:t>DEMO</a:t>
            </a:r>
            <a:endParaRPr lang="en" sz="7200"/>
          </a:p>
        </p:txBody>
      </p:sp>
      <p:sp>
        <p:nvSpPr>
          <p:cNvPr id="5" name="Shape 526"/>
          <p:cNvSpPr txBox="1"/>
          <p:nvPr/>
        </p:nvSpPr>
        <p:spPr>
          <a:xfrm>
            <a:off x="1024200" y="3669124"/>
            <a:ext cx="7653300" cy="132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smtClean="0"/>
              <a:t>SOURCE </a:t>
            </a:r>
            <a:r>
              <a:rPr lang="en" dirty="0"/>
              <a:t>CODE LINK -  </a:t>
            </a:r>
            <a:r>
              <a:rPr lang="en" u="sng" dirty="0">
                <a:solidFill>
                  <a:srgbClr val="4A86E8"/>
                </a:solidFill>
              </a:rPr>
              <a:t>https://github.com/nishant-jain-94/Autofill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>
            <a:spLocks noGrp="1"/>
          </p:cNvSpPr>
          <p:nvPr>
            <p:ph type="body" idx="4294967295"/>
          </p:nvPr>
        </p:nvSpPr>
        <p:spPr>
          <a:xfrm>
            <a:off x="76875" y="1857376"/>
            <a:ext cx="8078100" cy="42931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SQuAD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b="1" u="sng" dirty="0">
                <a:solidFill>
                  <a:srgbClr val="333333"/>
                </a:solidFill>
                <a:highlight>
                  <a:srgbClr val="FFFFFF"/>
                </a:highlight>
              </a:rPr>
              <a:t>Data: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 Stanford Question Answering Dataset (SQuAD) is a new </a:t>
            </a: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</a:rPr>
              <a:t>reading comprehension dataset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, consisting of questions posed by crowdworkers on a set of Wikipedia articles, where the answer to every question is a segment of text, or </a:t>
            </a:r>
            <a:r>
              <a:rPr lang="en" sz="1600" i="1" dirty="0">
                <a:solidFill>
                  <a:srgbClr val="333333"/>
                </a:solidFill>
                <a:highlight>
                  <a:srgbClr val="FFFFFF"/>
                </a:highlight>
              </a:rPr>
              <a:t>span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, from the corresponding reading passage. With </a:t>
            </a: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</a:rPr>
              <a:t>100,000+ question-answer pairs on 500+ documents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Font typeface="Arial"/>
            </a:pPr>
            <a:r>
              <a:rPr lang="en" sz="1600" b="1" u="sng" dirty="0">
                <a:solidFill>
                  <a:srgbClr val="333333"/>
                </a:solidFill>
                <a:highlight>
                  <a:srgbClr val="FFFFFF"/>
                </a:highlight>
              </a:rPr>
              <a:t>Challenge</a:t>
            </a: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Given a context (a passage) point to an answer from within</a:t>
            </a:r>
          </a:p>
          <a:p>
            <a:pPr marL="457200" lvl="0" indent="-31750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Our Challenges </a:t>
            </a:r>
          </a:p>
          <a:p>
            <a:pPr marL="914400" lvl="1" indent="-228600" rtl="0">
              <a:spcBef>
                <a:spcPts val="0"/>
              </a:spcBef>
              <a:buClr>
                <a:srgbClr val="333333"/>
              </a:buClr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Finding an answer from 442 documents, 24K passages, 2M sentences and more than 20M words</a:t>
            </a:r>
          </a:p>
          <a:p>
            <a:pPr marL="914400" lvl="1" indent="-228600" rtl="0">
              <a:spcBef>
                <a:spcPts val="0"/>
              </a:spcBef>
              <a:buClr>
                <a:srgbClr val="333333"/>
              </a:buClr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At document level the complexity is 24K times more than the SQuAD dataset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264075" y="985905"/>
            <a:ext cx="8520600" cy="85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Dataset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27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9"/>
          <p:cNvSpPr txBox="1">
            <a:spLocks noGrp="1"/>
          </p:cNvSpPr>
          <p:nvPr>
            <p:ph type="body" idx="4294967295"/>
          </p:nvPr>
        </p:nvSpPr>
        <p:spPr>
          <a:xfrm>
            <a:off x="235500" y="1981200"/>
            <a:ext cx="8520600" cy="22669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Build a Q&amp;A system to hold conversation over a closed domain with following modules: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b="1" dirty="0"/>
              <a:t>Auto completion </a:t>
            </a:r>
            <a:r>
              <a:rPr lang="en" sz="1800" dirty="0"/>
              <a:t>of user queries. Prediction of next set of words based on previous words.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Co-referencing solution for multiple short sentences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Understanding the real intention of the user by asking more questions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Summarizing the queries done by a person during a session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17500" rtl="0">
              <a:spcBef>
                <a:spcPts val="0"/>
              </a:spcBef>
              <a:buSzPct val="100000"/>
              <a:buChar char="★"/>
            </a:pPr>
            <a:r>
              <a:rPr lang="en" sz="1800" dirty="0"/>
              <a:t>Pointing to a correct </a:t>
            </a:r>
            <a:r>
              <a:rPr lang="en" sz="1800" b="1" dirty="0"/>
              <a:t>document →paragraph→ sentence→span </a:t>
            </a:r>
            <a:r>
              <a:rPr lang="en" sz="1800" dirty="0"/>
              <a:t>when a query is asked and come up with a optimum solution.</a:t>
            </a:r>
          </a:p>
        </p:txBody>
      </p:sp>
      <p:sp>
        <p:nvSpPr>
          <p:cNvPr id="3" name="Shape 80"/>
          <p:cNvSpPr txBox="1">
            <a:spLocks/>
          </p:cNvSpPr>
          <p:nvPr/>
        </p:nvSpPr>
        <p:spPr>
          <a:xfrm>
            <a:off x="159300" y="1096974"/>
            <a:ext cx="8520600" cy="8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Problem Scoping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92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38247" y="-171450"/>
            <a:ext cx="6489052" cy="4700016"/>
          </a:xfrm>
        </p:spPr>
      </p:sp>
      <p:sp>
        <p:nvSpPr>
          <p:cNvPr id="4" name="Shape 85"/>
          <p:cNvSpPr txBox="1">
            <a:spLocks/>
          </p:cNvSpPr>
          <p:nvPr/>
        </p:nvSpPr>
        <p:spPr>
          <a:xfrm>
            <a:off x="3074570" y="-8540"/>
            <a:ext cx="3150076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Architecture</a:t>
            </a:r>
            <a:endParaRPr lang="en" dirty="0"/>
          </a:p>
        </p:txBody>
      </p:sp>
      <p:sp>
        <p:nvSpPr>
          <p:cNvPr id="5" name="Shape 86"/>
          <p:cNvSpPr/>
          <p:nvPr/>
        </p:nvSpPr>
        <p:spPr>
          <a:xfrm>
            <a:off x="40725" y="3612750"/>
            <a:ext cx="875700" cy="942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87"/>
          <p:cNvSpPr/>
          <p:nvPr/>
        </p:nvSpPr>
        <p:spPr>
          <a:xfrm>
            <a:off x="1437425" y="3684775"/>
            <a:ext cx="13806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88"/>
          <p:cNvSpPr/>
          <p:nvPr/>
        </p:nvSpPr>
        <p:spPr>
          <a:xfrm>
            <a:off x="3126200" y="3596100"/>
            <a:ext cx="1294500" cy="942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9"/>
          <p:cNvSpPr/>
          <p:nvPr/>
        </p:nvSpPr>
        <p:spPr>
          <a:xfrm>
            <a:off x="3278975" y="2084575"/>
            <a:ext cx="9867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0"/>
          <p:cNvSpPr/>
          <p:nvPr/>
        </p:nvSpPr>
        <p:spPr>
          <a:xfrm>
            <a:off x="3278975" y="865375"/>
            <a:ext cx="986700" cy="8313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91"/>
          <p:cNvSpPr/>
          <p:nvPr/>
        </p:nvSpPr>
        <p:spPr>
          <a:xfrm>
            <a:off x="4879175" y="865375"/>
            <a:ext cx="9867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92"/>
          <p:cNvSpPr/>
          <p:nvPr/>
        </p:nvSpPr>
        <p:spPr>
          <a:xfrm>
            <a:off x="4879175" y="2084575"/>
            <a:ext cx="986700" cy="8313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93"/>
          <p:cNvSpPr/>
          <p:nvPr/>
        </p:nvSpPr>
        <p:spPr>
          <a:xfrm>
            <a:off x="6479375" y="865375"/>
            <a:ext cx="986700" cy="8313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Shape 94"/>
          <p:cNvCxnSpPr>
            <a:stCxn id="5" idx="1"/>
          </p:cNvCxnSpPr>
          <p:nvPr/>
        </p:nvCxnSpPr>
        <p:spPr>
          <a:xfrm rot="5400000" flipH="1">
            <a:off x="-649275" y="2484900"/>
            <a:ext cx="2250300" cy="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" name="Shape 95"/>
          <p:cNvCxnSpPr>
            <a:endCxn id="9" idx="1"/>
          </p:cNvCxnSpPr>
          <p:nvPr/>
        </p:nvCxnSpPr>
        <p:spPr>
          <a:xfrm rot="10800000" flipH="1">
            <a:off x="470075" y="1281025"/>
            <a:ext cx="28089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5" name="Shape 96"/>
          <p:cNvCxnSpPr>
            <a:stCxn id="10" idx="1"/>
            <a:endCxn id="9" idx="3"/>
          </p:cNvCxnSpPr>
          <p:nvPr/>
        </p:nvCxnSpPr>
        <p:spPr>
          <a:xfrm rot="10800000">
            <a:off x="4265675" y="1281025"/>
            <a:ext cx="613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97"/>
          <p:cNvCxnSpPr>
            <a:stCxn id="12" idx="1"/>
            <a:endCxn id="10" idx="3"/>
          </p:cNvCxnSpPr>
          <p:nvPr/>
        </p:nvCxnSpPr>
        <p:spPr>
          <a:xfrm rot="10800000">
            <a:off x="5865875" y="1281025"/>
            <a:ext cx="613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98"/>
          <p:cNvCxnSpPr>
            <a:stCxn id="5" idx="4"/>
            <a:endCxn id="6" idx="1"/>
          </p:cNvCxnSpPr>
          <p:nvPr/>
        </p:nvCxnSpPr>
        <p:spPr>
          <a:xfrm>
            <a:off x="916425" y="4083900"/>
            <a:ext cx="521100" cy="16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99"/>
          <p:cNvCxnSpPr>
            <a:stCxn id="7" idx="1"/>
            <a:endCxn id="8" idx="2"/>
          </p:cNvCxnSpPr>
          <p:nvPr/>
        </p:nvCxnSpPr>
        <p:spPr>
          <a:xfrm rot="10800000">
            <a:off x="3772250" y="2916000"/>
            <a:ext cx="1200" cy="680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00"/>
          <p:cNvCxnSpPr>
            <a:stCxn id="8" idx="3"/>
            <a:endCxn id="11" idx="1"/>
          </p:cNvCxnSpPr>
          <p:nvPr/>
        </p:nvCxnSpPr>
        <p:spPr>
          <a:xfrm>
            <a:off x="4265675" y="2500225"/>
            <a:ext cx="613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01"/>
          <p:cNvCxnSpPr>
            <a:stCxn id="9" idx="2"/>
            <a:endCxn id="8" idx="0"/>
          </p:cNvCxnSpPr>
          <p:nvPr/>
        </p:nvCxnSpPr>
        <p:spPr>
          <a:xfrm>
            <a:off x="3772325" y="1696675"/>
            <a:ext cx="0" cy="387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02"/>
          <p:cNvCxnSpPr>
            <a:endCxn id="12" idx="3"/>
          </p:cNvCxnSpPr>
          <p:nvPr/>
        </p:nvCxnSpPr>
        <p:spPr>
          <a:xfrm flipH="1">
            <a:off x="7466075" y="1280725"/>
            <a:ext cx="517500" cy="3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03"/>
          <p:cNvCxnSpPr/>
          <p:nvPr/>
        </p:nvCxnSpPr>
        <p:spPr>
          <a:xfrm rot="10800000">
            <a:off x="6243075" y="593375"/>
            <a:ext cx="0" cy="698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104"/>
          <p:cNvCxnSpPr/>
          <p:nvPr/>
        </p:nvCxnSpPr>
        <p:spPr>
          <a:xfrm>
            <a:off x="6254150" y="615600"/>
            <a:ext cx="14190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105"/>
          <p:cNvCxnSpPr/>
          <p:nvPr/>
        </p:nvCxnSpPr>
        <p:spPr>
          <a:xfrm>
            <a:off x="7673050" y="615600"/>
            <a:ext cx="11100" cy="654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106"/>
          <p:cNvSpPr txBox="1"/>
          <p:nvPr/>
        </p:nvSpPr>
        <p:spPr>
          <a:xfrm>
            <a:off x="7889024" y="1065975"/>
            <a:ext cx="1254975" cy="2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Question</a:t>
            </a:r>
            <a:endParaRPr lang="en" dirty="0"/>
          </a:p>
        </p:txBody>
      </p:sp>
      <p:sp>
        <p:nvSpPr>
          <p:cNvPr id="26" name="Shape 107"/>
          <p:cNvSpPr txBox="1"/>
          <p:nvPr/>
        </p:nvSpPr>
        <p:spPr>
          <a:xfrm>
            <a:off x="6468450" y="10479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AutoFill</a:t>
            </a:r>
          </a:p>
        </p:txBody>
      </p:sp>
      <p:sp>
        <p:nvSpPr>
          <p:cNvPr id="27" name="Shape 108"/>
          <p:cNvSpPr txBox="1"/>
          <p:nvPr/>
        </p:nvSpPr>
        <p:spPr>
          <a:xfrm>
            <a:off x="4868250" y="10479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Parse &amp; Analyze</a:t>
            </a:r>
          </a:p>
        </p:txBody>
      </p:sp>
      <p:sp>
        <p:nvSpPr>
          <p:cNvPr id="28" name="Shape 109"/>
          <p:cNvSpPr txBox="1"/>
          <p:nvPr/>
        </p:nvSpPr>
        <p:spPr>
          <a:xfrm>
            <a:off x="3268050" y="10479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IR</a:t>
            </a:r>
          </a:p>
        </p:txBody>
      </p:sp>
      <p:sp>
        <p:nvSpPr>
          <p:cNvPr id="29" name="Shape 110"/>
          <p:cNvSpPr txBox="1"/>
          <p:nvPr/>
        </p:nvSpPr>
        <p:spPr>
          <a:xfrm>
            <a:off x="3268050" y="22671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Retrieval Analysis</a:t>
            </a:r>
          </a:p>
        </p:txBody>
      </p:sp>
      <p:sp>
        <p:nvSpPr>
          <p:cNvPr id="30" name="Shape 111"/>
          <p:cNvSpPr txBox="1"/>
          <p:nvPr/>
        </p:nvSpPr>
        <p:spPr>
          <a:xfrm>
            <a:off x="4868250" y="2161950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Answer Selection</a:t>
            </a:r>
          </a:p>
        </p:txBody>
      </p:sp>
      <p:sp>
        <p:nvSpPr>
          <p:cNvPr id="31" name="Shape 112"/>
          <p:cNvSpPr txBox="1"/>
          <p:nvPr/>
        </p:nvSpPr>
        <p:spPr>
          <a:xfrm>
            <a:off x="1437075" y="3791125"/>
            <a:ext cx="13806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Document Tagger</a:t>
            </a:r>
          </a:p>
        </p:txBody>
      </p:sp>
      <p:sp>
        <p:nvSpPr>
          <p:cNvPr id="32" name="Shape 113"/>
          <p:cNvSpPr txBox="1"/>
          <p:nvPr/>
        </p:nvSpPr>
        <p:spPr>
          <a:xfrm>
            <a:off x="-22875" y="38470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Corpus</a:t>
            </a:r>
          </a:p>
        </p:txBody>
      </p:sp>
      <p:sp>
        <p:nvSpPr>
          <p:cNvPr id="33" name="Shape 114"/>
          <p:cNvSpPr txBox="1"/>
          <p:nvPr/>
        </p:nvSpPr>
        <p:spPr>
          <a:xfrm>
            <a:off x="3268050" y="3791125"/>
            <a:ext cx="11526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Annotated corpus </a:t>
            </a:r>
          </a:p>
        </p:txBody>
      </p:sp>
      <p:cxnSp>
        <p:nvCxnSpPr>
          <p:cNvPr id="34" name="Shape 115"/>
          <p:cNvCxnSpPr/>
          <p:nvPr/>
        </p:nvCxnSpPr>
        <p:spPr>
          <a:xfrm>
            <a:off x="5865875" y="2500225"/>
            <a:ext cx="613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16"/>
          <p:cNvSpPr txBox="1"/>
          <p:nvPr/>
        </p:nvSpPr>
        <p:spPr>
          <a:xfrm>
            <a:off x="6468450" y="2267125"/>
            <a:ext cx="11526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{Answer}</a:t>
            </a:r>
          </a:p>
        </p:txBody>
      </p:sp>
      <p:cxnSp>
        <p:nvCxnSpPr>
          <p:cNvPr id="36" name="Shape 117"/>
          <p:cNvCxnSpPr/>
          <p:nvPr/>
        </p:nvCxnSpPr>
        <p:spPr>
          <a:xfrm>
            <a:off x="2833575" y="4100425"/>
            <a:ext cx="2931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634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22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Executive Summary - Autofill</a:t>
            </a:r>
            <a:endParaRPr lang="en"/>
          </a:p>
        </p:txBody>
      </p:sp>
      <p:sp>
        <p:nvSpPr>
          <p:cNvPr id="5" name="Shape 123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Predict next word/sentence so as to: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Improve both precision and recall 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Save user time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Discover the knowledge base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Approach: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N-Grams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Various RNN architectures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9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Executive Summary - Information Retrieval</a:t>
            </a:r>
            <a:endParaRPr lang="en"/>
          </a:p>
        </p:txBody>
      </p:sp>
      <p:sp>
        <p:nvSpPr>
          <p:cNvPr id="8" name="Shape 129"/>
          <p:cNvSpPr txBox="1">
            <a:spLocks/>
          </p:cNvSpPr>
          <p:nvPr/>
        </p:nvSpPr>
        <p:spPr>
          <a:xfrm>
            <a:off x="311700" y="1225224"/>
            <a:ext cx="8520600" cy="46421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Given a query: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Point to a document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Point to a paragraph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Point to a sentence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Approach:</a:t>
            </a:r>
          </a:p>
          <a:p>
            <a:pPr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Learning to rank using an ensemble of:</a:t>
            </a:r>
          </a:p>
          <a:p>
            <a:pPr marL="1371600" indent="-228600">
              <a:spcBef>
                <a:spcPts val="0"/>
              </a:spcBef>
            </a:pPr>
            <a:r>
              <a:rPr lang="en" smtClean="0"/>
              <a:t>TF-IDF, BM25, Doc2vec</a:t>
            </a:r>
          </a:p>
          <a:p>
            <a:pPr marL="1371600" indent="-228600">
              <a:spcBef>
                <a:spcPts val="0"/>
              </a:spcBef>
            </a:pPr>
            <a:r>
              <a:rPr lang="en" smtClean="0"/>
              <a:t>Word Mover Distance (with and without attention model)</a:t>
            </a:r>
          </a:p>
          <a:p>
            <a:pPr marL="1371600" indent="-228600">
              <a:spcBef>
                <a:spcPts val="0"/>
              </a:spcBef>
            </a:pPr>
            <a:r>
              <a:rPr lang="en" smtClean="0"/>
              <a:t>DNN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4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3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Executive Summary - Answer Selection  </a:t>
            </a:r>
            <a:endParaRPr lang="en"/>
          </a:p>
        </p:txBody>
      </p:sp>
      <p:sp>
        <p:nvSpPr>
          <p:cNvPr id="5" name="Shape 135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/>
              <a:t>Point to a span, given a context using Bidirectional Attentional Flow Models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</TotalTime>
  <Words>1437</Words>
  <Application>Microsoft Office PowerPoint</Application>
  <PresentationFormat>On-screen Show (16:9)</PresentationFormat>
  <Paragraphs>374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Open Sans</vt:lpstr>
      <vt:lpstr>Wingdings</vt:lpstr>
      <vt:lpstr>Wipro 2017 PPT Theme</vt:lpstr>
      <vt:lpstr>Capstone Project Stack Route  ML Wave 1</vt:lpstr>
      <vt:lpstr>Question Answering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AUTOFILL  (Auto completion  of user’s question  or queries)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Stack Route  ML Wave 1</dc:title>
  <dc:subject>Corp_Presentation_Template</dc:subject>
  <dc:creator>Aayush Mehrotra (Digital)</dc:creator>
  <cp:lastModifiedBy>Aayush Mehrotra (Digital)</cp:lastModifiedBy>
  <cp:revision>7</cp:revision>
  <dcterms:created xsi:type="dcterms:W3CDTF">2017-08-08T04:56:34Z</dcterms:created>
  <dcterms:modified xsi:type="dcterms:W3CDTF">2017-08-08T05:52:33Z</dcterms:modified>
  <cp:contentStatus>2017</cp:contentStatus>
</cp:coreProperties>
</file>