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1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1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[Abhay]</a:t>
            </a:r>
            <a:endParaRPr b="1"/>
          </a:p>
          <a:p>
            <a:pPr indent="0" lvl="0" marL="0" rtl="0" algn="l">
              <a:spcBef>
                <a:spcPts val="0"/>
              </a:spcBef>
              <a:spcAft>
                <a:spcPts val="0"/>
              </a:spcAft>
              <a:buClr>
                <a:schemeClr val="dk1"/>
              </a:buClr>
              <a:buSzPts val="1100"/>
              <a:buFont typeface="Arial"/>
              <a:buNone/>
            </a:pPr>
            <a:r>
              <a:rPr lang="en-US"/>
              <a:t>Good Morning everyone, today we will be discussing about our final project Speaker Recognition</a:t>
            </a:r>
            <a:endParaRPr/>
          </a:p>
        </p:txBody>
      </p:sp>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6c0d9c18e_2_65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6c0d9c18e_2_65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[Mushtaba]</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GMM is a weighted sum of Gaussian probability density functions known as </a:t>
            </a:r>
            <a:r>
              <a:rPr lang="en-US"/>
              <a:t>Gaussian</a:t>
            </a:r>
            <a:r>
              <a:rPr lang="en-US"/>
              <a:t> components. Just like in our previous labs, we trained the GMM using our training data which represented 80% of our genuine input data.</a:t>
            </a:r>
            <a:endParaRPr/>
          </a:p>
        </p:txBody>
      </p:sp>
      <p:sp>
        <p:nvSpPr>
          <p:cNvPr id="197" name="Google Shape;197;g2c6c0d9c18e_2_65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6c0d9c18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6c0d9c18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[Parbir]</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US"/>
              <a:t>In the classification stage the extracted features are input into a trained Gaussian Mixture Model (GMM).</a:t>
            </a:r>
            <a:r>
              <a:rPr lang="en-US" strike="sngStrike"/>
              <a:t> The GMM represents the acoustic characteristics of each speaker based on the training data.</a:t>
            </a:r>
            <a:endParaRPr strike="sngStrike"/>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GMM calculates the log-likelihood score for each speaker model based on how well the input features match the model. The speaker with the highest log-likelihood score is then identified as the speaker.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scoring process enables accurate speaker identification in speaker recognition systems.</a:t>
            </a:r>
            <a:endParaRPr/>
          </a:p>
          <a:p>
            <a:pPr indent="0" lvl="0" marL="0" rtl="0" algn="l">
              <a:spcBef>
                <a:spcPts val="0"/>
              </a:spcBef>
              <a:spcAft>
                <a:spcPts val="0"/>
              </a:spcAft>
              <a:buNone/>
            </a:pPr>
            <a:r>
              <a:t/>
            </a:r>
            <a:endParaRPr/>
          </a:p>
        </p:txBody>
      </p:sp>
      <p:sp>
        <p:nvSpPr>
          <p:cNvPr id="208" name="Google Shape;208;g2c6c0d9c18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6c0d9c18e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6c0d9c18e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[Parbir]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Here we can see a comparison of the log- likelihood scores of Ai and genuine speaker audios. We can see that the AI data has a lower log likelihood score indicating that the audio sample differs from the speaker model. </a:t>
            </a:r>
            <a:endParaRPr/>
          </a:p>
        </p:txBody>
      </p:sp>
      <p:sp>
        <p:nvSpPr>
          <p:cNvPr id="216" name="Google Shape;216;g2c6c0d9c18e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6c0d9c18e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6c0d9c18e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[Parbir]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And here we can see our distributions where the GMM score for the real data is higher than the AI data.</a:t>
            </a:r>
            <a:endParaRPr/>
          </a:p>
        </p:txBody>
      </p:sp>
      <p:sp>
        <p:nvSpPr>
          <p:cNvPr id="228" name="Google Shape;228;g2c6c0d9c18e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6c0d9c18e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6c0d9c18e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[Abhay]</a:t>
            </a:r>
            <a:endParaRPr b="1"/>
          </a:p>
          <a:p>
            <a:pPr indent="0" lvl="0" marL="0" rtl="0" algn="l">
              <a:spcBef>
                <a:spcPts val="0"/>
              </a:spcBef>
              <a:spcAft>
                <a:spcPts val="0"/>
              </a:spcAft>
              <a:buClr>
                <a:schemeClr val="dk1"/>
              </a:buClr>
              <a:buSzPts val="1100"/>
              <a:buFont typeface="Arial"/>
              <a:buNone/>
            </a:pPr>
            <a:r>
              <a:rPr lang="en-US"/>
              <a:t>As we are progressing towards completion of the project, for now we have generated Probability Density Function plots, in our coming steps we will do it for Justin Trudeau and also include a confusion matrix for both. </a:t>
            </a:r>
            <a:endParaRPr/>
          </a:p>
        </p:txBody>
      </p:sp>
      <p:sp>
        <p:nvSpPr>
          <p:cNvPr id="236" name="Google Shape;236;g2c6c0d9c18e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6c0d9c18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6c0d9c18e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[Mush]</a:t>
            </a:r>
            <a:endParaRPr/>
          </a:p>
        </p:txBody>
      </p:sp>
      <p:sp>
        <p:nvSpPr>
          <p:cNvPr id="246" name="Google Shape;246;g2c6c0d9c18e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6c0d9c18e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6c0d9c18e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[Mush]</a:t>
            </a:r>
            <a:endParaRPr b="1"/>
          </a:p>
        </p:txBody>
      </p:sp>
      <p:sp>
        <p:nvSpPr>
          <p:cNvPr id="254" name="Google Shape;254;g2c6c0d9c18e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[Abhay]</a:t>
            </a:r>
            <a:endParaRPr b="1"/>
          </a:p>
          <a:p>
            <a:pPr indent="0" lvl="0" marL="0" rtl="0" algn="l">
              <a:spcBef>
                <a:spcPts val="0"/>
              </a:spcBef>
              <a:spcAft>
                <a:spcPts val="0"/>
              </a:spcAft>
              <a:buClr>
                <a:schemeClr val="dk1"/>
              </a:buClr>
              <a:buSzPts val="1100"/>
              <a:buFont typeface="Arial"/>
              <a:buNone/>
            </a:pPr>
            <a:r>
              <a:rPr lang="en-US"/>
              <a:t>This is what we will be covering today </a:t>
            </a:r>
            <a:endParaRPr/>
          </a:p>
        </p:txBody>
      </p:sp>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6c0d9c18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6c0d9c18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[Abhay]</a:t>
            </a:r>
            <a:endParaRPr b="1"/>
          </a:p>
          <a:p>
            <a:pPr indent="0" lvl="0" marL="0" rtl="0" algn="l">
              <a:spcBef>
                <a:spcPts val="0"/>
              </a:spcBef>
              <a:spcAft>
                <a:spcPts val="0"/>
              </a:spcAft>
              <a:buNone/>
            </a:pPr>
            <a:r>
              <a:rPr lang="en-US"/>
              <a:t>We will start by diving into an import concept in biometrics the Gaussian Mixture Model, this isn’t just another </a:t>
            </a:r>
            <a:r>
              <a:rPr lang="en-US"/>
              <a:t>statistical</a:t>
            </a:r>
            <a:r>
              <a:rPr lang="en-US"/>
              <a:t> method in our project instead it will help us understand the complex patterns in our speech. For example you are in a crowded room having a conversation our brain will pick up different speakers, this is similar to GMM but more math oriented, it looks at speech as multiple </a:t>
            </a:r>
            <a:r>
              <a:rPr lang="en-US"/>
              <a:t>elements</a:t>
            </a:r>
            <a:r>
              <a:rPr lang="en-US"/>
              <a:t>, thus we are using this to make our project reliable. </a:t>
            </a:r>
            <a:endParaRPr/>
          </a:p>
        </p:txBody>
      </p:sp>
      <p:sp>
        <p:nvSpPr>
          <p:cNvPr id="61" name="Google Shape;61;g2c6c0d9c18e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c0d9c18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6c0d9c18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[Abhay]</a:t>
            </a:r>
            <a:endParaRPr b="1"/>
          </a:p>
          <a:p>
            <a:pPr indent="0" lvl="0" marL="0" rtl="0" algn="l">
              <a:spcBef>
                <a:spcPts val="0"/>
              </a:spcBef>
              <a:spcAft>
                <a:spcPts val="0"/>
              </a:spcAft>
              <a:buClr>
                <a:schemeClr val="dk1"/>
              </a:buClr>
              <a:buSzPts val="1100"/>
              <a:buFont typeface="Arial"/>
              <a:buNone/>
            </a:pPr>
            <a:r>
              <a:rPr lang="en-US"/>
              <a:t>World of speech recognition is all around us, think about the last time you asked Siri or Alexa for weather or directions, that’s speech recognition converting your voice into actionable commands. The complex components this is built on is capturing audio, then isolate distinct features within that audio, similar to our lab fingerprint makes each word unique. This a continuous adapting as the complexities of human speech is tough to nail down. </a:t>
            </a:r>
            <a:endParaRPr/>
          </a:p>
        </p:txBody>
      </p:sp>
      <p:sp>
        <p:nvSpPr>
          <p:cNvPr id="71" name="Google Shape;71;g2c6c0d9c18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6c0d9c18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6c0d9c18e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[Abhay]</a:t>
            </a:r>
            <a:endParaRPr b="1"/>
          </a:p>
          <a:p>
            <a:pPr indent="0" lvl="0" marL="0" rtl="0" algn="l">
              <a:spcBef>
                <a:spcPts val="0"/>
              </a:spcBef>
              <a:spcAft>
                <a:spcPts val="0"/>
              </a:spcAft>
              <a:buClr>
                <a:schemeClr val="dk1"/>
              </a:buClr>
              <a:buSzPts val="1100"/>
              <a:buFont typeface="Arial"/>
              <a:buNone/>
            </a:pPr>
            <a:r>
              <a:rPr lang="en-US"/>
              <a:t>The focus in this project is between AI-generated speech and authentic dataset of speech, which for us will be two famous politicians Justin Trudeau and Donald Trump. Through our probe data set we have generated AI speeches of the subjects to understand our model’s accuracy in distinguishing between AI and real speech. </a:t>
            </a:r>
            <a:endParaRPr/>
          </a:p>
        </p:txBody>
      </p:sp>
      <p:sp>
        <p:nvSpPr>
          <p:cNvPr id="81" name="Google Shape;81;g2c6c0d9c18e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6c0d9c18e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6c0d9c18e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[Mush]</a:t>
            </a:r>
            <a:endParaRPr/>
          </a:p>
        </p:txBody>
      </p:sp>
      <p:sp>
        <p:nvSpPr>
          <p:cNvPr id="101" name="Google Shape;101;g2c6c0d9c18e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6c0d9c18e_2_6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6c0d9c18e_2_65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c6c0d9c18e_2_65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6c0d9c18e_2_65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6c0d9c18e_2_65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c6c0d9c18e_2_65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6c0d9c18e_2_65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6c0d9c18e_2_65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[Mushtaba]</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MFCC is commonly used in speech recognition and used to model the human characteristics of voices. Mel-frequency cepstral coefficients that make up an MFC, where the </a:t>
            </a:r>
            <a:r>
              <a:rPr lang="en-US"/>
              <a:t>frequency</a:t>
            </a:r>
            <a:r>
              <a:rPr lang="en-US"/>
              <a:t> bands are equally spaced on the mel scale which approximates the human </a:t>
            </a:r>
            <a:r>
              <a:rPr lang="en-US"/>
              <a:t>auditory</a:t>
            </a:r>
            <a:r>
              <a:rPr lang="en-US"/>
              <a:t> system more closely compared to linearly spaced bands. To calculate MFCCs, the discrete fourier transform of the signal is taken, then a </a:t>
            </a:r>
            <a:r>
              <a:rPr lang="en-US"/>
              <a:t>logarithm, which is then taken a fourier inverse of, which is essentially a spectrum of a spectrum, giving the name cepstrum. As a result, the MFCCs are the amplitudes of the cepstrum, which is stored in a numpy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Notes: Human ears don't perceive changes in pitch (frequency) linearly. That means a change of 100 Hz might be barely noticeable in some ranges, while in other ranges, it could sound like a huge difference. When we map frequencies to the Mel scale, lower frequencies are more spread out, while higher frequencies are more compressed. This reflects how our ears are more sensitive to changes in pitch at lower frequencies compared to higher ones.</a:t>
            </a:r>
            <a:endParaRPr/>
          </a:p>
        </p:txBody>
      </p:sp>
      <p:sp>
        <p:nvSpPr>
          <p:cNvPr id="184" name="Google Shape;184;g2c6c0d9c18e_2_65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lvl1pPr lvl="0" marR="0" rtl="0" algn="l">
              <a:lnSpc>
                <a:spcPct val="103703"/>
              </a:lnSpc>
              <a:spcBef>
                <a:spcPts val="0"/>
              </a:spcBef>
              <a:spcAft>
                <a:spcPts val="0"/>
              </a:spcAft>
              <a:buClr>
                <a:schemeClr val="lt1"/>
              </a:buClr>
              <a:buSzPts val="5400"/>
              <a:buFont typeface="Calibri"/>
              <a:buNone/>
              <a:defRPr b="1" i="0" sz="5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rgbClr val="FFCD00"/>
              </a:buClr>
              <a:buSzPts val="2400"/>
              <a:buFont typeface="Arial"/>
              <a:buNone/>
              <a:defRPr b="1" i="0" sz="2400" u="none" cap="none" strike="noStrike">
                <a:solidFill>
                  <a:srgbClr val="FFCD00"/>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3" type="body"/>
          </p:nvPr>
        </p:nvSpPr>
        <p:spPr>
          <a:xfrm>
            <a:off x="647700" y="6022975"/>
            <a:ext cx="6586081" cy="5218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0"/>
              </a:spcBef>
              <a:spcAft>
                <a:spcPts val="0"/>
              </a:spcAft>
              <a:buClr>
                <a:srgbClr val="FFCD00"/>
              </a:buClr>
              <a:buSzPts val="1400"/>
              <a:buFont typeface="Arial"/>
              <a:buNone/>
              <a:defRPr b="1" i="0" sz="1400" u="none" cap="none" strike="noStrike">
                <a:solidFill>
                  <a:srgbClr val="FFCD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chemeClr val="lt1"/>
                </a:solidFill>
                <a:latin typeface="Calibri"/>
                <a:ea typeface="Calibri"/>
                <a:cs typeface="Calibri"/>
                <a:sym typeface="Calibri"/>
              </a:defRPr>
            </a:lvl1pPr>
            <a:lvl2pPr lvl="1">
              <a:buNone/>
              <a:defRPr>
                <a:solidFill>
                  <a:schemeClr val="lt1"/>
                </a:solidFill>
                <a:latin typeface="Calibri"/>
                <a:ea typeface="Calibri"/>
                <a:cs typeface="Calibri"/>
                <a:sym typeface="Calibri"/>
              </a:defRPr>
            </a:lvl2pPr>
            <a:lvl3pPr lvl="2">
              <a:buNone/>
              <a:defRPr>
                <a:solidFill>
                  <a:schemeClr val="lt1"/>
                </a:solidFill>
                <a:latin typeface="Calibri"/>
                <a:ea typeface="Calibri"/>
                <a:cs typeface="Calibri"/>
                <a:sym typeface="Calibri"/>
              </a:defRPr>
            </a:lvl3pPr>
            <a:lvl4pPr lvl="3">
              <a:buNone/>
              <a:defRPr>
                <a:solidFill>
                  <a:schemeClr val="lt1"/>
                </a:solidFill>
                <a:latin typeface="Calibri"/>
                <a:ea typeface="Calibri"/>
                <a:cs typeface="Calibri"/>
                <a:sym typeface="Calibri"/>
              </a:defRPr>
            </a:lvl4pPr>
            <a:lvl5pPr lvl="4">
              <a:buNone/>
              <a:defRPr>
                <a:solidFill>
                  <a:schemeClr val="lt1"/>
                </a:solidFill>
                <a:latin typeface="Calibri"/>
                <a:ea typeface="Calibri"/>
                <a:cs typeface="Calibri"/>
                <a:sym typeface="Calibri"/>
              </a:defRPr>
            </a:lvl5pPr>
            <a:lvl6pPr lvl="5">
              <a:buNone/>
              <a:defRPr>
                <a:solidFill>
                  <a:schemeClr val="lt1"/>
                </a:solidFill>
                <a:latin typeface="Calibri"/>
                <a:ea typeface="Calibri"/>
                <a:cs typeface="Calibri"/>
                <a:sym typeface="Calibri"/>
              </a:defRPr>
            </a:lvl6pPr>
            <a:lvl7pPr lvl="6">
              <a:buNone/>
              <a:defRPr>
                <a:solidFill>
                  <a:schemeClr val="lt1"/>
                </a:solidFill>
                <a:latin typeface="Calibri"/>
                <a:ea typeface="Calibri"/>
                <a:cs typeface="Calibri"/>
                <a:sym typeface="Calibri"/>
              </a:defRPr>
            </a:lvl7pPr>
            <a:lvl8pPr lvl="7">
              <a:buNone/>
              <a:defRPr>
                <a:solidFill>
                  <a:schemeClr val="lt1"/>
                </a:solidFill>
                <a:latin typeface="Calibri"/>
                <a:ea typeface="Calibri"/>
                <a:cs typeface="Calibri"/>
                <a:sym typeface="Calibri"/>
              </a:defRPr>
            </a:lvl8pPr>
            <a:lvl9pPr lvl="8">
              <a:buNone/>
              <a:defRPr>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562628" y="1537526"/>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E3272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0" marR="0" rtl="0" algn="l">
              <a:spcBef>
                <a:spcPts val="0"/>
              </a:spcBef>
              <a:buNone/>
              <a:defRPr b="0" i="0" sz="1000" u="none" cap="none" strike="noStrike">
                <a:solidFill>
                  <a:schemeClr val="dk1"/>
                </a:solidFill>
                <a:latin typeface="Calibri"/>
                <a:ea typeface="Calibri"/>
                <a:cs typeface="Calibri"/>
                <a:sym typeface="Calibri"/>
              </a:defRPr>
            </a:lvl2pPr>
            <a:lvl3pPr indent="0" lvl="2" marL="0" marR="0" rtl="0" algn="l">
              <a:spcBef>
                <a:spcPts val="0"/>
              </a:spcBef>
              <a:buNone/>
              <a:defRPr b="0" i="0" sz="1000" u="none" cap="none" strike="noStrike">
                <a:solidFill>
                  <a:schemeClr val="dk1"/>
                </a:solidFill>
                <a:latin typeface="Calibri"/>
                <a:ea typeface="Calibri"/>
                <a:cs typeface="Calibri"/>
                <a:sym typeface="Calibri"/>
              </a:defRPr>
            </a:lvl3pPr>
            <a:lvl4pPr indent="0" lvl="3" marL="0" marR="0" rtl="0" algn="l">
              <a:spcBef>
                <a:spcPts val="0"/>
              </a:spcBef>
              <a:buNone/>
              <a:defRPr b="0" i="0" sz="1000" u="none" cap="none" strike="noStrike">
                <a:solidFill>
                  <a:schemeClr val="dk1"/>
                </a:solidFill>
                <a:latin typeface="Calibri"/>
                <a:ea typeface="Calibri"/>
                <a:cs typeface="Calibri"/>
                <a:sym typeface="Calibri"/>
              </a:defRPr>
            </a:lvl4pPr>
            <a:lvl5pPr indent="0" lvl="4" marL="0" marR="0" rtl="0" algn="l">
              <a:spcBef>
                <a:spcPts val="0"/>
              </a:spcBef>
              <a:buNone/>
              <a:defRPr b="0" i="0" sz="1000" u="none" cap="none" strike="noStrike">
                <a:solidFill>
                  <a:schemeClr val="dk1"/>
                </a:solidFill>
                <a:latin typeface="Calibri"/>
                <a:ea typeface="Calibri"/>
                <a:cs typeface="Calibri"/>
                <a:sym typeface="Calibri"/>
              </a:defRPr>
            </a:lvl5pPr>
            <a:lvl6pPr indent="0" lvl="5" marL="0" marR="0" rtl="0" algn="l">
              <a:spcBef>
                <a:spcPts val="0"/>
              </a:spcBef>
              <a:buNone/>
              <a:defRPr b="0" i="0" sz="1000" u="none" cap="none" strike="noStrike">
                <a:solidFill>
                  <a:schemeClr val="dk1"/>
                </a:solidFill>
                <a:latin typeface="Calibri"/>
                <a:ea typeface="Calibri"/>
                <a:cs typeface="Calibri"/>
                <a:sym typeface="Calibri"/>
              </a:defRPr>
            </a:lvl6pPr>
            <a:lvl7pPr indent="0" lvl="6" marL="0" marR="0" rtl="0" algn="l">
              <a:spcBef>
                <a:spcPts val="0"/>
              </a:spcBef>
              <a:buNone/>
              <a:defRPr b="0" i="0" sz="1000" u="none" cap="none" strike="noStrike">
                <a:solidFill>
                  <a:schemeClr val="dk1"/>
                </a:solidFill>
                <a:latin typeface="Calibri"/>
                <a:ea typeface="Calibri"/>
                <a:cs typeface="Calibri"/>
                <a:sym typeface="Calibri"/>
              </a:defRPr>
            </a:lvl7pPr>
            <a:lvl8pPr indent="0" lvl="7" marL="0" marR="0" rtl="0" algn="l">
              <a:spcBef>
                <a:spcPts val="0"/>
              </a:spcBef>
              <a:buNone/>
              <a:defRPr b="0" i="0" sz="1000" u="none" cap="none" strike="noStrike">
                <a:solidFill>
                  <a:schemeClr val="dk1"/>
                </a:solidFill>
                <a:latin typeface="Calibri"/>
                <a:ea typeface="Calibri"/>
                <a:cs typeface="Calibri"/>
                <a:sym typeface="Calibri"/>
              </a:defRPr>
            </a:lvl8pPr>
            <a:lvl9pPr indent="0" lvl="8" marL="0" marR="0" rtl="0" algn="l">
              <a:spcBef>
                <a:spcPts val="0"/>
              </a:spcBef>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to with text">
  <p:cSld name="Single photo with tex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4"/>
          <p:cNvSpPr/>
          <p:nvPr>
            <p:ph idx="2" type="pic"/>
          </p:nvPr>
        </p:nvSpPr>
        <p:spPr>
          <a:xfrm>
            <a:off x="933864" y="1773021"/>
            <a:ext cx="3938587" cy="3938587"/>
          </a:xfrm>
          <a:prstGeom prst="rect">
            <a:avLst/>
          </a:prstGeom>
          <a:noFill/>
          <a:ln>
            <a:noFill/>
          </a:ln>
        </p:spPr>
      </p:sp>
      <p:sp>
        <p:nvSpPr>
          <p:cNvPr id="23" name="Google Shape;23;p4"/>
          <p:cNvSpPr txBox="1"/>
          <p:nvPr>
            <p:ph idx="1" type="body"/>
          </p:nvPr>
        </p:nvSpPr>
        <p:spPr>
          <a:xfrm>
            <a:off x="5347569" y="1773021"/>
            <a:ext cx="6013537" cy="39385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0" marR="0" rtl="0" algn="l">
              <a:spcBef>
                <a:spcPts val="0"/>
              </a:spcBef>
              <a:buNone/>
              <a:defRPr b="0" i="0" sz="1000" u="none" cap="none" strike="noStrike">
                <a:solidFill>
                  <a:schemeClr val="dk1"/>
                </a:solidFill>
                <a:latin typeface="Calibri"/>
                <a:ea typeface="Calibri"/>
                <a:cs typeface="Calibri"/>
                <a:sym typeface="Calibri"/>
              </a:defRPr>
            </a:lvl2pPr>
            <a:lvl3pPr indent="0" lvl="2" marL="0" marR="0" rtl="0" algn="l">
              <a:spcBef>
                <a:spcPts val="0"/>
              </a:spcBef>
              <a:buNone/>
              <a:defRPr b="0" i="0" sz="1000" u="none" cap="none" strike="noStrike">
                <a:solidFill>
                  <a:schemeClr val="dk1"/>
                </a:solidFill>
                <a:latin typeface="Calibri"/>
                <a:ea typeface="Calibri"/>
                <a:cs typeface="Calibri"/>
                <a:sym typeface="Calibri"/>
              </a:defRPr>
            </a:lvl3pPr>
            <a:lvl4pPr indent="0" lvl="3" marL="0" marR="0" rtl="0" algn="l">
              <a:spcBef>
                <a:spcPts val="0"/>
              </a:spcBef>
              <a:buNone/>
              <a:defRPr b="0" i="0" sz="1000" u="none" cap="none" strike="noStrike">
                <a:solidFill>
                  <a:schemeClr val="dk1"/>
                </a:solidFill>
                <a:latin typeface="Calibri"/>
                <a:ea typeface="Calibri"/>
                <a:cs typeface="Calibri"/>
                <a:sym typeface="Calibri"/>
              </a:defRPr>
            </a:lvl4pPr>
            <a:lvl5pPr indent="0" lvl="4" marL="0" marR="0" rtl="0" algn="l">
              <a:spcBef>
                <a:spcPts val="0"/>
              </a:spcBef>
              <a:buNone/>
              <a:defRPr b="0" i="0" sz="1000" u="none" cap="none" strike="noStrike">
                <a:solidFill>
                  <a:schemeClr val="dk1"/>
                </a:solidFill>
                <a:latin typeface="Calibri"/>
                <a:ea typeface="Calibri"/>
                <a:cs typeface="Calibri"/>
                <a:sym typeface="Calibri"/>
              </a:defRPr>
            </a:lvl5pPr>
            <a:lvl6pPr indent="0" lvl="5" marL="0" marR="0" rtl="0" algn="l">
              <a:spcBef>
                <a:spcPts val="0"/>
              </a:spcBef>
              <a:buNone/>
              <a:defRPr b="0" i="0" sz="1000" u="none" cap="none" strike="noStrike">
                <a:solidFill>
                  <a:schemeClr val="dk1"/>
                </a:solidFill>
                <a:latin typeface="Calibri"/>
                <a:ea typeface="Calibri"/>
                <a:cs typeface="Calibri"/>
                <a:sym typeface="Calibri"/>
              </a:defRPr>
            </a:lvl6pPr>
            <a:lvl7pPr indent="0" lvl="6" marL="0" marR="0" rtl="0" algn="l">
              <a:spcBef>
                <a:spcPts val="0"/>
              </a:spcBef>
              <a:buNone/>
              <a:defRPr b="0" i="0" sz="1000" u="none" cap="none" strike="noStrike">
                <a:solidFill>
                  <a:schemeClr val="dk1"/>
                </a:solidFill>
                <a:latin typeface="Calibri"/>
                <a:ea typeface="Calibri"/>
                <a:cs typeface="Calibri"/>
                <a:sym typeface="Calibri"/>
              </a:defRPr>
            </a:lvl7pPr>
            <a:lvl8pPr indent="0" lvl="7" marL="0" marR="0" rtl="0" algn="l">
              <a:spcBef>
                <a:spcPts val="0"/>
              </a:spcBef>
              <a:buNone/>
              <a:defRPr b="0" i="0" sz="1000" u="none" cap="none" strike="noStrike">
                <a:solidFill>
                  <a:schemeClr val="dk1"/>
                </a:solidFill>
                <a:latin typeface="Calibri"/>
                <a:ea typeface="Calibri"/>
                <a:cs typeface="Calibri"/>
                <a:sym typeface="Calibri"/>
              </a:defRPr>
            </a:lvl8pPr>
            <a:lvl9pPr indent="0" lvl="8" marL="0" marR="0" rtl="0" algn="l">
              <a:spcBef>
                <a:spcPts val="0"/>
              </a:spcBef>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photo with text">
  <p:cSld name="Double photo with 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
          <p:cNvSpPr/>
          <p:nvPr>
            <p:ph idx="2" type="pic"/>
          </p:nvPr>
        </p:nvSpPr>
        <p:spPr>
          <a:xfrm>
            <a:off x="933864" y="1655241"/>
            <a:ext cx="3982602" cy="2222782"/>
          </a:xfrm>
          <a:prstGeom prst="rect">
            <a:avLst/>
          </a:prstGeom>
          <a:noFill/>
          <a:ln>
            <a:noFill/>
          </a:ln>
        </p:spPr>
      </p:sp>
      <p:sp>
        <p:nvSpPr>
          <p:cNvPr id="28" name="Google Shape;28;p5"/>
          <p:cNvSpPr txBox="1"/>
          <p:nvPr>
            <p:ph idx="1" type="body"/>
          </p:nvPr>
        </p:nvSpPr>
        <p:spPr>
          <a:xfrm>
            <a:off x="933864"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0" marR="0" rtl="0" algn="l">
              <a:spcBef>
                <a:spcPts val="0"/>
              </a:spcBef>
              <a:buNone/>
              <a:defRPr b="0" i="0" sz="1000" u="none" cap="none" strike="noStrike">
                <a:solidFill>
                  <a:schemeClr val="dk1"/>
                </a:solidFill>
                <a:latin typeface="Calibri"/>
                <a:ea typeface="Calibri"/>
                <a:cs typeface="Calibri"/>
                <a:sym typeface="Calibri"/>
              </a:defRPr>
            </a:lvl2pPr>
            <a:lvl3pPr indent="0" lvl="2" marL="0" marR="0" rtl="0" algn="l">
              <a:spcBef>
                <a:spcPts val="0"/>
              </a:spcBef>
              <a:buNone/>
              <a:defRPr b="0" i="0" sz="1000" u="none" cap="none" strike="noStrike">
                <a:solidFill>
                  <a:schemeClr val="dk1"/>
                </a:solidFill>
                <a:latin typeface="Calibri"/>
                <a:ea typeface="Calibri"/>
                <a:cs typeface="Calibri"/>
                <a:sym typeface="Calibri"/>
              </a:defRPr>
            </a:lvl3pPr>
            <a:lvl4pPr indent="0" lvl="3" marL="0" marR="0" rtl="0" algn="l">
              <a:spcBef>
                <a:spcPts val="0"/>
              </a:spcBef>
              <a:buNone/>
              <a:defRPr b="0" i="0" sz="1000" u="none" cap="none" strike="noStrike">
                <a:solidFill>
                  <a:schemeClr val="dk1"/>
                </a:solidFill>
                <a:latin typeface="Calibri"/>
                <a:ea typeface="Calibri"/>
                <a:cs typeface="Calibri"/>
                <a:sym typeface="Calibri"/>
              </a:defRPr>
            </a:lvl4pPr>
            <a:lvl5pPr indent="0" lvl="4" marL="0" marR="0" rtl="0" algn="l">
              <a:spcBef>
                <a:spcPts val="0"/>
              </a:spcBef>
              <a:buNone/>
              <a:defRPr b="0" i="0" sz="1000" u="none" cap="none" strike="noStrike">
                <a:solidFill>
                  <a:schemeClr val="dk1"/>
                </a:solidFill>
                <a:latin typeface="Calibri"/>
                <a:ea typeface="Calibri"/>
                <a:cs typeface="Calibri"/>
                <a:sym typeface="Calibri"/>
              </a:defRPr>
            </a:lvl5pPr>
            <a:lvl6pPr indent="0" lvl="5" marL="0" marR="0" rtl="0" algn="l">
              <a:spcBef>
                <a:spcPts val="0"/>
              </a:spcBef>
              <a:buNone/>
              <a:defRPr b="0" i="0" sz="1000" u="none" cap="none" strike="noStrike">
                <a:solidFill>
                  <a:schemeClr val="dk1"/>
                </a:solidFill>
                <a:latin typeface="Calibri"/>
                <a:ea typeface="Calibri"/>
                <a:cs typeface="Calibri"/>
                <a:sym typeface="Calibri"/>
              </a:defRPr>
            </a:lvl6pPr>
            <a:lvl7pPr indent="0" lvl="6" marL="0" marR="0" rtl="0" algn="l">
              <a:spcBef>
                <a:spcPts val="0"/>
              </a:spcBef>
              <a:buNone/>
              <a:defRPr b="0" i="0" sz="1000" u="none" cap="none" strike="noStrike">
                <a:solidFill>
                  <a:schemeClr val="dk1"/>
                </a:solidFill>
                <a:latin typeface="Calibri"/>
                <a:ea typeface="Calibri"/>
                <a:cs typeface="Calibri"/>
                <a:sym typeface="Calibri"/>
              </a:defRPr>
            </a:lvl7pPr>
            <a:lvl8pPr indent="0" lvl="7" marL="0" marR="0" rtl="0" algn="l">
              <a:spcBef>
                <a:spcPts val="0"/>
              </a:spcBef>
              <a:buNone/>
              <a:defRPr b="0" i="0" sz="1000" u="none" cap="none" strike="noStrike">
                <a:solidFill>
                  <a:schemeClr val="dk1"/>
                </a:solidFill>
                <a:latin typeface="Calibri"/>
                <a:ea typeface="Calibri"/>
                <a:cs typeface="Calibri"/>
                <a:sym typeface="Calibri"/>
              </a:defRPr>
            </a:lvl8pPr>
            <a:lvl9pPr indent="0" lvl="8" marL="0" marR="0" rtl="0" algn="l">
              <a:spcBef>
                <a:spcPts val="0"/>
              </a:spcBef>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5"/>
          <p:cNvSpPr/>
          <p:nvPr>
            <p:ph idx="3" type="pic"/>
          </p:nvPr>
        </p:nvSpPr>
        <p:spPr>
          <a:xfrm>
            <a:off x="7240719" y="1655241"/>
            <a:ext cx="3982602" cy="2222782"/>
          </a:xfrm>
          <a:prstGeom prst="rect">
            <a:avLst/>
          </a:prstGeom>
          <a:noFill/>
          <a:ln>
            <a:noFill/>
          </a:ln>
        </p:spPr>
      </p:sp>
      <p:cxnSp>
        <p:nvCxnSpPr>
          <p:cNvPr id="32" name="Google Shape;32;p5"/>
          <p:cNvCxnSpPr/>
          <p:nvPr/>
        </p:nvCxnSpPr>
        <p:spPr>
          <a:xfrm>
            <a:off x="6096000" y="1551313"/>
            <a:ext cx="0" cy="4653420"/>
          </a:xfrm>
          <a:prstGeom prst="straightConnector1">
            <a:avLst/>
          </a:prstGeom>
          <a:noFill/>
          <a:ln cap="flat" cmpd="sng" w="9525">
            <a:solidFill>
              <a:schemeClr val="accent2"/>
            </a:solidFill>
            <a:prstDash val="solid"/>
            <a:miter lim="800000"/>
            <a:headEnd len="sm" w="sm" type="none"/>
            <a:tailEnd len="sm" w="sm" type="none"/>
          </a:ln>
        </p:spPr>
      </p:cxnSp>
      <p:sp>
        <p:nvSpPr>
          <p:cNvPr id="33" name="Google Shape;33;p5"/>
          <p:cNvSpPr txBox="1"/>
          <p:nvPr>
            <p:ph idx="4" type="body"/>
          </p:nvPr>
        </p:nvSpPr>
        <p:spPr>
          <a:xfrm>
            <a:off x="7240719"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lide">
  <p:cSld name="Statement slid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6"/>
          <p:cNvSpPr txBox="1"/>
          <p:nvPr>
            <p:ph idx="1" type="body"/>
          </p:nvPr>
        </p:nvSpPr>
        <p:spPr>
          <a:xfrm>
            <a:off x="1095375" y="582460"/>
            <a:ext cx="8317935" cy="566802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3333"/>
              </a:lnSpc>
              <a:spcBef>
                <a:spcPts val="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chemeClr val="lt1"/>
                </a:solidFill>
                <a:latin typeface="Calibri"/>
                <a:ea typeface="Calibri"/>
                <a:cs typeface="Calibri"/>
                <a:sym typeface="Calibri"/>
              </a:defRPr>
            </a:lvl1pPr>
            <a:lvl2pPr lvl="1">
              <a:buNone/>
              <a:defRPr>
                <a:solidFill>
                  <a:schemeClr val="lt1"/>
                </a:solidFill>
                <a:latin typeface="Calibri"/>
                <a:ea typeface="Calibri"/>
                <a:cs typeface="Calibri"/>
                <a:sym typeface="Calibri"/>
              </a:defRPr>
            </a:lvl2pPr>
            <a:lvl3pPr lvl="2">
              <a:buNone/>
              <a:defRPr>
                <a:solidFill>
                  <a:schemeClr val="lt1"/>
                </a:solidFill>
                <a:latin typeface="Calibri"/>
                <a:ea typeface="Calibri"/>
                <a:cs typeface="Calibri"/>
                <a:sym typeface="Calibri"/>
              </a:defRPr>
            </a:lvl3pPr>
            <a:lvl4pPr lvl="3">
              <a:buNone/>
              <a:defRPr>
                <a:solidFill>
                  <a:schemeClr val="lt1"/>
                </a:solidFill>
                <a:latin typeface="Calibri"/>
                <a:ea typeface="Calibri"/>
                <a:cs typeface="Calibri"/>
                <a:sym typeface="Calibri"/>
              </a:defRPr>
            </a:lvl4pPr>
            <a:lvl5pPr lvl="4">
              <a:buNone/>
              <a:defRPr>
                <a:solidFill>
                  <a:schemeClr val="lt1"/>
                </a:solidFill>
                <a:latin typeface="Calibri"/>
                <a:ea typeface="Calibri"/>
                <a:cs typeface="Calibri"/>
                <a:sym typeface="Calibri"/>
              </a:defRPr>
            </a:lvl5pPr>
            <a:lvl6pPr lvl="5">
              <a:buNone/>
              <a:defRPr>
                <a:solidFill>
                  <a:schemeClr val="lt1"/>
                </a:solidFill>
                <a:latin typeface="Calibri"/>
                <a:ea typeface="Calibri"/>
                <a:cs typeface="Calibri"/>
                <a:sym typeface="Calibri"/>
              </a:defRPr>
            </a:lvl6pPr>
            <a:lvl7pPr lvl="6">
              <a:buNone/>
              <a:defRPr>
                <a:solidFill>
                  <a:schemeClr val="lt1"/>
                </a:solidFill>
                <a:latin typeface="Calibri"/>
                <a:ea typeface="Calibri"/>
                <a:cs typeface="Calibri"/>
                <a:sym typeface="Calibri"/>
              </a:defRPr>
            </a:lvl7pPr>
            <a:lvl8pPr lvl="7">
              <a:buNone/>
              <a:defRPr>
                <a:solidFill>
                  <a:schemeClr val="lt1"/>
                </a:solidFill>
                <a:latin typeface="Calibri"/>
                <a:ea typeface="Calibri"/>
                <a:cs typeface="Calibri"/>
                <a:sym typeface="Calibri"/>
              </a:defRPr>
            </a:lvl8pPr>
            <a:lvl9pPr lvl="8">
              <a:buNone/>
              <a:defRPr>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ding slide">
  <p:cSld name="Concluding slid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7"/>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7"/>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rgbClr val="FFCD00"/>
              </a:buClr>
              <a:buSzPts val="2400"/>
              <a:buFont typeface="Arial"/>
              <a:buNone/>
              <a:defRPr b="1" i="0" sz="2400" u="none" cap="none" strike="noStrike">
                <a:solidFill>
                  <a:srgbClr val="FFCD00"/>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40" name="Google Shape;40;p7"/>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chemeClr val="lt1"/>
                </a:solidFill>
                <a:latin typeface="Calibri"/>
                <a:ea typeface="Calibri"/>
                <a:cs typeface="Calibri"/>
                <a:sym typeface="Calibri"/>
              </a:defRPr>
            </a:lvl1pPr>
            <a:lvl2pPr lvl="1">
              <a:buNone/>
              <a:defRPr>
                <a:solidFill>
                  <a:schemeClr val="lt1"/>
                </a:solidFill>
                <a:latin typeface="Calibri"/>
                <a:ea typeface="Calibri"/>
                <a:cs typeface="Calibri"/>
                <a:sym typeface="Calibri"/>
              </a:defRPr>
            </a:lvl2pPr>
            <a:lvl3pPr lvl="2">
              <a:buNone/>
              <a:defRPr>
                <a:solidFill>
                  <a:schemeClr val="lt1"/>
                </a:solidFill>
                <a:latin typeface="Calibri"/>
                <a:ea typeface="Calibri"/>
                <a:cs typeface="Calibri"/>
                <a:sym typeface="Calibri"/>
              </a:defRPr>
            </a:lvl3pPr>
            <a:lvl4pPr lvl="3">
              <a:buNone/>
              <a:defRPr>
                <a:solidFill>
                  <a:schemeClr val="lt1"/>
                </a:solidFill>
                <a:latin typeface="Calibri"/>
                <a:ea typeface="Calibri"/>
                <a:cs typeface="Calibri"/>
                <a:sym typeface="Calibri"/>
              </a:defRPr>
            </a:lvl4pPr>
            <a:lvl5pPr lvl="4">
              <a:buNone/>
              <a:defRPr>
                <a:solidFill>
                  <a:schemeClr val="lt1"/>
                </a:solidFill>
                <a:latin typeface="Calibri"/>
                <a:ea typeface="Calibri"/>
                <a:cs typeface="Calibri"/>
                <a:sym typeface="Calibri"/>
              </a:defRPr>
            </a:lvl5pPr>
            <a:lvl6pPr lvl="5">
              <a:buNone/>
              <a:defRPr>
                <a:solidFill>
                  <a:schemeClr val="lt1"/>
                </a:solidFill>
                <a:latin typeface="Calibri"/>
                <a:ea typeface="Calibri"/>
                <a:cs typeface="Calibri"/>
                <a:sym typeface="Calibri"/>
              </a:defRPr>
            </a:lvl6pPr>
            <a:lvl7pPr lvl="6">
              <a:buNone/>
              <a:defRPr>
                <a:solidFill>
                  <a:schemeClr val="lt1"/>
                </a:solidFill>
                <a:latin typeface="Calibri"/>
                <a:ea typeface="Calibri"/>
                <a:cs typeface="Calibri"/>
                <a:sym typeface="Calibri"/>
              </a:defRPr>
            </a:lvl7pPr>
            <a:lvl8pPr lvl="7">
              <a:buNone/>
              <a:defRPr>
                <a:solidFill>
                  <a:schemeClr val="lt1"/>
                </a:solidFill>
                <a:latin typeface="Calibri"/>
                <a:ea typeface="Calibri"/>
                <a:cs typeface="Calibri"/>
                <a:sym typeface="Calibri"/>
              </a:defRPr>
            </a:lvl8pPr>
            <a:lvl9pPr lvl="8">
              <a:buNone/>
              <a:defRPr>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jpg"/><Relationship Id="rId5"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p>
            <a:pPr indent="0" lvl="0" marL="0" rtl="0" algn="l">
              <a:lnSpc>
                <a:spcPct val="103703"/>
              </a:lnSpc>
              <a:spcBef>
                <a:spcPts val="0"/>
              </a:spcBef>
              <a:spcAft>
                <a:spcPts val="0"/>
              </a:spcAft>
              <a:buClr>
                <a:schemeClr val="lt1"/>
              </a:buClr>
              <a:buSzPts val="5400"/>
              <a:buFont typeface="Calibri"/>
              <a:buNone/>
            </a:pPr>
            <a:r>
              <a:rPr lang="en-US"/>
              <a:t>Speaker Recognition Using GMM</a:t>
            </a:r>
            <a:endParaRPr/>
          </a:p>
        </p:txBody>
      </p:sp>
      <p:sp>
        <p:nvSpPr>
          <p:cNvPr id="47" name="Google Shape;47;p8"/>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rgbClr val="FFCD00"/>
              </a:buClr>
              <a:buSzPts val="2400"/>
              <a:buNone/>
            </a:pPr>
            <a:r>
              <a:rPr lang="en-US"/>
              <a:t>ENCM 509 - Fundamental Biometrics </a:t>
            </a:r>
            <a:r>
              <a:rPr lang="en-US"/>
              <a:t>System</a:t>
            </a:r>
            <a:r>
              <a:rPr lang="en-US"/>
              <a:t> Design Winter 2024 </a:t>
            </a:r>
            <a:endParaRPr/>
          </a:p>
        </p:txBody>
      </p:sp>
      <p:sp>
        <p:nvSpPr>
          <p:cNvPr id="48" name="Google Shape;48;p8"/>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p>
            <a:pPr indent="0" lvl="0" marL="0" rtl="0" algn="l">
              <a:lnSpc>
                <a:spcPct val="111111"/>
              </a:lnSpc>
              <a:spcBef>
                <a:spcPts val="0"/>
              </a:spcBef>
              <a:spcAft>
                <a:spcPts val="0"/>
              </a:spcAft>
              <a:buClr>
                <a:schemeClr val="lt1"/>
              </a:buClr>
              <a:buSzPts val="1800"/>
              <a:buNone/>
            </a:pPr>
            <a:r>
              <a:rPr lang="en-US"/>
              <a:t>Mushtaba Al Yasseen</a:t>
            </a:r>
            <a:endParaRPr/>
          </a:p>
          <a:p>
            <a:pPr indent="0" lvl="0" marL="0" rtl="0" algn="l">
              <a:lnSpc>
                <a:spcPct val="111111"/>
              </a:lnSpc>
              <a:spcBef>
                <a:spcPts val="0"/>
              </a:spcBef>
              <a:spcAft>
                <a:spcPts val="0"/>
              </a:spcAft>
              <a:buClr>
                <a:schemeClr val="lt1"/>
              </a:buClr>
              <a:buSzPts val="1800"/>
              <a:buNone/>
            </a:pPr>
            <a:r>
              <a:rPr lang="en-US"/>
              <a:t>Abhay Khosla </a:t>
            </a:r>
            <a:endParaRPr/>
          </a:p>
          <a:p>
            <a:pPr indent="0" lvl="0" marL="0" rtl="0" algn="l">
              <a:lnSpc>
                <a:spcPct val="111111"/>
              </a:lnSpc>
              <a:spcBef>
                <a:spcPts val="0"/>
              </a:spcBef>
              <a:spcAft>
                <a:spcPts val="0"/>
              </a:spcAft>
              <a:buClr>
                <a:schemeClr val="lt1"/>
              </a:buClr>
              <a:buSzPts val="1800"/>
              <a:buNone/>
            </a:pPr>
            <a:r>
              <a:rPr lang="en-US"/>
              <a:t>Parbir Lehal </a:t>
            </a:r>
            <a:endParaRPr/>
          </a:p>
        </p:txBody>
      </p:sp>
      <p:sp>
        <p:nvSpPr>
          <p:cNvPr id="49" name="Google Shape;49;p8"/>
          <p:cNvSpPr txBox="1"/>
          <p:nvPr>
            <p:ph idx="3" type="body"/>
          </p:nvPr>
        </p:nvSpPr>
        <p:spPr>
          <a:xfrm>
            <a:off x="647700" y="6022975"/>
            <a:ext cx="6586081" cy="5218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D00"/>
              </a:buClr>
              <a:buSzPts val="1400"/>
              <a:buNone/>
            </a:pPr>
            <a:r>
              <a:rPr lang="en-US"/>
              <a:t>Group 20</a:t>
            </a:r>
            <a:endParaRPr/>
          </a:p>
        </p:txBody>
      </p:sp>
      <p:sp>
        <p:nvSpPr>
          <p:cNvPr id="50" name="Google Shape;50;p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Training the GMM</a:t>
            </a:r>
            <a:endParaRPr/>
          </a:p>
        </p:txBody>
      </p:sp>
      <p:sp>
        <p:nvSpPr>
          <p:cNvPr id="200" name="Google Shape;200;p17"/>
          <p:cNvSpPr txBox="1"/>
          <p:nvPr>
            <p:ph idx="1" type="body"/>
          </p:nvPr>
        </p:nvSpPr>
        <p:spPr>
          <a:xfrm>
            <a:off x="6096002" y="1537525"/>
            <a:ext cx="49821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GMM is the weighted sum of Gaussian PDFs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en-US"/>
              <a:t>GMM trained using our training data, (currently 8 files), representing 80% of the genuine data</a:t>
            </a:r>
            <a:endParaRPr/>
          </a:p>
        </p:txBody>
      </p:sp>
      <p:sp>
        <p:nvSpPr>
          <p:cNvPr id="201" name="Google Shape;201;p17"/>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02" name="Google Shape;202;p17"/>
          <p:cNvPicPr preferRelativeResize="0"/>
          <p:nvPr/>
        </p:nvPicPr>
        <p:blipFill>
          <a:blip r:embed="rId3">
            <a:alphaModFix/>
          </a:blip>
          <a:stretch>
            <a:fillRect/>
          </a:stretch>
        </p:blipFill>
        <p:spPr>
          <a:xfrm>
            <a:off x="6941950" y="2604057"/>
            <a:ext cx="3290200" cy="1158275"/>
          </a:xfrm>
          <a:prstGeom prst="rect">
            <a:avLst/>
          </a:prstGeom>
          <a:noFill/>
          <a:ln>
            <a:noFill/>
          </a:ln>
        </p:spPr>
      </p:pic>
      <p:pic>
        <p:nvPicPr>
          <p:cNvPr id="203" name="Google Shape;203;p17"/>
          <p:cNvPicPr preferRelativeResize="0"/>
          <p:nvPr/>
        </p:nvPicPr>
        <p:blipFill>
          <a:blip r:embed="rId4">
            <a:alphaModFix/>
          </a:blip>
          <a:stretch>
            <a:fillRect/>
          </a:stretch>
        </p:blipFill>
        <p:spPr>
          <a:xfrm>
            <a:off x="255750" y="2078484"/>
            <a:ext cx="5781425" cy="525575"/>
          </a:xfrm>
          <a:prstGeom prst="rect">
            <a:avLst/>
          </a:prstGeom>
          <a:noFill/>
          <a:ln>
            <a:noFill/>
          </a:ln>
        </p:spPr>
      </p:pic>
      <p:pic>
        <p:nvPicPr>
          <p:cNvPr id="204" name="Google Shape;204;p17"/>
          <p:cNvPicPr preferRelativeResize="0"/>
          <p:nvPr/>
        </p:nvPicPr>
        <p:blipFill>
          <a:blip r:embed="rId5">
            <a:alphaModFix/>
          </a:blip>
          <a:stretch>
            <a:fillRect/>
          </a:stretch>
        </p:blipFill>
        <p:spPr>
          <a:xfrm>
            <a:off x="204075" y="3762313"/>
            <a:ext cx="5884775" cy="814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Classification and Log-Likelihood Scores</a:t>
            </a:r>
            <a:endParaRPr/>
          </a:p>
        </p:txBody>
      </p:sp>
      <p:sp>
        <p:nvSpPr>
          <p:cNvPr id="211" name="Google Shape;211;p18"/>
          <p:cNvSpPr txBox="1"/>
          <p:nvPr>
            <p:ph idx="1" type="body"/>
          </p:nvPr>
        </p:nvSpPr>
        <p:spPr>
          <a:xfrm>
            <a:off x="562628" y="1728951"/>
            <a:ext cx="10515600" cy="43512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en-US" sz="2500"/>
              <a:t>In the classification stage of speaker recognition, the extracted features are input into a trained Gaussian Mixture Model (GMM). </a:t>
            </a:r>
            <a:endParaRPr sz="2500"/>
          </a:p>
          <a:p>
            <a:pPr indent="0" lvl="0" marL="45720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The GMM calculates the log-likelihood score for each speaker model based on how well the input features match the model. </a:t>
            </a:r>
            <a:endParaRPr sz="2500"/>
          </a:p>
          <a:p>
            <a:pPr indent="0" lvl="0" marL="45720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Log-likelihood scores are crucial as they indicate the likelihood of the input features belonging to a particular speaker model. </a:t>
            </a:r>
            <a:endParaRPr sz="2500"/>
          </a:p>
        </p:txBody>
      </p:sp>
      <p:sp>
        <p:nvSpPr>
          <p:cNvPr id="212" name="Google Shape;212;p18"/>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p:nvPr/>
        </p:nvSpPr>
        <p:spPr>
          <a:xfrm>
            <a:off x="1394225" y="3039850"/>
            <a:ext cx="9684000" cy="109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19"/>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20" name="Google Shape;220;p19"/>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21" name="Google Shape;221;p19"/>
          <p:cNvPicPr preferRelativeResize="0"/>
          <p:nvPr/>
        </p:nvPicPr>
        <p:blipFill>
          <a:blip r:embed="rId3">
            <a:alphaModFix/>
          </a:blip>
          <a:stretch>
            <a:fillRect/>
          </a:stretch>
        </p:blipFill>
        <p:spPr>
          <a:xfrm>
            <a:off x="1697750" y="1775325"/>
            <a:ext cx="8399374" cy="566550"/>
          </a:xfrm>
          <a:prstGeom prst="rect">
            <a:avLst/>
          </a:prstGeom>
          <a:noFill/>
          <a:ln>
            <a:noFill/>
          </a:ln>
        </p:spPr>
      </p:pic>
      <p:sp>
        <p:nvSpPr>
          <p:cNvPr id="222" name="Google Shape;222;p19"/>
          <p:cNvSpPr txBox="1"/>
          <p:nvPr/>
        </p:nvSpPr>
        <p:spPr>
          <a:xfrm>
            <a:off x="1747988" y="2341875"/>
            <a:ext cx="8298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Donald Trump Real Testing GMM Scores</a:t>
            </a:r>
            <a:endParaRPr b="1"/>
          </a:p>
        </p:txBody>
      </p:sp>
      <p:sp>
        <p:nvSpPr>
          <p:cNvPr id="223" name="Google Shape;223;p19"/>
          <p:cNvSpPr txBox="1"/>
          <p:nvPr/>
        </p:nvSpPr>
        <p:spPr>
          <a:xfrm>
            <a:off x="1522325" y="3039850"/>
            <a:ext cx="909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[-47.25106881699593, -47.35176302124236, -47.514431289022, -47.07971270835171, -47.20429360697252, -47.1180495648579, -47.3056006279181, -47.674193970906266, -47.28388922712286, -47.193320797496895, -47.25106881699593, -47.35176302124236, -47.514431289022, -47.07971270835171, -47.20429360697252, -47.1180495648579, -47.3056006279181, -47.674193970906266, -47.28388922712286, -47.193320797496895]</a:t>
            </a:r>
            <a:endParaRPr>
              <a:solidFill>
                <a:schemeClr val="dk1"/>
              </a:solidFill>
            </a:endParaRPr>
          </a:p>
        </p:txBody>
      </p:sp>
      <p:sp>
        <p:nvSpPr>
          <p:cNvPr id="224" name="Google Shape;224;p19"/>
          <p:cNvSpPr txBox="1"/>
          <p:nvPr/>
        </p:nvSpPr>
        <p:spPr>
          <a:xfrm>
            <a:off x="1946550" y="4183500"/>
            <a:ext cx="8298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Donald Trump AI GMM Scores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31" name="Google Shape;231;p20"/>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32" name="Google Shape;232;p20"/>
          <p:cNvPicPr preferRelativeResize="0"/>
          <p:nvPr/>
        </p:nvPicPr>
        <p:blipFill>
          <a:blip r:embed="rId3">
            <a:alphaModFix/>
          </a:blip>
          <a:stretch>
            <a:fillRect/>
          </a:stretch>
        </p:blipFill>
        <p:spPr>
          <a:xfrm>
            <a:off x="1791350" y="1490816"/>
            <a:ext cx="8058150" cy="445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Next Steps</a:t>
            </a:r>
            <a:endParaRPr/>
          </a:p>
        </p:txBody>
      </p:sp>
      <p:sp>
        <p:nvSpPr>
          <p:cNvPr id="239" name="Google Shape;239;p21"/>
          <p:cNvSpPr txBox="1"/>
          <p:nvPr>
            <p:ph idx="1" type="body"/>
          </p:nvPr>
        </p:nvSpPr>
        <p:spPr>
          <a:xfrm>
            <a:off x="562626" y="1537525"/>
            <a:ext cx="5745000" cy="43512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en-US" sz="2500"/>
              <a:t>Integrate</a:t>
            </a:r>
            <a:r>
              <a:rPr lang="en-US" sz="2500"/>
              <a:t> confusion matrices for both subjects to evaluate the performance of our speech </a:t>
            </a:r>
            <a:r>
              <a:rPr lang="en-US" sz="2500"/>
              <a:t>recognition</a:t>
            </a:r>
            <a:r>
              <a:rPr lang="en-US" sz="2500"/>
              <a:t> models</a:t>
            </a:r>
            <a:endParaRPr sz="2500"/>
          </a:p>
          <a:p>
            <a:pPr indent="0" lvl="0" marL="45720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Calculate the true positives, false positives, true negatives and false negatives enhancing our understanding of the model’s accuracy </a:t>
            </a:r>
            <a:endParaRPr sz="2500"/>
          </a:p>
          <a:p>
            <a:pPr indent="0" lvl="0" marL="91440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Perform a detailed analysis of the probability density </a:t>
            </a:r>
            <a:r>
              <a:rPr lang="en-US" sz="2500"/>
              <a:t>function</a:t>
            </a:r>
            <a:r>
              <a:rPr lang="en-US" sz="2500"/>
              <a:t> plots to identify the areas for improvement in the model</a:t>
            </a:r>
            <a:endParaRPr sz="2500"/>
          </a:p>
        </p:txBody>
      </p:sp>
      <p:sp>
        <p:nvSpPr>
          <p:cNvPr id="240" name="Google Shape;240;p21"/>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41" name="Google Shape;241;p21"/>
          <p:cNvPicPr preferRelativeResize="0"/>
          <p:nvPr/>
        </p:nvPicPr>
        <p:blipFill>
          <a:blip r:embed="rId3">
            <a:alphaModFix/>
          </a:blip>
          <a:stretch>
            <a:fillRect/>
          </a:stretch>
        </p:blipFill>
        <p:spPr>
          <a:xfrm>
            <a:off x="6769675" y="1456849"/>
            <a:ext cx="4939400" cy="4191449"/>
          </a:xfrm>
          <a:prstGeom prst="rect">
            <a:avLst/>
          </a:prstGeom>
          <a:noFill/>
          <a:ln>
            <a:noFill/>
          </a:ln>
        </p:spPr>
      </p:pic>
      <p:sp>
        <p:nvSpPr>
          <p:cNvPr id="242" name="Google Shape;242;p21"/>
          <p:cNvSpPr txBox="1"/>
          <p:nvPr/>
        </p:nvSpPr>
        <p:spPr>
          <a:xfrm>
            <a:off x="7650575" y="5648300"/>
            <a:ext cx="2957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Confusion Matrix</a:t>
            </a:r>
            <a:r>
              <a:rPr i="1" lang="en-US" sz="1100"/>
              <a:t> clipart from Google Images</a:t>
            </a:r>
            <a:endParaRPr i="1"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49" name="Google Shape;249;p22"/>
          <p:cNvSpPr txBox="1"/>
          <p:nvPr>
            <p:ph idx="1" type="body"/>
          </p:nvPr>
        </p:nvSpPr>
        <p:spPr>
          <a:xfrm>
            <a:off x="562628" y="1537526"/>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Today we showed just one of many possible ways in which voice voice biometrics can be used</a:t>
            </a:r>
            <a:endParaRPr/>
          </a:p>
          <a:p>
            <a:pPr indent="-406400" lvl="0" marL="457200" rtl="0" algn="l">
              <a:spcBef>
                <a:spcPts val="0"/>
              </a:spcBef>
              <a:spcAft>
                <a:spcPts val="0"/>
              </a:spcAft>
              <a:buSzPts val="2800"/>
              <a:buChar char="•"/>
            </a:pPr>
            <a:r>
              <a:rPr lang="en-US"/>
              <a:t>As machine learning improves over time, speech recognition can be used to solve many ethical issues in society (misinformation/disinformation)</a:t>
            </a:r>
            <a:endParaRPr/>
          </a:p>
          <a:p>
            <a:pPr indent="-406400" lvl="0" marL="457200" rtl="0" algn="l">
              <a:spcBef>
                <a:spcPts val="0"/>
              </a:spcBef>
              <a:spcAft>
                <a:spcPts val="0"/>
              </a:spcAft>
              <a:buSzPts val="2800"/>
              <a:buChar char="•"/>
            </a:pPr>
            <a:r>
              <a:rPr lang="en-US"/>
              <a:t>However, voice biometrics and speech recognition can also be used in a variety of ways:</a:t>
            </a:r>
            <a:endParaRPr/>
          </a:p>
          <a:p>
            <a:pPr indent="-381000" lvl="1" marL="914400" rtl="0" algn="l">
              <a:spcBef>
                <a:spcPts val="0"/>
              </a:spcBef>
              <a:spcAft>
                <a:spcPts val="0"/>
              </a:spcAft>
              <a:buSzPts val="2400"/>
              <a:buChar char="•"/>
            </a:pPr>
            <a:r>
              <a:rPr lang="en-US"/>
              <a:t>Accessibility tools</a:t>
            </a:r>
            <a:endParaRPr/>
          </a:p>
          <a:p>
            <a:pPr indent="-381000" lvl="1" marL="914400" rtl="0" algn="l">
              <a:spcBef>
                <a:spcPts val="0"/>
              </a:spcBef>
              <a:spcAft>
                <a:spcPts val="0"/>
              </a:spcAft>
              <a:buSzPts val="2400"/>
              <a:buChar char="•"/>
            </a:pPr>
            <a:r>
              <a:rPr lang="en-US"/>
              <a:t>Voice assistants (Siri, Google Assistant, etc</a:t>
            </a:r>
            <a:endParaRPr/>
          </a:p>
          <a:p>
            <a:pPr indent="-381000" lvl="1" marL="914400" rtl="0" algn="l">
              <a:spcBef>
                <a:spcPts val="0"/>
              </a:spcBef>
              <a:spcAft>
                <a:spcPts val="0"/>
              </a:spcAft>
              <a:buSzPts val="2400"/>
              <a:buChar char="•"/>
            </a:pPr>
            <a:r>
              <a:rPr lang="en-US"/>
              <a:t>Education</a:t>
            </a:r>
            <a:endParaRPr/>
          </a:p>
          <a:p>
            <a:pPr indent="-381000" lvl="1" marL="914400" rtl="0" algn="l">
              <a:spcBef>
                <a:spcPts val="0"/>
              </a:spcBef>
              <a:spcAft>
                <a:spcPts val="0"/>
              </a:spcAft>
              <a:buSzPts val="2400"/>
              <a:buChar char="•"/>
            </a:pPr>
            <a:r>
              <a:rPr lang="en-US"/>
              <a:t>Quality of Life (IoT and smart devices)</a:t>
            </a:r>
            <a:endParaRPr/>
          </a:p>
        </p:txBody>
      </p:sp>
      <p:sp>
        <p:nvSpPr>
          <p:cNvPr id="250" name="Google Shape;250;p22"/>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57" name="Google Shape;257;p23"/>
          <p:cNvPicPr preferRelativeResize="0"/>
          <p:nvPr/>
        </p:nvPicPr>
        <p:blipFill>
          <a:blip r:embed="rId3">
            <a:alphaModFix/>
          </a:blip>
          <a:stretch>
            <a:fillRect/>
          </a:stretch>
        </p:blipFill>
        <p:spPr>
          <a:xfrm>
            <a:off x="3758475" y="1097973"/>
            <a:ext cx="4495700" cy="3819875"/>
          </a:xfrm>
          <a:prstGeom prst="rect">
            <a:avLst/>
          </a:prstGeom>
          <a:noFill/>
          <a:ln>
            <a:noFill/>
          </a:ln>
        </p:spPr>
      </p:pic>
      <p:pic>
        <p:nvPicPr>
          <p:cNvPr id="258" name="Google Shape;258;p23"/>
          <p:cNvPicPr preferRelativeResize="0"/>
          <p:nvPr/>
        </p:nvPicPr>
        <p:blipFill>
          <a:blip r:embed="rId4">
            <a:alphaModFix/>
          </a:blip>
          <a:stretch>
            <a:fillRect/>
          </a:stretch>
        </p:blipFill>
        <p:spPr>
          <a:xfrm>
            <a:off x="3778153" y="4917847"/>
            <a:ext cx="4456335" cy="16353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Table of Contents</a:t>
            </a:r>
            <a:endParaRPr/>
          </a:p>
        </p:txBody>
      </p:sp>
      <p:sp>
        <p:nvSpPr>
          <p:cNvPr id="56" name="Google Shape;56;p9"/>
          <p:cNvSpPr txBox="1"/>
          <p:nvPr>
            <p:ph idx="1" type="body"/>
          </p:nvPr>
        </p:nvSpPr>
        <p:spPr>
          <a:xfrm>
            <a:off x="562628" y="1544026"/>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Char char="•"/>
            </a:pPr>
            <a:r>
              <a:rPr lang="en-US"/>
              <a:t>Introduction</a:t>
            </a:r>
            <a:endParaRPr/>
          </a:p>
          <a:p>
            <a:pPr indent="-381000" lvl="1" marL="914400" rtl="0" algn="l">
              <a:lnSpc>
                <a:spcPct val="90000"/>
              </a:lnSpc>
              <a:spcBef>
                <a:spcPts val="0"/>
              </a:spcBef>
              <a:spcAft>
                <a:spcPts val="0"/>
              </a:spcAft>
              <a:buSzPts val="2400"/>
              <a:buChar char="•"/>
            </a:pPr>
            <a:r>
              <a:rPr lang="en-US"/>
              <a:t>Gaussian Mixture Model</a:t>
            </a:r>
            <a:endParaRPr/>
          </a:p>
          <a:p>
            <a:pPr indent="-381000" lvl="1" marL="914400" rtl="0" algn="l">
              <a:lnSpc>
                <a:spcPct val="90000"/>
              </a:lnSpc>
              <a:spcBef>
                <a:spcPts val="0"/>
              </a:spcBef>
              <a:spcAft>
                <a:spcPts val="0"/>
              </a:spcAft>
              <a:buSzPts val="2400"/>
              <a:buChar char="•"/>
            </a:pPr>
            <a:r>
              <a:rPr lang="en-US"/>
              <a:t>Speech Recognition</a:t>
            </a:r>
            <a:endParaRPr/>
          </a:p>
          <a:p>
            <a:pPr indent="-406400" lvl="0" marL="457200" rtl="0" algn="l">
              <a:lnSpc>
                <a:spcPct val="90000"/>
              </a:lnSpc>
              <a:spcBef>
                <a:spcPts val="0"/>
              </a:spcBef>
              <a:spcAft>
                <a:spcPts val="0"/>
              </a:spcAft>
              <a:buSzPts val="2800"/>
              <a:buChar char="•"/>
            </a:pPr>
            <a:r>
              <a:rPr lang="en-US"/>
              <a:t>Speaker Recognition Process</a:t>
            </a:r>
            <a:endParaRPr/>
          </a:p>
          <a:p>
            <a:pPr indent="-381000" lvl="1" marL="914400" rtl="0" algn="l">
              <a:lnSpc>
                <a:spcPct val="90000"/>
              </a:lnSpc>
              <a:spcBef>
                <a:spcPts val="0"/>
              </a:spcBef>
              <a:spcAft>
                <a:spcPts val="0"/>
              </a:spcAft>
              <a:buSzPts val="2400"/>
              <a:buChar char="•"/>
            </a:pPr>
            <a:r>
              <a:rPr lang="en-US"/>
              <a:t>Data Acquisition</a:t>
            </a:r>
            <a:endParaRPr/>
          </a:p>
          <a:p>
            <a:pPr indent="-381000" lvl="1" marL="914400" rtl="0" algn="l">
              <a:lnSpc>
                <a:spcPct val="90000"/>
              </a:lnSpc>
              <a:spcBef>
                <a:spcPts val="0"/>
              </a:spcBef>
              <a:spcAft>
                <a:spcPts val="0"/>
              </a:spcAft>
              <a:buSzPts val="2400"/>
              <a:buChar char="•"/>
            </a:pPr>
            <a:r>
              <a:rPr lang="en-US"/>
              <a:t>Reading &amp; Processing Data</a:t>
            </a:r>
            <a:endParaRPr/>
          </a:p>
          <a:p>
            <a:pPr indent="-381000" lvl="1" marL="914400" rtl="0" algn="l">
              <a:lnSpc>
                <a:spcPct val="90000"/>
              </a:lnSpc>
              <a:spcBef>
                <a:spcPts val="0"/>
              </a:spcBef>
              <a:spcAft>
                <a:spcPts val="0"/>
              </a:spcAft>
              <a:buSzPts val="2400"/>
              <a:buChar char="•"/>
            </a:pPr>
            <a:r>
              <a:rPr lang="en-US"/>
              <a:t>Feature Extraction (MFCC)</a:t>
            </a:r>
            <a:endParaRPr/>
          </a:p>
          <a:p>
            <a:pPr indent="-381000" lvl="1" marL="914400" rtl="0" algn="l">
              <a:lnSpc>
                <a:spcPct val="90000"/>
              </a:lnSpc>
              <a:spcBef>
                <a:spcPts val="0"/>
              </a:spcBef>
              <a:spcAft>
                <a:spcPts val="0"/>
              </a:spcAft>
              <a:buSzPts val="2400"/>
              <a:buChar char="•"/>
            </a:pPr>
            <a:r>
              <a:rPr lang="en-US"/>
              <a:t>Training the GMM, Classification, and Validation</a:t>
            </a:r>
            <a:endParaRPr/>
          </a:p>
          <a:p>
            <a:pPr indent="-406400" lvl="0" marL="457200" rtl="0" algn="l">
              <a:spcBef>
                <a:spcPts val="0"/>
              </a:spcBef>
              <a:spcAft>
                <a:spcPts val="0"/>
              </a:spcAft>
              <a:buSzPts val="2800"/>
              <a:buChar char="•"/>
            </a:pPr>
            <a:r>
              <a:rPr lang="en-US"/>
              <a:t>Results														</a:t>
            </a:r>
            <a:endParaRPr/>
          </a:p>
          <a:p>
            <a:pPr indent="-406400" lvl="0" marL="457200" rtl="0" algn="l">
              <a:spcBef>
                <a:spcPts val="0"/>
              </a:spcBef>
              <a:spcAft>
                <a:spcPts val="0"/>
              </a:spcAft>
              <a:buSzPts val="2800"/>
              <a:buChar char="•"/>
            </a:pPr>
            <a:r>
              <a:rPr lang="en-US"/>
              <a:t>Next Steps</a:t>
            </a:r>
            <a:endParaRPr/>
          </a:p>
          <a:p>
            <a:pPr indent="-406400" lvl="0" marL="457200" rtl="0" algn="l">
              <a:spcBef>
                <a:spcPts val="0"/>
              </a:spcBef>
              <a:spcAft>
                <a:spcPts val="0"/>
              </a:spcAft>
              <a:buSzPts val="2800"/>
              <a:buChar char="•"/>
            </a:pPr>
            <a:r>
              <a:rPr lang="en-US"/>
              <a:t>Conclusion</a:t>
            </a:r>
            <a:endParaRPr/>
          </a:p>
        </p:txBody>
      </p:sp>
      <p:sp>
        <p:nvSpPr>
          <p:cNvPr id="57" name="Google Shape;57;p9"/>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Gaussian Mixture Model?</a:t>
            </a:r>
            <a:endParaRPr/>
          </a:p>
        </p:txBody>
      </p:sp>
      <p:sp>
        <p:nvSpPr>
          <p:cNvPr id="64" name="Google Shape;64;p10"/>
          <p:cNvSpPr txBox="1"/>
          <p:nvPr>
            <p:ph idx="1" type="body"/>
          </p:nvPr>
        </p:nvSpPr>
        <p:spPr>
          <a:xfrm>
            <a:off x="562628" y="1338301"/>
            <a:ext cx="10515600" cy="43512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en-US" sz="2500"/>
              <a:t>Is a statistical tool that helps in modelling the properties of different subjects</a:t>
            </a:r>
            <a:endParaRPr sz="2500"/>
          </a:p>
          <a:p>
            <a:pPr indent="0" lvl="0" marL="45720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In our context, GMMs serves as a framework to </a:t>
            </a:r>
            <a:r>
              <a:rPr lang="en-US" sz="2500"/>
              <a:t>accommodate</a:t>
            </a:r>
            <a:r>
              <a:rPr lang="en-US" sz="2500"/>
              <a:t> the variability in human speech</a:t>
            </a:r>
            <a:endParaRPr sz="2500"/>
          </a:p>
          <a:p>
            <a:pPr indent="0" lvl="0" marL="45720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The performance of this model depends on the quality and quantity of training data and the number of mixture components chosen</a:t>
            </a:r>
            <a:endParaRPr sz="2500"/>
          </a:p>
        </p:txBody>
      </p:sp>
      <p:sp>
        <p:nvSpPr>
          <p:cNvPr id="65" name="Google Shape;65;p10"/>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descr="A sample image of GMM output from Google Images" id="66" name="Google Shape;66;p10"/>
          <p:cNvPicPr preferRelativeResize="0"/>
          <p:nvPr/>
        </p:nvPicPr>
        <p:blipFill rotWithShape="1">
          <a:blip r:embed="rId3">
            <a:alphaModFix/>
          </a:blip>
          <a:srcRect b="9853" l="0" r="0" t="0"/>
          <a:stretch/>
        </p:blipFill>
        <p:spPr>
          <a:xfrm>
            <a:off x="3927200" y="4384825"/>
            <a:ext cx="3786426" cy="1874775"/>
          </a:xfrm>
          <a:prstGeom prst="rect">
            <a:avLst/>
          </a:prstGeom>
          <a:noFill/>
          <a:ln>
            <a:noFill/>
          </a:ln>
        </p:spPr>
      </p:pic>
      <p:sp>
        <p:nvSpPr>
          <p:cNvPr id="67" name="Google Shape;67;p10"/>
          <p:cNvSpPr txBox="1"/>
          <p:nvPr/>
        </p:nvSpPr>
        <p:spPr>
          <a:xfrm>
            <a:off x="4448925" y="6259600"/>
            <a:ext cx="35403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Sample GMM output from Google Images</a:t>
            </a:r>
            <a:endParaRPr i="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Speech </a:t>
            </a:r>
            <a:r>
              <a:rPr lang="en-US"/>
              <a:t>Recognition</a:t>
            </a:r>
            <a:r>
              <a:rPr lang="en-US"/>
              <a:t>? </a:t>
            </a:r>
            <a:endParaRPr/>
          </a:p>
        </p:txBody>
      </p:sp>
      <p:sp>
        <p:nvSpPr>
          <p:cNvPr id="74" name="Google Shape;74;p11"/>
          <p:cNvSpPr txBox="1"/>
          <p:nvPr>
            <p:ph idx="1" type="body"/>
          </p:nvPr>
        </p:nvSpPr>
        <p:spPr>
          <a:xfrm>
            <a:off x="562625" y="1537525"/>
            <a:ext cx="6601800" cy="43512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en-US" sz="2500"/>
              <a:t>Is a technology that allows computers and other devices to interpret and process human speech. Can be seen in virtual assistants(Siri/Alexa) and automated customer service systems </a:t>
            </a:r>
            <a:endParaRPr sz="2500"/>
          </a:p>
          <a:p>
            <a:pPr indent="0" lvl="0" marL="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Is comprised of several components such as: audio collection, feature extraction, and pattern </a:t>
            </a:r>
            <a:r>
              <a:rPr lang="en-US" sz="2500"/>
              <a:t>recognition</a:t>
            </a:r>
            <a:r>
              <a:rPr lang="en-US" sz="2500"/>
              <a:t> </a:t>
            </a:r>
            <a:endParaRPr sz="2500"/>
          </a:p>
          <a:p>
            <a:pPr indent="0" lvl="0" marL="0" rtl="0" algn="l">
              <a:spcBef>
                <a:spcPts val="1000"/>
              </a:spcBef>
              <a:spcAft>
                <a:spcPts val="0"/>
              </a:spcAft>
              <a:buNone/>
            </a:pPr>
            <a:r>
              <a:t/>
            </a:r>
            <a:endParaRPr sz="2500"/>
          </a:p>
          <a:p>
            <a:pPr indent="-387350" lvl="0" marL="457200" rtl="0" algn="l">
              <a:spcBef>
                <a:spcPts val="1000"/>
              </a:spcBef>
              <a:spcAft>
                <a:spcPts val="0"/>
              </a:spcAft>
              <a:buSzPts val="2500"/>
              <a:buChar char="•"/>
            </a:pPr>
            <a:r>
              <a:rPr lang="en-US" sz="2500"/>
              <a:t>Challenges which are faced is understanding diverse accents, dialects and languages and as well noisy backgrounds</a:t>
            </a:r>
            <a:endParaRPr sz="2500"/>
          </a:p>
        </p:txBody>
      </p:sp>
      <p:sp>
        <p:nvSpPr>
          <p:cNvPr id="75" name="Google Shape;75;p11"/>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76" name="Google Shape;76;p11"/>
          <p:cNvPicPr preferRelativeResize="0"/>
          <p:nvPr/>
        </p:nvPicPr>
        <p:blipFill>
          <a:blip r:embed="rId3">
            <a:alphaModFix/>
          </a:blip>
          <a:stretch>
            <a:fillRect/>
          </a:stretch>
        </p:blipFill>
        <p:spPr>
          <a:xfrm>
            <a:off x="8146325" y="2038925"/>
            <a:ext cx="3106925" cy="3106925"/>
          </a:xfrm>
          <a:prstGeom prst="rect">
            <a:avLst/>
          </a:prstGeom>
          <a:noFill/>
          <a:ln>
            <a:noFill/>
          </a:ln>
        </p:spPr>
      </p:pic>
      <p:sp>
        <p:nvSpPr>
          <p:cNvPr id="77" name="Google Shape;77;p11"/>
          <p:cNvSpPr txBox="1"/>
          <p:nvPr/>
        </p:nvSpPr>
        <p:spPr>
          <a:xfrm>
            <a:off x="8146325" y="5016225"/>
            <a:ext cx="32286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Speech Recognition Clipart from Google Images</a:t>
            </a:r>
            <a:endParaRPr i="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Overview</a:t>
            </a:r>
            <a:endParaRPr/>
          </a:p>
        </p:txBody>
      </p:sp>
      <p:sp>
        <p:nvSpPr>
          <p:cNvPr id="84" name="Google Shape;84;p12"/>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85" name="Google Shape;85;p12"/>
          <p:cNvPicPr preferRelativeResize="0"/>
          <p:nvPr/>
        </p:nvPicPr>
        <p:blipFill>
          <a:blip r:embed="rId3">
            <a:alphaModFix/>
          </a:blip>
          <a:stretch>
            <a:fillRect/>
          </a:stretch>
        </p:blipFill>
        <p:spPr>
          <a:xfrm>
            <a:off x="1764026" y="1289762"/>
            <a:ext cx="1612049" cy="2551352"/>
          </a:xfrm>
          <a:prstGeom prst="rect">
            <a:avLst/>
          </a:prstGeom>
          <a:noFill/>
          <a:ln>
            <a:noFill/>
          </a:ln>
        </p:spPr>
      </p:pic>
      <p:pic>
        <p:nvPicPr>
          <p:cNvPr id="86" name="Google Shape;86;p12"/>
          <p:cNvPicPr preferRelativeResize="0"/>
          <p:nvPr/>
        </p:nvPicPr>
        <p:blipFill>
          <a:blip r:embed="rId4">
            <a:alphaModFix/>
          </a:blip>
          <a:stretch>
            <a:fillRect/>
          </a:stretch>
        </p:blipFill>
        <p:spPr>
          <a:xfrm>
            <a:off x="1594349" y="4053525"/>
            <a:ext cx="1951389" cy="2551376"/>
          </a:xfrm>
          <a:prstGeom prst="rect">
            <a:avLst/>
          </a:prstGeom>
          <a:noFill/>
          <a:ln>
            <a:noFill/>
          </a:ln>
        </p:spPr>
      </p:pic>
      <p:pic>
        <p:nvPicPr>
          <p:cNvPr id="87" name="Google Shape;87;p12"/>
          <p:cNvPicPr preferRelativeResize="0"/>
          <p:nvPr/>
        </p:nvPicPr>
        <p:blipFill>
          <a:blip r:embed="rId5">
            <a:alphaModFix/>
          </a:blip>
          <a:stretch>
            <a:fillRect/>
          </a:stretch>
        </p:blipFill>
        <p:spPr>
          <a:xfrm>
            <a:off x="7056446" y="2419947"/>
            <a:ext cx="2924175" cy="2924200"/>
          </a:xfrm>
          <a:prstGeom prst="rect">
            <a:avLst/>
          </a:prstGeom>
          <a:noFill/>
          <a:ln>
            <a:noFill/>
          </a:ln>
        </p:spPr>
      </p:pic>
      <p:sp>
        <p:nvSpPr>
          <p:cNvPr id="88" name="Google Shape;88;p12"/>
          <p:cNvSpPr txBox="1"/>
          <p:nvPr/>
        </p:nvSpPr>
        <p:spPr>
          <a:xfrm>
            <a:off x="1190100" y="3782500"/>
            <a:ext cx="2924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Justin Trudeau clipart from Google Images</a:t>
            </a:r>
            <a:endParaRPr i="1" sz="1100"/>
          </a:p>
        </p:txBody>
      </p:sp>
      <p:sp>
        <p:nvSpPr>
          <p:cNvPr id="89" name="Google Shape;89;p12"/>
          <p:cNvSpPr txBox="1"/>
          <p:nvPr/>
        </p:nvSpPr>
        <p:spPr>
          <a:xfrm>
            <a:off x="1249025" y="6524625"/>
            <a:ext cx="2924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Donald Trump</a:t>
            </a:r>
            <a:r>
              <a:rPr i="1" lang="en-US" sz="1100"/>
              <a:t> clipart from Google Images</a:t>
            </a:r>
            <a:endParaRPr i="1" sz="1100"/>
          </a:p>
        </p:txBody>
      </p:sp>
      <p:sp>
        <p:nvSpPr>
          <p:cNvPr id="90" name="Google Shape;90;p12"/>
          <p:cNvSpPr txBox="1"/>
          <p:nvPr/>
        </p:nvSpPr>
        <p:spPr>
          <a:xfrm>
            <a:off x="7363875" y="5146663"/>
            <a:ext cx="2924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AI Voice Clone clipart from Google Images</a:t>
            </a:r>
            <a:endParaRPr i="1" sz="1100"/>
          </a:p>
        </p:txBody>
      </p:sp>
      <p:cxnSp>
        <p:nvCxnSpPr>
          <p:cNvPr id="91" name="Google Shape;91;p12"/>
          <p:cNvCxnSpPr>
            <a:stCxn id="85" idx="3"/>
            <a:endCxn id="87" idx="1"/>
          </p:cNvCxnSpPr>
          <p:nvPr/>
        </p:nvCxnSpPr>
        <p:spPr>
          <a:xfrm>
            <a:off x="3376075" y="2565439"/>
            <a:ext cx="3680400" cy="13167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2"/>
          <p:cNvCxnSpPr>
            <a:stCxn id="86" idx="3"/>
            <a:endCxn id="87" idx="1"/>
          </p:cNvCxnSpPr>
          <p:nvPr/>
        </p:nvCxnSpPr>
        <p:spPr>
          <a:xfrm flipH="1" rot="10800000">
            <a:off x="3545739" y="3882013"/>
            <a:ext cx="3510600" cy="1447200"/>
          </a:xfrm>
          <a:prstGeom prst="straightConnector1">
            <a:avLst/>
          </a:prstGeom>
          <a:noFill/>
          <a:ln cap="flat" cmpd="sng" w="9525">
            <a:solidFill>
              <a:schemeClr val="dk2"/>
            </a:solidFill>
            <a:prstDash val="solid"/>
            <a:round/>
            <a:headEnd len="med" w="med" type="none"/>
            <a:tailEnd len="med" w="med" type="none"/>
          </a:ln>
        </p:spPr>
      </p:cxnSp>
      <p:sp>
        <p:nvSpPr>
          <p:cNvPr id="93" name="Google Shape;93;p12"/>
          <p:cNvSpPr txBox="1"/>
          <p:nvPr/>
        </p:nvSpPr>
        <p:spPr>
          <a:xfrm>
            <a:off x="4299450" y="2565450"/>
            <a:ext cx="2122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alibri"/>
                <a:ea typeface="Calibri"/>
                <a:cs typeface="Calibri"/>
                <a:sym typeface="Calibri"/>
              </a:rPr>
              <a:t>AI or Real Speech </a:t>
            </a:r>
            <a:endParaRPr b="1" sz="1600">
              <a:latin typeface="Calibri"/>
              <a:ea typeface="Calibri"/>
              <a:cs typeface="Calibri"/>
              <a:sym typeface="Calibri"/>
            </a:endParaRPr>
          </a:p>
        </p:txBody>
      </p:sp>
      <p:sp>
        <p:nvSpPr>
          <p:cNvPr id="94" name="Google Shape;94;p12"/>
          <p:cNvSpPr txBox="1"/>
          <p:nvPr/>
        </p:nvSpPr>
        <p:spPr>
          <a:xfrm>
            <a:off x="4522525" y="4781575"/>
            <a:ext cx="2122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alibri"/>
                <a:ea typeface="Calibri"/>
                <a:cs typeface="Calibri"/>
                <a:sym typeface="Calibri"/>
              </a:rPr>
              <a:t>AI or Real Speech </a:t>
            </a:r>
            <a:endParaRPr b="1" sz="1600">
              <a:latin typeface="Calibri"/>
              <a:ea typeface="Calibri"/>
              <a:cs typeface="Calibri"/>
              <a:sym typeface="Calibri"/>
            </a:endParaRPr>
          </a:p>
        </p:txBody>
      </p:sp>
      <p:sp>
        <p:nvSpPr>
          <p:cNvPr id="95" name="Google Shape;95;p12"/>
          <p:cNvSpPr txBox="1"/>
          <p:nvPr/>
        </p:nvSpPr>
        <p:spPr>
          <a:xfrm>
            <a:off x="0" y="2382875"/>
            <a:ext cx="2122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CC0000"/>
                </a:solidFill>
                <a:latin typeface="Calibri"/>
                <a:ea typeface="Calibri"/>
                <a:cs typeface="Calibri"/>
                <a:sym typeface="Calibri"/>
              </a:rPr>
              <a:t>Subject 1: Justin Trudeau</a:t>
            </a:r>
            <a:endParaRPr b="1" sz="1600">
              <a:solidFill>
                <a:srgbClr val="CC0000"/>
              </a:solidFill>
              <a:latin typeface="Calibri"/>
              <a:ea typeface="Calibri"/>
              <a:cs typeface="Calibri"/>
              <a:sym typeface="Calibri"/>
            </a:endParaRPr>
          </a:p>
        </p:txBody>
      </p:sp>
      <p:sp>
        <p:nvSpPr>
          <p:cNvPr id="96" name="Google Shape;96;p12"/>
          <p:cNvSpPr txBox="1"/>
          <p:nvPr/>
        </p:nvSpPr>
        <p:spPr>
          <a:xfrm>
            <a:off x="0" y="5344138"/>
            <a:ext cx="2122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3C78D8"/>
                </a:solidFill>
                <a:latin typeface="Calibri"/>
                <a:ea typeface="Calibri"/>
                <a:cs typeface="Calibri"/>
                <a:sym typeface="Calibri"/>
              </a:rPr>
              <a:t>Subject 2: Donald Trump</a:t>
            </a:r>
            <a:endParaRPr b="1" sz="1600">
              <a:solidFill>
                <a:srgbClr val="3C78D8"/>
              </a:solidFill>
              <a:latin typeface="Calibri"/>
              <a:ea typeface="Calibri"/>
              <a:cs typeface="Calibri"/>
              <a:sym typeface="Calibri"/>
            </a:endParaRPr>
          </a:p>
        </p:txBody>
      </p:sp>
      <p:sp>
        <p:nvSpPr>
          <p:cNvPr id="97" name="Google Shape;97;p12"/>
          <p:cNvSpPr txBox="1"/>
          <p:nvPr/>
        </p:nvSpPr>
        <p:spPr>
          <a:xfrm>
            <a:off x="9980625" y="3246450"/>
            <a:ext cx="2122500" cy="9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674EA7"/>
                </a:solidFill>
                <a:latin typeface="Calibri"/>
                <a:ea typeface="Calibri"/>
                <a:cs typeface="Calibri"/>
                <a:sym typeface="Calibri"/>
              </a:rPr>
              <a:t>Probe Dataset: AI generated speeches in both subjects voice</a:t>
            </a:r>
            <a:endParaRPr b="1" sz="1600">
              <a:solidFill>
                <a:srgbClr val="674EA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Process Phases</a:t>
            </a:r>
            <a:endParaRPr/>
          </a:p>
        </p:txBody>
      </p:sp>
      <p:sp>
        <p:nvSpPr>
          <p:cNvPr id="104" name="Google Shape;104;p13"/>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grpSp>
        <p:nvGrpSpPr>
          <p:cNvPr id="105" name="Google Shape;105;p13"/>
          <p:cNvGrpSpPr/>
          <p:nvPr/>
        </p:nvGrpSpPr>
        <p:grpSpPr>
          <a:xfrm>
            <a:off x="255750" y="2628196"/>
            <a:ext cx="2662363" cy="1670872"/>
            <a:chOff x="2783695" y="2331196"/>
            <a:chExt cx="1996822" cy="1253185"/>
          </a:xfrm>
        </p:grpSpPr>
        <p:sp>
          <p:nvSpPr>
            <p:cNvPr id="106" name="Google Shape;106;p13"/>
            <p:cNvSpPr/>
            <p:nvPr/>
          </p:nvSpPr>
          <p:spPr>
            <a:xfrm>
              <a:off x="3485717" y="3079475"/>
              <a:ext cx="1294800" cy="133500"/>
            </a:xfrm>
            <a:prstGeom prst="rect">
              <a:avLst/>
            </a:prstGeom>
            <a:solidFill>
              <a:srgbClr val="D837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13"/>
            <p:cNvSpPr txBox="1"/>
            <p:nvPr/>
          </p:nvSpPr>
          <p:spPr>
            <a:xfrm>
              <a:off x="3135717" y="3212981"/>
              <a:ext cx="6927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2800">
                  <a:solidFill>
                    <a:schemeClr val="accent1"/>
                  </a:solidFill>
                  <a:latin typeface="Roboto"/>
                  <a:ea typeface="Roboto"/>
                  <a:cs typeface="Roboto"/>
                  <a:sym typeface="Roboto"/>
                </a:rPr>
                <a:t>1</a:t>
              </a:r>
              <a:endParaRPr b="1" sz="2800">
                <a:solidFill>
                  <a:schemeClr val="accent1"/>
                </a:solidFill>
                <a:latin typeface="Roboto"/>
                <a:ea typeface="Roboto"/>
                <a:cs typeface="Roboto"/>
                <a:sym typeface="Roboto"/>
              </a:endParaRPr>
            </a:p>
          </p:txBody>
        </p:sp>
        <p:sp>
          <p:nvSpPr>
            <p:cNvPr id="108" name="Google Shape;108;p13"/>
            <p:cNvSpPr txBox="1"/>
            <p:nvPr/>
          </p:nvSpPr>
          <p:spPr>
            <a:xfrm>
              <a:off x="2783695" y="2331196"/>
              <a:ext cx="1683000" cy="371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b="1" lang="en-US" sz="1800">
                  <a:latin typeface="Roboto"/>
                  <a:ea typeface="Roboto"/>
                  <a:cs typeface="Roboto"/>
                  <a:sym typeface="Roboto"/>
                </a:rPr>
                <a:t>Acquisition of Data</a:t>
              </a:r>
              <a:endParaRPr b="1" sz="1800">
                <a:latin typeface="Roboto"/>
                <a:ea typeface="Roboto"/>
                <a:cs typeface="Roboto"/>
                <a:sym typeface="Roboto"/>
              </a:endParaRPr>
            </a:p>
          </p:txBody>
        </p:sp>
        <p:grpSp>
          <p:nvGrpSpPr>
            <p:cNvPr id="109" name="Google Shape;109;p13"/>
            <p:cNvGrpSpPr/>
            <p:nvPr/>
          </p:nvGrpSpPr>
          <p:grpSpPr>
            <a:xfrm>
              <a:off x="3435870" y="2800065"/>
              <a:ext cx="92400" cy="411825"/>
              <a:chOff x="845575" y="2563700"/>
              <a:chExt cx="92400" cy="411825"/>
            </a:xfrm>
          </p:grpSpPr>
          <p:sp>
            <p:nvSpPr>
              <p:cNvPr id="110" name="Google Shape;110;p13"/>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1" name="Google Shape;111;p13"/>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112" name="Google Shape;112;p13"/>
          <p:cNvGrpSpPr/>
          <p:nvPr/>
        </p:nvGrpSpPr>
        <p:grpSpPr>
          <a:xfrm>
            <a:off x="1809788" y="2949259"/>
            <a:ext cx="2834894" cy="2163817"/>
            <a:chOff x="1359587" y="2571999"/>
            <a:chExt cx="2126223" cy="1622903"/>
          </a:xfrm>
        </p:grpSpPr>
        <p:sp>
          <p:nvSpPr>
            <p:cNvPr id="113" name="Google Shape;113;p13"/>
            <p:cNvSpPr/>
            <p:nvPr/>
          </p:nvSpPr>
          <p:spPr>
            <a:xfrm>
              <a:off x="2191011" y="3079475"/>
              <a:ext cx="1294800" cy="133500"/>
            </a:xfrm>
            <a:prstGeom prst="rect">
              <a:avLst/>
            </a:prstGeom>
            <a:solidFill>
              <a:srgbClr val="801F1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3"/>
            <p:cNvSpPr txBox="1"/>
            <p:nvPr/>
          </p:nvSpPr>
          <p:spPr>
            <a:xfrm>
              <a:off x="1828196" y="2571999"/>
              <a:ext cx="7458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2800">
                  <a:solidFill>
                    <a:schemeClr val="accent1"/>
                  </a:solidFill>
                  <a:latin typeface="Roboto"/>
                  <a:ea typeface="Roboto"/>
                  <a:cs typeface="Roboto"/>
                  <a:sym typeface="Roboto"/>
                </a:rPr>
                <a:t>2</a:t>
              </a:r>
              <a:endParaRPr b="1" sz="2800">
                <a:solidFill>
                  <a:schemeClr val="accent1"/>
                </a:solidFill>
                <a:latin typeface="Roboto"/>
                <a:ea typeface="Roboto"/>
                <a:cs typeface="Roboto"/>
                <a:sym typeface="Roboto"/>
              </a:endParaRPr>
            </a:p>
          </p:txBody>
        </p:sp>
        <p:sp>
          <p:nvSpPr>
            <p:cNvPr id="115" name="Google Shape;115;p13"/>
            <p:cNvSpPr txBox="1"/>
            <p:nvPr/>
          </p:nvSpPr>
          <p:spPr>
            <a:xfrm>
              <a:off x="1359587" y="3588003"/>
              <a:ext cx="1683000" cy="606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b="1" lang="en-US" sz="1800">
                  <a:latin typeface="Roboto"/>
                  <a:ea typeface="Roboto"/>
                  <a:cs typeface="Roboto"/>
                  <a:sym typeface="Roboto"/>
                </a:rPr>
                <a:t>Reading &amp; Processing Data</a:t>
              </a:r>
              <a:endParaRPr b="1" sz="1800">
                <a:latin typeface="Roboto"/>
                <a:ea typeface="Roboto"/>
                <a:cs typeface="Roboto"/>
                <a:sym typeface="Roboto"/>
              </a:endParaRPr>
            </a:p>
          </p:txBody>
        </p:sp>
        <p:grpSp>
          <p:nvGrpSpPr>
            <p:cNvPr id="116" name="Google Shape;116;p13"/>
            <p:cNvGrpSpPr/>
            <p:nvPr/>
          </p:nvGrpSpPr>
          <p:grpSpPr>
            <a:xfrm rot="10800000">
              <a:off x="2149293" y="3079467"/>
              <a:ext cx="92400" cy="411825"/>
              <a:chOff x="2072481" y="2563700"/>
              <a:chExt cx="92400" cy="411825"/>
            </a:xfrm>
          </p:grpSpPr>
          <p:cxnSp>
            <p:nvCxnSpPr>
              <p:cNvPr id="117" name="Google Shape;117;p13"/>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8" name="Google Shape;118;p13"/>
              <p:cNvSpPr/>
              <p:nvPr/>
            </p:nvSpPr>
            <p:spPr>
              <a:xfrm>
                <a:off x="2072481"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119" name="Google Shape;119;p13"/>
          <p:cNvGrpSpPr/>
          <p:nvPr/>
        </p:nvGrpSpPr>
        <p:grpSpPr>
          <a:xfrm>
            <a:off x="3637200" y="2089797"/>
            <a:ext cx="2733713" cy="2188958"/>
            <a:chOff x="2730181" y="1927387"/>
            <a:chExt cx="2050336" cy="1641759"/>
          </a:xfrm>
        </p:grpSpPr>
        <p:sp>
          <p:nvSpPr>
            <p:cNvPr id="120" name="Google Shape;120;p13"/>
            <p:cNvSpPr/>
            <p:nvPr/>
          </p:nvSpPr>
          <p:spPr>
            <a:xfrm>
              <a:off x="3485717" y="3079475"/>
              <a:ext cx="1294800" cy="133500"/>
            </a:xfrm>
            <a:prstGeom prst="rect">
              <a:avLst/>
            </a:prstGeom>
            <a:solidFill>
              <a:srgbClr val="D837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3"/>
            <p:cNvSpPr txBox="1"/>
            <p:nvPr/>
          </p:nvSpPr>
          <p:spPr>
            <a:xfrm>
              <a:off x="3135717" y="3197746"/>
              <a:ext cx="6927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2800">
                  <a:solidFill>
                    <a:schemeClr val="accent1"/>
                  </a:solidFill>
                  <a:latin typeface="Roboto"/>
                  <a:ea typeface="Roboto"/>
                  <a:cs typeface="Roboto"/>
                  <a:sym typeface="Roboto"/>
                </a:rPr>
                <a:t>3</a:t>
              </a:r>
              <a:endParaRPr b="1" sz="2800">
                <a:solidFill>
                  <a:schemeClr val="accent1"/>
                </a:solidFill>
                <a:latin typeface="Roboto"/>
                <a:ea typeface="Roboto"/>
                <a:cs typeface="Roboto"/>
                <a:sym typeface="Roboto"/>
              </a:endParaRPr>
            </a:p>
          </p:txBody>
        </p:sp>
        <p:sp>
          <p:nvSpPr>
            <p:cNvPr id="122" name="Google Shape;122;p13"/>
            <p:cNvSpPr txBox="1"/>
            <p:nvPr/>
          </p:nvSpPr>
          <p:spPr>
            <a:xfrm>
              <a:off x="2730181" y="1927387"/>
              <a:ext cx="1683000" cy="623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b="1" lang="en-US" sz="1800">
                  <a:latin typeface="Roboto"/>
                  <a:ea typeface="Roboto"/>
                  <a:cs typeface="Roboto"/>
                  <a:sym typeface="Roboto"/>
                </a:rPr>
                <a:t>Performing Feature Extraction (MFCC)</a:t>
              </a:r>
              <a:endParaRPr b="1" sz="1800">
                <a:latin typeface="Roboto"/>
                <a:ea typeface="Roboto"/>
                <a:cs typeface="Roboto"/>
                <a:sym typeface="Roboto"/>
              </a:endParaRPr>
            </a:p>
          </p:txBody>
        </p:sp>
        <p:grpSp>
          <p:nvGrpSpPr>
            <p:cNvPr id="123" name="Google Shape;123;p13"/>
            <p:cNvGrpSpPr/>
            <p:nvPr/>
          </p:nvGrpSpPr>
          <p:grpSpPr>
            <a:xfrm>
              <a:off x="3435870" y="2800065"/>
              <a:ext cx="92400" cy="411825"/>
              <a:chOff x="845575" y="2563700"/>
              <a:chExt cx="92400" cy="411825"/>
            </a:xfrm>
          </p:grpSpPr>
          <p:sp>
            <p:nvSpPr>
              <p:cNvPr id="124" name="Google Shape;124;p13"/>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25" name="Google Shape;125;p13"/>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126" name="Google Shape;126;p13"/>
          <p:cNvGrpSpPr/>
          <p:nvPr/>
        </p:nvGrpSpPr>
        <p:grpSpPr>
          <a:xfrm>
            <a:off x="5253075" y="2949259"/>
            <a:ext cx="2844067" cy="2388215"/>
            <a:chOff x="3942117" y="2571999"/>
            <a:chExt cx="2133104" cy="1791206"/>
          </a:xfrm>
        </p:grpSpPr>
        <p:sp>
          <p:nvSpPr>
            <p:cNvPr id="127" name="Google Shape;127;p13"/>
            <p:cNvSpPr/>
            <p:nvPr/>
          </p:nvSpPr>
          <p:spPr>
            <a:xfrm>
              <a:off x="4780421" y="3079475"/>
              <a:ext cx="1294800" cy="133500"/>
            </a:xfrm>
            <a:prstGeom prst="rect">
              <a:avLst/>
            </a:prstGeom>
            <a:solidFill>
              <a:srgbClr val="801F1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8" name="Google Shape;128;p13"/>
            <p:cNvGrpSpPr/>
            <p:nvPr/>
          </p:nvGrpSpPr>
          <p:grpSpPr>
            <a:xfrm rot="10800000">
              <a:off x="4737413" y="3079467"/>
              <a:ext cx="92400" cy="411825"/>
              <a:chOff x="2070100" y="2563700"/>
              <a:chExt cx="92400" cy="411825"/>
            </a:xfrm>
          </p:grpSpPr>
          <p:cxnSp>
            <p:nvCxnSpPr>
              <p:cNvPr id="129" name="Google Shape;129;p13"/>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0" name="Google Shape;130;p13"/>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13"/>
            <p:cNvSpPr txBox="1"/>
            <p:nvPr/>
          </p:nvSpPr>
          <p:spPr>
            <a:xfrm>
              <a:off x="4410721" y="2571999"/>
              <a:ext cx="7458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2800">
                  <a:solidFill>
                    <a:schemeClr val="accent1"/>
                  </a:solidFill>
                  <a:latin typeface="Roboto"/>
                  <a:ea typeface="Roboto"/>
                  <a:cs typeface="Roboto"/>
                  <a:sym typeface="Roboto"/>
                </a:rPr>
                <a:t>4</a:t>
              </a:r>
              <a:endParaRPr b="1" sz="2800">
                <a:solidFill>
                  <a:schemeClr val="accent1"/>
                </a:solidFill>
                <a:latin typeface="Roboto"/>
                <a:ea typeface="Roboto"/>
                <a:cs typeface="Roboto"/>
                <a:sym typeface="Roboto"/>
              </a:endParaRPr>
            </a:p>
          </p:txBody>
        </p:sp>
        <p:sp>
          <p:nvSpPr>
            <p:cNvPr id="132" name="Google Shape;132;p13"/>
            <p:cNvSpPr txBox="1"/>
            <p:nvPr/>
          </p:nvSpPr>
          <p:spPr>
            <a:xfrm>
              <a:off x="3942117" y="3588005"/>
              <a:ext cx="1683000" cy="775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b="1" lang="en-US" sz="1800">
                  <a:latin typeface="Roboto"/>
                  <a:ea typeface="Roboto"/>
                  <a:cs typeface="Roboto"/>
                  <a:sym typeface="Roboto"/>
                </a:rPr>
                <a:t>Training the GMM Using Training Data</a:t>
              </a:r>
              <a:endParaRPr b="1" sz="1800">
                <a:latin typeface="Roboto"/>
                <a:ea typeface="Roboto"/>
                <a:cs typeface="Roboto"/>
                <a:sym typeface="Roboto"/>
              </a:endParaRPr>
            </a:p>
          </p:txBody>
        </p:sp>
      </p:grpSp>
      <p:grpSp>
        <p:nvGrpSpPr>
          <p:cNvPr id="133" name="Google Shape;133;p13"/>
          <p:cNvGrpSpPr/>
          <p:nvPr/>
        </p:nvGrpSpPr>
        <p:grpSpPr>
          <a:xfrm>
            <a:off x="7090000" y="2089799"/>
            <a:ext cx="2733371" cy="2188956"/>
            <a:chOff x="5319845" y="1927388"/>
            <a:chExt cx="2050080" cy="1641758"/>
          </a:xfrm>
        </p:grpSpPr>
        <p:sp>
          <p:nvSpPr>
            <p:cNvPr id="134" name="Google Shape;134;p13"/>
            <p:cNvSpPr/>
            <p:nvPr/>
          </p:nvSpPr>
          <p:spPr>
            <a:xfrm>
              <a:off x="6075125" y="3079475"/>
              <a:ext cx="1294800" cy="133500"/>
            </a:xfrm>
            <a:prstGeom prst="rect">
              <a:avLst/>
            </a:prstGeom>
            <a:solidFill>
              <a:srgbClr val="D837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5" name="Google Shape;135;p13"/>
            <p:cNvGrpSpPr/>
            <p:nvPr/>
          </p:nvGrpSpPr>
          <p:grpSpPr>
            <a:xfrm>
              <a:off x="6031394" y="2800065"/>
              <a:ext cx="92400" cy="411825"/>
              <a:chOff x="845575" y="2563700"/>
              <a:chExt cx="92400" cy="411825"/>
            </a:xfrm>
          </p:grpSpPr>
          <p:cxnSp>
            <p:nvCxnSpPr>
              <p:cNvPr id="136" name="Google Shape;136;p13"/>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7" name="Google Shape;137;p13"/>
              <p:cNvSpPr/>
              <p:nvPr/>
            </p:nvSpPr>
            <p:spPr>
              <a:xfrm>
                <a:off x="845575"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8" name="Google Shape;138;p13"/>
            <p:cNvSpPr txBox="1"/>
            <p:nvPr/>
          </p:nvSpPr>
          <p:spPr>
            <a:xfrm>
              <a:off x="5704691" y="3197746"/>
              <a:ext cx="7458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2800">
                  <a:solidFill>
                    <a:schemeClr val="accent1"/>
                  </a:solidFill>
                  <a:latin typeface="Roboto"/>
                  <a:ea typeface="Roboto"/>
                  <a:cs typeface="Roboto"/>
                  <a:sym typeface="Roboto"/>
                </a:rPr>
                <a:t>5</a:t>
              </a:r>
              <a:endParaRPr b="1" sz="2800">
                <a:solidFill>
                  <a:schemeClr val="accent1"/>
                </a:solidFill>
                <a:latin typeface="Roboto"/>
                <a:ea typeface="Roboto"/>
                <a:cs typeface="Roboto"/>
                <a:sym typeface="Roboto"/>
              </a:endParaRPr>
            </a:p>
          </p:txBody>
        </p:sp>
        <p:sp>
          <p:nvSpPr>
            <p:cNvPr id="139" name="Google Shape;139;p13"/>
            <p:cNvSpPr txBox="1"/>
            <p:nvPr/>
          </p:nvSpPr>
          <p:spPr>
            <a:xfrm>
              <a:off x="5319845" y="1927388"/>
              <a:ext cx="1683000" cy="775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b="1" lang="en-US" sz="1800">
                  <a:latin typeface="Roboto"/>
                  <a:ea typeface="Roboto"/>
                  <a:cs typeface="Roboto"/>
                  <a:sym typeface="Roboto"/>
                </a:rPr>
                <a:t>Performing Classification &amp; Calculating Scores</a:t>
              </a:r>
              <a:endParaRPr b="1" sz="1800">
                <a:latin typeface="Roboto"/>
                <a:ea typeface="Roboto"/>
                <a:cs typeface="Roboto"/>
                <a:sym typeface="Roboto"/>
              </a:endParaRPr>
            </a:p>
          </p:txBody>
        </p:sp>
      </p:grpSp>
      <p:grpSp>
        <p:nvGrpSpPr>
          <p:cNvPr id="140" name="Google Shape;140;p13"/>
          <p:cNvGrpSpPr/>
          <p:nvPr/>
        </p:nvGrpSpPr>
        <p:grpSpPr>
          <a:xfrm>
            <a:off x="8834275" y="2949259"/>
            <a:ext cx="3357719" cy="2388213"/>
            <a:chOff x="6628084" y="2571999"/>
            <a:chExt cx="2518352" cy="1791205"/>
          </a:xfrm>
        </p:grpSpPr>
        <p:sp>
          <p:nvSpPr>
            <p:cNvPr id="141" name="Google Shape;141;p13"/>
            <p:cNvSpPr/>
            <p:nvPr/>
          </p:nvSpPr>
          <p:spPr>
            <a:xfrm>
              <a:off x="7369837" y="3079475"/>
              <a:ext cx="1776600" cy="133500"/>
            </a:xfrm>
            <a:prstGeom prst="rect">
              <a:avLst/>
            </a:prstGeom>
            <a:solidFill>
              <a:srgbClr val="801F1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2" name="Google Shape;142;p13"/>
            <p:cNvGrpSpPr/>
            <p:nvPr/>
          </p:nvGrpSpPr>
          <p:grpSpPr>
            <a:xfrm rot="10800000">
              <a:off x="7328221" y="3079467"/>
              <a:ext cx="92400" cy="411825"/>
              <a:chOff x="2070100" y="2563700"/>
              <a:chExt cx="92400" cy="411825"/>
            </a:xfrm>
          </p:grpSpPr>
          <p:cxnSp>
            <p:nvCxnSpPr>
              <p:cNvPr id="143" name="Google Shape;143;p13"/>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4" name="Google Shape;144;p13"/>
              <p:cNvSpPr/>
              <p:nvPr/>
            </p:nvSpPr>
            <p:spPr>
              <a:xfrm>
                <a:off x="2070100" y="2563700"/>
                <a:ext cx="92400" cy="92400"/>
              </a:xfrm>
              <a:prstGeom prst="ellipse">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5" name="Google Shape;145;p13"/>
            <p:cNvSpPr txBox="1"/>
            <p:nvPr/>
          </p:nvSpPr>
          <p:spPr>
            <a:xfrm>
              <a:off x="7001530" y="2571999"/>
              <a:ext cx="745800" cy="371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US" sz="2800">
                  <a:solidFill>
                    <a:schemeClr val="accent1"/>
                  </a:solidFill>
                  <a:latin typeface="Roboto"/>
                  <a:ea typeface="Roboto"/>
                  <a:cs typeface="Roboto"/>
                  <a:sym typeface="Roboto"/>
                </a:rPr>
                <a:t>6</a:t>
              </a:r>
              <a:endParaRPr b="1" sz="2800">
                <a:solidFill>
                  <a:schemeClr val="accent1"/>
                </a:solidFill>
                <a:latin typeface="Roboto"/>
                <a:ea typeface="Roboto"/>
                <a:cs typeface="Roboto"/>
                <a:sym typeface="Roboto"/>
              </a:endParaRPr>
            </a:p>
          </p:txBody>
        </p:sp>
        <p:sp>
          <p:nvSpPr>
            <p:cNvPr id="146" name="Google Shape;146;p13"/>
            <p:cNvSpPr txBox="1"/>
            <p:nvPr/>
          </p:nvSpPr>
          <p:spPr>
            <a:xfrm>
              <a:off x="6628084" y="3588004"/>
              <a:ext cx="1683000" cy="775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b="1" lang="en-US" sz="1800">
                  <a:latin typeface="Roboto"/>
                  <a:ea typeface="Roboto"/>
                  <a:cs typeface="Roboto"/>
                  <a:sym typeface="Roboto"/>
                </a:rPr>
                <a:t>Performing Validation With Probe Samples (AI)</a:t>
              </a:r>
              <a:endParaRPr b="1" sz="18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Acquisition of Data</a:t>
            </a:r>
            <a:endParaRPr/>
          </a:p>
        </p:txBody>
      </p:sp>
      <p:sp>
        <p:nvSpPr>
          <p:cNvPr id="153" name="Google Shape;153;p14"/>
          <p:cNvSpPr txBox="1"/>
          <p:nvPr>
            <p:ph idx="1" type="body"/>
          </p:nvPr>
        </p:nvSpPr>
        <p:spPr>
          <a:xfrm>
            <a:off x="571427" y="1253400"/>
            <a:ext cx="4765800" cy="4351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en-US" sz="2600"/>
              <a:t>In total, 20 genuine speeches and 20 “AI” generated speeches</a:t>
            </a:r>
            <a:endParaRPr sz="2600"/>
          </a:p>
          <a:p>
            <a:pPr indent="0" lvl="0" marL="457200" rtl="0" algn="l">
              <a:spcBef>
                <a:spcPts val="1000"/>
              </a:spcBef>
              <a:spcAft>
                <a:spcPts val="0"/>
              </a:spcAft>
              <a:buNone/>
            </a:pPr>
            <a:r>
              <a:t/>
            </a:r>
            <a:endParaRPr sz="800"/>
          </a:p>
          <a:p>
            <a:pPr indent="-393700" lvl="0" marL="457200" rtl="0" algn="l">
              <a:spcBef>
                <a:spcPts val="1000"/>
              </a:spcBef>
              <a:spcAft>
                <a:spcPts val="0"/>
              </a:spcAft>
              <a:buSzPts val="2600"/>
              <a:buChar char="•"/>
            </a:pPr>
            <a:r>
              <a:rPr lang="en-US" sz="2600"/>
              <a:t>Followed the 80/20 rule, training on 80% of the data &amp; testing on remaining 20%</a:t>
            </a:r>
            <a:endParaRPr sz="2600"/>
          </a:p>
          <a:p>
            <a:pPr indent="0" lvl="0" marL="457200" rtl="0" algn="l">
              <a:spcBef>
                <a:spcPts val="1000"/>
              </a:spcBef>
              <a:spcAft>
                <a:spcPts val="0"/>
              </a:spcAft>
              <a:buNone/>
            </a:pPr>
            <a:r>
              <a:t/>
            </a:r>
            <a:endParaRPr sz="800"/>
          </a:p>
          <a:p>
            <a:pPr indent="-393700" lvl="0" marL="457200" rtl="0" algn="l">
              <a:spcBef>
                <a:spcPts val="1000"/>
              </a:spcBef>
              <a:spcAft>
                <a:spcPts val="0"/>
              </a:spcAft>
              <a:buSzPts val="2600"/>
              <a:buChar char="•"/>
            </a:pPr>
            <a:r>
              <a:rPr lang="en-US" sz="2600"/>
              <a:t>Speeches converted into .wav format from MP4</a:t>
            </a:r>
            <a:endParaRPr sz="2600"/>
          </a:p>
          <a:p>
            <a:pPr indent="0" lvl="0" marL="457200" rtl="0" algn="l">
              <a:spcBef>
                <a:spcPts val="1000"/>
              </a:spcBef>
              <a:spcAft>
                <a:spcPts val="0"/>
              </a:spcAft>
              <a:buNone/>
            </a:pPr>
            <a:r>
              <a:t/>
            </a:r>
            <a:endParaRPr sz="800"/>
          </a:p>
          <a:p>
            <a:pPr indent="-393700" lvl="0" marL="457200" rtl="0" algn="l">
              <a:spcBef>
                <a:spcPts val="1000"/>
              </a:spcBef>
              <a:spcAft>
                <a:spcPts val="0"/>
              </a:spcAft>
              <a:buSzPts val="2600"/>
              <a:buChar char="•"/>
            </a:pPr>
            <a:r>
              <a:rPr lang="en-US" sz="2600"/>
              <a:t>Ensured all data was sampled at 48kHz for consistency</a:t>
            </a:r>
            <a:endParaRPr sz="2600"/>
          </a:p>
        </p:txBody>
      </p:sp>
      <p:sp>
        <p:nvSpPr>
          <p:cNvPr id="154" name="Google Shape;154;p14"/>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55" name="Google Shape;155;p14"/>
          <p:cNvPicPr preferRelativeResize="0"/>
          <p:nvPr/>
        </p:nvPicPr>
        <p:blipFill>
          <a:blip r:embed="rId3">
            <a:alphaModFix/>
          </a:blip>
          <a:stretch>
            <a:fillRect/>
          </a:stretch>
        </p:blipFill>
        <p:spPr>
          <a:xfrm>
            <a:off x="8942325" y="1152223"/>
            <a:ext cx="1777100" cy="1777100"/>
          </a:xfrm>
          <a:prstGeom prst="rect">
            <a:avLst/>
          </a:prstGeom>
          <a:noFill/>
          <a:ln>
            <a:noFill/>
          </a:ln>
        </p:spPr>
      </p:pic>
      <p:pic>
        <p:nvPicPr>
          <p:cNvPr id="156" name="Google Shape;156;p14"/>
          <p:cNvPicPr preferRelativeResize="0"/>
          <p:nvPr/>
        </p:nvPicPr>
        <p:blipFill>
          <a:blip r:embed="rId4">
            <a:alphaModFix/>
          </a:blip>
          <a:stretch>
            <a:fillRect/>
          </a:stretch>
        </p:blipFill>
        <p:spPr>
          <a:xfrm>
            <a:off x="10152050" y="3380413"/>
            <a:ext cx="1777101" cy="1184451"/>
          </a:xfrm>
          <a:prstGeom prst="rect">
            <a:avLst/>
          </a:prstGeom>
          <a:noFill/>
          <a:ln>
            <a:noFill/>
          </a:ln>
        </p:spPr>
      </p:pic>
      <p:pic>
        <p:nvPicPr>
          <p:cNvPr id="157" name="Google Shape;157;p14"/>
          <p:cNvPicPr preferRelativeResize="0"/>
          <p:nvPr/>
        </p:nvPicPr>
        <p:blipFill>
          <a:blip r:embed="rId5">
            <a:alphaModFix/>
          </a:blip>
          <a:stretch>
            <a:fillRect/>
          </a:stretch>
        </p:blipFill>
        <p:spPr>
          <a:xfrm>
            <a:off x="7288200" y="3380500"/>
            <a:ext cx="1777101" cy="1184282"/>
          </a:xfrm>
          <a:prstGeom prst="rect">
            <a:avLst/>
          </a:prstGeom>
          <a:noFill/>
          <a:ln>
            <a:noFill/>
          </a:ln>
        </p:spPr>
      </p:pic>
      <p:cxnSp>
        <p:nvCxnSpPr>
          <p:cNvPr id="158" name="Google Shape;158;p14"/>
          <p:cNvCxnSpPr/>
          <p:nvPr/>
        </p:nvCxnSpPr>
        <p:spPr>
          <a:xfrm flipH="1">
            <a:off x="8705900" y="2613625"/>
            <a:ext cx="359400" cy="667200"/>
          </a:xfrm>
          <a:prstGeom prst="straightConnector1">
            <a:avLst/>
          </a:prstGeom>
          <a:noFill/>
          <a:ln cap="flat" cmpd="sng" w="38100">
            <a:solidFill>
              <a:schemeClr val="dk1"/>
            </a:solidFill>
            <a:prstDash val="solid"/>
            <a:round/>
            <a:headEnd len="med" w="med" type="none"/>
            <a:tailEnd len="med" w="med" type="triangle"/>
          </a:ln>
        </p:spPr>
      </p:cxnSp>
      <p:cxnSp>
        <p:nvCxnSpPr>
          <p:cNvPr id="159" name="Google Shape;159;p14"/>
          <p:cNvCxnSpPr/>
          <p:nvPr/>
        </p:nvCxnSpPr>
        <p:spPr>
          <a:xfrm>
            <a:off x="10749000" y="2500675"/>
            <a:ext cx="277200" cy="729000"/>
          </a:xfrm>
          <a:prstGeom prst="straightConnector1">
            <a:avLst/>
          </a:prstGeom>
          <a:noFill/>
          <a:ln cap="flat" cmpd="sng" w="38100">
            <a:solidFill>
              <a:schemeClr val="dk1"/>
            </a:solidFill>
            <a:prstDash val="solid"/>
            <a:round/>
            <a:headEnd len="med" w="med" type="none"/>
            <a:tailEnd len="med" w="med" type="triangle"/>
          </a:ln>
        </p:spPr>
      </p:cxnSp>
      <p:cxnSp>
        <p:nvCxnSpPr>
          <p:cNvPr id="160" name="Google Shape;160;p14"/>
          <p:cNvCxnSpPr/>
          <p:nvPr/>
        </p:nvCxnSpPr>
        <p:spPr>
          <a:xfrm flipH="1">
            <a:off x="7626325" y="4675600"/>
            <a:ext cx="359400" cy="667200"/>
          </a:xfrm>
          <a:prstGeom prst="straightConnector1">
            <a:avLst/>
          </a:prstGeom>
          <a:noFill/>
          <a:ln cap="flat" cmpd="sng" w="38100">
            <a:solidFill>
              <a:schemeClr val="dk1"/>
            </a:solidFill>
            <a:prstDash val="solid"/>
            <a:round/>
            <a:headEnd len="med" w="med" type="none"/>
            <a:tailEnd len="med" w="med" type="triangle"/>
          </a:ln>
        </p:spPr>
      </p:cxnSp>
      <p:cxnSp>
        <p:nvCxnSpPr>
          <p:cNvPr id="161" name="Google Shape;161;p14"/>
          <p:cNvCxnSpPr/>
          <p:nvPr/>
        </p:nvCxnSpPr>
        <p:spPr>
          <a:xfrm>
            <a:off x="8428700" y="4675600"/>
            <a:ext cx="277200" cy="729000"/>
          </a:xfrm>
          <a:prstGeom prst="straightConnector1">
            <a:avLst/>
          </a:prstGeom>
          <a:noFill/>
          <a:ln cap="flat" cmpd="sng" w="38100">
            <a:solidFill>
              <a:schemeClr val="dk1"/>
            </a:solidFill>
            <a:prstDash val="solid"/>
            <a:round/>
            <a:headEnd len="med" w="med" type="none"/>
            <a:tailEnd len="med" w="med" type="triangle"/>
          </a:ln>
        </p:spPr>
      </p:cxnSp>
      <p:sp>
        <p:nvSpPr>
          <p:cNvPr id="162" name="Google Shape;162;p14"/>
          <p:cNvSpPr txBox="1"/>
          <p:nvPr/>
        </p:nvSpPr>
        <p:spPr>
          <a:xfrm>
            <a:off x="6909325" y="5385550"/>
            <a:ext cx="11190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10 Genuine Speeches</a:t>
            </a:r>
            <a:endParaRPr/>
          </a:p>
        </p:txBody>
      </p:sp>
      <p:sp>
        <p:nvSpPr>
          <p:cNvPr id="163" name="Google Shape;163;p14"/>
          <p:cNvSpPr txBox="1"/>
          <p:nvPr/>
        </p:nvSpPr>
        <p:spPr>
          <a:xfrm>
            <a:off x="8326100" y="5385550"/>
            <a:ext cx="11190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10 AI Speeches</a:t>
            </a:r>
            <a:endParaRPr/>
          </a:p>
        </p:txBody>
      </p:sp>
      <p:cxnSp>
        <p:nvCxnSpPr>
          <p:cNvPr id="164" name="Google Shape;164;p14"/>
          <p:cNvCxnSpPr/>
          <p:nvPr/>
        </p:nvCxnSpPr>
        <p:spPr>
          <a:xfrm flipH="1">
            <a:off x="10389600" y="4675600"/>
            <a:ext cx="359400" cy="667200"/>
          </a:xfrm>
          <a:prstGeom prst="straightConnector1">
            <a:avLst/>
          </a:prstGeom>
          <a:noFill/>
          <a:ln cap="flat" cmpd="sng" w="38100">
            <a:solidFill>
              <a:schemeClr val="dk1"/>
            </a:solidFill>
            <a:prstDash val="solid"/>
            <a:round/>
            <a:headEnd len="med" w="med" type="none"/>
            <a:tailEnd len="med" w="med" type="triangle"/>
          </a:ln>
        </p:spPr>
      </p:cxnSp>
      <p:cxnSp>
        <p:nvCxnSpPr>
          <p:cNvPr id="165" name="Google Shape;165;p14"/>
          <p:cNvCxnSpPr/>
          <p:nvPr/>
        </p:nvCxnSpPr>
        <p:spPr>
          <a:xfrm>
            <a:off x="11199050" y="4644700"/>
            <a:ext cx="277200" cy="729000"/>
          </a:xfrm>
          <a:prstGeom prst="straightConnector1">
            <a:avLst/>
          </a:prstGeom>
          <a:noFill/>
          <a:ln cap="flat" cmpd="sng" w="38100">
            <a:solidFill>
              <a:schemeClr val="dk1"/>
            </a:solidFill>
            <a:prstDash val="solid"/>
            <a:round/>
            <a:headEnd len="med" w="med" type="none"/>
            <a:tailEnd len="med" w="med" type="triangle"/>
          </a:ln>
        </p:spPr>
      </p:cxnSp>
      <p:sp>
        <p:nvSpPr>
          <p:cNvPr id="166" name="Google Shape;166;p14"/>
          <p:cNvSpPr txBox="1"/>
          <p:nvPr/>
        </p:nvSpPr>
        <p:spPr>
          <a:xfrm>
            <a:off x="9600425" y="5453525"/>
            <a:ext cx="11190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10 Genuine Speeches</a:t>
            </a:r>
            <a:endParaRPr/>
          </a:p>
        </p:txBody>
      </p:sp>
      <p:sp>
        <p:nvSpPr>
          <p:cNvPr id="167" name="Google Shape;167;p14"/>
          <p:cNvSpPr txBox="1"/>
          <p:nvPr/>
        </p:nvSpPr>
        <p:spPr>
          <a:xfrm>
            <a:off x="10874750" y="5453525"/>
            <a:ext cx="11190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10 AI Speeches</a:t>
            </a:r>
            <a:endParaRPr/>
          </a:p>
        </p:txBody>
      </p:sp>
      <p:sp>
        <p:nvSpPr>
          <p:cNvPr id="168" name="Google Shape;168;p14"/>
          <p:cNvSpPr txBox="1"/>
          <p:nvPr/>
        </p:nvSpPr>
        <p:spPr>
          <a:xfrm>
            <a:off x="7897725" y="6095488"/>
            <a:ext cx="2924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t>Database, Trudeau, and Trump</a:t>
            </a:r>
            <a:r>
              <a:rPr i="1" lang="en-US" sz="1100"/>
              <a:t> from Google Images</a:t>
            </a:r>
            <a:endParaRPr i="1"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Reading and Processing Data</a:t>
            </a:r>
            <a:endParaRPr/>
          </a:p>
        </p:txBody>
      </p:sp>
      <p:sp>
        <p:nvSpPr>
          <p:cNvPr id="175" name="Google Shape;175;p15"/>
          <p:cNvSpPr txBox="1"/>
          <p:nvPr>
            <p:ph idx="1" type="body"/>
          </p:nvPr>
        </p:nvSpPr>
        <p:spPr>
          <a:xfrm>
            <a:off x="5756951" y="1537525"/>
            <a:ext cx="53214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The speeches were read using SciPy’s ‘wavfile’ method</a:t>
            </a:r>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en-US"/>
              <a:t>The method returns both the sample rate and wave data of the audio file</a:t>
            </a:r>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en-US"/>
              <a:t>Wave data represents the audio waveform</a:t>
            </a:r>
            <a:endParaRPr/>
          </a:p>
        </p:txBody>
      </p:sp>
      <p:sp>
        <p:nvSpPr>
          <p:cNvPr id="176" name="Google Shape;176;p15"/>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7" name="Google Shape;177;p15"/>
          <p:cNvPicPr preferRelativeResize="0"/>
          <p:nvPr/>
        </p:nvPicPr>
        <p:blipFill>
          <a:blip r:embed="rId3">
            <a:alphaModFix/>
          </a:blip>
          <a:stretch>
            <a:fillRect/>
          </a:stretch>
        </p:blipFill>
        <p:spPr>
          <a:xfrm>
            <a:off x="381575" y="1670185"/>
            <a:ext cx="4655225" cy="479500"/>
          </a:xfrm>
          <a:prstGeom prst="rect">
            <a:avLst/>
          </a:prstGeom>
          <a:noFill/>
          <a:ln>
            <a:noFill/>
          </a:ln>
        </p:spPr>
      </p:pic>
      <p:pic>
        <p:nvPicPr>
          <p:cNvPr id="178" name="Google Shape;178;p15"/>
          <p:cNvPicPr preferRelativeResize="0"/>
          <p:nvPr/>
        </p:nvPicPr>
        <p:blipFill>
          <a:blip r:embed="rId4">
            <a:alphaModFix/>
          </a:blip>
          <a:stretch>
            <a:fillRect/>
          </a:stretch>
        </p:blipFill>
        <p:spPr>
          <a:xfrm>
            <a:off x="204825" y="2522270"/>
            <a:ext cx="5392025" cy="529200"/>
          </a:xfrm>
          <a:prstGeom prst="rect">
            <a:avLst/>
          </a:prstGeom>
          <a:noFill/>
          <a:ln>
            <a:noFill/>
          </a:ln>
        </p:spPr>
      </p:pic>
      <p:pic>
        <p:nvPicPr>
          <p:cNvPr id="179" name="Google Shape;179;p15"/>
          <p:cNvPicPr preferRelativeResize="0"/>
          <p:nvPr/>
        </p:nvPicPr>
        <p:blipFill>
          <a:blip r:embed="rId5">
            <a:alphaModFix/>
          </a:blip>
          <a:stretch>
            <a:fillRect/>
          </a:stretch>
        </p:blipFill>
        <p:spPr>
          <a:xfrm>
            <a:off x="424338" y="3424070"/>
            <a:ext cx="4953000" cy="971550"/>
          </a:xfrm>
          <a:prstGeom prst="rect">
            <a:avLst/>
          </a:prstGeom>
          <a:noFill/>
          <a:ln>
            <a:noFill/>
          </a:ln>
        </p:spPr>
      </p:pic>
      <p:sp>
        <p:nvSpPr>
          <p:cNvPr id="180" name="Google Shape;180;p15"/>
          <p:cNvSpPr txBox="1"/>
          <p:nvPr/>
        </p:nvSpPr>
        <p:spPr>
          <a:xfrm>
            <a:off x="534800" y="4739775"/>
            <a:ext cx="4655100" cy="7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Once again, the sample rate of our data files were all 48kHz</a:t>
            </a:r>
            <a:endParaRPr b="1"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562628" y="43841"/>
            <a:ext cx="105156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 Extraction (MFCC)</a:t>
            </a:r>
            <a:endParaRPr/>
          </a:p>
        </p:txBody>
      </p:sp>
      <p:sp>
        <p:nvSpPr>
          <p:cNvPr id="187" name="Google Shape;187;p16"/>
          <p:cNvSpPr txBox="1"/>
          <p:nvPr>
            <p:ph idx="1" type="body"/>
          </p:nvPr>
        </p:nvSpPr>
        <p:spPr>
          <a:xfrm>
            <a:off x="562625" y="1253400"/>
            <a:ext cx="6180000" cy="4351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en-US" sz="2600"/>
              <a:t>Mel-frequency cepstral coefficients make up an MFC, commonly used in speech recognition</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In MFC, </a:t>
            </a:r>
            <a:r>
              <a:rPr lang="en-US" sz="2600"/>
              <a:t>the frequency bands are equally spaced on the mel scale</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The python_speech_features library was used to perform MFCC on our data</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As a result, MFCCs (amplitudes of resulting spectrum) stored in numpy array</a:t>
            </a:r>
            <a:endParaRPr sz="2600"/>
          </a:p>
        </p:txBody>
      </p:sp>
      <p:sp>
        <p:nvSpPr>
          <p:cNvPr id="188" name="Google Shape;188;p16"/>
          <p:cNvSpPr txBox="1"/>
          <p:nvPr>
            <p:ph idx="12" type="sldNum"/>
          </p:nvPr>
        </p:nvSpPr>
        <p:spPr>
          <a:xfrm>
            <a:off x="255740" y="6362004"/>
            <a:ext cx="2743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89" name="Google Shape;189;p16"/>
          <p:cNvPicPr preferRelativeResize="0"/>
          <p:nvPr/>
        </p:nvPicPr>
        <p:blipFill>
          <a:blip r:embed="rId3">
            <a:alphaModFix/>
          </a:blip>
          <a:stretch>
            <a:fillRect/>
          </a:stretch>
        </p:blipFill>
        <p:spPr>
          <a:xfrm>
            <a:off x="7726425" y="1077350"/>
            <a:ext cx="4465575" cy="2900024"/>
          </a:xfrm>
          <a:prstGeom prst="rect">
            <a:avLst/>
          </a:prstGeom>
          <a:noFill/>
          <a:ln>
            <a:noFill/>
          </a:ln>
        </p:spPr>
      </p:pic>
      <p:pic>
        <p:nvPicPr>
          <p:cNvPr id="190" name="Google Shape;190;p16"/>
          <p:cNvPicPr preferRelativeResize="0"/>
          <p:nvPr/>
        </p:nvPicPr>
        <p:blipFill>
          <a:blip r:embed="rId4">
            <a:alphaModFix/>
          </a:blip>
          <a:stretch>
            <a:fillRect/>
          </a:stretch>
        </p:blipFill>
        <p:spPr>
          <a:xfrm>
            <a:off x="7190488" y="3977375"/>
            <a:ext cx="5077325" cy="550175"/>
          </a:xfrm>
          <a:prstGeom prst="rect">
            <a:avLst/>
          </a:prstGeom>
          <a:noFill/>
          <a:ln>
            <a:noFill/>
          </a:ln>
        </p:spPr>
      </p:pic>
      <p:cxnSp>
        <p:nvCxnSpPr>
          <p:cNvPr id="191" name="Google Shape;191;p16"/>
          <p:cNvCxnSpPr/>
          <p:nvPr/>
        </p:nvCxnSpPr>
        <p:spPr>
          <a:xfrm flipH="1" rot="10800000">
            <a:off x="6428075" y="4694400"/>
            <a:ext cx="892500" cy="1471500"/>
          </a:xfrm>
          <a:prstGeom prst="straightConnector1">
            <a:avLst/>
          </a:prstGeom>
          <a:noFill/>
          <a:ln cap="flat" cmpd="sng" w="38100">
            <a:solidFill>
              <a:schemeClr val="dk1"/>
            </a:solidFill>
            <a:prstDash val="solid"/>
            <a:round/>
            <a:headEnd len="med" w="med" type="none"/>
            <a:tailEnd len="med" w="med" type="triangle"/>
          </a:ln>
        </p:spPr>
      </p:cxnSp>
      <p:sp>
        <p:nvSpPr>
          <p:cNvPr id="192" name="Google Shape;192;p16"/>
          <p:cNvSpPr txBox="1"/>
          <p:nvPr/>
        </p:nvSpPr>
        <p:spPr>
          <a:xfrm>
            <a:off x="7266300" y="6524625"/>
            <a:ext cx="4925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https://www.researchgate.net/figure/Flowchart-of-MFCC-extraction-procedure_fig3_257135369</a:t>
            </a:r>
            <a:endParaRPr sz="800"/>
          </a:p>
        </p:txBody>
      </p:sp>
      <p:pic>
        <p:nvPicPr>
          <p:cNvPr id="193" name="Google Shape;193;p16"/>
          <p:cNvPicPr preferRelativeResize="0"/>
          <p:nvPr/>
        </p:nvPicPr>
        <p:blipFill>
          <a:blip r:embed="rId5">
            <a:alphaModFix/>
          </a:blip>
          <a:stretch>
            <a:fillRect/>
          </a:stretch>
        </p:blipFill>
        <p:spPr>
          <a:xfrm>
            <a:off x="7447925" y="4664600"/>
            <a:ext cx="3630310" cy="1722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