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Lato" panose="020F0502020204030203" pitchFamily="34" charset="0"/>
      <p:regular r:id="rId12"/>
      <p:bold r:id="rId13"/>
    </p:embeddedFont>
    <p:embeddedFont>
      <p:font typeface="Lato Bold" panose="020F0502020204030203" pitchFamily="34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2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53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25065"/>
            <a:ext cx="80658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Infoमित्र:Classifying Real vs. Fake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04423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/>
              <a:t>Recognize truth, Eliminate Fake</a:t>
            </a:r>
          </a:p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AI-Powered Balanced News Analyzer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89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Presented by: </a:t>
            </a:r>
            <a:r>
              <a:rPr lang="en-US" sz="24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Semicolon</a:t>
            </a:r>
            <a:endParaRPr lang="en-US" sz="2400" b="1" dirty="0"/>
          </a:p>
        </p:txBody>
      </p:sp>
      <p:sp>
        <p:nvSpPr>
          <p:cNvPr id="5" name="Text 3"/>
          <p:cNvSpPr/>
          <p:nvPr/>
        </p:nvSpPr>
        <p:spPr>
          <a:xfrm>
            <a:off x="772523" y="5250158"/>
            <a:ext cx="13042821" cy="1800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Tanushree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Preeti Gupta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Harshal Tamrakar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Atharv Pathak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Abhay Bhattacharya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15056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8345"/>
            <a:ext cx="127405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Problem Statement: The Spread of Misinformation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07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Social media is a breeding ground for fake news.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7880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In today's digital age, misinformation spreads rapidly. Critical thinking skills are declining globally, leading to echo chambers.</a:t>
            </a:r>
            <a:endParaRPr lang="en-US" sz="20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93790" y="50149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5057418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530906" y="5014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Rapid Spread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550533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Fake news spread quickly online.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50149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032" y="5057418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954078" y="5014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Verification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954078" y="550533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/>
              <a:t>75% don’t verify facts before sharing</a:t>
            </a:r>
          </a:p>
        </p:txBody>
      </p:sp>
      <p:sp>
        <p:nvSpPr>
          <p:cNvPr id="13" name="Shape 9"/>
          <p:cNvSpPr/>
          <p:nvPr/>
        </p:nvSpPr>
        <p:spPr>
          <a:xfrm>
            <a:off x="9640133" y="501491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5204" y="5057418"/>
            <a:ext cx="340162" cy="42529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0377249" y="50149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10377249" y="550533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Automated tools are needed.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362" y="580668"/>
            <a:ext cx="93696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Objective: Tweet Verification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15077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Perspective Bot analyzes news and identifies different viewpoints. It presents a balanced summary from </a:t>
            </a:r>
          </a:p>
          <a:p>
            <a:pPr>
              <a:lnSpc>
                <a:spcPts val="2850"/>
              </a:lnSpc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credible sources. Empowering users to form informed opinions.</a:t>
            </a:r>
          </a:p>
          <a:p>
            <a:pPr>
              <a:lnSpc>
                <a:spcPts val="2850"/>
              </a:lnSpc>
            </a:pP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2400" dirty="0">
              <a:solidFill>
                <a:srgbClr val="43424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8147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Achieve high accuracy and reliability in classification for real-time misinformation detection.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2671"/>
            <a:ext cx="1134070" cy="13608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8022" y="34994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AI Analysis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3555"/>
            <a:ext cx="1134070" cy="13608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8022" y="48603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Viewpoints</a:t>
            </a:r>
            <a:endParaRPr lang="en-US" sz="2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99444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62212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Credible Sources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F9915718-3885-C243-2F9F-C92A37294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5040" cy="8230791"/>
          </a:xfrm>
          <a:prstGeom prst="rect">
            <a:avLst/>
          </a:prstGeom>
        </p:spPr>
      </p:pic>
      <p:sp>
        <p:nvSpPr>
          <p:cNvPr id="15" name="Text 0">
            <a:extLst>
              <a:ext uri="{FF2B5EF4-FFF2-40B4-BE49-F238E27FC236}">
                <a16:creationId xmlns:a16="http://schemas.microsoft.com/office/drawing/2014/main" id="{D25EAF8B-6FA5-B626-FFF8-537AC9872CAE}"/>
              </a:ext>
            </a:extLst>
          </p:cNvPr>
          <p:cNvSpPr/>
          <p:nvPr/>
        </p:nvSpPr>
        <p:spPr>
          <a:xfrm>
            <a:off x="6179344" y="544473"/>
            <a:ext cx="7758113" cy="123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Workflow: From Input to Insight</a:t>
            </a:r>
            <a:endParaRPr lang="en-US" sz="385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AB2BB2AE-07BC-4556-9539-BF4715EA44F7}"/>
              </a:ext>
            </a:extLst>
          </p:cNvPr>
          <p:cNvSpPr/>
          <p:nvPr/>
        </p:nvSpPr>
        <p:spPr>
          <a:xfrm>
            <a:off x="6179344" y="2078712"/>
            <a:ext cx="7758113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Perspective Bot takes user input, analyzes it, and delivers a balanced summary. The entire process is streamlined for quick understanding.</a:t>
            </a:r>
            <a:endParaRPr lang="en-US" sz="155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B703314B-037E-8951-EEE6-6892FEBC1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44" y="2934772"/>
            <a:ext cx="989886" cy="1187887"/>
          </a:xfrm>
          <a:prstGeom prst="rect">
            <a:avLst/>
          </a:prstGeom>
        </p:spPr>
      </p:pic>
      <p:sp>
        <p:nvSpPr>
          <p:cNvPr id="18" name="Text 2">
            <a:extLst>
              <a:ext uri="{FF2B5EF4-FFF2-40B4-BE49-F238E27FC236}">
                <a16:creationId xmlns:a16="http://schemas.microsoft.com/office/drawing/2014/main" id="{1D4BA737-3C02-ADF5-6009-FED40159CC22}"/>
              </a:ext>
            </a:extLst>
          </p:cNvPr>
          <p:cNvSpPr/>
          <p:nvPr/>
        </p:nvSpPr>
        <p:spPr>
          <a:xfrm>
            <a:off x="7466171" y="3132653"/>
            <a:ext cx="2474833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User Upload</a:t>
            </a:r>
            <a:endParaRPr lang="en-US" sz="19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ECA27217-A7D4-4EF9-03F0-8CC6CC7D9EB4}"/>
              </a:ext>
            </a:extLst>
          </p:cNvPr>
          <p:cNvSpPr/>
          <p:nvPr/>
        </p:nvSpPr>
        <p:spPr>
          <a:xfrm>
            <a:off x="7466171" y="3560683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Upload news or text.</a:t>
            </a:r>
            <a:endParaRPr lang="en-US" sz="155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982B056D-9BA5-D7F0-E95C-AF2D94E2A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44" y="4122658"/>
            <a:ext cx="989886" cy="1187887"/>
          </a:xfrm>
          <a:prstGeom prst="rect">
            <a:avLst/>
          </a:prstGeom>
        </p:spPr>
      </p:pic>
      <p:sp>
        <p:nvSpPr>
          <p:cNvPr id="21" name="Text 4">
            <a:extLst>
              <a:ext uri="{FF2B5EF4-FFF2-40B4-BE49-F238E27FC236}">
                <a16:creationId xmlns:a16="http://schemas.microsoft.com/office/drawing/2014/main" id="{00265C35-18FE-20B9-81E2-7461BF150577}"/>
              </a:ext>
            </a:extLst>
          </p:cNvPr>
          <p:cNvSpPr/>
          <p:nvPr/>
        </p:nvSpPr>
        <p:spPr>
          <a:xfrm>
            <a:off x="7466171" y="4320540"/>
            <a:ext cx="2474833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Text Analysis</a:t>
            </a:r>
            <a:endParaRPr lang="en-US" sz="19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4CC69BFB-75E6-F523-9A33-299883444B58}"/>
              </a:ext>
            </a:extLst>
          </p:cNvPr>
          <p:cNvSpPr/>
          <p:nvPr/>
        </p:nvSpPr>
        <p:spPr>
          <a:xfrm>
            <a:off x="7466171" y="4748570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Analyze with NLP.</a:t>
            </a:r>
            <a:endParaRPr lang="en-US" sz="155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3" descr="preencoded.png">
            <a:extLst>
              <a:ext uri="{FF2B5EF4-FFF2-40B4-BE49-F238E27FC236}">
                <a16:creationId xmlns:a16="http://schemas.microsoft.com/office/drawing/2014/main" id="{06A4652D-AE93-ABF6-A191-580703994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344" y="5310545"/>
            <a:ext cx="989886" cy="1187887"/>
          </a:xfrm>
          <a:prstGeom prst="rect">
            <a:avLst/>
          </a:prstGeom>
        </p:spPr>
      </p:pic>
      <p:sp>
        <p:nvSpPr>
          <p:cNvPr id="24" name="Text 6">
            <a:extLst>
              <a:ext uri="{FF2B5EF4-FFF2-40B4-BE49-F238E27FC236}">
                <a16:creationId xmlns:a16="http://schemas.microsoft.com/office/drawing/2014/main" id="{0DDCC428-6B6C-38B0-196C-870BF1BE8A3D}"/>
              </a:ext>
            </a:extLst>
          </p:cNvPr>
          <p:cNvSpPr/>
          <p:nvPr/>
        </p:nvSpPr>
        <p:spPr>
          <a:xfrm>
            <a:off x="7466171" y="5508427"/>
            <a:ext cx="2754749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Viewpoint Search</a:t>
            </a:r>
            <a:endParaRPr lang="en-US" sz="19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ADD4EED2-5534-B2E7-9966-EE0E80236DA3}"/>
              </a:ext>
            </a:extLst>
          </p:cNvPr>
          <p:cNvSpPr/>
          <p:nvPr/>
        </p:nvSpPr>
        <p:spPr>
          <a:xfrm>
            <a:off x="7466171" y="5936456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Search the web.</a:t>
            </a:r>
            <a:endParaRPr lang="en-US" sz="155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Image 4" descr="preencoded.png">
            <a:extLst>
              <a:ext uri="{FF2B5EF4-FFF2-40B4-BE49-F238E27FC236}">
                <a16:creationId xmlns:a16="http://schemas.microsoft.com/office/drawing/2014/main" id="{AA29981C-C87D-C5CF-ECD2-99DB1EC5F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9344" y="6498431"/>
            <a:ext cx="989886" cy="1187887"/>
          </a:xfrm>
          <a:prstGeom prst="rect">
            <a:avLst/>
          </a:prstGeom>
        </p:spPr>
      </p:pic>
      <p:sp>
        <p:nvSpPr>
          <p:cNvPr id="27" name="Text 8">
            <a:extLst>
              <a:ext uri="{FF2B5EF4-FFF2-40B4-BE49-F238E27FC236}">
                <a16:creationId xmlns:a16="http://schemas.microsoft.com/office/drawing/2014/main" id="{B5F6FA31-A41B-FF1C-4807-69AAC2D4D99C}"/>
              </a:ext>
            </a:extLst>
          </p:cNvPr>
          <p:cNvSpPr/>
          <p:nvPr/>
        </p:nvSpPr>
        <p:spPr>
          <a:xfrm>
            <a:off x="7466171" y="6696313"/>
            <a:ext cx="306728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Balanced Summary</a:t>
            </a:r>
            <a:endParaRPr lang="en-US" sz="19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9">
            <a:extLst>
              <a:ext uri="{FF2B5EF4-FFF2-40B4-BE49-F238E27FC236}">
                <a16:creationId xmlns:a16="http://schemas.microsoft.com/office/drawing/2014/main" id="{D48066DE-5082-1F29-EC6C-D584740C9C4B}"/>
              </a:ext>
            </a:extLst>
          </p:cNvPr>
          <p:cNvSpPr/>
          <p:nvPr/>
        </p:nvSpPr>
        <p:spPr>
          <a:xfrm>
            <a:off x="7466171" y="7124343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Generate summary + links.</a:t>
            </a:r>
            <a:endParaRPr lang="en-US" sz="155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44F773CD-0541-B401-A98A-5DED256D637C}"/>
              </a:ext>
            </a:extLst>
          </p:cNvPr>
          <p:cNvSpPr/>
          <p:nvPr/>
        </p:nvSpPr>
        <p:spPr>
          <a:xfrm>
            <a:off x="4217473" y="10472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b="1" u="sng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Tech Stack</a:t>
            </a:r>
            <a:endParaRPr lang="en-US" sz="4800" u="sng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DD5FB4FF-5049-5824-5DAA-3EC9F5A66A37}"/>
              </a:ext>
            </a:extLst>
          </p:cNvPr>
          <p:cNvSpPr/>
          <p:nvPr/>
        </p:nvSpPr>
        <p:spPr>
          <a:xfrm>
            <a:off x="3664624" y="190935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Perspective Bot uses a combination of cutting-edge technologies. NLP, APIs, sentiment analysis, React, and Python power this powerful tool.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9E9E501A-8DE1-0E36-9A47-DA92CFD1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03" y="4977476"/>
            <a:ext cx="250627" cy="250627"/>
          </a:xfrm>
          <a:prstGeom prst="rect">
            <a:avLst/>
          </a:prstGeom>
        </p:spPr>
      </p:pic>
      <p:sp>
        <p:nvSpPr>
          <p:cNvPr id="20" name="Text 2">
            <a:extLst>
              <a:ext uri="{FF2B5EF4-FFF2-40B4-BE49-F238E27FC236}">
                <a16:creationId xmlns:a16="http://schemas.microsoft.com/office/drawing/2014/main" id="{E4D021EF-A3A3-950C-9E75-C59B24CE37CD}"/>
              </a:ext>
            </a:extLst>
          </p:cNvPr>
          <p:cNvSpPr/>
          <p:nvPr/>
        </p:nvSpPr>
        <p:spPr>
          <a:xfrm>
            <a:off x="919103" y="4925625"/>
            <a:ext cx="1814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NLP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5DD467A6-E726-7FBE-0164-115013A2F48F}"/>
              </a:ext>
            </a:extLst>
          </p:cNvPr>
          <p:cNvSpPr/>
          <p:nvPr/>
        </p:nvSpPr>
        <p:spPr>
          <a:xfrm>
            <a:off x="1271230" y="5634285"/>
            <a:ext cx="18145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Text analysis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C9C63FCE-9772-5479-3E68-1B1F33111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904" y="4925625"/>
            <a:ext cx="250746" cy="250746"/>
          </a:xfrm>
          <a:prstGeom prst="rect">
            <a:avLst/>
          </a:prstGeom>
        </p:spPr>
      </p:pic>
      <p:sp>
        <p:nvSpPr>
          <p:cNvPr id="23" name="Text 4">
            <a:extLst>
              <a:ext uri="{FF2B5EF4-FFF2-40B4-BE49-F238E27FC236}">
                <a16:creationId xmlns:a16="http://schemas.microsoft.com/office/drawing/2014/main" id="{C0C5D6E5-3B21-02AE-F425-FB3804441A3F}"/>
              </a:ext>
            </a:extLst>
          </p:cNvPr>
          <p:cNvSpPr/>
          <p:nvPr/>
        </p:nvSpPr>
        <p:spPr>
          <a:xfrm>
            <a:off x="3664624" y="4925625"/>
            <a:ext cx="18145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News APIs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5AF2D7E3-7D04-8C39-4C29-2402EDCFB441}"/>
              </a:ext>
            </a:extLst>
          </p:cNvPr>
          <p:cNvSpPr/>
          <p:nvPr/>
        </p:nvSpPr>
        <p:spPr>
          <a:xfrm>
            <a:off x="3903463" y="5596580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Source aggregation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770A30DC-8C00-B435-BE00-9F0DF84A0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524" y="4977476"/>
            <a:ext cx="250627" cy="250627"/>
          </a:xfrm>
          <a:prstGeom prst="rect">
            <a:avLst/>
          </a:prstGeom>
        </p:spPr>
      </p:pic>
      <p:sp>
        <p:nvSpPr>
          <p:cNvPr id="26" name="Text 6">
            <a:extLst>
              <a:ext uri="{FF2B5EF4-FFF2-40B4-BE49-F238E27FC236}">
                <a16:creationId xmlns:a16="http://schemas.microsoft.com/office/drawing/2014/main" id="{27637313-8458-C63C-4359-5A6E4FCC025E}"/>
              </a:ext>
            </a:extLst>
          </p:cNvPr>
          <p:cNvSpPr/>
          <p:nvPr/>
        </p:nvSpPr>
        <p:spPr>
          <a:xfrm>
            <a:off x="8073550" y="4872462"/>
            <a:ext cx="18145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Sentiment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89B3DEA1-ACE7-6653-4026-CB9FAECE6804}"/>
              </a:ext>
            </a:extLst>
          </p:cNvPr>
          <p:cNvSpPr/>
          <p:nvPr/>
        </p:nvSpPr>
        <p:spPr>
          <a:xfrm>
            <a:off x="8073550" y="5594446"/>
            <a:ext cx="18145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Algorithms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Image 4" descr="preencoded.png">
            <a:extLst>
              <a:ext uri="{FF2B5EF4-FFF2-40B4-BE49-F238E27FC236}">
                <a16:creationId xmlns:a16="http://schemas.microsoft.com/office/drawing/2014/main" id="{9DA4CE5D-D012-C21E-CBDB-34B689DC8D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9071" y="4925625"/>
            <a:ext cx="250627" cy="250627"/>
          </a:xfrm>
          <a:prstGeom prst="rect">
            <a:avLst/>
          </a:prstGeom>
        </p:spPr>
      </p:pic>
      <p:sp>
        <p:nvSpPr>
          <p:cNvPr id="29" name="Text 8">
            <a:extLst>
              <a:ext uri="{FF2B5EF4-FFF2-40B4-BE49-F238E27FC236}">
                <a16:creationId xmlns:a16="http://schemas.microsoft.com/office/drawing/2014/main" id="{6746CB1F-F630-ED90-604F-350EF52B9E09}"/>
              </a:ext>
            </a:extLst>
          </p:cNvPr>
          <p:cNvSpPr/>
          <p:nvPr/>
        </p:nvSpPr>
        <p:spPr>
          <a:xfrm>
            <a:off x="11321455" y="4822041"/>
            <a:ext cx="18145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34240"/>
                </a:solidFill>
                <a:latin typeface="Calibri" panose="020F0502020204030204" pitchFamily="34" charset="0"/>
                <a:ea typeface="Unbounded Bold" pitchFamily="34" charset="-122"/>
                <a:cs typeface="Calibri" panose="020F0502020204030204" pitchFamily="34" charset="0"/>
              </a:rPr>
              <a:t>React/Python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091DE318-D9C6-663C-E987-2412214EFAE7}"/>
              </a:ext>
            </a:extLst>
          </p:cNvPr>
          <p:cNvSpPr/>
          <p:nvPr/>
        </p:nvSpPr>
        <p:spPr>
          <a:xfrm>
            <a:off x="11465594" y="5572625"/>
            <a:ext cx="1814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400" dirty="0">
                <a:solidFill>
                  <a:srgbClr val="434240"/>
                </a:solidFill>
                <a:latin typeface="Calibri" panose="020F0502020204030204" pitchFamily="34" charset="0"/>
                <a:ea typeface="Open Sans" pitchFamily="34" charset="-122"/>
                <a:cs typeface="Calibri" panose="020F0502020204030204" pitchFamily="34" charset="0"/>
              </a:rPr>
              <a:t>Interface &amp; server</a:t>
            </a:r>
            <a:endParaRPr lang="en-US" sz="2400" dirty="0">
              <a:solidFill>
                <a:srgbClr val="43424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EE95D-C24B-099C-006A-EB3DEB2029B7}"/>
              </a:ext>
            </a:extLst>
          </p:cNvPr>
          <p:cNvSpPr txBox="1"/>
          <p:nvPr/>
        </p:nvSpPr>
        <p:spPr>
          <a:xfrm>
            <a:off x="889188" y="1648046"/>
            <a:ext cx="695216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600" u="sng" dirty="0"/>
              <a:t>Why This Project Stands Out</a:t>
            </a:r>
            <a:endParaRPr lang="en-IN" sz="46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A6FB4-F7A2-3141-F620-4BDB428B33BB}"/>
              </a:ext>
            </a:extLst>
          </p:cNvPr>
          <p:cNvSpPr txBox="1"/>
          <p:nvPr/>
        </p:nvSpPr>
        <p:spPr>
          <a:xfrm>
            <a:off x="1201479" y="3413051"/>
            <a:ext cx="962378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Tackles </a:t>
            </a:r>
            <a:r>
              <a:rPr lang="en-US" sz="2400" b="1" dirty="0"/>
              <a:t>real-world misinformation</a:t>
            </a:r>
            <a:r>
              <a:rPr lang="en-US" sz="2400" dirty="0"/>
              <a:t> and bias.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Blends </a:t>
            </a:r>
            <a:r>
              <a:rPr lang="en-US" sz="2400" b="1" dirty="0"/>
              <a:t>NLP, summarization, and sentiment analysis</a:t>
            </a:r>
            <a:r>
              <a:rPr lang="en-US" sz="2400" dirty="0"/>
              <a:t> in a creative way.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Encourages </a:t>
            </a:r>
            <a:r>
              <a:rPr lang="en-US" sz="2400" b="1" dirty="0"/>
              <a:t>critical thinking</a:t>
            </a:r>
            <a:r>
              <a:rPr lang="en-US" sz="2400" dirty="0"/>
              <a:t> instead of passive consumption.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Scalable and adaptable to different domains (e.g., health, politics, finance).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53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1834"/>
            <a:ext cx="82463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Applications: Real-World Impact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42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Automated fake news detection on social media platforms.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Potential use in election monitoring and public health campaigns, reducing the spread of misinformation.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Fake News Detection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Real-Time Verification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747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Protects Democratic Processes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Builds Public Trust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261"/>
            <a:ext cx="7236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Future Work and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46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image analysis to the classification pipeline and incorporate user credibility scores.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04423" y="27227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1048941" y="3340775"/>
            <a:ext cx="30480" cy="3946565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6" name="Shape 4"/>
          <p:cNvSpPr/>
          <p:nvPr/>
        </p:nvSpPr>
        <p:spPr>
          <a:xfrm>
            <a:off x="1273612" y="383583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3595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8" name="Text 6"/>
          <p:cNvSpPr/>
          <p:nvPr/>
        </p:nvSpPr>
        <p:spPr>
          <a:xfrm>
            <a:off x="878860" y="36384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2183011" y="3567589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 image analysis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1273612" y="487918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46392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2" name="Text 10"/>
          <p:cNvSpPr/>
          <p:nvPr/>
        </p:nvSpPr>
        <p:spPr>
          <a:xfrm>
            <a:off x="878860" y="468177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2183011" y="4610933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Incorporate user data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5922526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56826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6" name="Text 14"/>
          <p:cNvSpPr/>
          <p:nvPr/>
        </p:nvSpPr>
        <p:spPr>
          <a:xfrm>
            <a:off x="878860" y="57251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5654278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Multilingual support `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1273612" y="696587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CBC5B8"/>
          </a:solidFill>
          <a:ln/>
        </p:spPr>
      </p:sp>
      <p:sp>
        <p:nvSpPr>
          <p:cNvPr id="19" name="Shape 17"/>
          <p:cNvSpPr/>
          <p:nvPr/>
        </p:nvSpPr>
        <p:spPr>
          <a:xfrm>
            <a:off x="793790" y="67259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20" name="Text 18"/>
          <p:cNvSpPr/>
          <p:nvPr/>
        </p:nvSpPr>
        <p:spPr>
          <a:xfrm>
            <a:off x="878860" y="676846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2183011" y="6697623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Upside and Downsides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366</Words>
  <Application>Microsoft Office PowerPoint</Application>
  <PresentationFormat>Custom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Lato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Tanushree .</cp:lastModifiedBy>
  <cp:revision>7</cp:revision>
  <dcterms:created xsi:type="dcterms:W3CDTF">2025-04-16T09:46:38Z</dcterms:created>
  <dcterms:modified xsi:type="dcterms:W3CDTF">2025-04-16T11:15:55Z</dcterms:modified>
</cp:coreProperties>
</file>