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29" r:id="rId3"/>
    <p:sldId id="330" r:id="rId4"/>
    <p:sldId id="523" r:id="rId5"/>
    <p:sldId id="296" r:id="rId6"/>
    <p:sldId id="524" r:id="rId7"/>
    <p:sldId id="298" r:id="rId8"/>
    <p:sldId id="525" r:id="rId9"/>
    <p:sldId id="526" r:id="rId10"/>
    <p:sldId id="527" r:id="rId11"/>
    <p:sldId id="528" r:id="rId12"/>
    <p:sldId id="529" r:id="rId13"/>
    <p:sldId id="531" r:id="rId14"/>
    <p:sldId id="532" r:id="rId15"/>
    <p:sldId id="530" r:id="rId16"/>
    <p:sldId id="533" r:id="rId17"/>
    <p:sldId id="534" r:id="rId18"/>
    <p:sldId id="541" r:id="rId19"/>
    <p:sldId id="543" r:id="rId20"/>
    <p:sldId id="297" r:id="rId21"/>
    <p:sldId id="542" r:id="rId22"/>
    <p:sldId id="544" r:id="rId23"/>
    <p:sldId id="545" r:id="rId24"/>
    <p:sldId id="546" r:id="rId25"/>
    <p:sldId id="548" r:id="rId26"/>
    <p:sldId id="550" r:id="rId27"/>
    <p:sldId id="551" r:id="rId28"/>
    <p:sldId id="552" r:id="rId29"/>
    <p:sldId id="553" r:id="rId30"/>
    <p:sldId id="547" r:id="rId31"/>
    <p:sldId id="54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8AE4-88FA-4208-3334-0E4B3BD752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53CC92-379C-B70D-06EC-77EADE254B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0B63B7-3E2D-5827-5B2F-6FF7AD10F447}"/>
              </a:ext>
            </a:extLst>
          </p:cNvPr>
          <p:cNvSpPr>
            <a:spLocks noGrp="1"/>
          </p:cNvSpPr>
          <p:nvPr>
            <p:ph type="dt" sz="half" idx="10"/>
          </p:nvPr>
        </p:nvSpPr>
        <p:spPr/>
        <p:txBody>
          <a:bodyPr/>
          <a:lstStyle/>
          <a:p>
            <a:fld id="{38BF5EE2-0811-4899-83B3-ADB43073EC88}" type="datetimeFigureOut">
              <a:rPr lang="en-US" smtClean="0"/>
              <a:t>9/20/2025</a:t>
            </a:fld>
            <a:endParaRPr lang="en-US"/>
          </a:p>
        </p:txBody>
      </p:sp>
      <p:sp>
        <p:nvSpPr>
          <p:cNvPr id="5" name="Footer Placeholder 4">
            <a:extLst>
              <a:ext uri="{FF2B5EF4-FFF2-40B4-BE49-F238E27FC236}">
                <a16:creationId xmlns:a16="http://schemas.microsoft.com/office/drawing/2014/main" id="{EE2E1702-551D-2DA0-CCD0-CF057C5C1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AD27A-80C3-1FA2-0A3A-2DC11750A35B}"/>
              </a:ext>
            </a:extLst>
          </p:cNvPr>
          <p:cNvSpPr>
            <a:spLocks noGrp="1"/>
          </p:cNvSpPr>
          <p:nvPr>
            <p:ph type="sldNum" sz="quarter" idx="12"/>
          </p:nvPr>
        </p:nvSpPr>
        <p:spPr/>
        <p:txBody>
          <a:bodyPr/>
          <a:lstStyle/>
          <a:p>
            <a:fld id="{58B35BA6-E9A6-4F6D-8A4A-871739D9DE8C}" type="slidenum">
              <a:rPr lang="en-US" smtClean="0"/>
              <a:t>‹#›</a:t>
            </a:fld>
            <a:endParaRPr lang="en-US"/>
          </a:p>
        </p:txBody>
      </p:sp>
    </p:spTree>
    <p:extLst>
      <p:ext uri="{BB962C8B-B14F-4D97-AF65-F5344CB8AC3E}">
        <p14:creationId xmlns:p14="http://schemas.microsoft.com/office/powerpoint/2010/main" val="1644639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3F2E-C529-B8AA-D34B-8E4C6FCF2F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F7E097-9C79-76DD-26D0-34C1C2581C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C7028-FC6C-9A14-9DB5-2D68F7C67998}"/>
              </a:ext>
            </a:extLst>
          </p:cNvPr>
          <p:cNvSpPr>
            <a:spLocks noGrp="1"/>
          </p:cNvSpPr>
          <p:nvPr>
            <p:ph type="dt" sz="half" idx="10"/>
          </p:nvPr>
        </p:nvSpPr>
        <p:spPr/>
        <p:txBody>
          <a:bodyPr/>
          <a:lstStyle/>
          <a:p>
            <a:fld id="{38BF5EE2-0811-4899-83B3-ADB43073EC88}" type="datetimeFigureOut">
              <a:rPr lang="en-US" smtClean="0"/>
              <a:t>9/20/2025</a:t>
            </a:fld>
            <a:endParaRPr lang="en-US"/>
          </a:p>
        </p:txBody>
      </p:sp>
      <p:sp>
        <p:nvSpPr>
          <p:cNvPr id="5" name="Footer Placeholder 4">
            <a:extLst>
              <a:ext uri="{FF2B5EF4-FFF2-40B4-BE49-F238E27FC236}">
                <a16:creationId xmlns:a16="http://schemas.microsoft.com/office/drawing/2014/main" id="{A399BF4E-BDC9-70FF-A9A4-97BC3210B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A56EB-DEFC-0ABC-5F70-574A43910650}"/>
              </a:ext>
            </a:extLst>
          </p:cNvPr>
          <p:cNvSpPr>
            <a:spLocks noGrp="1"/>
          </p:cNvSpPr>
          <p:nvPr>
            <p:ph type="sldNum" sz="quarter" idx="12"/>
          </p:nvPr>
        </p:nvSpPr>
        <p:spPr/>
        <p:txBody>
          <a:bodyPr/>
          <a:lstStyle/>
          <a:p>
            <a:fld id="{58B35BA6-E9A6-4F6D-8A4A-871739D9DE8C}" type="slidenum">
              <a:rPr lang="en-US" smtClean="0"/>
              <a:t>‹#›</a:t>
            </a:fld>
            <a:endParaRPr lang="en-US"/>
          </a:p>
        </p:txBody>
      </p:sp>
    </p:spTree>
    <p:extLst>
      <p:ext uri="{BB962C8B-B14F-4D97-AF65-F5344CB8AC3E}">
        <p14:creationId xmlns:p14="http://schemas.microsoft.com/office/powerpoint/2010/main" val="961018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DAF6A9-A4F2-5F16-5107-731189C28D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DB3AAF-D4DF-4AF7-0ED2-B194DDFA5B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9CCFF-5197-1A1A-E543-B5653169819E}"/>
              </a:ext>
            </a:extLst>
          </p:cNvPr>
          <p:cNvSpPr>
            <a:spLocks noGrp="1"/>
          </p:cNvSpPr>
          <p:nvPr>
            <p:ph type="dt" sz="half" idx="10"/>
          </p:nvPr>
        </p:nvSpPr>
        <p:spPr/>
        <p:txBody>
          <a:bodyPr/>
          <a:lstStyle/>
          <a:p>
            <a:fld id="{38BF5EE2-0811-4899-83B3-ADB43073EC88}" type="datetimeFigureOut">
              <a:rPr lang="en-US" smtClean="0"/>
              <a:t>9/20/2025</a:t>
            </a:fld>
            <a:endParaRPr lang="en-US"/>
          </a:p>
        </p:txBody>
      </p:sp>
      <p:sp>
        <p:nvSpPr>
          <p:cNvPr id="5" name="Footer Placeholder 4">
            <a:extLst>
              <a:ext uri="{FF2B5EF4-FFF2-40B4-BE49-F238E27FC236}">
                <a16:creationId xmlns:a16="http://schemas.microsoft.com/office/drawing/2014/main" id="{4FC6B7AC-9209-6C76-24D0-306CBE521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0ACCE-BE63-9FC8-1A04-95B17405AD7F}"/>
              </a:ext>
            </a:extLst>
          </p:cNvPr>
          <p:cNvSpPr>
            <a:spLocks noGrp="1"/>
          </p:cNvSpPr>
          <p:nvPr>
            <p:ph type="sldNum" sz="quarter" idx="12"/>
          </p:nvPr>
        </p:nvSpPr>
        <p:spPr/>
        <p:txBody>
          <a:bodyPr/>
          <a:lstStyle/>
          <a:p>
            <a:fld id="{58B35BA6-E9A6-4F6D-8A4A-871739D9DE8C}" type="slidenum">
              <a:rPr lang="en-US" smtClean="0"/>
              <a:t>‹#›</a:t>
            </a:fld>
            <a:endParaRPr lang="en-US"/>
          </a:p>
        </p:txBody>
      </p:sp>
    </p:spTree>
    <p:extLst>
      <p:ext uri="{BB962C8B-B14F-4D97-AF65-F5344CB8AC3E}">
        <p14:creationId xmlns:p14="http://schemas.microsoft.com/office/powerpoint/2010/main" val="78303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4ECC2-B7E6-0F2C-4E7B-1EED6AFA11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715CD7-E793-1D92-6C74-5846A908CC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956B3-2DFB-8B8D-D27E-2B39025E3390}"/>
              </a:ext>
            </a:extLst>
          </p:cNvPr>
          <p:cNvSpPr>
            <a:spLocks noGrp="1"/>
          </p:cNvSpPr>
          <p:nvPr>
            <p:ph type="dt" sz="half" idx="10"/>
          </p:nvPr>
        </p:nvSpPr>
        <p:spPr/>
        <p:txBody>
          <a:bodyPr/>
          <a:lstStyle/>
          <a:p>
            <a:fld id="{38BF5EE2-0811-4899-83B3-ADB43073EC88}" type="datetimeFigureOut">
              <a:rPr lang="en-US" smtClean="0"/>
              <a:t>9/20/2025</a:t>
            </a:fld>
            <a:endParaRPr lang="en-US"/>
          </a:p>
        </p:txBody>
      </p:sp>
      <p:sp>
        <p:nvSpPr>
          <p:cNvPr id="5" name="Footer Placeholder 4">
            <a:extLst>
              <a:ext uri="{FF2B5EF4-FFF2-40B4-BE49-F238E27FC236}">
                <a16:creationId xmlns:a16="http://schemas.microsoft.com/office/drawing/2014/main" id="{45B11A64-5791-46C7-14B6-D9EF901CC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50287-AA93-B861-8274-A118F6E560FA}"/>
              </a:ext>
            </a:extLst>
          </p:cNvPr>
          <p:cNvSpPr>
            <a:spLocks noGrp="1"/>
          </p:cNvSpPr>
          <p:nvPr>
            <p:ph type="sldNum" sz="quarter" idx="12"/>
          </p:nvPr>
        </p:nvSpPr>
        <p:spPr/>
        <p:txBody>
          <a:bodyPr/>
          <a:lstStyle/>
          <a:p>
            <a:fld id="{58B35BA6-E9A6-4F6D-8A4A-871739D9DE8C}" type="slidenum">
              <a:rPr lang="en-US" smtClean="0"/>
              <a:t>‹#›</a:t>
            </a:fld>
            <a:endParaRPr lang="en-US"/>
          </a:p>
        </p:txBody>
      </p:sp>
    </p:spTree>
    <p:extLst>
      <p:ext uri="{BB962C8B-B14F-4D97-AF65-F5344CB8AC3E}">
        <p14:creationId xmlns:p14="http://schemas.microsoft.com/office/powerpoint/2010/main" val="4163546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464B-DE3C-22D2-3E1A-2A127B5E21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0D971D-DEE5-93BD-BA87-3E16DE9BF3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E0D4C5-92B6-6E6A-383E-EC2C2E839A3B}"/>
              </a:ext>
            </a:extLst>
          </p:cNvPr>
          <p:cNvSpPr>
            <a:spLocks noGrp="1"/>
          </p:cNvSpPr>
          <p:nvPr>
            <p:ph type="dt" sz="half" idx="10"/>
          </p:nvPr>
        </p:nvSpPr>
        <p:spPr/>
        <p:txBody>
          <a:bodyPr/>
          <a:lstStyle/>
          <a:p>
            <a:fld id="{38BF5EE2-0811-4899-83B3-ADB43073EC88}" type="datetimeFigureOut">
              <a:rPr lang="en-US" smtClean="0"/>
              <a:t>9/20/2025</a:t>
            </a:fld>
            <a:endParaRPr lang="en-US"/>
          </a:p>
        </p:txBody>
      </p:sp>
      <p:sp>
        <p:nvSpPr>
          <p:cNvPr id="5" name="Footer Placeholder 4">
            <a:extLst>
              <a:ext uri="{FF2B5EF4-FFF2-40B4-BE49-F238E27FC236}">
                <a16:creationId xmlns:a16="http://schemas.microsoft.com/office/drawing/2014/main" id="{AB6CFF6D-C338-6607-C9DF-162FEFE62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2440A-369A-DD3A-BD2F-6A39C0476F52}"/>
              </a:ext>
            </a:extLst>
          </p:cNvPr>
          <p:cNvSpPr>
            <a:spLocks noGrp="1"/>
          </p:cNvSpPr>
          <p:nvPr>
            <p:ph type="sldNum" sz="quarter" idx="12"/>
          </p:nvPr>
        </p:nvSpPr>
        <p:spPr/>
        <p:txBody>
          <a:bodyPr/>
          <a:lstStyle/>
          <a:p>
            <a:fld id="{58B35BA6-E9A6-4F6D-8A4A-871739D9DE8C}" type="slidenum">
              <a:rPr lang="en-US" smtClean="0"/>
              <a:t>‹#›</a:t>
            </a:fld>
            <a:endParaRPr lang="en-US"/>
          </a:p>
        </p:txBody>
      </p:sp>
    </p:spTree>
    <p:extLst>
      <p:ext uri="{BB962C8B-B14F-4D97-AF65-F5344CB8AC3E}">
        <p14:creationId xmlns:p14="http://schemas.microsoft.com/office/powerpoint/2010/main" val="73088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944D-2F84-EAFA-852A-BA116C53B7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D9C8B0-83EA-1E8F-E647-A9D1A4428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7B19EB-5ED1-838B-57C8-09DD9CA7A2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26EA3F-2BB4-D7ED-D703-B69CB0E2730E}"/>
              </a:ext>
            </a:extLst>
          </p:cNvPr>
          <p:cNvSpPr>
            <a:spLocks noGrp="1"/>
          </p:cNvSpPr>
          <p:nvPr>
            <p:ph type="dt" sz="half" idx="10"/>
          </p:nvPr>
        </p:nvSpPr>
        <p:spPr/>
        <p:txBody>
          <a:bodyPr/>
          <a:lstStyle/>
          <a:p>
            <a:fld id="{38BF5EE2-0811-4899-83B3-ADB43073EC88}" type="datetimeFigureOut">
              <a:rPr lang="en-US" smtClean="0"/>
              <a:t>9/20/2025</a:t>
            </a:fld>
            <a:endParaRPr lang="en-US"/>
          </a:p>
        </p:txBody>
      </p:sp>
      <p:sp>
        <p:nvSpPr>
          <p:cNvPr id="6" name="Footer Placeholder 5">
            <a:extLst>
              <a:ext uri="{FF2B5EF4-FFF2-40B4-BE49-F238E27FC236}">
                <a16:creationId xmlns:a16="http://schemas.microsoft.com/office/drawing/2014/main" id="{60BB45D8-71A0-636C-9531-B8CEB50530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2ACA5B-7ED4-48E4-B2C5-A2C316CBE324}"/>
              </a:ext>
            </a:extLst>
          </p:cNvPr>
          <p:cNvSpPr>
            <a:spLocks noGrp="1"/>
          </p:cNvSpPr>
          <p:nvPr>
            <p:ph type="sldNum" sz="quarter" idx="12"/>
          </p:nvPr>
        </p:nvSpPr>
        <p:spPr/>
        <p:txBody>
          <a:bodyPr/>
          <a:lstStyle/>
          <a:p>
            <a:fld id="{58B35BA6-E9A6-4F6D-8A4A-871739D9DE8C}" type="slidenum">
              <a:rPr lang="en-US" smtClean="0"/>
              <a:t>‹#›</a:t>
            </a:fld>
            <a:endParaRPr lang="en-US"/>
          </a:p>
        </p:txBody>
      </p:sp>
    </p:spTree>
    <p:extLst>
      <p:ext uri="{BB962C8B-B14F-4D97-AF65-F5344CB8AC3E}">
        <p14:creationId xmlns:p14="http://schemas.microsoft.com/office/powerpoint/2010/main" val="3294240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BEE6-6D37-189C-E289-6D657E21D4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5BCBDD-7193-FBB3-88D1-F521140972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F98691-3E97-98C5-D9E0-5F0E193FDF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645312-2CA3-629F-786E-790DB2143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4A2E4A-5E92-B065-28F4-3A9F23516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1D375B-A185-9029-F5FE-F6DF039D34AF}"/>
              </a:ext>
            </a:extLst>
          </p:cNvPr>
          <p:cNvSpPr>
            <a:spLocks noGrp="1"/>
          </p:cNvSpPr>
          <p:nvPr>
            <p:ph type="dt" sz="half" idx="10"/>
          </p:nvPr>
        </p:nvSpPr>
        <p:spPr/>
        <p:txBody>
          <a:bodyPr/>
          <a:lstStyle/>
          <a:p>
            <a:fld id="{38BF5EE2-0811-4899-83B3-ADB43073EC88}" type="datetimeFigureOut">
              <a:rPr lang="en-US" smtClean="0"/>
              <a:t>9/20/2025</a:t>
            </a:fld>
            <a:endParaRPr lang="en-US"/>
          </a:p>
        </p:txBody>
      </p:sp>
      <p:sp>
        <p:nvSpPr>
          <p:cNvPr id="8" name="Footer Placeholder 7">
            <a:extLst>
              <a:ext uri="{FF2B5EF4-FFF2-40B4-BE49-F238E27FC236}">
                <a16:creationId xmlns:a16="http://schemas.microsoft.com/office/drawing/2014/main" id="{BE4DFC71-15B1-BFD0-CEB1-26E7D1172D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9626EF-B720-D303-95E9-4A215BC5BBFF}"/>
              </a:ext>
            </a:extLst>
          </p:cNvPr>
          <p:cNvSpPr>
            <a:spLocks noGrp="1"/>
          </p:cNvSpPr>
          <p:nvPr>
            <p:ph type="sldNum" sz="quarter" idx="12"/>
          </p:nvPr>
        </p:nvSpPr>
        <p:spPr/>
        <p:txBody>
          <a:bodyPr/>
          <a:lstStyle/>
          <a:p>
            <a:fld id="{58B35BA6-E9A6-4F6D-8A4A-871739D9DE8C}" type="slidenum">
              <a:rPr lang="en-US" smtClean="0"/>
              <a:t>‹#›</a:t>
            </a:fld>
            <a:endParaRPr lang="en-US"/>
          </a:p>
        </p:txBody>
      </p:sp>
    </p:spTree>
    <p:extLst>
      <p:ext uri="{BB962C8B-B14F-4D97-AF65-F5344CB8AC3E}">
        <p14:creationId xmlns:p14="http://schemas.microsoft.com/office/powerpoint/2010/main" val="243559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6451-0CA0-179B-B60B-7CCEDC50AE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9E7797-8E94-2E88-6A03-6568ADF82E17}"/>
              </a:ext>
            </a:extLst>
          </p:cNvPr>
          <p:cNvSpPr>
            <a:spLocks noGrp="1"/>
          </p:cNvSpPr>
          <p:nvPr>
            <p:ph type="dt" sz="half" idx="10"/>
          </p:nvPr>
        </p:nvSpPr>
        <p:spPr/>
        <p:txBody>
          <a:bodyPr/>
          <a:lstStyle/>
          <a:p>
            <a:fld id="{38BF5EE2-0811-4899-83B3-ADB43073EC88}" type="datetimeFigureOut">
              <a:rPr lang="en-US" smtClean="0"/>
              <a:t>9/20/2025</a:t>
            </a:fld>
            <a:endParaRPr lang="en-US"/>
          </a:p>
        </p:txBody>
      </p:sp>
      <p:sp>
        <p:nvSpPr>
          <p:cNvPr id="4" name="Footer Placeholder 3">
            <a:extLst>
              <a:ext uri="{FF2B5EF4-FFF2-40B4-BE49-F238E27FC236}">
                <a16:creationId xmlns:a16="http://schemas.microsoft.com/office/drawing/2014/main" id="{2B36839C-9FB9-4D24-CF0B-4295B8B055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96DF78-F577-C3DE-0FBD-A30DE472617C}"/>
              </a:ext>
            </a:extLst>
          </p:cNvPr>
          <p:cNvSpPr>
            <a:spLocks noGrp="1"/>
          </p:cNvSpPr>
          <p:nvPr>
            <p:ph type="sldNum" sz="quarter" idx="12"/>
          </p:nvPr>
        </p:nvSpPr>
        <p:spPr/>
        <p:txBody>
          <a:bodyPr/>
          <a:lstStyle/>
          <a:p>
            <a:fld id="{58B35BA6-E9A6-4F6D-8A4A-871739D9DE8C}" type="slidenum">
              <a:rPr lang="en-US" smtClean="0"/>
              <a:t>‹#›</a:t>
            </a:fld>
            <a:endParaRPr lang="en-US"/>
          </a:p>
        </p:txBody>
      </p:sp>
    </p:spTree>
    <p:extLst>
      <p:ext uri="{BB962C8B-B14F-4D97-AF65-F5344CB8AC3E}">
        <p14:creationId xmlns:p14="http://schemas.microsoft.com/office/powerpoint/2010/main" val="308952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52F1F2-D21C-28AF-5304-9B6AFBD8AA05}"/>
              </a:ext>
            </a:extLst>
          </p:cNvPr>
          <p:cNvSpPr>
            <a:spLocks noGrp="1"/>
          </p:cNvSpPr>
          <p:nvPr>
            <p:ph type="dt" sz="half" idx="10"/>
          </p:nvPr>
        </p:nvSpPr>
        <p:spPr/>
        <p:txBody>
          <a:bodyPr/>
          <a:lstStyle/>
          <a:p>
            <a:fld id="{38BF5EE2-0811-4899-83B3-ADB43073EC88}" type="datetimeFigureOut">
              <a:rPr lang="en-US" smtClean="0"/>
              <a:t>9/20/2025</a:t>
            </a:fld>
            <a:endParaRPr lang="en-US"/>
          </a:p>
        </p:txBody>
      </p:sp>
      <p:sp>
        <p:nvSpPr>
          <p:cNvPr id="3" name="Footer Placeholder 2">
            <a:extLst>
              <a:ext uri="{FF2B5EF4-FFF2-40B4-BE49-F238E27FC236}">
                <a16:creationId xmlns:a16="http://schemas.microsoft.com/office/drawing/2014/main" id="{CA2A34C5-7472-71DF-7DE6-9D765ECB84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E68BE4-8722-51FA-51D1-9A246C03928E}"/>
              </a:ext>
            </a:extLst>
          </p:cNvPr>
          <p:cNvSpPr>
            <a:spLocks noGrp="1"/>
          </p:cNvSpPr>
          <p:nvPr>
            <p:ph type="sldNum" sz="quarter" idx="12"/>
          </p:nvPr>
        </p:nvSpPr>
        <p:spPr/>
        <p:txBody>
          <a:bodyPr/>
          <a:lstStyle/>
          <a:p>
            <a:fld id="{58B35BA6-E9A6-4F6D-8A4A-871739D9DE8C}" type="slidenum">
              <a:rPr lang="en-US" smtClean="0"/>
              <a:t>‹#›</a:t>
            </a:fld>
            <a:endParaRPr lang="en-US"/>
          </a:p>
        </p:txBody>
      </p:sp>
    </p:spTree>
    <p:extLst>
      <p:ext uri="{BB962C8B-B14F-4D97-AF65-F5344CB8AC3E}">
        <p14:creationId xmlns:p14="http://schemas.microsoft.com/office/powerpoint/2010/main" val="3263966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3345-DA38-FD16-CC23-931124D1F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FA9C7F-D43F-AA55-2A57-E2FFD5089F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1AE809-DAE1-D6BA-C850-1DE6FF80C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16853-227E-5F12-CC09-94079582FB75}"/>
              </a:ext>
            </a:extLst>
          </p:cNvPr>
          <p:cNvSpPr>
            <a:spLocks noGrp="1"/>
          </p:cNvSpPr>
          <p:nvPr>
            <p:ph type="dt" sz="half" idx="10"/>
          </p:nvPr>
        </p:nvSpPr>
        <p:spPr/>
        <p:txBody>
          <a:bodyPr/>
          <a:lstStyle/>
          <a:p>
            <a:fld id="{38BF5EE2-0811-4899-83B3-ADB43073EC88}" type="datetimeFigureOut">
              <a:rPr lang="en-US" smtClean="0"/>
              <a:t>9/20/2025</a:t>
            </a:fld>
            <a:endParaRPr lang="en-US"/>
          </a:p>
        </p:txBody>
      </p:sp>
      <p:sp>
        <p:nvSpPr>
          <p:cNvPr id="6" name="Footer Placeholder 5">
            <a:extLst>
              <a:ext uri="{FF2B5EF4-FFF2-40B4-BE49-F238E27FC236}">
                <a16:creationId xmlns:a16="http://schemas.microsoft.com/office/drawing/2014/main" id="{AA27125B-B242-BE90-C33A-7215856AA4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F5069A-2F1B-4D77-DF41-C0FEDAB00E5E}"/>
              </a:ext>
            </a:extLst>
          </p:cNvPr>
          <p:cNvSpPr>
            <a:spLocks noGrp="1"/>
          </p:cNvSpPr>
          <p:nvPr>
            <p:ph type="sldNum" sz="quarter" idx="12"/>
          </p:nvPr>
        </p:nvSpPr>
        <p:spPr/>
        <p:txBody>
          <a:bodyPr/>
          <a:lstStyle/>
          <a:p>
            <a:fld id="{58B35BA6-E9A6-4F6D-8A4A-871739D9DE8C}" type="slidenum">
              <a:rPr lang="en-US" smtClean="0"/>
              <a:t>‹#›</a:t>
            </a:fld>
            <a:endParaRPr lang="en-US"/>
          </a:p>
        </p:txBody>
      </p:sp>
    </p:spTree>
    <p:extLst>
      <p:ext uri="{BB962C8B-B14F-4D97-AF65-F5344CB8AC3E}">
        <p14:creationId xmlns:p14="http://schemas.microsoft.com/office/powerpoint/2010/main" val="2942667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8AF28-631A-EE02-5305-C4B055685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A943AE-4AF0-2B22-FDF7-2BD42C398B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098182-0988-378A-94EA-75E0BA2F2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C5B689-4443-096B-919C-13CB2264F57A}"/>
              </a:ext>
            </a:extLst>
          </p:cNvPr>
          <p:cNvSpPr>
            <a:spLocks noGrp="1"/>
          </p:cNvSpPr>
          <p:nvPr>
            <p:ph type="dt" sz="half" idx="10"/>
          </p:nvPr>
        </p:nvSpPr>
        <p:spPr/>
        <p:txBody>
          <a:bodyPr/>
          <a:lstStyle/>
          <a:p>
            <a:fld id="{38BF5EE2-0811-4899-83B3-ADB43073EC88}" type="datetimeFigureOut">
              <a:rPr lang="en-US" smtClean="0"/>
              <a:t>9/20/2025</a:t>
            </a:fld>
            <a:endParaRPr lang="en-US"/>
          </a:p>
        </p:txBody>
      </p:sp>
      <p:sp>
        <p:nvSpPr>
          <p:cNvPr id="6" name="Footer Placeholder 5">
            <a:extLst>
              <a:ext uri="{FF2B5EF4-FFF2-40B4-BE49-F238E27FC236}">
                <a16:creationId xmlns:a16="http://schemas.microsoft.com/office/drawing/2014/main" id="{4C5ADD48-4FE1-DE84-4534-2A410FF4C9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5D1984-FA63-A825-1624-D761345F0B3B}"/>
              </a:ext>
            </a:extLst>
          </p:cNvPr>
          <p:cNvSpPr>
            <a:spLocks noGrp="1"/>
          </p:cNvSpPr>
          <p:nvPr>
            <p:ph type="sldNum" sz="quarter" idx="12"/>
          </p:nvPr>
        </p:nvSpPr>
        <p:spPr/>
        <p:txBody>
          <a:bodyPr/>
          <a:lstStyle/>
          <a:p>
            <a:fld id="{58B35BA6-E9A6-4F6D-8A4A-871739D9DE8C}" type="slidenum">
              <a:rPr lang="en-US" smtClean="0"/>
              <a:t>‹#›</a:t>
            </a:fld>
            <a:endParaRPr lang="en-US"/>
          </a:p>
        </p:txBody>
      </p:sp>
    </p:spTree>
    <p:extLst>
      <p:ext uri="{BB962C8B-B14F-4D97-AF65-F5344CB8AC3E}">
        <p14:creationId xmlns:p14="http://schemas.microsoft.com/office/powerpoint/2010/main" val="2373696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E742E7-4EC6-FC20-160F-6903B3A629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5373A0-A10F-2C6B-233F-544412B12E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A05392-B27B-5C33-2BC4-2CDAAE952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F5EE2-0811-4899-83B3-ADB43073EC88}" type="datetimeFigureOut">
              <a:rPr lang="en-US" smtClean="0"/>
              <a:t>9/20/2025</a:t>
            </a:fld>
            <a:endParaRPr lang="en-US"/>
          </a:p>
        </p:txBody>
      </p:sp>
      <p:sp>
        <p:nvSpPr>
          <p:cNvPr id="5" name="Footer Placeholder 4">
            <a:extLst>
              <a:ext uri="{FF2B5EF4-FFF2-40B4-BE49-F238E27FC236}">
                <a16:creationId xmlns:a16="http://schemas.microsoft.com/office/drawing/2014/main" id="{6454B4F3-F23D-0EBA-98CA-7460496266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4AB74B-BDC9-445F-E821-1DC2AC0180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35BA6-E9A6-4F6D-8A4A-871739D9DE8C}" type="slidenum">
              <a:rPr lang="en-US" smtClean="0"/>
              <a:t>‹#›</a:t>
            </a:fld>
            <a:endParaRPr lang="en-US"/>
          </a:p>
        </p:txBody>
      </p:sp>
    </p:spTree>
    <p:extLst>
      <p:ext uri="{BB962C8B-B14F-4D97-AF65-F5344CB8AC3E}">
        <p14:creationId xmlns:p14="http://schemas.microsoft.com/office/powerpoint/2010/main" val="169580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anaconda.com/download"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conda.com/download"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CA92-F75E-4614-8CAC-608C2026B7EF}"/>
              </a:ext>
            </a:extLst>
          </p:cNvPr>
          <p:cNvSpPr>
            <a:spLocks noGrp="1"/>
          </p:cNvSpPr>
          <p:nvPr>
            <p:ph type="title"/>
          </p:nvPr>
        </p:nvSpPr>
        <p:spPr>
          <a:xfrm>
            <a:off x="274136" y="571530"/>
            <a:ext cx="10373153" cy="1263927"/>
          </a:xfrm>
        </p:spPr>
        <p:txBody>
          <a:bodyPr/>
          <a:lstStyle/>
          <a:p>
            <a:r>
              <a:rPr lang="en-IN" sz="5400" b="1" u="sng" dirty="0"/>
              <a:t>Python</a:t>
            </a:r>
            <a:r>
              <a:rPr lang="en-IN" u="sng" dirty="0"/>
              <a:t>…… </a:t>
            </a:r>
            <a:r>
              <a:rPr lang="en-IN" sz="3600" b="1" i="1" u="sng" dirty="0">
                <a:solidFill>
                  <a:srgbClr val="0070C0"/>
                </a:solidFill>
              </a:rPr>
              <a:t>Explore to Data World </a:t>
            </a:r>
          </a:p>
        </p:txBody>
      </p:sp>
      <p:pic>
        <p:nvPicPr>
          <p:cNvPr id="7" name="Content Placeholder 6">
            <a:extLst>
              <a:ext uri="{FF2B5EF4-FFF2-40B4-BE49-F238E27FC236}">
                <a16:creationId xmlns:a16="http://schemas.microsoft.com/office/drawing/2014/main" id="{B14DBAAE-E6EC-43FC-87E9-B464E9ACCC7A}"/>
              </a:ext>
            </a:extLst>
          </p:cNvPr>
          <p:cNvPicPr>
            <a:picLocks noGrp="1" noChangeAspect="1"/>
          </p:cNvPicPr>
          <p:nvPr>
            <p:ph idx="1"/>
          </p:nvPr>
        </p:nvPicPr>
        <p:blipFill>
          <a:blip r:embed="rId2"/>
          <a:stretch>
            <a:fillRect/>
          </a:stretch>
        </p:blipFill>
        <p:spPr>
          <a:xfrm>
            <a:off x="4438836" y="1850762"/>
            <a:ext cx="7513678" cy="4355809"/>
          </a:xfrm>
        </p:spPr>
      </p:pic>
      <p:pic>
        <p:nvPicPr>
          <p:cNvPr id="5" name="Picture 4">
            <a:extLst>
              <a:ext uri="{FF2B5EF4-FFF2-40B4-BE49-F238E27FC236}">
                <a16:creationId xmlns:a16="http://schemas.microsoft.com/office/drawing/2014/main" id="{B15B4F74-19CE-44C3-88A6-347B66F28042}"/>
              </a:ext>
            </a:extLst>
          </p:cNvPr>
          <p:cNvPicPr>
            <a:picLocks noChangeAspect="1"/>
          </p:cNvPicPr>
          <p:nvPr/>
        </p:nvPicPr>
        <p:blipFill>
          <a:blip r:embed="rId3"/>
          <a:stretch>
            <a:fillRect/>
          </a:stretch>
        </p:blipFill>
        <p:spPr>
          <a:xfrm>
            <a:off x="457200" y="1855433"/>
            <a:ext cx="3981635" cy="4351138"/>
          </a:xfrm>
          <a:prstGeom prst="rect">
            <a:avLst/>
          </a:prstGeom>
        </p:spPr>
      </p:pic>
      <p:pic>
        <p:nvPicPr>
          <p:cNvPr id="9" name="Graphic 8" descr="Head with gears">
            <a:extLst>
              <a:ext uri="{FF2B5EF4-FFF2-40B4-BE49-F238E27FC236}">
                <a16:creationId xmlns:a16="http://schemas.microsoft.com/office/drawing/2014/main" id="{74987D48-4B6D-4441-BD16-99EAAE41A2F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39487" y="651429"/>
            <a:ext cx="1660125" cy="914400"/>
          </a:xfrm>
          <a:prstGeom prst="rect">
            <a:avLst/>
          </a:prstGeom>
        </p:spPr>
      </p:pic>
      <p:sp>
        <p:nvSpPr>
          <p:cNvPr id="4" name="TextBox 3">
            <a:extLst>
              <a:ext uri="{FF2B5EF4-FFF2-40B4-BE49-F238E27FC236}">
                <a16:creationId xmlns:a16="http://schemas.microsoft.com/office/drawing/2014/main" id="{C45354C8-9401-8791-E3B2-7F34E67B2A35}"/>
              </a:ext>
            </a:extLst>
          </p:cNvPr>
          <p:cNvSpPr txBox="1"/>
          <p:nvPr/>
        </p:nvSpPr>
        <p:spPr>
          <a:xfrm>
            <a:off x="3489649" y="6286470"/>
            <a:ext cx="6120880" cy="369332"/>
          </a:xfrm>
          <a:prstGeom prst="rect">
            <a:avLst/>
          </a:prstGeom>
          <a:noFill/>
        </p:spPr>
        <p:txBody>
          <a:bodyPr wrap="square">
            <a:spAutoFit/>
          </a:bodyPr>
          <a:lstStyle/>
          <a:p>
            <a:r>
              <a:rPr lang="en-US" dirty="0">
                <a:hlinkClick r:id="rId6"/>
              </a:rPr>
              <a:t>https://www.anaconda.com/download</a:t>
            </a:r>
            <a:endParaRPr lang="en-US" dirty="0"/>
          </a:p>
        </p:txBody>
      </p:sp>
    </p:spTree>
    <p:extLst>
      <p:ext uri="{BB962C8B-B14F-4D97-AF65-F5344CB8AC3E}">
        <p14:creationId xmlns:p14="http://schemas.microsoft.com/office/powerpoint/2010/main" val="2439664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7B1091-20FA-6AA2-0E84-9E668E878B06}"/>
              </a:ext>
            </a:extLst>
          </p:cNvPr>
          <p:cNvSpPr txBox="1"/>
          <p:nvPr/>
        </p:nvSpPr>
        <p:spPr>
          <a:xfrm>
            <a:off x="408215" y="292369"/>
            <a:ext cx="11096430" cy="1200329"/>
          </a:xfrm>
          <a:prstGeom prst="rect">
            <a:avLst/>
          </a:prstGeom>
          <a:noFill/>
        </p:spPr>
        <p:txBody>
          <a:bodyPr wrap="square">
            <a:spAutoFit/>
          </a:bodyPr>
          <a:lstStyle/>
          <a:p>
            <a:pPr>
              <a:buNone/>
            </a:pPr>
            <a:r>
              <a:rPr lang="en-US" b="1" dirty="0"/>
              <a:t>2. String</a:t>
            </a:r>
          </a:p>
          <a:p>
            <a:pPr lvl="1">
              <a:buFont typeface="Arial" panose="020B0604020202020204" pitchFamily="34" charset="0"/>
              <a:buChar char="•"/>
            </a:pPr>
            <a:r>
              <a:rPr lang="en-US" dirty="0"/>
              <a:t>A sequence of characters enclosed in single (') or double (") quotes.</a:t>
            </a:r>
          </a:p>
          <a:p>
            <a:pPr lvl="1">
              <a:buFont typeface="Arial" panose="020B0604020202020204" pitchFamily="34" charset="0"/>
              <a:buChar char="•"/>
            </a:pPr>
            <a:r>
              <a:rPr lang="en-US" dirty="0"/>
              <a:t>Used for text data.</a:t>
            </a:r>
          </a:p>
          <a:p>
            <a:pPr lvl="1">
              <a:buFont typeface="Arial" panose="020B0604020202020204" pitchFamily="34" charset="0"/>
              <a:buChar char="•"/>
            </a:pPr>
            <a:r>
              <a:rPr lang="en-US" dirty="0"/>
              <a:t>Strings are immutable (cannot be changed after creation).</a:t>
            </a:r>
          </a:p>
        </p:txBody>
      </p:sp>
      <p:sp>
        <p:nvSpPr>
          <p:cNvPr id="5" name="TextBox 4">
            <a:extLst>
              <a:ext uri="{FF2B5EF4-FFF2-40B4-BE49-F238E27FC236}">
                <a16:creationId xmlns:a16="http://schemas.microsoft.com/office/drawing/2014/main" id="{322BD34F-F381-8A2E-A49A-1092CA24FF1A}"/>
              </a:ext>
            </a:extLst>
          </p:cNvPr>
          <p:cNvSpPr txBox="1"/>
          <p:nvPr/>
        </p:nvSpPr>
        <p:spPr>
          <a:xfrm>
            <a:off x="1285292" y="1585831"/>
            <a:ext cx="10443288" cy="2308324"/>
          </a:xfrm>
          <a:prstGeom prst="rect">
            <a:avLst/>
          </a:prstGeom>
          <a:noFill/>
        </p:spPr>
        <p:txBody>
          <a:bodyPr wrap="square">
            <a:spAutoFit/>
          </a:bodyPr>
          <a:lstStyle/>
          <a:p>
            <a:r>
              <a:rPr lang="en-US" dirty="0">
                <a:solidFill>
                  <a:srgbClr val="3333FF"/>
                </a:solidFill>
              </a:rPr>
              <a:t>name = "John Doe"</a:t>
            </a:r>
          </a:p>
          <a:p>
            <a:r>
              <a:rPr lang="en-US" dirty="0">
                <a:solidFill>
                  <a:srgbClr val="3333FF"/>
                </a:solidFill>
              </a:rPr>
              <a:t>greeting = 'Hello, World!'</a:t>
            </a:r>
          </a:p>
          <a:p>
            <a:r>
              <a:rPr lang="en-US" dirty="0">
                <a:solidFill>
                  <a:srgbClr val="3333FF"/>
                </a:solidFill>
              </a:rPr>
              <a:t>multiline = """This is a</a:t>
            </a:r>
          </a:p>
          <a:p>
            <a:r>
              <a:rPr lang="en-US" dirty="0">
                <a:solidFill>
                  <a:srgbClr val="3333FF"/>
                </a:solidFill>
              </a:rPr>
              <a:t>multi-line string."""</a:t>
            </a:r>
          </a:p>
          <a:p>
            <a:endParaRPr lang="en-US" dirty="0">
              <a:solidFill>
                <a:srgbClr val="3333FF"/>
              </a:solidFill>
            </a:endParaRPr>
          </a:p>
          <a:p>
            <a:r>
              <a:rPr lang="en-US" dirty="0">
                <a:solidFill>
                  <a:srgbClr val="3333FF"/>
                </a:solidFill>
              </a:rPr>
              <a:t>print(name, type(name)) </a:t>
            </a:r>
          </a:p>
          <a:p>
            <a:r>
              <a:rPr lang="en-US" dirty="0">
                <a:solidFill>
                  <a:srgbClr val="3333FF"/>
                </a:solidFill>
              </a:rPr>
              <a:t>print(greeting) </a:t>
            </a:r>
          </a:p>
          <a:p>
            <a:r>
              <a:rPr lang="en-US" dirty="0">
                <a:solidFill>
                  <a:srgbClr val="3333FF"/>
                </a:solidFill>
              </a:rPr>
              <a:t>print(multiline)</a:t>
            </a:r>
          </a:p>
        </p:txBody>
      </p:sp>
      <p:sp>
        <p:nvSpPr>
          <p:cNvPr id="7" name="TextBox 6">
            <a:extLst>
              <a:ext uri="{FF2B5EF4-FFF2-40B4-BE49-F238E27FC236}">
                <a16:creationId xmlns:a16="http://schemas.microsoft.com/office/drawing/2014/main" id="{08389BEA-7717-BE19-407A-5EF9088FBF5E}"/>
              </a:ext>
            </a:extLst>
          </p:cNvPr>
          <p:cNvSpPr txBox="1"/>
          <p:nvPr/>
        </p:nvSpPr>
        <p:spPr>
          <a:xfrm>
            <a:off x="450203" y="3987288"/>
            <a:ext cx="10084057" cy="923330"/>
          </a:xfrm>
          <a:prstGeom prst="rect">
            <a:avLst/>
          </a:prstGeom>
          <a:noFill/>
        </p:spPr>
        <p:txBody>
          <a:bodyPr wrap="square">
            <a:spAutoFit/>
          </a:bodyPr>
          <a:lstStyle/>
          <a:p>
            <a:pPr>
              <a:buNone/>
            </a:pPr>
            <a:r>
              <a:rPr lang="en-US" b="1" dirty="0"/>
              <a:t>3. Boolean</a:t>
            </a:r>
          </a:p>
          <a:p>
            <a:pPr lvl="1">
              <a:buFont typeface="Arial" panose="020B0604020202020204" pitchFamily="34" charset="0"/>
              <a:buChar char="•"/>
            </a:pPr>
            <a:r>
              <a:rPr lang="en-US" dirty="0"/>
              <a:t>Represents True or False.</a:t>
            </a:r>
          </a:p>
          <a:p>
            <a:pPr lvl="1">
              <a:buFont typeface="Arial" panose="020B0604020202020204" pitchFamily="34" charset="0"/>
              <a:buChar char="•"/>
            </a:pPr>
            <a:r>
              <a:rPr lang="en-US" dirty="0"/>
              <a:t>Used for logical operations and conditions.</a:t>
            </a:r>
          </a:p>
        </p:txBody>
      </p:sp>
      <p:sp>
        <p:nvSpPr>
          <p:cNvPr id="9" name="TextBox 8">
            <a:extLst>
              <a:ext uri="{FF2B5EF4-FFF2-40B4-BE49-F238E27FC236}">
                <a16:creationId xmlns:a16="http://schemas.microsoft.com/office/drawing/2014/main" id="{96D4C8AA-0C3D-61AB-78E9-C34381D96063}"/>
              </a:ext>
            </a:extLst>
          </p:cNvPr>
          <p:cNvSpPr txBox="1"/>
          <p:nvPr/>
        </p:nvSpPr>
        <p:spPr>
          <a:xfrm>
            <a:off x="1285292" y="4910618"/>
            <a:ext cx="10293998" cy="1477328"/>
          </a:xfrm>
          <a:prstGeom prst="rect">
            <a:avLst/>
          </a:prstGeom>
          <a:noFill/>
        </p:spPr>
        <p:txBody>
          <a:bodyPr wrap="square">
            <a:spAutoFit/>
          </a:bodyPr>
          <a:lstStyle/>
          <a:p>
            <a:r>
              <a:rPr lang="en-US" dirty="0" err="1">
                <a:solidFill>
                  <a:srgbClr val="3333FF"/>
                </a:solidFill>
              </a:rPr>
              <a:t>is_active</a:t>
            </a:r>
            <a:r>
              <a:rPr lang="en-US" dirty="0">
                <a:solidFill>
                  <a:srgbClr val="3333FF"/>
                </a:solidFill>
              </a:rPr>
              <a:t> = True</a:t>
            </a:r>
          </a:p>
          <a:p>
            <a:r>
              <a:rPr lang="en-US" dirty="0" err="1">
                <a:solidFill>
                  <a:srgbClr val="3333FF"/>
                </a:solidFill>
              </a:rPr>
              <a:t>has_license</a:t>
            </a:r>
            <a:r>
              <a:rPr lang="en-US" dirty="0">
                <a:solidFill>
                  <a:srgbClr val="3333FF"/>
                </a:solidFill>
              </a:rPr>
              <a:t> = False</a:t>
            </a:r>
          </a:p>
          <a:p>
            <a:endParaRPr lang="en-US" dirty="0">
              <a:solidFill>
                <a:srgbClr val="3333FF"/>
              </a:solidFill>
            </a:endParaRPr>
          </a:p>
          <a:p>
            <a:r>
              <a:rPr lang="en-US" dirty="0">
                <a:solidFill>
                  <a:srgbClr val="3333FF"/>
                </a:solidFill>
              </a:rPr>
              <a:t>print(</a:t>
            </a:r>
            <a:r>
              <a:rPr lang="en-US" dirty="0" err="1">
                <a:solidFill>
                  <a:srgbClr val="3333FF"/>
                </a:solidFill>
              </a:rPr>
              <a:t>is_active</a:t>
            </a:r>
            <a:r>
              <a:rPr lang="en-US" dirty="0">
                <a:solidFill>
                  <a:srgbClr val="3333FF"/>
                </a:solidFill>
              </a:rPr>
              <a:t>, type(</a:t>
            </a:r>
            <a:r>
              <a:rPr lang="en-US" dirty="0" err="1">
                <a:solidFill>
                  <a:srgbClr val="3333FF"/>
                </a:solidFill>
              </a:rPr>
              <a:t>is_active</a:t>
            </a:r>
            <a:r>
              <a:rPr lang="en-US" dirty="0">
                <a:solidFill>
                  <a:srgbClr val="3333FF"/>
                </a:solidFill>
              </a:rPr>
              <a:t>)) </a:t>
            </a:r>
          </a:p>
          <a:p>
            <a:r>
              <a:rPr lang="en-US" dirty="0">
                <a:solidFill>
                  <a:srgbClr val="3333FF"/>
                </a:solidFill>
              </a:rPr>
              <a:t>print(</a:t>
            </a:r>
            <a:r>
              <a:rPr lang="en-US" dirty="0" err="1">
                <a:solidFill>
                  <a:srgbClr val="3333FF"/>
                </a:solidFill>
              </a:rPr>
              <a:t>has_license</a:t>
            </a:r>
            <a:r>
              <a:rPr lang="en-US" dirty="0">
                <a:solidFill>
                  <a:srgbClr val="3333FF"/>
                </a:solidFill>
              </a:rPr>
              <a:t>, type(</a:t>
            </a:r>
            <a:r>
              <a:rPr lang="en-US" dirty="0" err="1">
                <a:solidFill>
                  <a:srgbClr val="3333FF"/>
                </a:solidFill>
              </a:rPr>
              <a:t>has_license</a:t>
            </a:r>
            <a:r>
              <a:rPr lang="en-US" dirty="0">
                <a:solidFill>
                  <a:srgbClr val="3333FF"/>
                </a:solidFill>
              </a:rPr>
              <a:t>))</a:t>
            </a:r>
          </a:p>
        </p:txBody>
      </p:sp>
    </p:spTree>
    <p:extLst>
      <p:ext uri="{BB962C8B-B14F-4D97-AF65-F5344CB8AC3E}">
        <p14:creationId xmlns:p14="http://schemas.microsoft.com/office/powerpoint/2010/main" val="243171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74B9B4-AB8D-12BE-100B-A59E0DD0E82F}"/>
              </a:ext>
            </a:extLst>
          </p:cNvPr>
          <p:cNvSpPr txBox="1"/>
          <p:nvPr/>
        </p:nvSpPr>
        <p:spPr>
          <a:xfrm>
            <a:off x="548174" y="188272"/>
            <a:ext cx="11180406" cy="923330"/>
          </a:xfrm>
          <a:prstGeom prst="rect">
            <a:avLst/>
          </a:prstGeom>
          <a:noFill/>
        </p:spPr>
        <p:txBody>
          <a:bodyPr wrap="square">
            <a:spAutoFit/>
          </a:bodyPr>
          <a:lstStyle/>
          <a:p>
            <a:pPr>
              <a:buNone/>
            </a:pPr>
            <a:r>
              <a:rPr lang="en-US" b="1" dirty="0"/>
              <a:t>4. Type Checking and Conversion</a:t>
            </a:r>
          </a:p>
          <a:p>
            <a:pPr lvl="1">
              <a:buFont typeface="Arial" panose="020B0604020202020204" pitchFamily="34" charset="0"/>
              <a:buChar char="•"/>
            </a:pPr>
            <a:r>
              <a:rPr lang="en-US" dirty="0"/>
              <a:t>Use type() to check the data type of a variable.</a:t>
            </a:r>
          </a:p>
          <a:p>
            <a:pPr lvl="1">
              <a:buFont typeface="Arial" panose="020B0604020202020204" pitchFamily="34" charset="0"/>
              <a:buChar char="•"/>
            </a:pPr>
            <a:r>
              <a:rPr lang="en-US" dirty="0"/>
              <a:t>Use functions like int(), float(), str(), etc., to convert between types.</a:t>
            </a:r>
          </a:p>
        </p:txBody>
      </p:sp>
      <p:sp>
        <p:nvSpPr>
          <p:cNvPr id="7" name="TextBox 6">
            <a:extLst>
              <a:ext uri="{FF2B5EF4-FFF2-40B4-BE49-F238E27FC236}">
                <a16:creationId xmlns:a16="http://schemas.microsoft.com/office/drawing/2014/main" id="{ABF79315-F804-34D0-3C9F-639B545E1449}"/>
              </a:ext>
            </a:extLst>
          </p:cNvPr>
          <p:cNvSpPr txBox="1"/>
          <p:nvPr/>
        </p:nvSpPr>
        <p:spPr>
          <a:xfrm>
            <a:off x="1863790" y="1111602"/>
            <a:ext cx="6097554" cy="1754326"/>
          </a:xfrm>
          <a:prstGeom prst="rect">
            <a:avLst/>
          </a:prstGeom>
          <a:noFill/>
        </p:spPr>
        <p:txBody>
          <a:bodyPr wrap="square">
            <a:spAutoFit/>
          </a:bodyPr>
          <a:lstStyle/>
          <a:p>
            <a:r>
              <a:rPr lang="en-US" dirty="0">
                <a:solidFill>
                  <a:srgbClr val="3333FF"/>
                </a:solidFill>
              </a:rPr>
              <a:t>x = "123"</a:t>
            </a:r>
          </a:p>
          <a:p>
            <a:r>
              <a:rPr lang="en-US" dirty="0">
                <a:solidFill>
                  <a:srgbClr val="3333FF"/>
                </a:solidFill>
              </a:rPr>
              <a:t>y = int(x)  # Convert string to integer</a:t>
            </a:r>
          </a:p>
          <a:p>
            <a:r>
              <a:rPr lang="en-US" dirty="0">
                <a:solidFill>
                  <a:srgbClr val="3333FF"/>
                </a:solidFill>
              </a:rPr>
              <a:t>z = float(x)  # Convert string to float</a:t>
            </a:r>
          </a:p>
          <a:p>
            <a:endParaRPr lang="en-US" dirty="0">
              <a:solidFill>
                <a:srgbClr val="3333FF"/>
              </a:solidFill>
            </a:endParaRPr>
          </a:p>
          <a:p>
            <a:r>
              <a:rPr lang="en-US" dirty="0">
                <a:solidFill>
                  <a:srgbClr val="3333FF"/>
                </a:solidFill>
              </a:rPr>
              <a:t>print(y, type(y))  </a:t>
            </a:r>
          </a:p>
          <a:p>
            <a:r>
              <a:rPr lang="en-US" dirty="0">
                <a:solidFill>
                  <a:srgbClr val="3333FF"/>
                </a:solidFill>
              </a:rPr>
              <a:t>print(z, type(z)) </a:t>
            </a:r>
          </a:p>
        </p:txBody>
      </p:sp>
      <p:sp>
        <p:nvSpPr>
          <p:cNvPr id="9" name="TextBox 8">
            <a:extLst>
              <a:ext uri="{FF2B5EF4-FFF2-40B4-BE49-F238E27FC236}">
                <a16:creationId xmlns:a16="http://schemas.microsoft.com/office/drawing/2014/main" id="{0736C4DB-6ED7-62D0-D6C5-C25340050384}"/>
              </a:ext>
            </a:extLst>
          </p:cNvPr>
          <p:cNvSpPr txBox="1"/>
          <p:nvPr/>
        </p:nvSpPr>
        <p:spPr>
          <a:xfrm>
            <a:off x="370892" y="3877957"/>
            <a:ext cx="11821108" cy="1477328"/>
          </a:xfrm>
          <a:prstGeom prst="rect">
            <a:avLst/>
          </a:prstGeom>
          <a:noFill/>
        </p:spPr>
        <p:txBody>
          <a:bodyPr wrap="square">
            <a:spAutoFit/>
          </a:bodyPr>
          <a:lstStyle/>
          <a:p>
            <a:pPr>
              <a:buNone/>
            </a:pPr>
            <a:r>
              <a:rPr lang="en-US" b="1" dirty="0"/>
              <a:t>Key Points</a:t>
            </a:r>
          </a:p>
          <a:p>
            <a:pPr lvl="1">
              <a:buFont typeface="Arial" panose="020B0604020202020204" pitchFamily="34" charset="0"/>
              <a:buChar char="•"/>
            </a:pPr>
            <a:r>
              <a:rPr lang="en-US" dirty="0"/>
              <a:t>Python automatically determines the data type based on the assigned value.</a:t>
            </a:r>
          </a:p>
          <a:p>
            <a:pPr lvl="1">
              <a:buFont typeface="Arial" panose="020B0604020202020204" pitchFamily="34" charset="0"/>
              <a:buChar char="•"/>
            </a:pPr>
            <a:r>
              <a:rPr lang="en-US" dirty="0"/>
              <a:t>Variables can change type through reassignment (dynamic typing).</a:t>
            </a:r>
          </a:p>
          <a:p>
            <a:pPr lvl="1"/>
            <a:r>
              <a:rPr lang="en-US" dirty="0"/>
              <a:t>.</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300967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C3715F-5BDE-0DD0-361E-3A1E7B5E4B84}"/>
              </a:ext>
            </a:extLst>
          </p:cNvPr>
          <p:cNvSpPr txBox="1"/>
          <p:nvPr/>
        </p:nvSpPr>
        <p:spPr>
          <a:xfrm>
            <a:off x="277586" y="241834"/>
            <a:ext cx="6097554" cy="384080"/>
          </a:xfrm>
          <a:prstGeom prst="rect">
            <a:avLst/>
          </a:prstGeom>
          <a:noFill/>
        </p:spPr>
        <p:txBody>
          <a:bodyPr wrap="square">
            <a:spAutoFit/>
          </a:bodyPr>
          <a:lstStyle/>
          <a:p>
            <a:pPr algn="l">
              <a:lnSpc>
                <a:spcPts val="2400"/>
              </a:lnSpc>
              <a:spcBef>
                <a:spcPts val="2400"/>
              </a:spcBef>
              <a:spcAft>
                <a:spcPts val="1200"/>
              </a:spcAft>
              <a:buNone/>
            </a:pPr>
            <a:r>
              <a:rPr lang="en-US" b="1" dirty="0">
                <a:solidFill>
                  <a:srgbClr val="0F1115"/>
                </a:solidFill>
                <a:effectLst/>
                <a:latin typeface="quote-cjk-patch"/>
              </a:rPr>
              <a:t>Checking Data Types</a:t>
            </a:r>
          </a:p>
        </p:txBody>
      </p:sp>
      <p:sp>
        <p:nvSpPr>
          <p:cNvPr id="5" name="TextBox 4">
            <a:extLst>
              <a:ext uri="{FF2B5EF4-FFF2-40B4-BE49-F238E27FC236}">
                <a16:creationId xmlns:a16="http://schemas.microsoft.com/office/drawing/2014/main" id="{0AC8E706-8AA5-5DA7-A95B-922750CCD53D}"/>
              </a:ext>
            </a:extLst>
          </p:cNvPr>
          <p:cNvSpPr txBox="1"/>
          <p:nvPr/>
        </p:nvSpPr>
        <p:spPr>
          <a:xfrm>
            <a:off x="1443912" y="705836"/>
            <a:ext cx="6097554" cy="2031325"/>
          </a:xfrm>
          <a:prstGeom prst="rect">
            <a:avLst/>
          </a:prstGeom>
          <a:noFill/>
        </p:spPr>
        <p:txBody>
          <a:bodyPr wrap="square">
            <a:spAutoFit/>
          </a:bodyPr>
          <a:lstStyle/>
          <a:p>
            <a:r>
              <a:rPr lang="en-US" dirty="0">
                <a:solidFill>
                  <a:srgbClr val="3333FF"/>
                </a:solidFill>
              </a:rPr>
              <a:t># Using type() function</a:t>
            </a:r>
          </a:p>
          <a:p>
            <a:r>
              <a:rPr lang="en-US" dirty="0">
                <a:solidFill>
                  <a:srgbClr val="3333FF"/>
                </a:solidFill>
              </a:rPr>
              <a:t>value = 42</a:t>
            </a:r>
          </a:p>
          <a:p>
            <a:r>
              <a:rPr lang="en-US" dirty="0">
                <a:solidFill>
                  <a:srgbClr val="3333FF"/>
                </a:solidFill>
              </a:rPr>
              <a:t>print(type(value))  </a:t>
            </a:r>
          </a:p>
          <a:p>
            <a:endParaRPr lang="en-US" dirty="0">
              <a:solidFill>
                <a:srgbClr val="3333FF"/>
              </a:solidFill>
            </a:endParaRPr>
          </a:p>
          <a:p>
            <a:r>
              <a:rPr lang="en-US" dirty="0">
                <a:solidFill>
                  <a:srgbClr val="3333FF"/>
                </a:solidFill>
              </a:rPr>
              <a:t># Using </a:t>
            </a:r>
            <a:r>
              <a:rPr lang="en-US" dirty="0" err="1">
                <a:solidFill>
                  <a:srgbClr val="3333FF"/>
                </a:solidFill>
              </a:rPr>
              <a:t>isinstance</a:t>
            </a:r>
            <a:r>
              <a:rPr lang="en-US" dirty="0">
                <a:solidFill>
                  <a:srgbClr val="3333FF"/>
                </a:solidFill>
              </a:rPr>
              <a:t>() function</a:t>
            </a:r>
          </a:p>
          <a:p>
            <a:r>
              <a:rPr lang="en-US" dirty="0">
                <a:solidFill>
                  <a:srgbClr val="3333FF"/>
                </a:solidFill>
              </a:rPr>
              <a:t>print(</a:t>
            </a:r>
            <a:r>
              <a:rPr lang="en-US" dirty="0" err="1">
                <a:solidFill>
                  <a:srgbClr val="3333FF"/>
                </a:solidFill>
              </a:rPr>
              <a:t>isinstance</a:t>
            </a:r>
            <a:r>
              <a:rPr lang="en-US" dirty="0">
                <a:solidFill>
                  <a:srgbClr val="3333FF"/>
                </a:solidFill>
              </a:rPr>
              <a:t>(value, int))  </a:t>
            </a:r>
          </a:p>
          <a:p>
            <a:r>
              <a:rPr lang="en-US" dirty="0">
                <a:solidFill>
                  <a:srgbClr val="3333FF"/>
                </a:solidFill>
              </a:rPr>
              <a:t>print(</a:t>
            </a:r>
            <a:r>
              <a:rPr lang="en-US" dirty="0" err="1">
                <a:solidFill>
                  <a:srgbClr val="3333FF"/>
                </a:solidFill>
              </a:rPr>
              <a:t>isinstance</a:t>
            </a:r>
            <a:r>
              <a:rPr lang="en-US" dirty="0">
                <a:solidFill>
                  <a:srgbClr val="3333FF"/>
                </a:solidFill>
              </a:rPr>
              <a:t>(value, (int, float))) </a:t>
            </a:r>
          </a:p>
        </p:txBody>
      </p:sp>
      <p:sp>
        <p:nvSpPr>
          <p:cNvPr id="7" name="TextBox 6">
            <a:extLst>
              <a:ext uri="{FF2B5EF4-FFF2-40B4-BE49-F238E27FC236}">
                <a16:creationId xmlns:a16="http://schemas.microsoft.com/office/drawing/2014/main" id="{048DF7CF-C6B3-7800-DB52-5C172B66F999}"/>
              </a:ext>
            </a:extLst>
          </p:cNvPr>
          <p:cNvSpPr txBox="1"/>
          <p:nvPr/>
        </p:nvSpPr>
        <p:spPr>
          <a:xfrm>
            <a:off x="277585" y="2966009"/>
            <a:ext cx="10583247" cy="384080"/>
          </a:xfrm>
          <a:prstGeom prst="rect">
            <a:avLst/>
          </a:prstGeom>
          <a:noFill/>
        </p:spPr>
        <p:txBody>
          <a:bodyPr wrap="square">
            <a:spAutoFit/>
          </a:bodyPr>
          <a:lstStyle/>
          <a:p>
            <a:pPr algn="l">
              <a:lnSpc>
                <a:spcPts val="2400"/>
              </a:lnSpc>
              <a:spcBef>
                <a:spcPts val="2400"/>
              </a:spcBef>
              <a:spcAft>
                <a:spcPts val="1200"/>
              </a:spcAft>
              <a:buNone/>
            </a:pPr>
            <a:r>
              <a:rPr lang="en-US" b="1" dirty="0">
                <a:solidFill>
                  <a:srgbClr val="0F1115"/>
                </a:solidFill>
                <a:effectLst/>
                <a:latin typeface="quote-cjk-patch"/>
              </a:rPr>
              <a:t>Dynamic Typing </a:t>
            </a:r>
            <a:r>
              <a:rPr lang="en-US" b="0" i="0" dirty="0">
                <a:solidFill>
                  <a:srgbClr val="0F1115"/>
                </a:solidFill>
                <a:effectLst/>
                <a:latin typeface="quote-cjk-patch"/>
              </a:rPr>
              <a:t>Python is dynamically typed, meaning variable types are determined at runtime:</a:t>
            </a:r>
          </a:p>
        </p:txBody>
      </p:sp>
      <p:sp>
        <p:nvSpPr>
          <p:cNvPr id="9" name="TextBox 8">
            <a:extLst>
              <a:ext uri="{FF2B5EF4-FFF2-40B4-BE49-F238E27FC236}">
                <a16:creationId xmlns:a16="http://schemas.microsoft.com/office/drawing/2014/main" id="{8E618CF1-0271-817D-3406-A46855D2F786}"/>
              </a:ext>
            </a:extLst>
          </p:cNvPr>
          <p:cNvSpPr txBox="1"/>
          <p:nvPr/>
        </p:nvSpPr>
        <p:spPr>
          <a:xfrm>
            <a:off x="1238640" y="3784594"/>
            <a:ext cx="6097554" cy="2585323"/>
          </a:xfrm>
          <a:prstGeom prst="rect">
            <a:avLst/>
          </a:prstGeom>
          <a:noFill/>
        </p:spPr>
        <p:txBody>
          <a:bodyPr wrap="square">
            <a:spAutoFit/>
          </a:bodyPr>
          <a:lstStyle/>
          <a:p>
            <a:r>
              <a:rPr lang="en-US" dirty="0">
                <a:solidFill>
                  <a:srgbClr val="3333FF"/>
                </a:solidFill>
              </a:rPr>
              <a:t># A variable can change type</a:t>
            </a:r>
          </a:p>
          <a:p>
            <a:r>
              <a:rPr lang="en-US" dirty="0">
                <a:solidFill>
                  <a:srgbClr val="3333FF"/>
                </a:solidFill>
              </a:rPr>
              <a:t>variable = 10</a:t>
            </a:r>
          </a:p>
          <a:p>
            <a:r>
              <a:rPr lang="en-US" dirty="0">
                <a:solidFill>
                  <a:srgbClr val="3333FF"/>
                </a:solidFill>
              </a:rPr>
              <a:t>print(type(variable))  </a:t>
            </a:r>
          </a:p>
          <a:p>
            <a:endParaRPr lang="en-US" dirty="0">
              <a:solidFill>
                <a:srgbClr val="3333FF"/>
              </a:solidFill>
            </a:endParaRPr>
          </a:p>
          <a:p>
            <a:r>
              <a:rPr lang="en-US" dirty="0">
                <a:solidFill>
                  <a:srgbClr val="3333FF"/>
                </a:solidFill>
              </a:rPr>
              <a:t>variable = "hello"</a:t>
            </a:r>
          </a:p>
          <a:p>
            <a:r>
              <a:rPr lang="en-US" dirty="0">
                <a:solidFill>
                  <a:srgbClr val="3333FF"/>
                </a:solidFill>
              </a:rPr>
              <a:t>print(type(variable))  </a:t>
            </a:r>
          </a:p>
          <a:p>
            <a:endParaRPr lang="en-US" dirty="0">
              <a:solidFill>
                <a:srgbClr val="3333FF"/>
              </a:solidFill>
            </a:endParaRPr>
          </a:p>
          <a:p>
            <a:r>
              <a:rPr lang="en-US" dirty="0">
                <a:solidFill>
                  <a:srgbClr val="3333FF"/>
                </a:solidFill>
              </a:rPr>
              <a:t>variable = [1, 2, 3]</a:t>
            </a:r>
          </a:p>
          <a:p>
            <a:r>
              <a:rPr lang="en-US" dirty="0">
                <a:solidFill>
                  <a:srgbClr val="3333FF"/>
                </a:solidFill>
              </a:rPr>
              <a:t>print(type(variable)) </a:t>
            </a:r>
          </a:p>
        </p:txBody>
      </p:sp>
    </p:spTree>
    <p:extLst>
      <p:ext uri="{BB962C8B-B14F-4D97-AF65-F5344CB8AC3E}">
        <p14:creationId xmlns:p14="http://schemas.microsoft.com/office/powerpoint/2010/main" val="302491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107E02-6AD0-558B-E0D9-744268BFF9BD}"/>
              </a:ext>
            </a:extLst>
          </p:cNvPr>
          <p:cNvSpPr txBox="1"/>
          <p:nvPr/>
        </p:nvSpPr>
        <p:spPr>
          <a:xfrm>
            <a:off x="389553" y="176519"/>
            <a:ext cx="6097554" cy="384080"/>
          </a:xfrm>
          <a:prstGeom prst="rect">
            <a:avLst/>
          </a:prstGeom>
          <a:noFill/>
        </p:spPr>
        <p:txBody>
          <a:bodyPr wrap="square">
            <a:spAutoFit/>
          </a:bodyPr>
          <a:lstStyle/>
          <a:p>
            <a:pPr algn="l">
              <a:lnSpc>
                <a:spcPts val="2400"/>
              </a:lnSpc>
              <a:spcBef>
                <a:spcPts val="2400"/>
              </a:spcBef>
              <a:spcAft>
                <a:spcPts val="1200"/>
              </a:spcAft>
              <a:buNone/>
            </a:pPr>
            <a:r>
              <a:rPr lang="en-US" b="1" dirty="0">
                <a:solidFill>
                  <a:srgbClr val="0F1115"/>
                </a:solidFill>
                <a:effectLst/>
                <a:latin typeface="quote-cjk-patch"/>
              </a:rPr>
              <a:t>Variable Assignment </a:t>
            </a:r>
          </a:p>
        </p:txBody>
      </p:sp>
      <p:sp>
        <p:nvSpPr>
          <p:cNvPr id="5" name="TextBox 4">
            <a:extLst>
              <a:ext uri="{FF2B5EF4-FFF2-40B4-BE49-F238E27FC236}">
                <a16:creationId xmlns:a16="http://schemas.microsoft.com/office/drawing/2014/main" id="{98AE5239-86B4-F461-57EE-A75A2581F32E}"/>
              </a:ext>
            </a:extLst>
          </p:cNvPr>
          <p:cNvSpPr txBox="1"/>
          <p:nvPr/>
        </p:nvSpPr>
        <p:spPr>
          <a:xfrm>
            <a:off x="2694214" y="1023878"/>
            <a:ext cx="6097554" cy="2862322"/>
          </a:xfrm>
          <a:prstGeom prst="rect">
            <a:avLst/>
          </a:prstGeom>
          <a:noFill/>
        </p:spPr>
        <p:txBody>
          <a:bodyPr wrap="square">
            <a:spAutoFit/>
          </a:bodyPr>
          <a:lstStyle/>
          <a:p>
            <a:r>
              <a:rPr lang="en-US" dirty="0">
                <a:solidFill>
                  <a:srgbClr val="3333FF"/>
                </a:solidFill>
              </a:rPr>
              <a:t># Multiple assignment</a:t>
            </a:r>
          </a:p>
          <a:p>
            <a:r>
              <a:rPr lang="en-US" dirty="0">
                <a:solidFill>
                  <a:srgbClr val="3333FF"/>
                </a:solidFill>
              </a:rPr>
              <a:t>a, b, c = 1, 2, 3</a:t>
            </a:r>
          </a:p>
          <a:p>
            <a:endParaRPr lang="en-US" dirty="0">
              <a:solidFill>
                <a:srgbClr val="3333FF"/>
              </a:solidFill>
            </a:endParaRPr>
          </a:p>
          <a:p>
            <a:r>
              <a:rPr lang="en-US" dirty="0">
                <a:solidFill>
                  <a:srgbClr val="3333FF"/>
                </a:solidFill>
              </a:rPr>
              <a:t># Swap variables</a:t>
            </a:r>
          </a:p>
          <a:p>
            <a:r>
              <a:rPr lang="en-US" dirty="0">
                <a:solidFill>
                  <a:srgbClr val="3333FF"/>
                </a:solidFill>
              </a:rPr>
              <a:t>x, y = 10, 20</a:t>
            </a:r>
          </a:p>
          <a:p>
            <a:r>
              <a:rPr lang="en-US" dirty="0">
                <a:solidFill>
                  <a:srgbClr val="3333FF"/>
                </a:solidFill>
              </a:rPr>
              <a:t>x, y = y, x  </a:t>
            </a:r>
          </a:p>
          <a:p>
            <a:endParaRPr lang="en-US" dirty="0">
              <a:solidFill>
                <a:srgbClr val="3333FF"/>
              </a:solidFill>
            </a:endParaRPr>
          </a:p>
          <a:p>
            <a:r>
              <a:rPr lang="en-US" dirty="0">
                <a:solidFill>
                  <a:srgbClr val="3333FF"/>
                </a:solidFill>
              </a:rPr>
              <a:t># Unpacking</a:t>
            </a:r>
          </a:p>
          <a:p>
            <a:r>
              <a:rPr lang="en-US" dirty="0">
                <a:solidFill>
                  <a:srgbClr val="3333FF"/>
                </a:solidFill>
              </a:rPr>
              <a:t>numbers = [1, 2, 3]</a:t>
            </a:r>
          </a:p>
          <a:p>
            <a:r>
              <a:rPr lang="en-US" dirty="0">
                <a:solidFill>
                  <a:srgbClr val="3333FF"/>
                </a:solidFill>
              </a:rPr>
              <a:t>first, second, third = numbers</a:t>
            </a:r>
          </a:p>
        </p:txBody>
      </p:sp>
    </p:spTree>
    <p:extLst>
      <p:ext uri="{BB962C8B-B14F-4D97-AF65-F5344CB8AC3E}">
        <p14:creationId xmlns:p14="http://schemas.microsoft.com/office/powerpoint/2010/main" val="4270059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200+ Ultimate Tech Quiz Questions To Boost Your Brain Power">
            <a:extLst>
              <a:ext uri="{FF2B5EF4-FFF2-40B4-BE49-F238E27FC236}">
                <a16:creationId xmlns:a16="http://schemas.microsoft.com/office/drawing/2014/main" id="{FCAF2793-9D78-0578-53D4-C6450741A0E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7253BAD8-89C7-7B90-9375-55B1B8AB4782}"/>
              </a:ext>
            </a:extLst>
          </p:cNvPr>
          <p:cNvPicPr>
            <a:picLocks noChangeAspect="1"/>
          </p:cNvPicPr>
          <p:nvPr/>
        </p:nvPicPr>
        <p:blipFill>
          <a:blip r:embed="rId2"/>
          <a:stretch>
            <a:fillRect/>
          </a:stretch>
        </p:blipFill>
        <p:spPr>
          <a:xfrm>
            <a:off x="2005568" y="382554"/>
            <a:ext cx="8180863" cy="6120883"/>
          </a:xfrm>
          <a:prstGeom prst="rect">
            <a:avLst/>
          </a:prstGeom>
        </p:spPr>
      </p:pic>
    </p:spTree>
    <p:extLst>
      <p:ext uri="{BB962C8B-B14F-4D97-AF65-F5344CB8AC3E}">
        <p14:creationId xmlns:p14="http://schemas.microsoft.com/office/powerpoint/2010/main" val="1570563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05D4D9-67EF-6782-64BB-787D916010AC}"/>
              </a:ext>
            </a:extLst>
          </p:cNvPr>
          <p:cNvSpPr txBox="1"/>
          <p:nvPr/>
        </p:nvSpPr>
        <p:spPr>
          <a:xfrm>
            <a:off x="1667847" y="898859"/>
            <a:ext cx="6097554" cy="1477328"/>
          </a:xfrm>
          <a:prstGeom prst="rect">
            <a:avLst/>
          </a:prstGeom>
          <a:noFill/>
        </p:spPr>
        <p:txBody>
          <a:bodyPr wrap="square">
            <a:spAutoFit/>
          </a:bodyPr>
          <a:lstStyle/>
          <a:p>
            <a:pPr>
              <a:buNone/>
            </a:pPr>
            <a:r>
              <a:rPr lang="en-US" b="1" dirty="0"/>
              <a:t>1. Which of the following is a valid variable name in Python?</a:t>
            </a:r>
          </a:p>
          <a:p>
            <a:pPr>
              <a:buNone/>
            </a:pPr>
            <a:r>
              <a:rPr lang="en-US" dirty="0"/>
              <a:t>A) </a:t>
            </a:r>
            <a:r>
              <a:rPr lang="en-US" dirty="0">
                <a:latin typeface="Courier New" panose="02070309020205020404" pitchFamily="49" charset="0"/>
              </a:rPr>
              <a:t>1value</a:t>
            </a:r>
            <a:br>
              <a:rPr lang="en-US" dirty="0"/>
            </a:br>
            <a:r>
              <a:rPr lang="en-US" dirty="0"/>
              <a:t>B) </a:t>
            </a:r>
            <a:r>
              <a:rPr lang="en-US" dirty="0">
                <a:latin typeface="Courier New" panose="02070309020205020404" pitchFamily="49" charset="0"/>
              </a:rPr>
              <a:t>value_1</a:t>
            </a:r>
            <a:br>
              <a:rPr lang="en-US" dirty="0"/>
            </a:br>
            <a:r>
              <a:rPr lang="en-US" dirty="0"/>
              <a:t>C) </a:t>
            </a:r>
            <a:r>
              <a:rPr lang="en-US" dirty="0">
                <a:latin typeface="Courier New" panose="02070309020205020404" pitchFamily="49" charset="0"/>
              </a:rPr>
              <a:t>value-1</a:t>
            </a:r>
            <a:br>
              <a:rPr lang="en-US" dirty="0"/>
            </a:br>
            <a:r>
              <a:rPr lang="en-US" dirty="0"/>
              <a:t>D) </a:t>
            </a:r>
            <a:r>
              <a:rPr lang="en-US" dirty="0">
                <a:latin typeface="Courier New" panose="02070309020205020404" pitchFamily="49" charset="0"/>
              </a:rPr>
              <a:t>value one</a:t>
            </a:r>
            <a:endParaRPr lang="en-US" dirty="0"/>
          </a:p>
        </p:txBody>
      </p:sp>
      <p:sp>
        <p:nvSpPr>
          <p:cNvPr id="5" name="TextBox 4">
            <a:extLst>
              <a:ext uri="{FF2B5EF4-FFF2-40B4-BE49-F238E27FC236}">
                <a16:creationId xmlns:a16="http://schemas.microsoft.com/office/drawing/2014/main" id="{DCE92E9A-6834-1267-247E-4F5A2D03D176}"/>
              </a:ext>
            </a:extLst>
          </p:cNvPr>
          <p:cNvSpPr txBox="1"/>
          <p:nvPr/>
        </p:nvSpPr>
        <p:spPr>
          <a:xfrm>
            <a:off x="1499896" y="3281485"/>
            <a:ext cx="9892781" cy="923330"/>
          </a:xfrm>
          <a:prstGeom prst="rect">
            <a:avLst/>
          </a:prstGeom>
          <a:noFill/>
        </p:spPr>
        <p:txBody>
          <a:bodyPr wrap="square">
            <a:spAutoFit/>
          </a:bodyPr>
          <a:lstStyle/>
          <a:p>
            <a:r>
              <a:rPr lang="en-US" b="1" dirty="0">
                <a:solidFill>
                  <a:srgbClr val="00B050"/>
                </a:solidFill>
              </a:rPr>
              <a:t>Answer:</a:t>
            </a:r>
            <a:r>
              <a:rPr lang="en-US" dirty="0">
                <a:solidFill>
                  <a:srgbClr val="00B050"/>
                </a:solidFill>
              </a:rPr>
              <a:t> B</a:t>
            </a:r>
            <a:br>
              <a:rPr lang="en-US" dirty="0">
                <a:solidFill>
                  <a:srgbClr val="00B050"/>
                </a:solidFill>
              </a:rPr>
            </a:br>
            <a:r>
              <a:rPr lang="en-US" b="1" dirty="0">
                <a:solidFill>
                  <a:srgbClr val="00B050"/>
                </a:solidFill>
              </a:rPr>
              <a:t>Explanation:</a:t>
            </a:r>
            <a:r>
              <a:rPr lang="en-US" dirty="0">
                <a:solidFill>
                  <a:srgbClr val="00B050"/>
                </a:solidFill>
              </a:rPr>
              <a:t> Variable names cannot start with a digit, cannot contain </a:t>
            </a:r>
            <a:r>
              <a:rPr lang="en-US" dirty="0">
                <a:solidFill>
                  <a:srgbClr val="00B050"/>
                </a:solidFill>
                <a:latin typeface="Courier New" panose="02070309020205020404" pitchFamily="49" charset="0"/>
              </a:rPr>
              <a:t>-</a:t>
            </a:r>
            <a:r>
              <a:rPr lang="en-US" dirty="0">
                <a:solidFill>
                  <a:srgbClr val="00B050"/>
                </a:solidFill>
              </a:rPr>
              <a:t> or spaces. Only letters, digits, and underscores are allowed.</a:t>
            </a:r>
          </a:p>
        </p:txBody>
      </p:sp>
    </p:spTree>
    <p:extLst>
      <p:ext uri="{BB962C8B-B14F-4D97-AF65-F5344CB8AC3E}">
        <p14:creationId xmlns:p14="http://schemas.microsoft.com/office/powerpoint/2010/main" val="400417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2F106B-BED7-373C-EF1E-6AC4EB9BD34E}"/>
              </a:ext>
            </a:extLst>
          </p:cNvPr>
          <p:cNvSpPr txBox="1"/>
          <p:nvPr/>
        </p:nvSpPr>
        <p:spPr>
          <a:xfrm>
            <a:off x="1891782" y="757440"/>
            <a:ext cx="6097554" cy="1200329"/>
          </a:xfrm>
          <a:prstGeom prst="rect">
            <a:avLst/>
          </a:prstGeom>
          <a:noFill/>
        </p:spPr>
        <p:txBody>
          <a:bodyPr wrap="square">
            <a:spAutoFit/>
          </a:bodyPr>
          <a:lstStyle/>
          <a:p>
            <a:pPr>
              <a:buNone/>
            </a:pPr>
            <a:r>
              <a:rPr lang="en-US" b="1" dirty="0"/>
              <a:t>2. What is the output of the following code?</a:t>
            </a:r>
          </a:p>
          <a:p>
            <a:pPr rtl="0">
              <a:buNone/>
            </a:pPr>
            <a:r>
              <a:rPr lang="en-US" dirty="0">
                <a:latin typeface="Courier New" panose="02070309020205020404" pitchFamily="49" charset="0"/>
              </a:rPr>
              <a:t>x = "5"</a:t>
            </a:r>
          </a:p>
          <a:p>
            <a:pPr rtl="0">
              <a:buNone/>
            </a:pPr>
            <a:r>
              <a:rPr lang="en-US" dirty="0">
                <a:latin typeface="Courier New" panose="02070309020205020404" pitchFamily="49" charset="0"/>
              </a:rPr>
              <a:t>y = 5</a:t>
            </a:r>
          </a:p>
          <a:p>
            <a:pPr rtl="0">
              <a:buNone/>
            </a:pPr>
            <a:r>
              <a:rPr lang="en-US" dirty="0">
                <a:latin typeface="Courier New" panose="02070309020205020404" pitchFamily="49" charset="0"/>
              </a:rPr>
              <a:t>print(x * y)</a:t>
            </a:r>
          </a:p>
        </p:txBody>
      </p:sp>
      <p:sp>
        <p:nvSpPr>
          <p:cNvPr id="5" name="TextBox 4">
            <a:extLst>
              <a:ext uri="{FF2B5EF4-FFF2-40B4-BE49-F238E27FC236}">
                <a16:creationId xmlns:a16="http://schemas.microsoft.com/office/drawing/2014/main" id="{928B0369-F7F2-71EC-E13E-DFA512BCCA1D}"/>
              </a:ext>
            </a:extLst>
          </p:cNvPr>
          <p:cNvSpPr txBox="1"/>
          <p:nvPr/>
        </p:nvSpPr>
        <p:spPr>
          <a:xfrm>
            <a:off x="2432958" y="2228357"/>
            <a:ext cx="6097554" cy="1200329"/>
          </a:xfrm>
          <a:prstGeom prst="rect">
            <a:avLst/>
          </a:prstGeom>
          <a:noFill/>
        </p:spPr>
        <p:txBody>
          <a:bodyPr wrap="square">
            <a:spAutoFit/>
          </a:bodyPr>
          <a:lstStyle/>
          <a:p>
            <a:r>
              <a:rPr lang="es-ES" dirty="0"/>
              <a:t>A) </a:t>
            </a:r>
            <a:r>
              <a:rPr lang="es-ES" dirty="0">
                <a:latin typeface="Courier New" panose="02070309020205020404" pitchFamily="49" charset="0"/>
              </a:rPr>
              <a:t>25</a:t>
            </a:r>
            <a:br>
              <a:rPr lang="es-ES" dirty="0"/>
            </a:br>
            <a:r>
              <a:rPr lang="es-ES" dirty="0"/>
              <a:t>B) </a:t>
            </a:r>
            <a:r>
              <a:rPr lang="es-ES" dirty="0">
                <a:latin typeface="Courier New" panose="02070309020205020404" pitchFamily="49" charset="0"/>
              </a:rPr>
              <a:t>55555</a:t>
            </a:r>
            <a:br>
              <a:rPr lang="es-ES" dirty="0"/>
            </a:br>
            <a:r>
              <a:rPr lang="es-ES" dirty="0"/>
              <a:t>C) Error</a:t>
            </a:r>
            <a:br>
              <a:rPr lang="es-ES" dirty="0"/>
            </a:br>
            <a:r>
              <a:rPr lang="es-ES" dirty="0"/>
              <a:t>D) </a:t>
            </a:r>
            <a:r>
              <a:rPr lang="es-ES" dirty="0">
                <a:latin typeface="Courier New" panose="02070309020205020404" pitchFamily="49" charset="0"/>
              </a:rPr>
              <a:t>55</a:t>
            </a:r>
            <a:endParaRPr lang="en-US" dirty="0"/>
          </a:p>
        </p:txBody>
      </p:sp>
      <p:sp>
        <p:nvSpPr>
          <p:cNvPr id="7" name="TextBox 6">
            <a:extLst>
              <a:ext uri="{FF2B5EF4-FFF2-40B4-BE49-F238E27FC236}">
                <a16:creationId xmlns:a16="http://schemas.microsoft.com/office/drawing/2014/main" id="{B2858580-A333-B8C4-88E2-9591E56D95D1}"/>
              </a:ext>
            </a:extLst>
          </p:cNvPr>
          <p:cNvSpPr txBox="1"/>
          <p:nvPr/>
        </p:nvSpPr>
        <p:spPr>
          <a:xfrm>
            <a:off x="1621194" y="4629643"/>
            <a:ext cx="6097554" cy="646331"/>
          </a:xfrm>
          <a:prstGeom prst="rect">
            <a:avLst/>
          </a:prstGeom>
          <a:noFill/>
        </p:spPr>
        <p:txBody>
          <a:bodyPr wrap="square">
            <a:spAutoFit/>
          </a:bodyPr>
          <a:lstStyle/>
          <a:p>
            <a:r>
              <a:rPr lang="en-US" b="1" dirty="0">
                <a:solidFill>
                  <a:srgbClr val="00B050"/>
                </a:solidFill>
              </a:rPr>
              <a:t>Answer:</a:t>
            </a:r>
            <a:r>
              <a:rPr lang="en-US" dirty="0">
                <a:solidFill>
                  <a:srgbClr val="00B050"/>
                </a:solidFill>
              </a:rPr>
              <a:t> B</a:t>
            </a:r>
            <a:br>
              <a:rPr lang="en-US" dirty="0">
                <a:solidFill>
                  <a:srgbClr val="00B050"/>
                </a:solidFill>
              </a:rPr>
            </a:br>
            <a:r>
              <a:rPr lang="en-US" b="1" dirty="0">
                <a:solidFill>
                  <a:srgbClr val="00B050"/>
                </a:solidFill>
              </a:rPr>
              <a:t>Explanation:</a:t>
            </a:r>
            <a:r>
              <a:rPr lang="en-US" dirty="0">
                <a:solidFill>
                  <a:srgbClr val="00B050"/>
                </a:solidFill>
              </a:rPr>
              <a:t> </a:t>
            </a:r>
            <a:r>
              <a:rPr lang="en-US" dirty="0">
                <a:solidFill>
                  <a:srgbClr val="00B050"/>
                </a:solidFill>
                <a:latin typeface="Courier New" panose="02070309020205020404" pitchFamily="49" charset="0"/>
              </a:rPr>
              <a:t>"5"</a:t>
            </a:r>
            <a:r>
              <a:rPr lang="en-US" dirty="0">
                <a:solidFill>
                  <a:srgbClr val="00B050"/>
                </a:solidFill>
              </a:rPr>
              <a:t> is a string. </a:t>
            </a:r>
            <a:r>
              <a:rPr lang="en-US" dirty="0">
                <a:solidFill>
                  <a:srgbClr val="00B050"/>
                </a:solidFill>
                <a:latin typeface="Courier New" panose="02070309020205020404" pitchFamily="49" charset="0"/>
              </a:rPr>
              <a:t>"5" * 5</a:t>
            </a:r>
            <a:r>
              <a:rPr lang="en-US" dirty="0">
                <a:solidFill>
                  <a:srgbClr val="00B050"/>
                </a:solidFill>
              </a:rPr>
              <a:t> → </a:t>
            </a:r>
            <a:r>
              <a:rPr lang="en-US" dirty="0">
                <a:solidFill>
                  <a:srgbClr val="00B050"/>
                </a:solidFill>
                <a:latin typeface="Courier New" panose="02070309020205020404" pitchFamily="49" charset="0"/>
              </a:rPr>
              <a:t>"55555"</a:t>
            </a:r>
            <a:r>
              <a:rPr lang="en-US" dirty="0">
                <a:solidFill>
                  <a:srgbClr val="00B050"/>
                </a:solidFill>
              </a:rPr>
              <a:t>.</a:t>
            </a:r>
          </a:p>
        </p:txBody>
      </p:sp>
    </p:spTree>
    <p:extLst>
      <p:ext uri="{BB962C8B-B14F-4D97-AF65-F5344CB8AC3E}">
        <p14:creationId xmlns:p14="http://schemas.microsoft.com/office/powerpoint/2010/main" val="391342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94C6F7-E406-0E30-1A7E-4DC10D93C1F3}"/>
              </a:ext>
            </a:extLst>
          </p:cNvPr>
          <p:cNvSpPr txBox="1"/>
          <p:nvPr/>
        </p:nvSpPr>
        <p:spPr>
          <a:xfrm>
            <a:off x="1266631" y="819263"/>
            <a:ext cx="9874120" cy="1477328"/>
          </a:xfrm>
          <a:prstGeom prst="rect">
            <a:avLst/>
          </a:prstGeom>
          <a:noFill/>
        </p:spPr>
        <p:txBody>
          <a:bodyPr wrap="square">
            <a:spAutoFit/>
          </a:bodyPr>
          <a:lstStyle/>
          <a:p>
            <a:pPr>
              <a:buNone/>
            </a:pPr>
            <a:r>
              <a:rPr lang="en-US" b="1" dirty="0"/>
              <a:t>3. Which of the following is not a valid data type in Python?</a:t>
            </a:r>
          </a:p>
          <a:p>
            <a:pPr lvl="1"/>
            <a:r>
              <a:rPr lang="en-US" dirty="0"/>
              <a:t>A) </a:t>
            </a:r>
            <a:r>
              <a:rPr lang="en-US" dirty="0">
                <a:latin typeface="Courier New" panose="02070309020205020404" pitchFamily="49" charset="0"/>
              </a:rPr>
              <a:t>int</a:t>
            </a:r>
            <a:br>
              <a:rPr lang="en-US" dirty="0"/>
            </a:br>
            <a:r>
              <a:rPr lang="en-US" dirty="0"/>
              <a:t>B) </a:t>
            </a:r>
            <a:r>
              <a:rPr lang="en-US" dirty="0">
                <a:latin typeface="Courier New" panose="02070309020205020404" pitchFamily="49" charset="0"/>
              </a:rPr>
              <a:t>float</a:t>
            </a:r>
            <a:br>
              <a:rPr lang="en-US" dirty="0"/>
            </a:br>
            <a:r>
              <a:rPr lang="en-US" dirty="0"/>
              <a:t>C) </a:t>
            </a:r>
            <a:r>
              <a:rPr lang="en-US" dirty="0">
                <a:latin typeface="Courier New" panose="02070309020205020404" pitchFamily="49" charset="0"/>
              </a:rPr>
              <a:t>real</a:t>
            </a:r>
            <a:br>
              <a:rPr lang="en-US" dirty="0"/>
            </a:br>
            <a:r>
              <a:rPr lang="en-US" dirty="0"/>
              <a:t>D) </a:t>
            </a:r>
            <a:r>
              <a:rPr lang="en-US" dirty="0">
                <a:latin typeface="Courier New" panose="02070309020205020404" pitchFamily="49" charset="0"/>
              </a:rPr>
              <a:t>complex</a:t>
            </a:r>
            <a:endParaRPr lang="en-US" dirty="0"/>
          </a:p>
        </p:txBody>
      </p:sp>
      <p:sp>
        <p:nvSpPr>
          <p:cNvPr id="5" name="TextBox 4">
            <a:extLst>
              <a:ext uri="{FF2B5EF4-FFF2-40B4-BE49-F238E27FC236}">
                <a16:creationId xmlns:a16="http://schemas.microsoft.com/office/drawing/2014/main" id="{18896BB5-AD9E-0E48-C1E9-B59E11CE7FAD}"/>
              </a:ext>
            </a:extLst>
          </p:cNvPr>
          <p:cNvSpPr txBox="1"/>
          <p:nvPr/>
        </p:nvSpPr>
        <p:spPr>
          <a:xfrm>
            <a:off x="1677177" y="3349890"/>
            <a:ext cx="10657891" cy="646331"/>
          </a:xfrm>
          <a:prstGeom prst="rect">
            <a:avLst/>
          </a:prstGeom>
          <a:noFill/>
        </p:spPr>
        <p:txBody>
          <a:bodyPr wrap="square">
            <a:spAutoFit/>
          </a:bodyPr>
          <a:lstStyle/>
          <a:p>
            <a:pPr>
              <a:buNone/>
            </a:pPr>
            <a:r>
              <a:rPr lang="en-US" b="1" dirty="0">
                <a:solidFill>
                  <a:srgbClr val="00B050"/>
                </a:solidFill>
              </a:rPr>
              <a:t>Answer:</a:t>
            </a:r>
            <a:r>
              <a:rPr lang="en-US" dirty="0">
                <a:solidFill>
                  <a:srgbClr val="00B050"/>
                </a:solidFill>
              </a:rPr>
              <a:t> C</a:t>
            </a:r>
            <a:br>
              <a:rPr lang="en-US" dirty="0">
                <a:solidFill>
                  <a:srgbClr val="00B050"/>
                </a:solidFill>
              </a:rPr>
            </a:br>
            <a:r>
              <a:rPr lang="en-US" b="1" dirty="0">
                <a:solidFill>
                  <a:srgbClr val="00B050"/>
                </a:solidFill>
              </a:rPr>
              <a:t>Explanation:</a:t>
            </a:r>
            <a:r>
              <a:rPr lang="en-US" dirty="0">
                <a:solidFill>
                  <a:srgbClr val="00B050"/>
                </a:solidFill>
              </a:rPr>
              <a:t> </a:t>
            </a:r>
            <a:r>
              <a:rPr lang="en-US" dirty="0">
                <a:solidFill>
                  <a:srgbClr val="00B050"/>
                </a:solidFill>
                <a:latin typeface="Courier New" panose="02070309020205020404" pitchFamily="49" charset="0"/>
              </a:rPr>
              <a:t>real</a:t>
            </a:r>
            <a:r>
              <a:rPr lang="en-US" dirty="0">
                <a:solidFill>
                  <a:srgbClr val="00B050"/>
                </a:solidFill>
              </a:rPr>
              <a:t> is not a built-in type. Python has </a:t>
            </a:r>
            <a:r>
              <a:rPr lang="en-US" dirty="0">
                <a:solidFill>
                  <a:srgbClr val="00B050"/>
                </a:solidFill>
                <a:latin typeface="Courier New" panose="02070309020205020404" pitchFamily="49" charset="0"/>
              </a:rPr>
              <a:t>int</a:t>
            </a:r>
            <a:r>
              <a:rPr lang="en-US" dirty="0">
                <a:solidFill>
                  <a:srgbClr val="00B050"/>
                </a:solidFill>
              </a:rPr>
              <a:t>, </a:t>
            </a:r>
            <a:r>
              <a:rPr lang="en-US" dirty="0">
                <a:solidFill>
                  <a:srgbClr val="00B050"/>
                </a:solidFill>
                <a:latin typeface="Courier New" panose="02070309020205020404" pitchFamily="49" charset="0"/>
              </a:rPr>
              <a:t>float</a:t>
            </a:r>
            <a:r>
              <a:rPr lang="en-US" dirty="0">
                <a:solidFill>
                  <a:srgbClr val="00B050"/>
                </a:solidFill>
              </a:rPr>
              <a:t>, </a:t>
            </a:r>
            <a:r>
              <a:rPr lang="en-US" dirty="0">
                <a:solidFill>
                  <a:srgbClr val="00B050"/>
                </a:solidFill>
                <a:latin typeface="Courier New" panose="02070309020205020404" pitchFamily="49" charset="0"/>
              </a:rPr>
              <a:t>complex</a:t>
            </a:r>
            <a:r>
              <a:rPr lang="en-US" dirty="0">
                <a:solidFill>
                  <a:srgbClr val="00B050"/>
                </a:solidFill>
              </a:rPr>
              <a:t>.</a:t>
            </a:r>
          </a:p>
        </p:txBody>
      </p:sp>
    </p:spTree>
    <p:extLst>
      <p:ext uri="{BB962C8B-B14F-4D97-AF65-F5344CB8AC3E}">
        <p14:creationId xmlns:p14="http://schemas.microsoft.com/office/powerpoint/2010/main" val="70819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AAB643-870E-2176-50AD-2405C24E4991}"/>
              </a:ext>
            </a:extLst>
          </p:cNvPr>
          <p:cNvPicPr>
            <a:picLocks noChangeAspect="1"/>
          </p:cNvPicPr>
          <p:nvPr/>
        </p:nvPicPr>
        <p:blipFill>
          <a:blip r:embed="rId2"/>
          <a:stretch>
            <a:fillRect/>
          </a:stretch>
        </p:blipFill>
        <p:spPr>
          <a:xfrm>
            <a:off x="1069397" y="917864"/>
            <a:ext cx="10053205" cy="5022273"/>
          </a:xfrm>
          <a:prstGeom prst="rect">
            <a:avLst/>
          </a:prstGeom>
        </p:spPr>
      </p:pic>
    </p:spTree>
    <p:extLst>
      <p:ext uri="{BB962C8B-B14F-4D97-AF65-F5344CB8AC3E}">
        <p14:creationId xmlns:p14="http://schemas.microsoft.com/office/powerpoint/2010/main" val="977039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Python data structures | A Brief Guide">
            <a:extLst>
              <a:ext uri="{FF2B5EF4-FFF2-40B4-BE49-F238E27FC236}">
                <a16:creationId xmlns:a16="http://schemas.microsoft.com/office/drawing/2014/main" id="{633AAE27-A730-91B3-E673-952BBDE6925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60A1022F-5D7F-130A-1ABF-5FFA06D49FC3}"/>
              </a:ext>
            </a:extLst>
          </p:cNvPr>
          <p:cNvPicPr>
            <a:picLocks noChangeAspect="1"/>
          </p:cNvPicPr>
          <p:nvPr/>
        </p:nvPicPr>
        <p:blipFill>
          <a:blip r:embed="rId2"/>
          <a:stretch>
            <a:fillRect/>
          </a:stretch>
        </p:blipFill>
        <p:spPr>
          <a:xfrm>
            <a:off x="108108" y="751998"/>
            <a:ext cx="11975783" cy="5354003"/>
          </a:xfrm>
          <a:prstGeom prst="rect">
            <a:avLst/>
          </a:prstGeom>
        </p:spPr>
      </p:pic>
    </p:spTree>
    <p:extLst>
      <p:ext uri="{BB962C8B-B14F-4D97-AF65-F5344CB8AC3E}">
        <p14:creationId xmlns:p14="http://schemas.microsoft.com/office/powerpoint/2010/main" val="71094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7B9F064-00E3-BF3F-0CE9-F4CA39D4E528}"/>
              </a:ext>
            </a:extLst>
          </p:cNvPr>
          <p:cNvSpPr txBox="1"/>
          <p:nvPr/>
        </p:nvSpPr>
        <p:spPr>
          <a:xfrm>
            <a:off x="93306" y="331239"/>
            <a:ext cx="6097554" cy="369332"/>
          </a:xfrm>
          <a:prstGeom prst="rect">
            <a:avLst/>
          </a:prstGeom>
          <a:noFill/>
        </p:spPr>
        <p:txBody>
          <a:bodyPr wrap="square">
            <a:spAutoFit/>
          </a:bodyPr>
          <a:lstStyle/>
          <a:p>
            <a:r>
              <a:rPr lang="en-US" b="1" dirty="0"/>
              <a:t>Learning Objectives:</a:t>
            </a:r>
          </a:p>
        </p:txBody>
      </p:sp>
      <p:sp>
        <p:nvSpPr>
          <p:cNvPr id="10" name="TextBox 9">
            <a:extLst>
              <a:ext uri="{FF2B5EF4-FFF2-40B4-BE49-F238E27FC236}">
                <a16:creationId xmlns:a16="http://schemas.microsoft.com/office/drawing/2014/main" id="{5738ED64-E620-749A-0EF4-F57D9B6A7AFB}"/>
              </a:ext>
            </a:extLst>
          </p:cNvPr>
          <p:cNvSpPr txBox="1"/>
          <p:nvPr/>
        </p:nvSpPr>
        <p:spPr>
          <a:xfrm>
            <a:off x="486066" y="1158849"/>
            <a:ext cx="6097554" cy="3693319"/>
          </a:xfrm>
          <a:prstGeom prst="rect">
            <a:avLst/>
          </a:prstGeom>
          <a:noFill/>
        </p:spPr>
        <p:txBody>
          <a:bodyPr wrap="square">
            <a:spAutoFit/>
          </a:bodyPr>
          <a:lstStyle/>
          <a:p>
            <a:pPr marL="285750" indent="-285750">
              <a:buFont typeface="Wingdings" panose="05000000000000000000" pitchFamily="2" charset="2"/>
              <a:buChar char="Ø"/>
            </a:pPr>
            <a:r>
              <a:rPr lang="en-US" dirty="0"/>
              <a:t>Introduction to Python </a:t>
            </a:r>
          </a:p>
          <a:p>
            <a:pPr marL="285750" indent="-285750">
              <a:buFont typeface="Wingdings" panose="05000000000000000000" pitchFamily="2" charset="2"/>
              <a:buChar char="Ø"/>
            </a:pPr>
            <a:r>
              <a:rPr lang="en-US" dirty="0"/>
              <a:t>Functions </a:t>
            </a:r>
          </a:p>
          <a:p>
            <a:pPr marL="285750" indent="-285750">
              <a:buFont typeface="Wingdings" panose="05000000000000000000" pitchFamily="2" charset="2"/>
              <a:buChar char="Ø"/>
            </a:pPr>
            <a:r>
              <a:rPr lang="en-US" dirty="0"/>
              <a:t>Iterables and Conditional Statement </a:t>
            </a:r>
          </a:p>
          <a:p>
            <a:pPr marL="285750" indent="-285750">
              <a:buFont typeface="Wingdings" panose="05000000000000000000" pitchFamily="2" charset="2"/>
              <a:buChar char="Ø"/>
            </a:pPr>
            <a:r>
              <a:rPr lang="en-US" dirty="0"/>
              <a:t>Modules </a:t>
            </a:r>
          </a:p>
          <a:p>
            <a:pPr marL="285750" indent="-285750">
              <a:buFont typeface="Wingdings" panose="05000000000000000000" pitchFamily="2" charset="2"/>
              <a:buChar char="Ø"/>
            </a:pPr>
            <a:r>
              <a:rPr lang="en-US" dirty="0"/>
              <a:t>Python Strings  </a:t>
            </a:r>
          </a:p>
          <a:p>
            <a:pPr marL="285750" indent="-285750">
              <a:buFont typeface="Wingdings" panose="05000000000000000000" pitchFamily="2" charset="2"/>
              <a:buChar char="Ø"/>
            </a:pPr>
            <a:r>
              <a:rPr lang="en-US" dirty="0"/>
              <a:t>Python Dates and Times </a:t>
            </a:r>
          </a:p>
          <a:p>
            <a:pPr marL="285750" indent="-285750">
              <a:buFont typeface="Wingdings" panose="05000000000000000000" pitchFamily="2" charset="2"/>
              <a:buChar char="Ø"/>
            </a:pPr>
            <a:r>
              <a:rPr lang="en-US" dirty="0"/>
              <a:t>Math </a:t>
            </a:r>
          </a:p>
          <a:p>
            <a:pPr marL="285750" indent="-285750">
              <a:buFont typeface="Wingdings" panose="05000000000000000000" pitchFamily="2" charset="2"/>
              <a:buChar char="Ø"/>
            </a:pPr>
            <a:r>
              <a:rPr lang="en-US" dirty="0"/>
              <a:t>File Processing </a:t>
            </a:r>
          </a:p>
          <a:p>
            <a:pPr marL="285750" indent="-285750">
              <a:buFont typeface="Wingdings" panose="05000000000000000000" pitchFamily="2" charset="2"/>
              <a:buChar char="Ø"/>
            </a:pPr>
            <a:r>
              <a:rPr lang="en-US" dirty="0"/>
              <a:t>Exception Handling </a:t>
            </a:r>
          </a:p>
          <a:p>
            <a:pPr marL="285750" indent="-285750">
              <a:buFont typeface="Wingdings" panose="05000000000000000000" pitchFamily="2" charset="2"/>
              <a:buChar char="Ø"/>
            </a:pPr>
            <a:r>
              <a:rPr lang="en-US" dirty="0"/>
              <a:t>OOPS in Python </a:t>
            </a:r>
          </a:p>
          <a:p>
            <a:pPr marL="285750" indent="-285750">
              <a:buFont typeface="Wingdings" panose="05000000000000000000" pitchFamily="2" charset="2"/>
              <a:buChar char="Ø"/>
            </a:pPr>
            <a:r>
              <a:rPr lang="en-US" dirty="0"/>
              <a:t>Playing with Data </a:t>
            </a:r>
          </a:p>
          <a:p>
            <a:pPr marL="285750" indent="-285750">
              <a:buFont typeface="Wingdings" panose="05000000000000000000" pitchFamily="2" charset="2"/>
              <a:buChar char="Ø"/>
            </a:pPr>
            <a:r>
              <a:rPr lang="en-US" dirty="0"/>
              <a:t>NumPy, Pandas, </a:t>
            </a:r>
            <a:r>
              <a:rPr lang="en-US" dirty="0" err="1"/>
              <a:t>Matplotlib,Seaborn</a:t>
            </a:r>
            <a:endParaRPr lang="en-US" dirty="0"/>
          </a:p>
          <a:p>
            <a:pPr marL="285750" indent="-285750">
              <a:buFont typeface="Wingdings" panose="05000000000000000000" pitchFamily="2" charset="2"/>
              <a:buChar char="Ø"/>
            </a:pPr>
            <a:r>
              <a:rPr lang="en-US" dirty="0"/>
              <a:t>Data Analysis Using Statistical Models</a:t>
            </a:r>
          </a:p>
        </p:txBody>
      </p:sp>
      <p:pic>
        <p:nvPicPr>
          <p:cNvPr id="14" name="Picture 13">
            <a:extLst>
              <a:ext uri="{FF2B5EF4-FFF2-40B4-BE49-F238E27FC236}">
                <a16:creationId xmlns:a16="http://schemas.microsoft.com/office/drawing/2014/main" id="{5E6E2DFF-F1E3-0591-8E9A-90B89F4C4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3066" y="1072206"/>
            <a:ext cx="6097554" cy="4626945"/>
          </a:xfrm>
          <a:prstGeom prst="rect">
            <a:avLst/>
          </a:prstGeom>
        </p:spPr>
      </p:pic>
      <p:sp>
        <p:nvSpPr>
          <p:cNvPr id="2" name="TextBox 1">
            <a:extLst>
              <a:ext uri="{FF2B5EF4-FFF2-40B4-BE49-F238E27FC236}">
                <a16:creationId xmlns:a16="http://schemas.microsoft.com/office/drawing/2014/main" id="{31C73736-3295-38B6-824B-6A2662481262}"/>
              </a:ext>
            </a:extLst>
          </p:cNvPr>
          <p:cNvSpPr txBox="1"/>
          <p:nvPr/>
        </p:nvSpPr>
        <p:spPr>
          <a:xfrm>
            <a:off x="3489649" y="6286470"/>
            <a:ext cx="6120880" cy="369332"/>
          </a:xfrm>
          <a:prstGeom prst="rect">
            <a:avLst/>
          </a:prstGeom>
          <a:noFill/>
        </p:spPr>
        <p:txBody>
          <a:bodyPr wrap="square">
            <a:spAutoFit/>
          </a:bodyPr>
          <a:lstStyle/>
          <a:p>
            <a:r>
              <a:rPr lang="en-US" dirty="0">
                <a:hlinkClick r:id="rId3"/>
              </a:rPr>
              <a:t>https://www.anaconda.com/download</a:t>
            </a:r>
            <a:endParaRPr lang="en-US" dirty="0"/>
          </a:p>
        </p:txBody>
      </p:sp>
    </p:spTree>
    <p:extLst>
      <p:ext uri="{BB962C8B-B14F-4D97-AF65-F5344CB8AC3E}">
        <p14:creationId xmlns:p14="http://schemas.microsoft.com/office/powerpoint/2010/main" val="1150089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0047-F3F8-C4B3-7CA4-8E489C96A99C}"/>
              </a:ext>
            </a:extLst>
          </p:cNvPr>
          <p:cNvSpPr>
            <a:spLocks noGrp="1"/>
          </p:cNvSpPr>
          <p:nvPr>
            <p:ph type="title"/>
          </p:nvPr>
        </p:nvSpPr>
        <p:spPr>
          <a:xfrm>
            <a:off x="135789" y="118721"/>
            <a:ext cx="10373153" cy="396136"/>
          </a:xfrm>
        </p:spPr>
        <p:txBody>
          <a:bodyPr>
            <a:normAutofit fontScale="90000"/>
          </a:bodyPr>
          <a:lstStyle/>
          <a:p>
            <a:r>
              <a:rPr lang="en-US" sz="2800" b="1" dirty="0"/>
              <a:t>Data Structure …</a:t>
            </a:r>
          </a:p>
        </p:txBody>
      </p:sp>
      <p:sp>
        <p:nvSpPr>
          <p:cNvPr id="3" name="Content Placeholder 2">
            <a:extLst>
              <a:ext uri="{FF2B5EF4-FFF2-40B4-BE49-F238E27FC236}">
                <a16:creationId xmlns:a16="http://schemas.microsoft.com/office/drawing/2014/main" id="{9A639A65-B516-EC14-423F-C5EBF1ED0393}"/>
              </a:ext>
            </a:extLst>
          </p:cNvPr>
          <p:cNvSpPr>
            <a:spLocks noGrp="1"/>
          </p:cNvSpPr>
          <p:nvPr>
            <p:ph idx="1"/>
          </p:nvPr>
        </p:nvSpPr>
        <p:spPr>
          <a:xfrm>
            <a:off x="401216" y="638648"/>
            <a:ext cx="10881360" cy="6100631"/>
          </a:xfrm>
        </p:spPr>
        <p:txBody>
          <a:bodyPr>
            <a:noAutofit/>
          </a:bodyPr>
          <a:lstStyle/>
          <a:p>
            <a:r>
              <a:rPr lang="en-US" sz="2000" dirty="0"/>
              <a:t>Python have 4 types of built in Data Structures namely </a:t>
            </a:r>
          </a:p>
          <a:p>
            <a:pPr lvl="2">
              <a:buFont typeface="Wingdings" panose="05000000000000000000" pitchFamily="2" charset="2"/>
              <a:buChar char="Ø"/>
            </a:pPr>
            <a:r>
              <a:rPr lang="en-US" sz="1800" dirty="0"/>
              <a:t>List,</a:t>
            </a:r>
          </a:p>
          <a:p>
            <a:pPr lvl="2">
              <a:buFont typeface="Wingdings" panose="05000000000000000000" pitchFamily="2" charset="2"/>
              <a:buChar char="Ø"/>
            </a:pPr>
            <a:r>
              <a:rPr lang="en-US" sz="1800" dirty="0"/>
              <a:t>Dictionary</a:t>
            </a:r>
          </a:p>
          <a:p>
            <a:pPr lvl="2">
              <a:buFont typeface="Wingdings" panose="05000000000000000000" pitchFamily="2" charset="2"/>
              <a:buChar char="Ø"/>
            </a:pPr>
            <a:r>
              <a:rPr lang="en-US" sz="1800" dirty="0"/>
              <a:t>Tuple </a:t>
            </a:r>
          </a:p>
          <a:p>
            <a:pPr lvl="2">
              <a:buFont typeface="Wingdings" panose="05000000000000000000" pitchFamily="2" charset="2"/>
              <a:buChar char="Ø"/>
            </a:pPr>
            <a:r>
              <a:rPr lang="en-US" sz="1800" dirty="0"/>
              <a:t>and Set. </a:t>
            </a:r>
          </a:p>
          <a:p>
            <a:pPr marL="0" indent="0">
              <a:buNone/>
            </a:pPr>
            <a:endParaRPr lang="en-US" sz="2000" dirty="0"/>
          </a:p>
          <a:p>
            <a:pPr marL="0" indent="0">
              <a:buNone/>
            </a:pPr>
            <a:r>
              <a:rPr lang="en-US" sz="2000" dirty="0"/>
              <a:t>In Python, a </a:t>
            </a:r>
            <a:r>
              <a:rPr lang="en-US" sz="2000" b="1" dirty="0"/>
              <a:t>list</a:t>
            </a:r>
            <a:r>
              <a:rPr lang="en-US" sz="2000" dirty="0"/>
              <a:t> is a versatile, ordered, mutable collection of items that can store elements of different data types (e.g., integers, strings, floats, or even other lists). </a:t>
            </a:r>
          </a:p>
          <a:p>
            <a:pPr marL="0" indent="0">
              <a:buNone/>
            </a:pPr>
            <a:r>
              <a:rPr lang="en-US" sz="2000" dirty="0"/>
              <a:t>Lists are defined using square brackets [], and items are separated by commas. They are widely used for storing and manipulating sequences of data.</a:t>
            </a:r>
          </a:p>
          <a:p>
            <a:pPr marL="0" indent="0">
              <a:buNone/>
            </a:pPr>
            <a:endParaRPr lang="en-US" sz="2000" dirty="0"/>
          </a:p>
          <a:p>
            <a:pPr marL="0" indent="0">
              <a:buNone/>
            </a:pPr>
            <a:r>
              <a:rPr lang="en-US" sz="2000" b="1" dirty="0"/>
              <a:t>Key Characteristics of Lists</a:t>
            </a:r>
          </a:p>
          <a:p>
            <a:pPr lvl="1"/>
            <a:r>
              <a:rPr lang="en-US" sz="2000" b="1" dirty="0"/>
              <a:t>Ordered</a:t>
            </a:r>
            <a:r>
              <a:rPr lang="en-US" sz="2000" dirty="0"/>
              <a:t>: Items maintain their order (accessible by index, starting from 0).</a:t>
            </a:r>
          </a:p>
          <a:p>
            <a:pPr lvl="1"/>
            <a:r>
              <a:rPr lang="en-US" sz="2000" b="1" dirty="0"/>
              <a:t>Mutable</a:t>
            </a:r>
            <a:r>
              <a:rPr lang="en-US" sz="2000" dirty="0"/>
              <a:t>: You can change, add, or remove elements after creation.</a:t>
            </a:r>
          </a:p>
          <a:p>
            <a:pPr lvl="1"/>
            <a:r>
              <a:rPr lang="en-US" sz="2000" b="1" dirty="0"/>
              <a:t>Allows Duplicates</a:t>
            </a:r>
            <a:r>
              <a:rPr lang="en-US" sz="2000" dirty="0"/>
              <a:t>: Lists can contain identical elements.</a:t>
            </a:r>
          </a:p>
          <a:p>
            <a:pPr lvl="1"/>
            <a:r>
              <a:rPr lang="en-US" sz="2000" b="1" dirty="0"/>
              <a:t>Dynamic</a:t>
            </a:r>
            <a:r>
              <a:rPr lang="en-US" sz="2000" dirty="0"/>
              <a:t>: Lists can grow or shrink as needed.</a:t>
            </a:r>
          </a:p>
          <a:p>
            <a:pPr lvl="1"/>
            <a:r>
              <a:rPr lang="en-US" sz="2000" b="1" dirty="0"/>
              <a:t>Heterogeneous</a:t>
            </a:r>
            <a:r>
              <a:rPr lang="en-US" sz="2000" dirty="0"/>
              <a:t>: Can store mixed data types.</a:t>
            </a:r>
          </a:p>
          <a:p>
            <a:pPr marL="0" indent="0">
              <a:buNone/>
            </a:pPr>
            <a:endParaRPr lang="en-US" sz="2000" dirty="0"/>
          </a:p>
        </p:txBody>
      </p:sp>
    </p:spTree>
    <p:extLst>
      <p:ext uri="{BB962C8B-B14F-4D97-AF65-F5344CB8AC3E}">
        <p14:creationId xmlns:p14="http://schemas.microsoft.com/office/powerpoint/2010/main" val="839896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E8219C-1583-E573-6493-8378B1914779}"/>
              </a:ext>
            </a:extLst>
          </p:cNvPr>
          <p:cNvSpPr txBox="1"/>
          <p:nvPr/>
        </p:nvSpPr>
        <p:spPr>
          <a:xfrm>
            <a:off x="100304" y="55984"/>
            <a:ext cx="10088725" cy="646331"/>
          </a:xfrm>
          <a:prstGeom prst="rect">
            <a:avLst/>
          </a:prstGeom>
          <a:noFill/>
        </p:spPr>
        <p:txBody>
          <a:bodyPr wrap="square">
            <a:spAutoFit/>
          </a:bodyPr>
          <a:lstStyle/>
          <a:p>
            <a:pPr>
              <a:buNone/>
            </a:pPr>
            <a:r>
              <a:rPr lang="en-US" b="1" dirty="0"/>
              <a:t>1. Creating a List : </a:t>
            </a:r>
            <a:r>
              <a:rPr lang="en-US" dirty="0">
                <a:effectLst/>
              </a:rPr>
              <a:t>Lists are created by enclosing items in square brackets [].</a:t>
            </a:r>
          </a:p>
          <a:p>
            <a:pPr>
              <a:buNone/>
            </a:pPr>
            <a:r>
              <a:rPr lang="en-US" b="1" dirty="0">
                <a:effectLst/>
              </a:rPr>
              <a:t>Example: Creating Lists</a:t>
            </a:r>
            <a:endParaRPr lang="en-US" dirty="0">
              <a:effectLst/>
            </a:endParaRPr>
          </a:p>
        </p:txBody>
      </p:sp>
      <p:sp>
        <p:nvSpPr>
          <p:cNvPr id="7" name="TextBox 6">
            <a:extLst>
              <a:ext uri="{FF2B5EF4-FFF2-40B4-BE49-F238E27FC236}">
                <a16:creationId xmlns:a16="http://schemas.microsoft.com/office/drawing/2014/main" id="{9994E918-D1CE-6BC6-2899-2B6AE44F6C2E}"/>
              </a:ext>
            </a:extLst>
          </p:cNvPr>
          <p:cNvSpPr txBox="1"/>
          <p:nvPr/>
        </p:nvSpPr>
        <p:spPr>
          <a:xfrm>
            <a:off x="2726870" y="344361"/>
            <a:ext cx="8082643" cy="3416320"/>
          </a:xfrm>
          <a:prstGeom prst="rect">
            <a:avLst/>
          </a:prstGeom>
          <a:noFill/>
        </p:spPr>
        <p:txBody>
          <a:bodyPr wrap="square">
            <a:spAutoFit/>
          </a:bodyPr>
          <a:lstStyle/>
          <a:p>
            <a:r>
              <a:rPr lang="en-US" dirty="0"/>
              <a:t># Empty list</a:t>
            </a:r>
          </a:p>
          <a:p>
            <a:r>
              <a:rPr lang="en-US" dirty="0" err="1">
                <a:solidFill>
                  <a:srgbClr val="3333FF"/>
                </a:solidFill>
              </a:rPr>
              <a:t>empty_list</a:t>
            </a:r>
            <a:r>
              <a:rPr lang="en-US" dirty="0">
                <a:solidFill>
                  <a:srgbClr val="3333FF"/>
                </a:solidFill>
              </a:rPr>
              <a:t> = []</a:t>
            </a:r>
          </a:p>
          <a:p>
            <a:r>
              <a:rPr lang="en-US" dirty="0"/>
              <a:t># List with integers</a:t>
            </a:r>
          </a:p>
          <a:p>
            <a:r>
              <a:rPr lang="en-US" dirty="0">
                <a:solidFill>
                  <a:srgbClr val="3333FF"/>
                </a:solidFill>
              </a:rPr>
              <a:t>scores = [85, 90, 78, 92]</a:t>
            </a:r>
          </a:p>
          <a:p>
            <a:r>
              <a:rPr lang="en-US" dirty="0"/>
              <a:t># List with mixed data types</a:t>
            </a:r>
          </a:p>
          <a:p>
            <a:r>
              <a:rPr lang="en-US" dirty="0">
                <a:solidFill>
                  <a:srgbClr val="3333FF"/>
                </a:solidFill>
              </a:rPr>
              <a:t>student = ["Alice", 20, 3.8, True]</a:t>
            </a:r>
          </a:p>
          <a:p>
            <a:r>
              <a:rPr lang="en-US" dirty="0"/>
              <a:t># List with another list (nested list)</a:t>
            </a:r>
          </a:p>
          <a:p>
            <a:r>
              <a:rPr lang="en-US" dirty="0">
                <a:solidFill>
                  <a:srgbClr val="3333FF"/>
                </a:solidFill>
              </a:rPr>
              <a:t>matrix = [[1, 2, 3], [4, 5, 6], [7, 8, 9]]</a:t>
            </a:r>
          </a:p>
          <a:p>
            <a:endParaRPr lang="en-US" dirty="0">
              <a:solidFill>
                <a:srgbClr val="3333FF"/>
              </a:solidFill>
            </a:endParaRPr>
          </a:p>
          <a:p>
            <a:r>
              <a:rPr lang="en-US" dirty="0">
                <a:solidFill>
                  <a:srgbClr val="3333FF"/>
                </a:solidFill>
              </a:rPr>
              <a:t>print(scores)       </a:t>
            </a:r>
          </a:p>
          <a:p>
            <a:r>
              <a:rPr lang="en-US" dirty="0">
                <a:solidFill>
                  <a:srgbClr val="3333FF"/>
                </a:solidFill>
              </a:rPr>
              <a:t>print(student)      </a:t>
            </a:r>
          </a:p>
          <a:p>
            <a:r>
              <a:rPr lang="en-US" dirty="0">
                <a:solidFill>
                  <a:srgbClr val="3333FF"/>
                </a:solidFill>
              </a:rPr>
              <a:t>print(matrix) </a:t>
            </a:r>
          </a:p>
        </p:txBody>
      </p:sp>
      <p:sp>
        <p:nvSpPr>
          <p:cNvPr id="9" name="TextBox 8">
            <a:extLst>
              <a:ext uri="{FF2B5EF4-FFF2-40B4-BE49-F238E27FC236}">
                <a16:creationId xmlns:a16="http://schemas.microsoft.com/office/drawing/2014/main" id="{585FC717-EAA1-E1B1-1E93-EC233B1BB77C}"/>
              </a:ext>
            </a:extLst>
          </p:cNvPr>
          <p:cNvSpPr txBox="1"/>
          <p:nvPr/>
        </p:nvSpPr>
        <p:spPr>
          <a:xfrm>
            <a:off x="112745" y="3725892"/>
            <a:ext cx="11171075" cy="646331"/>
          </a:xfrm>
          <a:prstGeom prst="rect">
            <a:avLst/>
          </a:prstGeom>
          <a:noFill/>
        </p:spPr>
        <p:txBody>
          <a:bodyPr wrap="square">
            <a:spAutoFit/>
          </a:bodyPr>
          <a:lstStyle/>
          <a:p>
            <a:pPr>
              <a:buNone/>
            </a:pPr>
            <a:r>
              <a:rPr lang="en-US" b="1" dirty="0"/>
              <a:t>2. Accessing List Elements: A</a:t>
            </a:r>
            <a:r>
              <a:rPr lang="en-US" dirty="0">
                <a:effectLst/>
              </a:rPr>
              <a:t>ccess elements using their </a:t>
            </a:r>
            <a:r>
              <a:rPr lang="en-US" b="1" dirty="0">
                <a:effectLst/>
              </a:rPr>
              <a:t>index</a:t>
            </a:r>
            <a:r>
              <a:rPr lang="en-US" dirty="0">
                <a:effectLst/>
              </a:rPr>
              <a:t> (0-based) or </a:t>
            </a:r>
            <a:r>
              <a:rPr lang="en-US" b="1" dirty="0">
                <a:effectLst/>
              </a:rPr>
              <a:t>slicing</a:t>
            </a:r>
            <a:r>
              <a:rPr lang="en-US" dirty="0">
                <a:effectLst/>
              </a:rPr>
              <a:t> to get a subset of the list.</a:t>
            </a:r>
          </a:p>
          <a:p>
            <a:pPr>
              <a:buNone/>
            </a:pPr>
            <a:r>
              <a:rPr lang="en-US" b="1" dirty="0">
                <a:effectLst/>
              </a:rPr>
              <a:t>Example: Accessing Elements</a:t>
            </a:r>
            <a:endParaRPr lang="en-US" dirty="0">
              <a:effectLst/>
            </a:endParaRPr>
          </a:p>
        </p:txBody>
      </p:sp>
      <p:sp>
        <p:nvSpPr>
          <p:cNvPr id="11" name="TextBox 10">
            <a:extLst>
              <a:ext uri="{FF2B5EF4-FFF2-40B4-BE49-F238E27FC236}">
                <a16:creationId xmlns:a16="http://schemas.microsoft.com/office/drawing/2014/main" id="{5C851CA3-7428-D88E-10DA-932844BE1E4C}"/>
              </a:ext>
            </a:extLst>
          </p:cNvPr>
          <p:cNvSpPr txBox="1"/>
          <p:nvPr/>
        </p:nvSpPr>
        <p:spPr>
          <a:xfrm>
            <a:off x="2726870" y="4387050"/>
            <a:ext cx="6097554" cy="2308324"/>
          </a:xfrm>
          <a:prstGeom prst="rect">
            <a:avLst/>
          </a:prstGeom>
          <a:noFill/>
        </p:spPr>
        <p:txBody>
          <a:bodyPr wrap="square">
            <a:spAutoFit/>
          </a:bodyPr>
          <a:lstStyle/>
          <a:p>
            <a:r>
              <a:rPr lang="en-US" dirty="0">
                <a:solidFill>
                  <a:srgbClr val="3333FF"/>
                </a:solidFill>
              </a:rPr>
              <a:t>fruits = ["apple", "banana", "orange", "grape"]</a:t>
            </a:r>
          </a:p>
          <a:p>
            <a:r>
              <a:rPr lang="en-US" dirty="0"/>
              <a:t># Access by index</a:t>
            </a:r>
          </a:p>
          <a:p>
            <a:r>
              <a:rPr lang="en-US" dirty="0">
                <a:solidFill>
                  <a:srgbClr val="3333FF"/>
                </a:solidFill>
              </a:rPr>
              <a:t>print(fruits[0])    </a:t>
            </a:r>
          </a:p>
          <a:p>
            <a:r>
              <a:rPr lang="en-US" dirty="0">
                <a:solidFill>
                  <a:srgbClr val="3333FF"/>
                </a:solidFill>
              </a:rPr>
              <a:t>print(fruits[-1])   </a:t>
            </a:r>
          </a:p>
          <a:p>
            <a:r>
              <a:rPr lang="en-US" dirty="0"/>
              <a:t># Slicing</a:t>
            </a:r>
          </a:p>
          <a:p>
            <a:r>
              <a:rPr lang="en-US" dirty="0">
                <a:solidFill>
                  <a:srgbClr val="3333FF"/>
                </a:solidFill>
              </a:rPr>
              <a:t>print(fruits[1:3])  </a:t>
            </a:r>
          </a:p>
          <a:p>
            <a:r>
              <a:rPr lang="en-US" dirty="0">
                <a:solidFill>
                  <a:srgbClr val="3333FF"/>
                </a:solidFill>
              </a:rPr>
              <a:t>print(fruits[:2])   </a:t>
            </a:r>
          </a:p>
          <a:p>
            <a:r>
              <a:rPr lang="en-US" dirty="0">
                <a:solidFill>
                  <a:srgbClr val="3333FF"/>
                </a:solidFill>
              </a:rPr>
              <a:t>print(fruits[2:]) </a:t>
            </a:r>
          </a:p>
        </p:txBody>
      </p:sp>
    </p:spTree>
    <p:extLst>
      <p:ext uri="{BB962C8B-B14F-4D97-AF65-F5344CB8AC3E}">
        <p14:creationId xmlns:p14="http://schemas.microsoft.com/office/powerpoint/2010/main" val="1234566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37D419-72BE-ACD6-9F76-CC46C6E0BB31}"/>
              </a:ext>
            </a:extLst>
          </p:cNvPr>
          <p:cNvSpPr txBox="1"/>
          <p:nvPr/>
        </p:nvSpPr>
        <p:spPr>
          <a:xfrm>
            <a:off x="324239" y="113628"/>
            <a:ext cx="11460324" cy="923330"/>
          </a:xfrm>
          <a:prstGeom prst="rect">
            <a:avLst/>
          </a:prstGeom>
          <a:noFill/>
        </p:spPr>
        <p:txBody>
          <a:bodyPr wrap="square">
            <a:spAutoFit/>
          </a:bodyPr>
          <a:lstStyle/>
          <a:p>
            <a:pPr>
              <a:buNone/>
            </a:pPr>
            <a:r>
              <a:rPr lang="en-US" b="1" dirty="0"/>
              <a:t>3. Modifying Lists</a:t>
            </a:r>
          </a:p>
          <a:p>
            <a:pPr>
              <a:buNone/>
            </a:pPr>
            <a:r>
              <a:rPr lang="en-US" dirty="0">
                <a:effectLst/>
              </a:rPr>
              <a:t>Since lists are mutable, you can change elements, add new ones, or remove them.</a:t>
            </a:r>
          </a:p>
          <a:p>
            <a:pPr>
              <a:buNone/>
            </a:pPr>
            <a:r>
              <a:rPr lang="en-US" b="1" dirty="0">
                <a:effectLst/>
              </a:rPr>
              <a:t>Example: Modifying a Shopping List</a:t>
            </a:r>
            <a:endParaRPr lang="en-US" dirty="0">
              <a:effectLst/>
            </a:endParaRPr>
          </a:p>
        </p:txBody>
      </p:sp>
      <p:sp>
        <p:nvSpPr>
          <p:cNvPr id="7" name="TextBox 6">
            <a:extLst>
              <a:ext uri="{FF2B5EF4-FFF2-40B4-BE49-F238E27FC236}">
                <a16:creationId xmlns:a16="http://schemas.microsoft.com/office/drawing/2014/main" id="{026136E3-A583-4C94-CDE0-81057B60B5A4}"/>
              </a:ext>
            </a:extLst>
          </p:cNvPr>
          <p:cNvSpPr txBox="1"/>
          <p:nvPr/>
        </p:nvSpPr>
        <p:spPr>
          <a:xfrm>
            <a:off x="2712875" y="948690"/>
            <a:ext cx="6097554" cy="5909310"/>
          </a:xfrm>
          <a:prstGeom prst="rect">
            <a:avLst/>
          </a:prstGeom>
          <a:noFill/>
        </p:spPr>
        <p:txBody>
          <a:bodyPr wrap="square">
            <a:spAutoFit/>
          </a:bodyPr>
          <a:lstStyle/>
          <a:p>
            <a:r>
              <a:rPr lang="en-US" dirty="0" err="1">
                <a:solidFill>
                  <a:srgbClr val="3333FF"/>
                </a:solidFill>
              </a:rPr>
              <a:t>shopping_list</a:t>
            </a:r>
            <a:r>
              <a:rPr lang="en-US" dirty="0">
                <a:solidFill>
                  <a:srgbClr val="3333FF"/>
                </a:solidFill>
              </a:rPr>
              <a:t> = ["milk", "bread", "eggs"]</a:t>
            </a:r>
          </a:p>
          <a:p>
            <a:r>
              <a:rPr lang="en-US" dirty="0"/>
              <a:t># Change an element</a:t>
            </a:r>
          </a:p>
          <a:p>
            <a:r>
              <a:rPr lang="en-US" dirty="0" err="1">
                <a:solidFill>
                  <a:srgbClr val="3333FF"/>
                </a:solidFill>
              </a:rPr>
              <a:t>shopping_list</a:t>
            </a:r>
            <a:r>
              <a:rPr lang="en-US" dirty="0">
                <a:solidFill>
                  <a:srgbClr val="3333FF"/>
                </a:solidFill>
              </a:rPr>
              <a:t>[1] = "butter"</a:t>
            </a:r>
          </a:p>
          <a:p>
            <a:r>
              <a:rPr lang="en-US" dirty="0">
                <a:solidFill>
                  <a:srgbClr val="3333FF"/>
                </a:solidFill>
              </a:rPr>
              <a:t>print(</a:t>
            </a:r>
            <a:r>
              <a:rPr lang="en-US" dirty="0" err="1">
                <a:solidFill>
                  <a:srgbClr val="3333FF"/>
                </a:solidFill>
              </a:rPr>
              <a:t>shopping_list</a:t>
            </a:r>
            <a:r>
              <a:rPr lang="en-US" dirty="0">
                <a:solidFill>
                  <a:srgbClr val="3333FF"/>
                </a:solidFill>
              </a:rPr>
              <a:t>)  </a:t>
            </a:r>
          </a:p>
          <a:p>
            <a:endParaRPr lang="en-US" dirty="0">
              <a:solidFill>
                <a:srgbClr val="3333FF"/>
              </a:solidFill>
            </a:endParaRPr>
          </a:p>
          <a:p>
            <a:r>
              <a:rPr lang="en-US" dirty="0"/>
              <a:t># Add an element (append)</a:t>
            </a:r>
          </a:p>
          <a:p>
            <a:r>
              <a:rPr lang="en-US" dirty="0" err="1">
                <a:solidFill>
                  <a:srgbClr val="3333FF"/>
                </a:solidFill>
              </a:rPr>
              <a:t>shopping_list.append</a:t>
            </a:r>
            <a:r>
              <a:rPr lang="en-US" dirty="0">
                <a:solidFill>
                  <a:srgbClr val="3333FF"/>
                </a:solidFill>
              </a:rPr>
              <a:t>("cheese")</a:t>
            </a:r>
          </a:p>
          <a:p>
            <a:r>
              <a:rPr lang="en-US" dirty="0">
                <a:solidFill>
                  <a:srgbClr val="3333FF"/>
                </a:solidFill>
              </a:rPr>
              <a:t>print(</a:t>
            </a:r>
            <a:r>
              <a:rPr lang="en-US" dirty="0" err="1">
                <a:solidFill>
                  <a:srgbClr val="3333FF"/>
                </a:solidFill>
              </a:rPr>
              <a:t>shopping_list</a:t>
            </a:r>
            <a:r>
              <a:rPr lang="en-US" dirty="0">
                <a:solidFill>
                  <a:srgbClr val="3333FF"/>
                </a:solidFill>
              </a:rPr>
              <a:t>) </a:t>
            </a:r>
          </a:p>
          <a:p>
            <a:endParaRPr lang="en-US" dirty="0">
              <a:solidFill>
                <a:srgbClr val="3333FF"/>
              </a:solidFill>
            </a:endParaRPr>
          </a:p>
          <a:p>
            <a:r>
              <a:rPr lang="en-US" dirty="0"/>
              <a:t># Insert at specific index</a:t>
            </a:r>
          </a:p>
          <a:p>
            <a:r>
              <a:rPr lang="en-US" dirty="0" err="1">
                <a:solidFill>
                  <a:srgbClr val="3333FF"/>
                </a:solidFill>
              </a:rPr>
              <a:t>shopping_list.insert</a:t>
            </a:r>
            <a:r>
              <a:rPr lang="en-US" dirty="0">
                <a:solidFill>
                  <a:srgbClr val="3333FF"/>
                </a:solidFill>
              </a:rPr>
              <a:t>(1, "apples")</a:t>
            </a:r>
          </a:p>
          <a:p>
            <a:r>
              <a:rPr lang="en-US" dirty="0">
                <a:solidFill>
                  <a:srgbClr val="3333FF"/>
                </a:solidFill>
              </a:rPr>
              <a:t>print(</a:t>
            </a:r>
            <a:r>
              <a:rPr lang="en-US" dirty="0" err="1">
                <a:solidFill>
                  <a:srgbClr val="3333FF"/>
                </a:solidFill>
              </a:rPr>
              <a:t>shopping_list</a:t>
            </a:r>
            <a:r>
              <a:rPr lang="en-US" dirty="0">
                <a:solidFill>
                  <a:srgbClr val="3333FF"/>
                </a:solidFill>
              </a:rPr>
              <a:t>) </a:t>
            </a:r>
          </a:p>
          <a:p>
            <a:endParaRPr lang="en-US" dirty="0">
              <a:solidFill>
                <a:srgbClr val="3333FF"/>
              </a:solidFill>
            </a:endParaRPr>
          </a:p>
          <a:p>
            <a:r>
              <a:rPr lang="en-US" dirty="0"/>
              <a:t># Remove an element</a:t>
            </a:r>
          </a:p>
          <a:p>
            <a:r>
              <a:rPr lang="en-US" dirty="0" err="1">
                <a:solidFill>
                  <a:srgbClr val="3333FF"/>
                </a:solidFill>
              </a:rPr>
              <a:t>shopping_list.remove</a:t>
            </a:r>
            <a:r>
              <a:rPr lang="en-US" dirty="0">
                <a:solidFill>
                  <a:srgbClr val="3333FF"/>
                </a:solidFill>
              </a:rPr>
              <a:t>("eggs")</a:t>
            </a:r>
          </a:p>
          <a:p>
            <a:r>
              <a:rPr lang="en-US" dirty="0">
                <a:solidFill>
                  <a:srgbClr val="3333FF"/>
                </a:solidFill>
              </a:rPr>
              <a:t>print(</a:t>
            </a:r>
            <a:r>
              <a:rPr lang="en-US" dirty="0" err="1">
                <a:solidFill>
                  <a:srgbClr val="3333FF"/>
                </a:solidFill>
              </a:rPr>
              <a:t>shopping_list</a:t>
            </a:r>
            <a:r>
              <a:rPr lang="en-US" dirty="0">
                <a:solidFill>
                  <a:srgbClr val="3333FF"/>
                </a:solidFill>
              </a:rPr>
              <a:t>)  </a:t>
            </a:r>
          </a:p>
          <a:p>
            <a:endParaRPr lang="en-US" dirty="0"/>
          </a:p>
          <a:p>
            <a:r>
              <a:rPr lang="en-US" dirty="0"/>
              <a:t># Remove by index and return it</a:t>
            </a:r>
          </a:p>
          <a:p>
            <a:r>
              <a:rPr lang="en-US" dirty="0">
                <a:solidFill>
                  <a:srgbClr val="3333FF"/>
                </a:solidFill>
              </a:rPr>
              <a:t>item = </a:t>
            </a:r>
            <a:r>
              <a:rPr lang="en-US" dirty="0" err="1">
                <a:solidFill>
                  <a:srgbClr val="3333FF"/>
                </a:solidFill>
              </a:rPr>
              <a:t>shopping_list.pop</a:t>
            </a:r>
            <a:r>
              <a:rPr lang="en-US" dirty="0">
                <a:solidFill>
                  <a:srgbClr val="3333FF"/>
                </a:solidFill>
              </a:rPr>
              <a:t>(2)</a:t>
            </a:r>
          </a:p>
          <a:p>
            <a:r>
              <a:rPr lang="en-US" dirty="0">
                <a:solidFill>
                  <a:srgbClr val="3333FF"/>
                </a:solidFill>
              </a:rPr>
              <a:t>print(item)          </a:t>
            </a:r>
          </a:p>
          <a:p>
            <a:r>
              <a:rPr lang="en-US" dirty="0">
                <a:solidFill>
                  <a:srgbClr val="3333FF"/>
                </a:solidFill>
              </a:rPr>
              <a:t>print(</a:t>
            </a:r>
            <a:r>
              <a:rPr lang="en-US" dirty="0" err="1">
                <a:solidFill>
                  <a:srgbClr val="3333FF"/>
                </a:solidFill>
              </a:rPr>
              <a:t>shopping_list</a:t>
            </a:r>
            <a:r>
              <a:rPr lang="en-US" dirty="0">
                <a:solidFill>
                  <a:srgbClr val="3333FF"/>
                </a:solidFill>
              </a:rPr>
              <a:t>) </a:t>
            </a:r>
          </a:p>
        </p:txBody>
      </p:sp>
    </p:spTree>
    <p:extLst>
      <p:ext uri="{BB962C8B-B14F-4D97-AF65-F5344CB8AC3E}">
        <p14:creationId xmlns:p14="http://schemas.microsoft.com/office/powerpoint/2010/main" val="1622270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BB62A-282F-88EC-F554-5990F666A318}"/>
              </a:ext>
            </a:extLst>
          </p:cNvPr>
          <p:cNvSpPr txBox="1"/>
          <p:nvPr/>
        </p:nvSpPr>
        <p:spPr>
          <a:xfrm>
            <a:off x="305577" y="85636"/>
            <a:ext cx="11721581" cy="923330"/>
          </a:xfrm>
          <a:prstGeom prst="rect">
            <a:avLst/>
          </a:prstGeom>
          <a:noFill/>
        </p:spPr>
        <p:txBody>
          <a:bodyPr wrap="square">
            <a:spAutoFit/>
          </a:bodyPr>
          <a:lstStyle/>
          <a:p>
            <a:pPr>
              <a:buNone/>
            </a:pPr>
            <a:r>
              <a:rPr lang="en-US" b="1" dirty="0"/>
              <a:t>4. List Methods</a:t>
            </a:r>
          </a:p>
          <a:p>
            <a:pPr>
              <a:buNone/>
            </a:pPr>
            <a:r>
              <a:rPr lang="en-US" dirty="0">
                <a:effectLst/>
              </a:rPr>
              <a:t>Python lists have built-in methods for common operations. Here are some widely used ones with an example.</a:t>
            </a:r>
          </a:p>
          <a:p>
            <a:pPr>
              <a:buNone/>
            </a:pPr>
            <a:r>
              <a:rPr lang="en-US" b="1" dirty="0">
                <a:effectLst/>
              </a:rPr>
              <a:t>Example: Managing a Task List</a:t>
            </a:r>
            <a:endParaRPr lang="en-US" dirty="0">
              <a:effectLst/>
            </a:endParaRPr>
          </a:p>
        </p:txBody>
      </p:sp>
      <p:sp>
        <p:nvSpPr>
          <p:cNvPr id="7" name="TextBox 6">
            <a:extLst>
              <a:ext uri="{FF2B5EF4-FFF2-40B4-BE49-F238E27FC236}">
                <a16:creationId xmlns:a16="http://schemas.microsoft.com/office/drawing/2014/main" id="{73F92C7F-92FF-7DBC-9424-365A7F966D69}"/>
              </a:ext>
            </a:extLst>
          </p:cNvPr>
          <p:cNvSpPr txBox="1"/>
          <p:nvPr/>
        </p:nvSpPr>
        <p:spPr>
          <a:xfrm>
            <a:off x="2460949" y="948690"/>
            <a:ext cx="6097554" cy="5909310"/>
          </a:xfrm>
          <a:prstGeom prst="rect">
            <a:avLst/>
          </a:prstGeom>
          <a:noFill/>
        </p:spPr>
        <p:txBody>
          <a:bodyPr wrap="square">
            <a:spAutoFit/>
          </a:bodyPr>
          <a:lstStyle/>
          <a:p>
            <a:r>
              <a:rPr lang="en-US" dirty="0">
                <a:solidFill>
                  <a:srgbClr val="3333FF"/>
                </a:solidFill>
              </a:rPr>
              <a:t>tasks = ["Study Python", "Attend meeting", "Buy groceries"]</a:t>
            </a:r>
          </a:p>
          <a:p>
            <a:endParaRPr lang="en-US" dirty="0">
              <a:solidFill>
                <a:srgbClr val="3333FF"/>
              </a:solidFill>
            </a:endParaRPr>
          </a:p>
          <a:p>
            <a:r>
              <a:rPr lang="en-US" dirty="0"/>
              <a:t># Add multiple items</a:t>
            </a:r>
          </a:p>
          <a:p>
            <a:r>
              <a:rPr lang="en-US" dirty="0" err="1">
                <a:solidFill>
                  <a:srgbClr val="3333FF"/>
                </a:solidFill>
              </a:rPr>
              <a:t>tasks.extend</a:t>
            </a:r>
            <a:r>
              <a:rPr lang="en-US" dirty="0">
                <a:solidFill>
                  <a:srgbClr val="3333FF"/>
                </a:solidFill>
              </a:rPr>
              <a:t>(["Exercise", "Read book"])</a:t>
            </a:r>
          </a:p>
          <a:p>
            <a:r>
              <a:rPr lang="en-US" dirty="0">
                <a:solidFill>
                  <a:srgbClr val="3333FF"/>
                </a:solidFill>
              </a:rPr>
              <a:t>print(tasks)  </a:t>
            </a:r>
          </a:p>
          <a:p>
            <a:endParaRPr lang="en-US" dirty="0">
              <a:solidFill>
                <a:srgbClr val="3333FF"/>
              </a:solidFill>
            </a:endParaRPr>
          </a:p>
          <a:p>
            <a:r>
              <a:rPr lang="en-US" dirty="0"/>
              <a:t># Sort the list</a:t>
            </a:r>
          </a:p>
          <a:p>
            <a:r>
              <a:rPr lang="en-US" dirty="0" err="1">
                <a:solidFill>
                  <a:srgbClr val="3333FF"/>
                </a:solidFill>
              </a:rPr>
              <a:t>tasks.sort</a:t>
            </a:r>
            <a:r>
              <a:rPr lang="en-US" dirty="0">
                <a:solidFill>
                  <a:srgbClr val="3333FF"/>
                </a:solidFill>
              </a:rPr>
              <a:t>()</a:t>
            </a:r>
          </a:p>
          <a:p>
            <a:r>
              <a:rPr lang="en-US" dirty="0">
                <a:solidFill>
                  <a:srgbClr val="3333FF"/>
                </a:solidFill>
              </a:rPr>
              <a:t>print(tasks)  </a:t>
            </a:r>
          </a:p>
          <a:p>
            <a:endParaRPr lang="en-US" dirty="0">
              <a:solidFill>
                <a:srgbClr val="3333FF"/>
              </a:solidFill>
            </a:endParaRPr>
          </a:p>
          <a:p>
            <a:r>
              <a:rPr lang="en-US" dirty="0"/>
              <a:t># Reverse the list</a:t>
            </a:r>
          </a:p>
          <a:p>
            <a:r>
              <a:rPr lang="en-US" dirty="0" err="1">
                <a:solidFill>
                  <a:srgbClr val="3333FF"/>
                </a:solidFill>
              </a:rPr>
              <a:t>tasks.reverse</a:t>
            </a:r>
            <a:r>
              <a:rPr lang="en-US" dirty="0">
                <a:solidFill>
                  <a:srgbClr val="3333FF"/>
                </a:solidFill>
              </a:rPr>
              <a:t>()</a:t>
            </a:r>
          </a:p>
          <a:p>
            <a:r>
              <a:rPr lang="en-US" dirty="0">
                <a:solidFill>
                  <a:srgbClr val="3333FF"/>
                </a:solidFill>
              </a:rPr>
              <a:t>print(tasks) </a:t>
            </a:r>
          </a:p>
          <a:p>
            <a:endParaRPr lang="en-US" dirty="0">
              <a:solidFill>
                <a:srgbClr val="3333FF"/>
              </a:solidFill>
            </a:endParaRPr>
          </a:p>
          <a:p>
            <a:r>
              <a:rPr lang="en-US" dirty="0"/>
              <a:t># Count occurrences</a:t>
            </a:r>
          </a:p>
          <a:p>
            <a:r>
              <a:rPr lang="en-US" dirty="0" err="1">
                <a:solidFill>
                  <a:srgbClr val="3333FF"/>
                </a:solidFill>
              </a:rPr>
              <a:t>tasks.append</a:t>
            </a:r>
            <a:r>
              <a:rPr lang="en-US" dirty="0">
                <a:solidFill>
                  <a:srgbClr val="3333FF"/>
                </a:solidFill>
              </a:rPr>
              <a:t>("Study Python")</a:t>
            </a:r>
          </a:p>
          <a:p>
            <a:r>
              <a:rPr lang="en-US" dirty="0">
                <a:solidFill>
                  <a:srgbClr val="3333FF"/>
                </a:solidFill>
              </a:rPr>
              <a:t>print(</a:t>
            </a:r>
            <a:r>
              <a:rPr lang="en-US" dirty="0" err="1">
                <a:solidFill>
                  <a:srgbClr val="3333FF"/>
                </a:solidFill>
              </a:rPr>
              <a:t>tasks.count</a:t>
            </a:r>
            <a:r>
              <a:rPr lang="en-US" dirty="0">
                <a:solidFill>
                  <a:srgbClr val="3333FF"/>
                </a:solidFill>
              </a:rPr>
              <a:t>("Study Python"))  </a:t>
            </a:r>
          </a:p>
          <a:p>
            <a:endParaRPr lang="en-US" dirty="0">
              <a:solidFill>
                <a:srgbClr val="3333FF"/>
              </a:solidFill>
            </a:endParaRPr>
          </a:p>
          <a:p>
            <a:r>
              <a:rPr lang="en-US" dirty="0"/>
              <a:t># Clear the list</a:t>
            </a:r>
          </a:p>
          <a:p>
            <a:r>
              <a:rPr lang="en-US" dirty="0" err="1">
                <a:solidFill>
                  <a:srgbClr val="3333FF"/>
                </a:solidFill>
              </a:rPr>
              <a:t>tasks.clear</a:t>
            </a:r>
            <a:r>
              <a:rPr lang="en-US" dirty="0">
                <a:solidFill>
                  <a:srgbClr val="3333FF"/>
                </a:solidFill>
              </a:rPr>
              <a:t>()</a:t>
            </a:r>
          </a:p>
          <a:p>
            <a:r>
              <a:rPr lang="en-US" dirty="0">
                <a:solidFill>
                  <a:srgbClr val="3333FF"/>
                </a:solidFill>
              </a:rPr>
              <a:t>print(tasks) </a:t>
            </a:r>
          </a:p>
        </p:txBody>
      </p:sp>
    </p:spTree>
    <p:extLst>
      <p:ext uri="{BB962C8B-B14F-4D97-AF65-F5344CB8AC3E}">
        <p14:creationId xmlns:p14="http://schemas.microsoft.com/office/powerpoint/2010/main" val="2895577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EE1751-1198-AC40-AFAF-B429C35C4574}"/>
              </a:ext>
            </a:extLst>
          </p:cNvPr>
          <p:cNvSpPr txBox="1"/>
          <p:nvPr/>
        </p:nvSpPr>
        <p:spPr>
          <a:xfrm>
            <a:off x="352232" y="337562"/>
            <a:ext cx="11712250" cy="646331"/>
          </a:xfrm>
          <a:prstGeom prst="rect">
            <a:avLst/>
          </a:prstGeom>
          <a:noFill/>
        </p:spPr>
        <p:txBody>
          <a:bodyPr wrap="square">
            <a:spAutoFit/>
          </a:bodyPr>
          <a:lstStyle/>
          <a:p>
            <a:pPr>
              <a:buNone/>
            </a:pPr>
            <a:r>
              <a:rPr lang="en-US" b="1" dirty="0"/>
              <a:t>5. List Comprehension</a:t>
            </a:r>
          </a:p>
          <a:p>
            <a:pPr>
              <a:buNone/>
            </a:pPr>
            <a:r>
              <a:rPr lang="en-US" dirty="0">
                <a:effectLst/>
              </a:rPr>
              <a:t>List comprehensions provide a concise way to create or modify lists.</a:t>
            </a:r>
          </a:p>
        </p:txBody>
      </p:sp>
      <p:sp>
        <p:nvSpPr>
          <p:cNvPr id="5" name="TextBox 4">
            <a:extLst>
              <a:ext uri="{FF2B5EF4-FFF2-40B4-BE49-F238E27FC236}">
                <a16:creationId xmlns:a16="http://schemas.microsoft.com/office/drawing/2014/main" id="{0B8B88AD-3E78-1B97-DF5A-EC8D6792C862}"/>
              </a:ext>
            </a:extLst>
          </p:cNvPr>
          <p:cNvSpPr txBox="1"/>
          <p:nvPr/>
        </p:nvSpPr>
        <p:spPr>
          <a:xfrm>
            <a:off x="1313284" y="1559215"/>
            <a:ext cx="6097554" cy="2308324"/>
          </a:xfrm>
          <a:prstGeom prst="rect">
            <a:avLst/>
          </a:prstGeom>
          <a:noFill/>
        </p:spPr>
        <p:txBody>
          <a:bodyPr wrap="square">
            <a:spAutoFit/>
          </a:bodyPr>
          <a:lstStyle/>
          <a:p>
            <a:r>
              <a:rPr lang="en-US" dirty="0"/>
              <a:t># Create a list of squares for numbers 1 to 5</a:t>
            </a:r>
          </a:p>
          <a:p>
            <a:r>
              <a:rPr lang="en-US" dirty="0">
                <a:solidFill>
                  <a:srgbClr val="3333FF"/>
                </a:solidFill>
              </a:rPr>
              <a:t>squares = [x**2 for x in range(1, 6)]</a:t>
            </a:r>
          </a:p>
          <a:p>
            <a:r>
              <a:rPr lang="en-US" dirty="0">
                <a:solidFill>
                  <a:srgbClr val="3333FF"/>
                </a:solidFill>
              </a:rPr>
              <a:t>print(squares)  </a:t>
            </a:r>
          </a:p>
          <a:p>
            <a:endParaRPr lang="en-US" dirty="0"/>
          </a:p>
          <a:p>
            <a:r>
              <a:rPr lang="en-US" dirty="0"/>
              <a:t># Filter even numbers from a list</a:t>
            </a:r>
          </a:p>
          <a:p>
            <a:r>
              <a:rPr lang="en-US" dirty="0">
                <a:solidFill>
                  <a:srgbClr val="3333FF"/>
                </a:solidFill>
              </a:rPr>
              <a:t>numbers = [1, 2, 3, 4, 5, 6]</a:t>
            </a:r>
          </a:p>
          <a:p>
            <a:r>
              <a:rPr lang="en-US" dirty="0">
                <a:solidFill>
                  <a:srgbClr val="3333FF"/>
                </a:solidFill>
              </a:rPr>
              <a:t>evens = [num for num in numbers if num % 2 == 0]</a:t>
            </a:r>
          </a:p>
          <a:p>
            <a:r>
              <a:rPr lang="en-US" dirty="0">
                <a:solidFill>
                  <a:srgbClr val="3333FF"/>
                </a:solidFill>
              </a:rPr>
              <a:t>print(evens) </a:t>
            </a:r>
          </a:p>
        </p:txBody>
      </p:sp>
    </p:spTree>
    <p:extLst>
      <p:ext uri="{BB962C8B-B14F-4D97-AF65-F5344CB8AC3E}">
        <p14:creationId xmlns:p14="http://schemas.microsoft.com/office/powerpoint/2010/main" val="957646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04825-A3B1-AF19-D384-8D20DDCA7581}"/>
            </a:ext>
          </a:extLst>
        </p:cNvPr>
        <p:cNvGrpSpPr/>
        <p:nvPr/>
      </p:nvGrpSpPr>
      <p:grpSpPr>
        <a:xfrm>
          <a:off x="0" y="0"/>
          <a:ext cx="0" cy="0"/>
          <a:chOff x="0" y="0"/>
          <a:chExt cx="0" cy="0"/>
        </a:xfrm>
      </p:grpSpPr>
      <p:sp>
        <p:nvSpPr>
          <p:cNvPr id="2" name="AutoShape 2" descr="200+ Ultimate Tech Quiz Questions To Boost Your Brain Power">
            <a:extLst>
              <a:ext uri="{FF2B5EF4-FFF2-40B4-BE49-F238E27FC236}">
                <a16:creationId xmlns:a16="http://schemas.microsoft.com/office/drawing/2014/main" id="{E9A1E386-3A0A-1E14-F336-C770EF1FD34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E627E431-9DAA-F9A9-1150-1B65007723D0}"/>
              </a:ext>
            </a:extLst>
          </p:cNvPr>
          <p:cNvPicPr>
            <a:picLocks noChangeAspect="1"/>
          </p:cNvPicPr>
          <p:nvPr/>
        </p:nvPicPr>
        <p:blipFill>
          <a:blip r:embed="rId2"/>
          <a:stretch>
            <a:fillRect/>
          </a:stretch>
        </p:blipFill>
        <p:spPr>
          <a:xfrm>
            <a:off x="2005568" y="382554"/>
            <a:ext cx="8180863" cy="6120883"/>
          </a:xfrm>
          <a:prstGeom prst="rect">
            <a:avLst/>
          </a:prstGeom>
        </p:spPr>
      </p:pic>
    </p:spTree>
    <p:extLst>
      <p:ext uri="{BB962C8B-B14F-4D97-AF65-F5344CB8AC3E}">
        <p14:creationId xmlns:p14="http://schemas.microsoft.com/office/powerpoint/2010/main" val="1545224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A889C-6860-00FA-222D-73C86E7BFB4F}"/>
              </a:ext>
            </a:extLst>
          </p:cNvPr>
          <p:cNvSpPr txBox="1"/>
          <p:nvPr/>
        </p:nvSpPr>
        <p:spPr>
          <a:xfrm>
            <a:off x="1891781" y="883118"/>
            <a:ext cx="9547549" cy="2246769"/>
          </a:xfrm>
          <a:prstGeom prst="rect">
            <a:avLst/>
          </a:prstGeom>
          <a:noFill/>
        </p:spPr>
        <p:txBody>
          <a:bodyPr wrap="square">
            <a:spAutoFit/>
          </a:bodyPr>
          <a:lstStyle/>
          <a:p>
            <a:pPr>
              <a:buNone/>
            </a:pPr>
            <a:r>
              <a:rPr lang="en-US" sz="2800" b="1" dirty="0"/>
              <a:t>1. Which of the following creates a list in Python?</a:t>
            </a:r>
          </a:p>
          <a:p>
            <a:pPr lvl="1"/>
            <a:r>
              <a:rPr lang="en-US" sz="2800" dirty="0"/>
              <a:t>A) </a:t>
            </a:r>
            <a:r>
              <a:rPr lang="en-US" sz="2800" dirty="0">
                <a:latin typeface="Courier New" panose="02070309020205020404" pitchFamily="49" charset="0"/>
              </a:rPr>
              <a:t>list = {1, 2, 3}</a:t>
            </a:r>
            <a:br>
              <a:rPr lang="en-US" sz="2800" dirty="0"/>
            </a:br>
            <a:r>
              <a:rPr lang="en-US" sz="2800" dirty="0"/>
              <a:t>B) </a:t>
            </a:r>
            <a:r>
              <a:rPr lang="en-US" sz="2800" dirty="0">
                <a:latin typeface="Courier New" panose="02070309020205020404" pitchFamily="49" charset="0"/>
              </a:rPr>
              <a:t>list = (1, 2, 3)</a:t>
            </a:r>
            <a:br>
              <a:rPr lang="en-US" sz="2800" dirty="0"/>
            </a:br>
            <a:r>
              <a:rPr lang="en-US" sz="2800" dirty="0"/>
              <a:t>C) </a:t>
            </a:r>
            <a:r>
              <a:rPr lang="en-US" sz="2800" dirty="0">
                <a:latin typeface="Courier New" panose="02070309020205020404" pitchFamily="49" charset="0"/>
              </a:rPr>
              <a:t>list = [1, 2, 3]</a:t>
            </a:r>
            <a:br>
              <a:rPr lang="en-US" sz="2800" dirty="0"/>
            </a:br>
            <a:r>
              <a:rPr lang="en-US" sz="2800" dirty="0"/>
              <a:t>D) </a:t>
            </a:r>
            <a:r>
              <a:rPr lang="en-US" sz="2800" dirty="0">
                <a:latin typeface="Courier New" panose="02070309020205020404" pitchFamily="49" charset="0"/>
              </a:rPr>
              <a:t>list = &lt;1, 2, 3&gt;</a:t>
            </a:r>
            <a:endParaRPr lang="en-US" sz="2800" dirty="0"/>
          </a:p>
        </p:txBody>
      </p:sp>
      <p:sp>
        <p:nvSpPr>
          <p:cNvPr id="5" name="TextBox 4">
            <a:extLst>
              <a:ext uri="{FF2B5EF4-FFF2-40B4-BE49-F238E27FC236}">
                <a16:creationId xmlns:a16="http://schemas.microsoft.com/office/drawing/2014/main" id="{39F76003-B4E2-287B-5065-69BB9C890227}"/>
              </a:ext>
            </a:extLst>
          </p:cNvPr>
          <p:cNvSpPr txBox="1"/>
          <p:nvPr/>
        </p:nvSpPr>
        <p:spPr>
          <a:xfrm>
            <a:off x="2097055" y="4334069"/>
            <a:ext cx="8670471" cy="954107"/>
          </a:xfrm>
          <a:prstGeom prst="rect">
            <a:avLst/>
          </a:prstGeom>
          <a:noFill/>
        </p:spPr>
        <p:txBody>
          <a:bodyPr wrap="square">
            <a:spAutoFit/>
          </a:bodyPr>
          <a:lstStyle/>
          <a:p>
            <a:pPr>
              <a:buNone/>
            </a:pPr>
            <a:r>
              <a:rPr lang="en-US" sz="2800" b="1" dirty="0">
                <a:solidFill>
                  <a:srgbClr val="00B050"/>
                </a:solidFill>
              </a:rPr>
              <a:t>Answer:</a:t>
            </a:r>
            <a:r>
              <a:rPr lang="en-US" sz="2800" dirty="0">
                <a:solidFill>
                  <a:srgbClr val="00B050"/>
                </a:solidFill>
              </a:rPr>
              <a:t> C</a:t>
            </a:r>
            <a:br>
              <a:rPr lang="en-US" sz="2800" dirty="0">
                <a:solidFill>
                  <a:srgbClr val="00B050"/>
                </a:solidFill>
              </a:rPr>
            </a:br>
            <a:r>
              <a:rPr lang="en-US" sz="2800" b="1" dirty="0">
                <a:solidFill>
                  <a:srgbClr val="00B050"/>
                </a:solidFill>
              </a:rPr>
              <a:t>Explanation:</a:t>
            </a:r>
            <a:r>
              <a:rPr lang="en-US" sz="2800" dirty="0">
                <a:solidFill>
                  <a:srgbClr val="00B050"/>
                </a:solidFill>
              </a:rPr>
              <a:t> Lists are created using square brackets </a:t>
            </a:r>
            <a:r>
              <a:rPr lang="en-US" sz="2800" dirty="0">
                <a:solidFill>
                  <a:srgbClr val="00B050"/>
                </a:solidFill>
                <a:latin typeface="Courier New" panose="02070309020205020404" pitchFamily="49" charset="0"/>
              </a:rPr>
              <a:t>[ ]</a:t>
            </a:r>
            <a:r>
              <a:rPr lang="en-US" sz="2800" dirty="0">
                <a:solidFill>
                  <a:srgbClr val="00B050"/>
                </a:solidFill>
              </a:rPr>
              <a:t>.</a:t>
            </a:r>
          </a:p>
        </p:txBody>
      </p:sp>
    </p:spTree>
    <p:extLst>
      <p:ext uri="{BB962C8B-B14F-4D97-AF65-F5344CB8AC3E}">
        <p14:creationId xmlns:p14="http://schemas.microsoft.com/office/powerpoint/2010/main" val="429404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A3BE97-0F89-A01E-5F04-1FF3B506A27C}"/>
              </a:ext>
            </a:extLst>
          </p:cNvPr>
          <p:cNvSpPr txBox="1"/>
          <p:nvPr/>
        </p:nvSpPr>
        <p:spPr>
          <a:xfrm>
            <a:off x="1409906" y="662101"/>
            <a:ext cx="8927428" cy="3108543"/>
          </a:xfrm>
          <a:prstGeom prst="rect">
            <a:avLst/>
          </a:prstGeom>
          <a:noFill/>
        </p:spPr>
        <p:txBody>
          <a:bodyPr wrap="square">
            <a:spAutoFit/>
          </a:bodyPr>
          <a:lstStyle/>
          <a:p>
            <a:pPr>
              <a:buNone/>
            </a:pPr>
            <a:r>
              <a:rPr lang="en-US" sz="2800" b="1" dirty="0"/>
              <a:t>2. What will be the output?</a:t>
            </a:r>
          </a:p>
          <a:p>
            <a:pPr lvl="1"/>
            <a:r>
              <a:rPr lang="en-US" sz="2800" dirty="0" err="1">
                <a:latin typeface="Courier New" panose="02070309020205020404" pitchFamily="49" charset="0"/>
              </a:rPr>
              <a:t>mylist</a:t>
            </a:r>
            <a:r>
              <a:rPr lang="en-US" sz="2800" dirty="0">
                <a:latin typeface="Courier New" panose="02070309020205020404" pitchFamily="49" charset="0"/>
              </a:rPr>
              <a:t> = [1, 2, 3, 4]</a:t>
            </a:r>
          </a:p>
          <a:p>
            <a:pPr lvl="1"/>
            <a:r>
              <a:rPr lang="en-US" sz="2800" dirty="0">
                <a:latin typeface="Courier New" panose="02070309020205020404" pitchFamily="49" charset="0"/>
              </a:rPr>
              <a:t>print(</a:t>
            </a:r>
            <a:r>
              <a:rPr lang="en-US" sz="2800" dirty="0" err="1">
                <a:latin typeface="Courier New" panose="02070309020205020404" pitchFamily="49" charset="0"/>
              </a:rPr>
              <a:t>mylist</a:t>
            </a:r>
            <a:r>
              <a:rPr lang="en-US" sz="2800" dirty="0">
                <a:latin typeface="Courier New" panose="02070309020205020404" pitchFamily="49" charset="0"/>
              </a:rPr>
              <a:t>[2])</a:t>
            </a:r>
          </a:p>
          <a:p>
            <a:pPr lvl="2"/>
            <a:r>
              <a:rPr lang="en-US" sz="2800" dirty="0"/>
              <a:t>A) </a:t>
            </a:r>
            <a:r>
              <a:rPr lang="en-US" sz="2800" dirty="0">
                <a:latin typeface="Courier New" panose="02070309020205020404" pitchFamily="49" charset="0"/>
              </a:rPr>
              <a:t>1</a:t>
            </a:r>
            <a:br>
              <a:rPr lang="en-US" sz="2800" dirty="0"/>
            </a:br>
            <a:r>
              <a:rPr lang="en-US" sz="2800" dirty="0"/>
              <a:t>B) </a:t>
            </a:r>
            <a:r>
              <a:rPr lang="en-US" sz="2800" dirty="0">
                <a:latin typeface="Courier New" panose="02070309020205020404" pitchFamily="49" charset="0"/>
              </a:rPr>
              <a:t>2</a:t>
            </a:r>
            <a:br>
              <a:rPr lang="en-US" sz="2800" dirty="0"/>
            </a:br>
            <a:r>
              <a:rPr lang="en-US" sz="2800" dirty="0"/>
              <a:t>C) </a:t>
            </a:r>
            <a:r>
              <a:rPr lang="en-US" sz="2800" dirty="0">
                <a:latin typeface="Courier New" panose="02070309020205020404" pitchFamily="49" charset="0"/>
              </a:rPr>
              <a:t>3</a:t>
            </a:r>
            <a:br>
              <a:rPr lang="en-US" sz="2800" dirty="0"/>
            </a:br>
            <a:r>
              <a:rPr lang="en-US" sz="2800" dirty="0"/>
              <a:t>D) </a:t>
            </a:r>
            <a:r>
              <a:rPr lang="en-US" sz="2800" dirty="0">
                <a:latin typeface="Courier New" panose="02070309020205020404" pitchFamily="49" charset="0"/>
              </a:rPr>
              <a:t>4</a:t>
            </a:r>
            <a:endParaRPr lang="en-US" sz="2800" dirty="0"/>
          </a:p>
        </p:txBody>
      </p:sp>
      <p:sp>
        <p:nvSpPr>
          <p:cNvPr id="5" name="TextBox 4">
            <a:extLst>
              <a:ext uri="{FF2B5EF4-FFF2-40B4-BE49-F238E27FC236}">
                <a16:creationId xmlns:a16="http://schemas.microsoft.com/office/drawing/2014/main" id="{AB93AD2F-C08D-313C-9E90-681A34DF3824}"/>
              </a:ext>
            </a:extLst>
          </p:cNvPr>
          <p:cNvSpPr txBox="1"/>
          <p:nvPr/>
        </p:nvSpPr>
        <p:spPr>
          <a:xfrm>
            <a:off x="1947765" y="4897312"/>
            <a:ext cx="9015704" cy="954107"/>
          </a:xfrm>
          <a:prstGeom prst="rect">
            <a:avLst/>
          </a:prstGeom>
          <a:noFill/>
        </p:spPr>
        <p:txBody>
          <a:bodyPr wrap="square">
            <a:spAutoFit/>
          </a:bodyPr>
          <a:lstStyle/>
          <a:p>
            <a:pPr>
              <a:buNone/>
            </a:pPr>
            <a:r>
              <a:rPr lang="en-US" sz="2800" b="1" dirty="0">
                <a:solidFill>
                  <a:srgbClr val="00B050"/>
                </a:solidFill>
              </a:rPr>
              <a:t>Answer:</a:t>
            </a:r>
            <a:r>
              <a:rPr lang="en-US" sz="2800" dirty="0">
                <a:solidFill>
                  <a:srgbClr val="00B050"/>
                </a:solidFill>
              </a:rPr>
              <a:t> C</a:t>
            </a:r>
            <a:br>
              <a:rPr lang="en-US" sz="2800" dirty="0">
                <a:solidFill>
                  <a:srgbClr val="00B050"/>
                </a:solidFill>
              </a:rPr>
            </a:br>
            <a:r>
              <a:rPr lang="en-US" sz="2800" b="1" dirty="0">
                <a:solidFill>
                  <a:srgbClr val="00B050"/>
                </a:solidFill>
              </a:rPr>
              <a:t>Explanation:</a:t>
            </a:r>
            <a:r>
              <a:rPr lang="en-US" sz="2800" dirty="0">
                <a:solidFill>
                  <a:srgbClr val="00B050"/>
                </a:solidFill>
              </a:rPr>
              <a:t> Lists are </a:t>
            </a:r>
            <a:r>
              <a:rPr lang="en-US" sz="2800" b="1" dirty="0">
                <a:solidFill>
                  <a:srgbClr val="00B050"/>
                </a:solidFill>
              </a:rPr>
              <a:t>zero-indexed</a:t>
            </a:r>
            <a:r>
              <a:rPr lang="en-US" sz="2800" dirty="0">
                <a:solidFill>
                  <a:srgbClr val="00B050"/>
                </a:solidFill>
              </a:rPr>
              <a:t>. </a:t>
            </a:r>
            <a:r>
              <a:rPr lang="en-US" sz="2800" dirty="0" err="1">
                <a:solidFill>
                  <a:srgbClr val="00B050"/>
                </a:solidFill>
                <a:latin typeface="Courier New" panose="02070309020205020404" pitchFamily="49" charset="0"/>
              </a:rPr>
              <a:t>mylist</a:t>
            </a:r>
            <a:r>
              <a:rPr lang="en-US" sz="2800" dirty="0">
                <a:solidFill>
                  <a:srgbClr val="00B050"/>
                </a:solidFill>
                <a:latin typeface="Courier New" panose="02070309020205020404" pitchFamily="49" charset="0"/>
              </a:rPr>
              <a:t>[2]</a:t>
            </a:r>
            <a:r>
              <a:rPr lang="en-US" sz="2800" dirty="0">
                <a:solidFill>
                  <a:srgbClr val="00B050"/>
                </a:solidFill>
              </a:rPr>
              <a:t> → 3.</a:t>
            </a:r>
          </a:p>
        </p:txBody>
      </p:sp>
    </p:spTree>
    <p:extLst>
      <p:ext uri="{BB962C8B-B14F-4D97-AF65-F5344CB8AC3E}">
        <p14:creationId xmlns:p14="http://schemas.microsoft.com/office/powerpoint/2010/main" val="122574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E522DB-A741-C6CA-21D2-366C52B02CD1}"/>
              </a:ext>
            </a:extLst>
          </p:cNvPr>
          <p:cNvSpPr txBox="1"/>
          <p:nvPr/>
        </p:nvSpPr>
        <p:spPr>
          <a:xfrm>
            <a:off x="895739" y="820723"/>
            <a:ext cx="10081337" cy="2246769"/>
          </a:xfrm>
          <a:prstGeom prst="rect">
            <a:avLst/>
          </a:prstGeom>
          <a:noFill/>
        </p:spPr>
        <p:txBody>
          <a:bodyPr wrap="square">
            <a:spAutoFit/>
          </a:bodyPr>
          <a:lstStyle/>
          <a:p>
            <a:pPr>
              <a:buNone/>
            </a:pPr>
            <a:r>
              <a:rPr lang="en-US" sz="2800" b="1" dirty="0"/>
              <a:t>3. Which method is used to add an element at the end of a list?</a:t>
            </a:r>
          </a:p>
          <a:p>
            <a:pPr lvl="1"/>
            <a:r>
              <a:rPr lang="en-US" sz="2800" dirty="0"/>
              <a:t>A) </a:t>
            </a:r>
            <a:r>
              <a:rPr lang="en-US" sz="2800" dirty="0">
                <a:latin typeface="Courier New" panose="02070309020205020404" pitchFamily="49" charset="0"/>
              </a:rPr>
              <a:t>insert()</a:t>
            </a:r>
            <a:br>
              <a:rPr lang="en-US" sz="2800" dirty="0"/>
            </a:br>
            <a:r>
              <a:rPr lang="en-US" sz="2800" dirty="0"/>
              <a:t>B) </a:t>
            </a:r>
            <a:r>
              <a:rPr lang="en-US" sz="2800" dirty="0">
                <a:latin typeface="Courier New" panose="02070309020205020404" pitchFamily="49" charset="0"/>
              </a:rPr>
              <a:t>append()</a:t>
            </a:r>
            <a:br>
              <a:rPr lang="en-US" sz="2800" dirty="0"/>
            </a:br>
            <a:r>
              <a:rPr lang="en-US" sz="2800" dirty="0"/>
              <a:t>C) </a:t>
            </a:r>
            <a:r>
              <a:rPr lang="en-US" sz="2800" dirty="0">
                <a:latin typeface="Courier New" panose="02070309020205020404" pitchFamily="49" charset="0"/>
              </a:rPr>
              <a:t>extend()</a:t>
            </a:r>
            <a:br>
              <a:rPr lang="en-US" sz="2800" dirty="0"/>
            </a:br>
            <a:r>
              <a:rPr lang="en-US" sz="2800" dirty="0"/>
              <a:t>D) </a:t>
            </a:r>
            <a:r>
              <a:rPr lang="en-US" sz="2800" dirty="0">
                <a:latin typeface="Courier New" panose="02070309020205020404" pitchFamily="49" charset="0"/>
              </a:rPr>
              <a:t>add()</a:t>
            </a:r>
            <a:endParaRPr lang="en-US" sz="2800" dirty="0"/>
          </a:p>
        </p:txBody>
      </p:sp>
      <p:sp>
        <p:nvSpPr>
          <p:cNvPr id="5" name="TextBox 4">
            <a:extLst>
              <a:ext uri="{FF2B5EF4-FFF2-40B4-BE49-F238E27FC236}">
                <a16:creationId xmlns:a16="http://schemas.microsoft.com/office/drawing/2014/main" id="{F1D3206F-DFD7-4F06-0DD5-234B242AA128}"/>
              </a:ext>
            </a:extLst>
          </p:cNvPr>
          <p:cNvSpPr txBox="1"/>
          <p:nvPr/>
        </p:nvSpPr>
        <p:spPr>
          <a:xfrm>
            <a:off x="1033365" y="3993702"/>
            <a:ext cx="10527263" cy="954107"/>
          </a:xfrm>
          <a:prstGeom prst="rect">
            <a:avLst/>
          </a:prstGeom>
          <a:noFill/>
        </p:spPr>
        <p:txBody>
          <a:bodyPr wrap="square">
            <a:spAutoFit/>
          </a:bodyPr>
          <a:lstStyle/>
          <a:p>
            <a:pPr>
              <a:buNone/>
            </a:pPr>
            <a:r>
              <a:rPr lang="en-US" sz="2800" b="1" dirty="0">
                <a:solidFill>
                  <a:srgbClr val="00B050"/>
                </a:solidFill>
              </a:rPr>
              <a:t>Answer:</a:t>
            </a:r>
            <a:r>
              <a:rPr lang="en-US" sz="2800" dirty="0">
                <a:solidFill>
                  <a:srgbClr val="00B050"/>
                </a:solidFill>
              </a:rPr>
              <a:t> B</a:t>
            </a:r>
            <a:br>
              <a:rPr lang="en-US" sz="2800" dirty="0">
                <a:solidFill>
                  <a:srgbClr val="00B050"/>
                </a:solidFill>
              </a:rPr>
            </a:br>
            <a:r>
              <a:rPr lang="en-US" sz="2800" b="1" dirty="0">
                <a:solidFill>
                  <a:srgbClr val="00B050"/>
                </a:solidFill>
              </a:rPr>
              <a:t>Explanation:</a:t>
            </a:r>
            <a:r>
              <a:rPr lang="en-US" sz="2800" dirty="0">
                <a:solidFill>
                  <a:srgbClr val="00B050"/>
                </a:solidFill>
              </a:rPr>
              <a:t> </a:t>
            </a:r>
            <a:r>
              <a:rPr lang="en-US" sz="2800" dirty="0">
                <a:solidFill>
                  <a:srgbClr val="00B050"/>
                </a:solidFill>
                <a:latin typeface="Courier New" panose="02070309020205020404" pitchFamily="49" charset="0"/>
              </a:rPr>
              <a:t>append()</a:t>
            </a:r>
            <a:r>
              <a:rPr lang="en-US" sz="2800" dirty="0">
                <a:solidFill>
                  <a:srgbClr val="00B050"/>
                </a:solidFill>
              </a:rPr>
              <a:t> adds a single element to the end of a list.</a:t>
            </a:r>
          </a:p>
        </p:txBody>
      </p:sp>
    </p:spTree>
    <p:extLst>
      <p:ext uri="{BB962C8B-B14F-4D97-AF65-F5344CB8AC3E}">
        <p14:creationId xmlns:p14="http://schemas.microsoft.com/office/powerpoint/2010/main" val="153285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B616E3-6355-FA78-3858-0370E042C2D7}"/>
              </a:ext>
            </a:extLst>
          </p:cNvPr>
          <p:cNvSpPr txBox="1"/>
          <p:nvPr/>
        </p:nvSpPr>
        <p:spPr>
          <a:xfrm>
            <a:off x="1014705" y="736747"/>
            <a:ext cx="10555254" cy="3108543"/>
          </a:xfrm>
          <a:prstGeom prst="rect">
            <a:avLst/>
          </a:prstGeom>
          <a:noFill/>
        </p:spPr>
        <p:txBody>
          <a:bodyPr wrap="square">
            <a:spAutoFit/>
          </a:bodyPr>
          <a:lstStyle/>
          <a:p>
            <a:pPr>
              <a:buNone/>
            </a:pPr>
            <a:r>
              <a:rPr lang="en-US" sz="2800" b="1" dirty="0"/>
              <a:t>4. What is the output?</a:t>
            </a:r>
          </a:p>
          <a:p>
            <a:pPr lvl="1"/>
            <a:r>
              <a:rPr lang="en-US" sz="2800" dirty="0" err="1">
                <a:latin typeface="Courier New" panose="02070309020205020404" pitchFamily="49" charset="0"/>
              </a:rPr>
              <a:t>mylist</a:t>
            </a:r>
            <a:r>
              <a:rPr lang="en-US" sz="2800" dirty="0">
                <a:latin typeface="Courier New" panose="02070309020205020404" pitchFamily="49" charset="0"/>
              </a:rPr>
              <a:t> = [100, 200, 300]</a:t>
            </a:r>
          </a:p>
          <a:p>
            <a:pPr lvl="1"/>
            <a:r>
              <a:rPr lang="en-US" sz="2800" dirty="0">
                <a:latin typeface="Courier New" panose="02070309020205020404" pitchFamily="49" charset="0"/>
              </a:rPr>
              <a:t>print(</a:t>
            </a:r>
            <a:r>
              <a:rPr lang="en-US" sz="2800" dirty="0" err="1">
                <a:latin typeface="Courier New" panose="02070309020205020404" pitchFamily="49" charset="0"/>
              </a:rPr>
              <a:t>len</a:t>
            </a:r>
            <a:r>
              <a:rPr lang="en-US" sz="2800" dirty="0">
                <a:latin typeface="Courier New" panose="02070309020205020404" pitchFamily="49" charset="0"/>
              </a:rPr>
              <a:t>(</a:t>
            </a:r>
            <a:r>
              <a:rPr lang="en-US" sz="2800" dirty="0" err="1">
                <a:latin typeface="Courier New" panose="02070309020205020404" pitchFamily="49" charset="0"/>
              </a:rPr>
              <a:t>mylist</a:t>
            </a:r>
            <a:r>
              <a:rPr lang="en-US" sz="2800" dirty="0">
                <a:latin typeface="Courier New" panose="02070309020205020404" pitchFamily="49" charset="0"/>
              </a:rPr>
              <a:t>))</a:t>
            </a:r>
          </a:p>
          <a:p>
            <a:pPr lvl="2"/>
            <a:r>
              <a:rPr lang="en-US" sz="2800" dirty="0"/>
              <a:t>A) </a:t>
            </a:r>
            <a:r>
              <a:rPr lang="en-US" sz="2800" dirty="0">
                <a:latin typeface="Courier New" panose="02070309020205020404" pitchFamily="49" charset="0"/>
              </a:rPr>
              <a:t>2</a:t>
            </a:r>
            <a:br>
              <a:rPr lang="en-US" sz="2800" dirty="0"/>
            </a:br>
            <a:r>
              <a:rPr lang="en-US" sz="2800" dirty="0"/>
              <a:t>B) </a:t>
            </a:r>
            <a:r>
              <a:rPr lang="en-US" sz="2800" dirty="0">
                <a:latin typeface="Courier New" panose="02070309020205020404" pitchFamily="49" charset="0"/>
              </a:rPr>
              <a:t>3</a:t>
            </a:r>
            <a:br>
              <a:rPr lang="en-US" sz="2800" dirty="0"/>
            </a:br>
            <a:r>
              <a:rPr lang="en-US" sz="2800" dirty="0"/>
              <a:t>C) </a:t>
            </a:r>
            <a:r>
              <a:rPr lang="en-US" sz="2800" dirty="0">
                <a:latin typeface="Courier New" panose="02070309020205020404" pitchFamily="49" charset="0"/>
              </a:rPr>
              <a:t>4</a:t>
            </a:r>
            <a:br>
              <a:rPr lang="en-US" sz="2800" dirty="0"/>
            </a:br>
            <a:r>
              <a:rPr lang="en-US" sz="2800" dirty="0"/>
              <a:t>D) Error</a:t>
            </a:r>
          </a:p>
        </p:txBody>
      </p:sp>
      <p:sp>
        <p:nvSpPr>
          <p:cNvPr id="7" name="TextBox 6">
            <a:extLst>
              <a:ext uri="{FF2B5EF4-FFF2-40B4-BE49-F238E27FC236}">
                <a16:creationId xmlns:a16="http://schemas.microsoft.com/office/drawing/2014/main" id="{2053D4EF-0340-8C86-9D48-9668FBB462FA}"/>
              </a:ext>
            </a:extLst>
          </p:cNvPr>
          <p:cNvSpPr txBox="1"/>
          <p:nvPr/>
        </p:nvSpPr>
        <p:spPr>
          <a:xfrm>
            <a:off x="1453242" y="4412121"/>
            <a:ext cx="9790145" cy="954107"/>
          </a:xfrm>
          <a:prstGeom prst="rect">
            <a:avLst/>
          </a:prstGeom>
          <a:noFill/>
        </p:spPr>
        <p:txBody>
          <a:bodyPr wrap="square">
            <a:spAutoFit/>
          </a:bodyPr>
          <a:lstStyle/>
          <a:p>
            <a:pPr>
              <a:buNone/>
            </a:pPr>
            <a:r>
              <a:rPr lang="en-US" sz="2800" b="1" dirty="0">
                <a:solidFill>
                  <a:srgbClr val="00B050"/>
                </a:solidFill>
              </a:rPr>
              <a:t>Answer:</a:t>
            </a:r>
            <a:r>
              <a:rPr lang="en-US" sz="2800" dirty="0">
                <a:solidFill>
                  <a:srgbClr val="00B050"/>
                </a:solidFill>
              </a:rPr>
              <a:t> B</a:t>
            </a:r>
            <a:br>
              <a:rPr lang="en-US" sz="2800" dirty="0">
                <a:solidFill>
                  <a:srgbClr val="00B050"/>
                </a:solidFill>
              </a:rPr>
            </a:br>
            <a:r>
              <a:rPr lang="en-US" sz="2800" b="1" dirty="0">
                <a:solidFill>
                  <a:srgbClr val="00B050"/>
                </a:solidFill>
              </a:rPr>
              <a:t>Explanation:</a:t>
            </a:r>
            <a:r>
              <a:rPr lang="en-US" sz="2800" dirty="0">
                <a:solidFill>
                  <a:srgbClr val="00B050"/>
                </a:solidFill>
              </a:rPr>
              <a:t> The list has 3 elements, so </a:t>
            </a:r>
            <a:r>
              <a:rPr lang="en-US" sz="2800" dirty="0" err="1">
                <a:solidFill>
                  <a:srgbClr val="00B050"/>
                </a:solidFill>
                <a:latin typeface="Courier New" panose="02070309020205020404" pitchFamily="49" charset="0"/>
              </a:rPr>
              <a:t>len</a:t>
            </a:r>
            <a:r>
              <a:rPr lang="en-US" sz="2800" dirty="0">
                <a:solidFill>
                  <a:srgbClr val="00B050"/>
                </a:solidFill>
                <a:latin typeface="Courier New" panose="02070309020205020404" pitchFamily="49" charset="0"/>
              </a:rPr>
              <a:t>(</a:t>
            </a:r>
            <a:r>
              <a:rPr lang="en-US" sz="2800" dirty="0" err="1">
                <a:solidFill>
                  <a:srgbClr val="00B050"/>
                </a:solidFill>
                <a:latin typeface="Courier New" panose="02070309020205020404" pitchFamily="49" charset="0"/>
              </a:rPr>
              <a:t>mylist</a:t>
            </a:r>
            <a:r>
              <a:rPr lang="en-US" sz="2800" dirty="0">
                <a:solidFill>
                  <a:srgbClr val="00B050"/>
                </a:solidFill>
                <a:latin typeface="Courier New" panose="02070309020205020404" pitchFamily="49" charset="0"/>
              </a:rPr>
              <a:t>)</a:t>
            </a:r>
            <a:r>
              <a:rPr lang="en-US" sz="2800" dirty="0">
                <a:solidFill>
                  <a:srgbClr val="00B050"/>
                </a:solidFill>
              </a:rPr>
              <a:t> = 3.</a:t>
            </a:r>
          </a:p>
        </p:txBody>
      </p:sp>
    </p:spTree>
    <p:extLst>
      <p:ext uri="{BB962C8B-B14F-4D97-AF65-F5344CB8AC3E}">
        <p14:creationId xmlns:p14="http://schemas.microsoft.com/office/powerpoint/2010/main" val="224394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3E7641-FB89-EB0F-C561-8836B0BA529B}"/>
              </a:ext>
            </a:extLst>
          </p:cNvPr>
          <p:cNvSpPr txBox="1"/>
          <p:nvPr/>
        </p:nvSpPr>
        <p:spPr>
          <a:xfrm>
            <a:off x="156288" y="461779"/>
            <a:ext cx="5823468" cy="4801314"/>
          </a:xfrm>
          <a:prstGeom prst="rect">
            <a:avLst/>
          </a:prstGeom>
          <a:noFill/>
        </p:spPr>
        <p:txBody>
          <a:bodyPr wrap="square">
            <a:spAutoFit/>
          </a:bodyPr>
          <a:lstStyle/>
          <a:p>
            <a:r>
              <a:rPr lang="en-US" b="1" dirty="0"/>
              <a:t>Learning Outcomes:</a:t>
            </a:r>
            <a:endParaRPr lang="en-US" dirty="0"/>
          </a:p>
          <a:p>
            <a:r>
              <a:rPr lang="en-US" dirty="0"/>
              <a:t>Upon successful completion of this training, participants will be able to:</a:t>
            </a:r>
          </a:p>
          <a:p>
            <a:endParaRPr lang="en-US" dirty="0"/>
          </a:p>
          <a:p>
            <a:pPr marL="285750" indent="-285750">
              <a:buFont typeface="Wingdings" panose="05000000000000000000" pitchFamily="2" charset="2"/>
              <a:buChar char="Ø"/>
            </a:pPr>
            <a:r>
              <a:rPr lang="en-US" dirty="0"/>
              <a:t>Write Basic Python Programs</a:t>
            </a:r>
          </a:p>
          <a:p>
            <a:pPr marL="285750" indent="-285750">
              <a:buFont typeface="Wingdings" panose="05000000000000000000" pitchFamily="2" charset="2"/>
              <a:buChar char="Ø"/>
            </a:pPr>
            <a:r>
              <a:rPr lang="en-US" dirty="0"/>
              <a:t>Manipulate Data Structures</a:t>
            </a:r>
          </a:p>
          <a:p>
            <a:pPr marL="285750" indent="-285750">
              <a:buFont typeface="Wingdings" panose="05000000000000000000" pitchFamily="2" charset="2"/>
              <a:buChar char="Ø"/>
            </a:pPr>
            <a:r>
              <a:rPr lang="en-US" dirty="0"/>
              <a:t>Implement Control Flow Logic</a:t>
            </a:r>
          </a:p>
          <a:p>
            <a:pPr marL="285750" indent="-285750">
              <a:buFont typeface="Wingdings" panose="05000000000000000000" pitchFamily="2" charset="2"/>
              <a:buChar char="Ø"/>
            </a:pPr>
            <a:r>
              <a:rPr lang="en-US" dirty="0"/>
              <a:t>Solve Problems with Functions</a:t>
            </a:r>
          </a:p>
          <a:p>
            <a:pPr marL="285750" indent="-285750">
              <a:buFont typeface="Wingdings" panose="05000000000000000000" pitchFamily="2" charset="2"/>
              <a:buChar char="Ø"/>
            </a:pPr>
            <a:r>
              <a:rPr lang="en-US" dirty="0"/>
              <a:t>Handle Errors and Exceptions</a:t>
            </a:r>
          </a:p>
          <a:p>
            <a:pPr marL="285750" indent="-285750">
              <a:buFont typeface="Wingdings" panose="05000000000000000000" pitchFamily="2" charset="2"/>
              <a:buChar char="Ø"/>
            </a:pPr>
            <a:r>
              <a:rPr lang="en-US" dirty="0"/>
              <a:t>Work with Files</a:t>
            </a:r>
          </a:p>
          <a:p>
            <a:pPr marL="285750" indent="-285750">
              <a:buFont typeface="Wingdings" panose="05000000000000000000" pitchFamily="2" charset="2"/>
              <a:buChar char="Ø"/>
            </a:pPr>
            <a:r>
              <a:rPr lang="en-US" dirty="0"/>
              <a:t>Develop Confidence in Writing Python Code</a:t>
            </a:r>
          </a:p>
          <a:p>
            <a:pPr marL="285750" indent="-285750">
              <a:buFont typeface="Wingdings" panose="05000000000000000000" pitchFamily="2" charset="2"/>
              <a:buChar char="Ø"/>
            </a:pPr>
            <a:r>
              <a:rPr lang="en-US" dirty="0"/>
              <a:t>Collaborate with Other Developers</a:t>
            </a:r>
          </a:p>
          <a:p>
            <a:endParaRPr lang="en-US" dirty="0"/>
          </a:p>
          <a:p>
            <a:pPr marL="285750" indent="-285750">
              <a:buFont typeface="Wingdings" panose="05000000000000000000" pitchFamily="2" charset="2"/>
              <a:buChar char="Ø"/>
            </a:pPr>
            <a:r>
              <a:rPr lang="en-US" dirty="0"/>
              <a:t>Prepare for Intermediate Python Topics: Lay the foundation for exploring</a:t>
            </a:r>
          </a:p>
          <a:p>
            <a:r>
              <a:rPr lang="en-US" dirty="0"/>
              <a:t> more advanced topics such as object-oriented programming, libraries, and frameworks used in Python.</a:t>
            </a:r>
          </a:p>
        </p:txBody>
      </p:sp>
      <p:pic>
        <p:nvPicPr>
          <p:cNvPr id="5" name="Picture 4">
            <a:extLst>
              <a:ext uri="{FF2B5EF4-FFF2-40B4-BE49-F238E27FC236}">
                <a16:creationId xmlns:a16="http://schemas.microsoft.com/office/drawing/2014/main" id="{52478915-753D-EF99-2166-8512E921D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79917"/>
            <a:ext cx="5939712" cy="6260841"/>
          </a:xfrm>
          <a:prstGeom prst="rect">
            <a:avLst/>
          </a:prstGeom>
        </p:spPr>
      </p:pic>
      <p:sp>
        <p:nvSpPr>
          <p:cNvPr id="2" name="TextBox 1">
            <a:extLst>
              <a:ext uri="{FF2B5EF4-FFF2-40B4-BE49-F238E27FC236}">
                <a16:creationId xmlns:a16="http://schemas.microsoft.com/office/drawing/2014/main" id="{ABDA6BD9-FB96-CAAF-44C9-EB103572120D}"/>
              </a:ext>
            </a:extLst>
          </p:cNvPr>
          <p:cNvSpPr txBox="1"/>
          <p:nvPr/>
        </p:nvSpPr>
        <p:spPr>
          <a:xfrm>
            <a:off x="3489649" y="6286470"/>
            <a:ext cx="6120880" cy="369332"/>
          </a:xfrm>
          <a:prstGeom prst="rect">
            <a:avLst/>
          </a:prstGeom>
          <a:noFill/>
        </p:spPr>
        <p:txBody>
          <a:bodyPr wrap="square">
            <a:spAutoFit/>
          </a:bodyPr>
          <a:lstStyle/>
          <a:p>
            <a:r>
              <a:rPr lang="en-US" dirty="0">
                <a:hlinkClick r:id="rId3"/>
              </a:rPr>
              <a:t>https://www.anaconda.com/download</a:t>
            </a:r>
            <a:endParaRPr lang="en-US" dirty="0"/>
          </a:p>
        </p:txBody>
      </p:sp>
    </p:spTree>
    <p:extLst>
      <p:ext uri="{BB962C8B-B14F-4D97-AF65-F5344CB8AC3E}">
        <p14:creationId xmlns:p14="http://schemas.microsoft.com/office/powerpoint/2010/main" val="212760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79532C-BCB1-0386-5C4C-18A97785D3E6}"/>
              </a:ext>
            </a:extLst>
          </p:cNvPr>
          <p:cNvPicPr>
            <a:picLocks noChangeAspect="1"/>
          </p:cNvPicPr>
          <p:nvPr/>
        </p:nvPicPr>
        <p:blipFill>
          <a:blip r:embed="rId2"/>
          <a:stretch>
            <a:fillRect/>
          </a:stretch>
        </p:blipFill>
        <p:spPr>
          <a:xfrm>
            <a:off x="1287624" y="0"/>
            <a:ext cx="10427250" cy="6734175"/>
          </a:xfrm>
          <a:prstGeom prst="rect">
            <a:avLst/>
          </a:prstGeom>
        </p:spPr>
      </p:pic>
    </p:spTree>
    <p:extLst>
      <p:ext uri="{BB962C8B-B14F-4D97-AF65-F5344CB8AC3E}">
        <p14:creationId xmlns:p14="http://schemas.microsoft.com/office/powerpoint/2010/main" val="1367527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2FD194-4D2B-4D1B-7E4B-454BF3442F49}"/>
              </a:ext>
            </a:extLst>
          </p:cNvPr>
          <p:cNvSpPr txBox="1"/>
          <p:nvPr/>
        </p:nvSpPr>
        <p:spPr>
          <a:xfrm>
            <a:off x="1275960" y="1231840"/>
            <a:ext cx="9276961" cy="2554545"/>
          </a:xfrm>
          <a:prstGeom prst="rect">
            <a:avLst/>
          </a:prstGeom>
          <a:noFill/>
        </p:spPr>
        <p:txBody>
          <a:bodyPr wrap="square">
            <a:spAutoFit/>
          </a:bodyPr>
          <a:lstStyle/>
          <a:p>
            <a:pPr>
              <a:buNone/>
            </a:pPr>
            <a:r>
              <a:rPr lang="en-US" sz="3200" b="1" dirty="0"/>
              <a:t>Assignment: Student Gradebook</a:t>
            </a:r>
          </a:p>
          <a:p>
            <a:pPr>
              <a:buNone/>
            </a:pPr>
            <a:r>
              <a:rPr lang="en-US" sz="3200" dirty="0">
                <a:effectLst/>
              </a:rPr>
              <a:t>Combines list operations to manage a list of </a:t>
            </a:r>
          </a:p>
          <a:p>
            <a:pPr marL="742950" lvl="1" indent="-285750">
              <a:buFont typeface="Wingdings" panose="05000000000000000000" pitchFamily="2" charset="2"/>
              <a:buChar char="Ø"/>
            </a:pPr>
            <a:r>
              <a:rPr lang="en-US" sz="3200" dirty="0">
                <a:effectLst/>
              </a:rPr>
              <a:t>student scores</a:t>
            </a:r>
          </a:p>
          <a:p>
            <a:pPr marL="742950" lvl="1" indent="-285750">
              <a:buFont typeface="Wingdings" panose="05000000000000000000" pitchFamily="2" charset="2"/>
              <a:buChar char="Ø"/>
            </a:pPr>
            <a:r>
              <a:rPr lang="en-US" sz="3200" dirty="0">
                <a:effectLst/>
              </a:rPr>
              <a:t>calculate averages and</a:t>
            </a:r>
          </a:p>
          <a:p>
            <a:pPr marL="742950" lvl="1" indent="-285750">
              <a:buFont typeface="Wingdings" panose="05000000000000000000" pitchFamily="2" charset="2"/>
              <a:buChar char="Ø"/>
            </a:pPr>
            <a:r>
              <a:rPr lang="en-US" sz="3200" dirty="0">
                <a:effectLst/>
              </a:rPr>
              <a:t> filter passing grades.</a:t>
            </a:r>
          </a:p>
        </p:txBody>
      </p:sp>
    </p:spTree>
    <p:extLst>
      <p:ext uri="{BB962C8B-B14F-4D97-AF65-F5344CB8AC3E}">
        <p14:creationId xmlns:p14="http://schemas.microsoft.com/office/powerpoint/2010/main" val="647600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ython Data Types | Types of Variables in Python - UseMyNotes">
            <a:extLst>
              <a:ext uri="{FF2B5EF4-FFF2-40B4-BE49-F238E27FC236}">
                <a16:creationId xmlns:a16="http://schemas.microsoft.com/office/drawing/2014/main" id="{1BC5C057-7957-F015-6DA8-9202DBCE9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531" y="718458"/>
            <a:ext cx="10814179" cy="5264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120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930D-D166-59B2-3DF2-41392C1E453A}"/>
              </a:ext>
            </a:extLst>
          </p:cNvPr>
          <p:cNvSpPr>
            <a:spLocks noGrp="1"/>
          </p:cNvSpPr>
          <p:nvPr>
            <p:ph type="title"/>
          </p:nvPr>
        </p:nvSpPr>
        <p:spPr>
          <a:xfrm>
            <a:off x="101082" y="160983"/>
            <a:ext cx="10373153" cy="529301"/>
          </a:xfrm>
        </p:spPr>
        <p:txBody>
          <a:bodyPr>
            <a:normAutofit fontScale="90000"/>
          </a:bodyPr>
          <a:lstStyle/>
          <a:p>
            <a:r>
              <a:rPr lang="en-US" sz="3200" b="1" u="sng" dirty="0"/>
              <a:t>Variable and Data Structures</a:t>
            </a:r>
          </a:p>
        </p:txBody>
      </p:sp>
      <p:sp>
        <p:nvSpPr>
          <p:cNvPr id="3" name="Content Placeholder 2">
            <a:extLst>
              <a:ext uri="{FF2B5EF4-FFF2-40B4-BE49-F238E27FC236}">
                <a16:creationId xmlns:a16="http://schemas.microsoft.com/office/drawing/2014/main" id="{39696313-B4C3-E194-BE94-18E9FE6A4DC9}"/>
              </a:ext>
            </a:extLst>
          </p:cNvPr>
          <p:cNvSpPr>
            <a:spLocks noGrp="1"/>
          </p:cNvSpPr>
          <p:nvPr>
            <p:ph idx="1"/>
          </p:nvPr>
        </p:nvSpPr>
        <p:spPr>
          <a:xfrm>
            <a:off x="0" y="1114138"/>
            <a:ext cx="5458408" cy="4120336"/>
          </a:xfrm>
        </p:spPr>
        <p:txBody>
          <a:bodyPr>
            <a:normAutofit fontScale="70000" lnSpcReduction="20000"/>
          </a:bodyPr>
          <a:lstStyle/>
          <a:p>
            <a:pPr marL="0" indent="0">
              <a:buNone/>
            </a:pPr>
            <a:r>
              <a:rPr lang="en-US" dirty="0"/>
              <a:t>In other programming languages like C, C++ and Java, you will need to declare the type of variables but in Python you don’t need to do that. Just type in the variable and when values will be given to it, then it will automatically know whether the value given would be a int, float or char or even a String.</a:t>
            </a:r>
          </a:p>
          <a:p>
            <a:pPr marL="457200" lvl="1" indent="0">
              <a:buNone/>
            </a:pPr>
            <a:endParaRPr lang="en-US" dirty="0"/>
          </a:p>
          <a:p>
            <a:pPr marL="457200" lvl="1" indent="0">
              <a:buNone/>
            </a:pPr>
            <a:r>
              <a:rPr lang="en-US" dirty="0"/>
              <a:t># Python program to declare variables </a:t>
            </a:r>
          </a:p>
          <a:p>
            <a:pPr marL="457200" lvl="1" indent="0">
              <a:buNone/>
            </a:pPr>
            <a:r>
              <a:rPr lang="en-US" dirty="0" err="1">
                <a:solidFill>
                  <a:srgbClr val="3333FF"/>
                </a:solidFill>
              </a:rPr>
              <a:t>myNumber</a:t>
            </a:r>
            <a:r>
              <a:rPr lang="en-US" dirty="0">
                <a:solidFill>
                  <a:srgbClr val="3333FF"/>
                </a:solidFill>
              </a:rPr>
              <a:t> = 3</a:t>
            </a:r>
          </a:p>
          <a:p>
            <a:pPr marL="457200" lvl="1" indent="0">
              <a:buNone/>
            </a:pPr>
            <a:r>
              <a:rPr lang="en-US" dirty="0">
                <a:solidFill>
                  <a:srgbClr val="3333FF"/>
                </a:solidFill>
              </a:rPr>
              <a:t>print(</a:t>
            </a:r>
            <a:r>
              <a:rPr lang="en-US" dirty="0" err="1">
                <a:solidFill>
                  <a:srgbClr val="3333FF"/>
                </a:solidFill>
              </a:rPr>
              <a:t>myNumber</a:t>
            </a:r>
            <a:r>
              <a:rPr lang="en-US" dirty="0">
                <a:solidFill>
                  <a:srgbClr val="3333FF"/>
                </a:solidFill>
              </a:rPr>
              <a:t>) </a:t>
            </a:r>
          </a:p>
          <a:p>
            <a:pPr marL="457200" lvl="1" indent="0">
              <a:buNone/>
            </a:pPr>
            <a:r>
              <a:rPr lang="en-US" dirty="0">
                <a:solidFill>
                  <a:srgbClr val="3333FF"/>
                </a:solidFill>
              </a:rPr>
              <a:t>  </a:t>
            </a:r>
          </a:p>
          <a:p>
            <a:pPr marL="457200" lvl="1" indent="0">
              <a:buNone/>
            </a:pPr>
            <a:r>
              <a:rPr lang="en-US" dirty="0">
                <a:solidFill>
                  <a:srgbClr val="3333FF"/>
                </a:solidFill>
              </a:rPr>
              <a:t>myNumber2 = 4.5</a:t>
            </a:r>
          </a:p>
          <a:p>
            <a:pPr marL="457200" lvl="1" indent="0">
              <a:buNone/>
            </a:pPr>
            <a:r>
              <a:rPr lang="en-US" dirty="0">
                <a:solidFill>
                  <a:srgbClr val="3333FF"/>
                </a:solidFill>
              </a:rPr>
              <a:t>print(myNumber2) </a:t>
            </a:r>
          </a:p>
          <a:p>
            <a:pPr marL="457200" lvl="1" indent="0">
              <a:buNone/>
            </a:pPr>
            <a:r>
              <a:rPr lang="en-US" dirty="0">
                <a:solidFill>
                  <a:srgbClr val="3333FF"/>
                </a:solidFill>
              </a:rPr>
              <a:t>  </a:t>
            </a:r>
          </a:p>
          <a:p>
            <a:pPr marL="457200" lvl="1" indent="0">
              <a:buNone/>
            </a:pPr>
            <a:r>
              <a:rPr lang="en-US" dirty="0" err="1">
                <a:solidFill>
                  <a:srgbClr val="3333FF"/>
                </a:solidFill>
              </a:rPr>
              <a:t>myNumber</a:t>
            </a:r>
            <a:r>
              <a:rPr lang="en-US" dirty="0">
                <a:solidFill>
                  <a:srgbClr val="3333FF"/>
                </a:solidFill>
              </a:rPr>
              <a:t> ="</a:t>
            </a:r>
            <a:r>
              <a:rPr lang="en-US" dirty="0" err="1">
                <a:solidFill>
                  <a:srgbClr val="3333FF"/>
                </a:solidFill>
              </a:rPr>
              <a:t>helloworld</a:t>
            </a:r>
            <a:r>
              <a:rPr lang="en-US" dirty="0">
                <a:solidFill>
                  <a:srgbClr val="3333FF"/>
                </a:solidFill>
              </a:rPr>
              <a:t>"</a:t>
            </a:r>
          </a:p>
          <a:p>
            <a:pPr marL="457200" lvl="1" indent="0">
              <a:buNone/>
            </a:pPr>
            <a:r>
              <a:rPr lang="en-US" dirty="0">
                <a:solidFill>
                  <a:srgbClr val="3333FF"/>
                </a:solidFill>
              </a:rPr>
              <a:t>print(</a:t>
            </a:r>
            <a:r>
              <a:rPr lang="en-US" dirty="0" err="1">
                <a:solidFill>
                  <a:srgbClr val="3333FF"/>
                </a:solidFill>
              </a:rPr>
              <a:t>myNumber</a:t>
            </a:r>
            <a:r>
              <a:rPr lang="en-US" dirty="0"/>
              <a:t>) </a:t>
            </a:r>
          </a:p>
          <a:p>
            <a:pPr marL="457200" lvl="1" indent="0">
              <a:buNone/>
            </a:pPr>
            <a:endParaRPr lang="en-US" dirty="0"/>
          </a:p>
        </p:txBody>
      </p:sp>
      <p:pic>
        <p:nvPicPr>
          <p:cNvPr id="5124" name="Picture 4" descr="Data Types in Python. Determining variable type | by Dhirendra ...">
            <a:extLst>
              <a:ext uri="{FF2B5EF4-FFF2-40B4-BE49-F238E27FC236}">
                <a16:creationId xmlns:a16="http://schemas.microsoft.com/office/drawing/2014/main" id="{45E30815-3A19-F539-97C3-D86160C0A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8408" y="160984"/>
            <a:ext cx="6010275" cy="6697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65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5562EC-F74C-8EA9-A38C-94B1A87CD493}"/>
              </a:ext>
            </a:extLst>
          </p:cNvPr>
          <p:cNvPicPr>
            <a:picLocks noChangeAspect="1"/>
          </p:cNvPicPr>
          <p:nvPr/>
        </p:nvPicPr>
        <p:blipFill>
          <a:blip r:embed="rId2"/>
          <a:stretch>
            <a:fillRect/>
          </a:stretch>
        </p:blipFill>
        <p:spPr>
          <a:xfrm>
            <a:off x="962025" y="519112"/>
            <a:ext cx="10267950" cy="5819775"/>
          </a:xfrm>
          <a:prstGeom prst="rect">
            <a:avLst/>
          </a:prstGeom>
        </p:spPr>
      </p:pic>
    </p:spTree>
    <p:extLst>
      <p:ext uri="{BB962C8B-B14F-4D97-AF65-F5344CB8AC3E}">
        <p14:creationId xmlns:p14="http://schemas.microsoft.com/office/powerpoint/2010/main" val="295827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47A6-AD95-9157-270D-74F9BA2FD7A6}"/>
              </a:ext>
            </a:extLst>
          </p:cNvPr>
          <p:cNvSpPr>
            <a:spLocks noGrp="1"/>
          </p:cNvSpPr>
          <p:nvPr>
            <p:ph type="title"/>
          </p:nvPr>
        </p:nvSpPr>
        <p:spPr>
          <a:xfrm>
            <a:off x="490353" y="90456"/>
            <a:ext cx="10373153" cy="644711"/>
          </a:xfrm>
        </p:spPr>
        <p:txBody>
          <a:bodyPr>
            <a:normAutofit/>
          </a:bodyPr>
          <a:lstStyle/>
          <a:p>
            <a:r>
              <a:rPr lang="en-US" sz="3200" b="1" dirty="0"/>
              <a:t>Input and Output</a:t>
            </a:r>
          </a:p>
        </p:txBody>
      </p:sp>
      <p:sp>
        <p:nvSpPr>
          <p:cNvPr id="3" name="Content Placeholder 2">
            <a:extLst>
              <a:ext uri="{FF2B5EF4-FFF2-40B4-BE49-F238E27FC236}">
                <a16:creationId xmlns:a16="http://schemas.microsoft.com/office/drawing/2014/main" id="{7BB6D97F-AA89-7427-69E7-195B80438ABB}"/>
              </a:ext>
            </a:extLst>
          </p:cNvPr>
          <p:cNvSpPr>
            <a:spLocks noGrp="1"/>
          </p:cNvSpPr>
          <p:nvPr>
            <p:ph idx="1"/>
          </p:nvPr>
        </p:nvSpPr>
        <p:spPr>
          <a:xfrm>
            <a:off x="1544715" y="1216242"/>
            <a:ext cx="10373152" cy="5228946"/>
          </a:xfrm>
        </p:spPr>
        <p:txBody>
          <a:bodyPr>
            <a:normAutofit fontScale="77500" lnSpcReduction="20000"/>
          </a:bodyPr>
          <a:lstStyle/>
          <a:p>
            <a:r>
              <a:rPr lang="en-US" dirty="0"/>
              <a:t>In this section, we will learn how to take input from the user and hence manipulate it or simply display it. input() function is used to take input from the user.</a:t>
            </a:r>
          </a:p>
          <a:p>
            <a:pPr marL="0" indent="0">
              <a:buNone/>
            </a:pPr>
            <a:endParaRPr lang="en-US" dirty="0"/>
          </a:p>
          <a:p>
            <a:pPr marL="457200" lvl="1" indent="0">
              <a:buNone/>
            </a:pPr>
            <a:r>
              <a:rPr lang="en-US" dirty="0"/>
              <a:t># Python program to illustrate </a:t>
            </a:r>
          </a:p>
          <a:p>
            <a:pPr marL="457200" lvl="1" indent="0">
              <a:buNone/>
            </a:pPr>
            <a:r>
              <a:rPr lang="en-US" dirty="0"/>
              <a:t># getting input from user </a:t>
            </a:r>
          </a:p>
          <a:p>
            <a:pPr marL="457200" lvl="1" indent="0">
              <a:buNone/>
            </a:pPr>
            <a:r>
              <a:rPr lang="en-US" dirty="0">
                <a:solidFill>
                  <a:srgbClr val="3333FF"/>
                </a:solidFill>
              </a:rPr>
              <a:t>name = input("Enter your name: ") </a:t>
            </a:r>
          </a:p>
          <a:p>
            <a:pPr marL="457200" lvl="1" indent="0">
              <a:buNone/>
            </a:pPr>
            <a:r>
              <a:rPr lang="en-US" dirty="0">
                <a:solidFill>
                  <a:srgbClr val="3333FF"/>
                </a:solidFill>
              </a:rPr>
              <a:t># user entered the name ‘Siddhant' </a:t>
            </a:r>
          </a:p>
          <a:p>
            <a:pPr marL="457200" lvl="1" indent="0">
              <a:buNone/>
            </a:pPr>
            <a:r>
              <a:rPr lang="en-US" dirty="0">
                <a:solidFill>
                  <a:srgbClr val="3333FF"/>
                </a:solidFill>
              </a:rPr>
              <a:t>print("hello", name) </a:t>
            </a:r>
          </a:p>
          <a:p>
            <a:pPr marL="457200" lvl="1" indent="0">
              <a:buNone/>
            </a:pPr>
            <a:endParaRPr lang="en-US" dirty="0"/>
          </a:p>
          <a:p>
            <a:pPr marL="457200" lvl="1" indent="0">
              <a:buNone/>
            </a:pPr>
            <a:endParaRPr lang="en-US" dirty="0"/>
          </a:p>
          <a:p>
            <a:pPr marL="457200" lvl="1" indent="0">
              <a:buNone/>
            </a:pPr>
            <a:r>
              <a:rPr lang="en-US" dirty="0"/>
              <a:t># Python3 program to get input from user </a:t>
            </a:r>
          </a:p>
          <a:p>
            <a:pPr marL="457200" lvl="1" indent="0">
              <a:buNone/>
            </a:pPr>
            <a:r>
              <a:rPr lang="en-US" dirty="0"/>
              <a:t>  </a:t>
            </a:r>
          </a:p>
          <a:p>
            <a:pPr marL="457200" lvl="1" indent="0">
              <a:buNone/>
            </a:pPr>
            <a:r>
              <a:rPr lang="en-US" dirty="0"/>
              <a:t># accepting integer from the user </a:t>
            </a:r>
          </a:p>
          <a:p>
            <a:pPr marL="457200" lvl="1" indent="0">
              <a:buNone/>
            </a:pPr>
            <a:r>
              <a:rPr lang="en-US" dirty="0">
                <a:solidFill>
                  <a:srgbClr val="3333FF"/>
                </a:solidFill>
              </a:rPr>
              <a:t>num1 = int(input("Enter num1: "))  </a:t>
            </a:r>
          </a:p>
          <a:p>
            <a:pPr marL="457200" lvl="1" indent="0">
              <a:buNone/>
            </a:pPr>
            <a:r>
              <a:rPr lang="en-US" dirty="0">
                <a:solidFill>
                  <a:srgbClr val="3333FF"/>
                </a:solidFill>
              </a:rPr>
              <a:t>num2 = int(input("Enter num2: ")) </a:t>
            </a:r>
          </a:p>
          <a:p>
            <a:pPr marL="457200" lvl="1" indent="0">
              <a:buNone/>
            </a:pPr>
            <a:r>
              <a:rPr lang="en-US" dirty="0">
                <a:solidFill>
                  <a:srgbClr val="3333FF"/>
                </a:solidFill>
              </a:rPr>
              <a:t>  </a:t>
            </a:r>
          </a:p>
          <a:p>
            <a:pPr marL="457200" lvl="1" indent="0">
              <a:buNone/>
            </a:pPr>
            <a:r>
              <a:rPr lang="en-US" dirty="0">
                <a:solidFill>
                  <a:srgbClr val="3333FF"/>
                </a:solidFill>
              </a:rPr>
              <a:t>num3 = num1 * num2 </a:t>
            </a:r>
          </a:p>
          <a:p>
            <a:pPr marL="457200" lvl="1" indent="0">
              <a:buNone/>
            </a:pPr>
            <a:r>
              <a:rPr lang="en-US" dirty="0">
                <a:solidFill>
                  <a:srgbClr val="3333FF"/>
                </a:solidFill>
              </a:rPr>
              <a:t>print("Product is: ", num3) </a:t>
            </a:r>
          </a:p>
          <a:p>
            <a:pPr marL="457200" lvl="1" indent="0">
              <a:buNone/>
            </a:pPr>
            <a:endParaRPr lang="en-US" dirty="0"/>
          </a:p>
          <a:p>
            <a:pPr marL="457200" lvl="1" indent="0">
              <a:buNone/>
            </a:pPr>
            <a:endParaRPr lang="en-US" dirty="0"/>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2815997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658E72-2D1D-E58B-120A-DD81329AB338}"/>
              </a:ext>
            </a:extLst>
          </p:cNvPr>
          <p:cNvSpPr txBox="1"/>
          <p:nvPr/>
        </p:nvSpPr>
        <p:spPr>
          <a:xfrm>
            <a:off x="408215" y="363132"/>
            <a:ext cx="6097554" cy="384080"/>
          </a:xfrm>
          <a:prstGeom prst="rect">
            <a:avLst/>
          </a:prstGeom>
          <a:noFill/>
        </p:spPr>
        <p:txBody>
          <a:bodyPr wrap="square">
            <a:spAutoFit/>
          </a:bodyPr>
          <a:lstStyle/>
          <a:p>
            <a:pPr algn="l">
              <a:lnSpc>
                <a:spcPts val="2400"/>
              </a:lnSpc>
              <a:spcBef>
                <a:spcPts val="2400"/>
              </a:spcBef>
              <a:spcAft>
                <a:spcPts val="1200"/>
              </a:spcAft>
              <a:buNone/>
            </a:pPr>
            <a:r>
              <a:rPr lang="en-US" b="1" dirty="0">
                <a:solidFill>
                  <a:srgbClr val="0F1115"/>
                </a:solidFill>
                <a:effectLst/>
                <a:latin typeface="quote-cjk-patch"/>
              </a:rPr>
              <a:t>Variable Declaration and Naming</a:t>
            </a:r>
          </a:p>
        </p:txBody>
      </p:sp>
      <p:sp>
        <p:nvSpPr>
          <p:cNvPr id="5" name="TextBox 4">
            <a:extLst>
              <a:ext uri="{FF2B5EF4-FFF2-40B4-BE49-F238E27FC236}">
                <a16:creationId xmlns:a16="http://schemas.microsoft.com/office/drawing/2014/main" id="{887D8795-2493-D312-7C44-E8DBBDAFE153}"/>
              </a:ext>
            </a:extLst>
          </p:cNvPr>
          <p:cNvSpPr txBox="1"/>
          <p:nvPr/>
        </p:nvSpPr>
        <p:spPr>
          <a:xfrm>
            <a:off x="576165" y="817231"/>
            <a:ext cx="11320366" cy="3416320"/>
          </a:xfrm>
          <a:prstGeom prst="rect">
            <a:avLst/>
          </a:prstGeom>
          <a:noFill/>
        </p:spPr>
        <p:txBody>
          <a:bodyPr wrap="square">
            <a:spAutoFit/>
          </a:bodyPr>
          <a:lstStyle/>
          <a:p>
            <a:pPr>
              <a:buNone/>
            </a:pPr>
            <a:r>
              <a:rPr lang="en-US" dirty="0">
                <a:effectLst/>
              </a:rPr>
              <a:t>In Python, </a:t>
            </a:r>
            <a:r>
              <a:rPr lang="en-US" b="1" dirty="0">
                <a:effectLst/>
              </a:rPr>
              <a:t>variables</a:t>
            </a:r>
            <a:r>
              <a:rPr lang="en-US" dirty="0">
                <a:effectLst/>
              </a:rPr>
              <a:t> are used to store data, and </a:t>
            </a:r>
            <a:r>
              <a:rPr lang="en-US" b="1" dirty="0">
                <a:effectLst/>
              </a:rPr>
              <a:t>data types</a:t>
            </a:r>
            <a:r>
              <a:rPr lang="en-US" dirty="0">
                <a:effectLst/>
              </a:rPr>
              <a:t> define the kind of data a variable can hold. Python is dynamically typed, so you don't need to explicitly declare the type of a variable. Below is an explanation of variables and common data types in Python, with examples.</a:t>
            </a:r>
          </a:p>
          <a:p>
            <a:pPr>
              <a:buNone/>
            </a:pPr>
            <a:endParaRPr lang="en-US" dirty="0">
              <a:effectLst/>
            </a:endParaRPr>
          </a:p>
          <a:p>
            <a:pPr>
              <a:buNone/>
            </a:pPr>
            <a:r>
              <a:rPr lang="en-US" b="1" dirty="0"/>
              <a:t>Variables in Python</a:t>
            </a:r>
          </a:p>
          <a:p>
            <a:pPr>
              <a:buFont typeface="Arial" panose="020B0604020202020204" pitchFamily="34" charset="0"/>
              <a:buChar char="•"/>
            </a:pPr>
            <a:r>
              <a:rPr lang="en-US" dirty="0"/>
              <a:t>A variable is a name that refers to a value stored in memory.</a:t>
            </a:r>
          </a:p>
          <a:p>
            <a:pPr>
              <a:buFont typeface="Arial" panose="020B0604020202020204" pitchFamily="34" charset="0"/>
              <a:buChar char="•"/>
            </a:pPr>
            <a:r>
              <a:rPr lang="en-US" dirty="0"/>
              <a:t>Assign a value to a variable using the = operator.</a:t>
            </a:r>
          </a:p>
          <a:p>
            <a:pPr>
              <a:buFont typeface="Arial" panose="020B0604020202020204" pitchFamily="34" charset="0"/>
              <a:buChar char="•"/>
            </a:pPr>
            <a:r>
              <a:rPr lang="en-US" dirty="0"/>
              <a:t>Variable names: </a:t>
            </a:r>
          </a:p>
          <a:p>
            <a:pPr marL="742950" lvl="1" indent="-285750">
              <a:buFont typeface="Arial" panose="020B0604020202020204" pitchFamily="34" charset="0"/>
              <a:buChar char="•"/>
            </a:pPr>
            <a:r>
              <a:rPr lang="en-US" dirty="0"/>
              <a:t>Must start with a letter (a-z, A-Z) or an underscore _.</a:t>
            </a:r>
          </a:p>
          <a:p>
            <a:pPr marL="742950" lvl="1" indent="-285750">
              <a:buFont typeface="Arial" panose="020B0604020202020204" pitchFamily="34" charset="0"/>
              <a:buChar char="•"/>
            </a:pPr>
            <a:r>
              <a:rPr lang="en-US" dirty="0"/>
              <a:t>Can contain letters, numbers, or underscores.</a:t>
            </a:r>
          </a:p>
          <a:p>
            <a:pPr marL="742950" lvl="1" indent="-285750">
              <a:buFont typeface="Arial" panose="020B0604020202020204" pitchFamily="34" charset="0"/>
              <a:buChar char="•"/>
            </a:pPr>
            <a:r>
              <a:rPr lang="en-US" dirty="0"/>
              <a:t>Are case-sensitive (age and Age are different).</a:t>
            </a:r>
          </a:p>
          <a:p>
            <a:pPr marL="742950" lvl="1" indent="-285750">
              <a:buFont typeface="Arial" panose="020B0604020202020204" pitchFamily="34" charset="0"/>
              <a:buChar char="•"/>
            </a:pPr>
            <a:r>
              <a:rPr lang="en-US" dirty="0"/>
              <a:t>Cannot be Python keywords (e.g., if, for, while).</a:t>
            </a:r>
          </a:p>
        </p:txBody>
      </p:sp>
      <p:sp>
        <p:nvSpPr>
          <p:cNvPr id="7" name="TextBox 6">
            <a:extLst>
              <a:ext uri="{FF2B5EF4-FFF2-40B4-BE49-F238E27FC236}">
                <a16:creationId xmlns:a16="http://schemas.microsoft.com/office/drawing/2014/main" id="{077DBCDC-D4EF-3F07-B482-F24D0737C376}"/>
              </a:ext>
            </a:extLst>
          </p:cNvPr>
          <p:cNvSpPr txBox="1"/>
          <p:nvPr/>
        </p:nvSpPr>
        <p:spPr>
          <a:xfrm>
            <a:off x="1807807" y="4545669"/>
            <a:ext cx="6925646" cy="1200329"/>
          </a:xfrm>
          <a:prstGeom prst="rect">
            <a:avLst/>
          </a:prstGeom>
          <a:noFill/>
        </p:spPr>
        <p:txBody>
          <a:bodyPr wrap="square">
            <a:spAutoFit/>
          </a:bodyPr>
          <a:lstStyle/>
          <a:p>
            <a:r>
              <a:rPr lang="en-US" dirty="0">
                <a:solidFill>
                  <a:srgbClr val="3333FF"/>
                </a:solidFill>
              </a:rPr>
              <a:t>name = "Alice"  # String</a:t>
            </a:r>
          </a:p>
          <a:p>
            <a:r>
              <a:rPr lang="en-US" dirty="0">
                <a:solidFill>
                  <a:srgbClr val="3333FF"/>
                </a:solidFill>
              </a:rPr>
              <a:t>age = 25        # Integer</a:t>
            </a:r>
          </a:p>
          <a:p>
            <a:r>
              <a:rPr lang="en-US" dirty="0">
                <a:solidFill>
                  <a:srgbClr val="3333FF"/>
                </a:solidFill>
              </a:rPr>
              <a:t>height = 5.6    # Float</a:t>
            </a:r>
          </a:p>
          <a:p>
            <a:r>
              <a:rPr lang="en-US" dirty="0" err="1">
                <a:solidFill>
                  <a:srgbClr val="3333FF"/>
                </a:solidFill>
              </a:rPr>
              <a:t>is_student</a:t>
            </a:r>
            <a:r>
              <a:rPr lang="en-US" dirty="0">
                <a:solidFill>
                  <a:srgbClr val="3333FF"/>
                </a:solidFill>
              </a:rPr>
              <a:t> = True  # Boolean</a:t>
            </a:r>
          </a:p>
        </p:txBody>
      </p:sp>
    </p:spTree>
    <p:extLst>
      <p:ext uri="{BB962C8B-B14F-4D97-AF65-F5344CB8AC3E}">
        <p14:creationId xmlns:p14="http://schemas.microsoft.com/office/powerpoint/2010/main" val="621650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52D729-B72F-D03D-05D2-2B4011A71913}"/>
              </a:ext>
            </a:extLst>
          </p:cNvPr>
          <p:cNvSpPr txBox="1"/>
          <p:nvPr/>
        </p:nvSpPr>
        <p:spPr>
          <a:xfrm>
            <a:off x="454866" y="219183"/>
            <a:ext cx="11003125" cy="1754326"/>
          </a:xfrm>
          <a:prstGeom prst="rect">
            <a:avLst/>
          </a:prstGeom>
          <a:noFill/>
        </p:spPr>
        <p:txBody>
          <a:bodyPr wrap="square">
            <a:spAutoFit/>
          </a:bodyPr>
          <a:lstStyle/>
          <a:p>
            <a:pPr>
              <a:buNone/>
            </a:pPr>
            <a:r>
              <a:rPr lang="en-US" b="1" dirty="0"/>
              <a:t>Common Data Types in Python</a:t>
            </a:r>
          </a:p>
          <a:p>
            <a:pPr>
              <a:buNone/>
            </a:pPr>
            <a:r>
              <a:rPr lang="en-US" dirty="0">
                <a:effectLst/>
              </a:rPr>
              <a:t>Here are the primary data types in Python, with examples:</a:t>
            </a:r>
          </a:p>
          <a:p>
            <a:pPr>
              <a:buNone/>
            </a:pPr>
            <a:r>
              <a:rPr lang="en-US" b="1" dirty="0"/>
              <a:t>1. Numeric Types</a:t>
            </a:r>
          </a:p>
          <a:p>
            <a:pPr lvl="1">
              <a:buFont typeface="Arial" panose="020B0604020202020204" pitchFamily="34" charset="0"/>
              <a:buChar char="•"/>
            </a:pPr>
            <a:r>
              <a:rPr lang="en-US" b="1" dirty="0"/>
              <a:t>int</a:t>
            </a:r>
            <a:r>
              <a:rPr lang="en-US" dirty="0"/>
              <a:t>: Integer (whole numbers, no decimal point).</a:t>
            </a:r>
          </a:p>
          <a:p>
            <a:pPr lvl="1">
              <a:buFont typeface="Arial" panose="020B0604020202020204" pitchFamily="34" charset="0"/>
              <a:buChar char="•"/>
            </a:pPr>
            <a:r>
              <a:rPr lang="en-US" b="1" dirty="0"/>
              <a:t>float</a:t>
            </a:r>
            <a:r>
              <a:rPr lang="en-US" dirty="0"/>
              <a:t>: Floating-point number (numbers with decimal points).</a:t>
            </a:r>
          </a:p>
          <a:p>
            <a:pPr lvl="1">
              <a:buFont typeface="Arial" panose="020B0604020202020204" pitchFamily="34" charset="0"/>
              <a:buChar char="•"/>
            </a:pPr>
            <a:r>
              <a:rPr lang="en-US" b="1" dirty="0"/>
              <a:t>complex</a:t>
            </a:r>
            <a:r>
              <a:rPr lang="en-US" dirty="0"/>
              <a:t>: Complex numbers (with real and imaginary parts).</a:t>
            </a:r>
          </a:p>
        </p:txBody>
      </p:sp>
      <p:sp>
        <p:nvSpPr>
          <p:cNvPr id="5" name="TextBox 4">
            <a:extLst>
              <a:ext uri="{FF2B5EF4-FFF2-40B4-BE49-F238E27FC236}">
                <a16:creationId xmlns:a16="http://schemas.microsoft.com/office/drawing/2014/main" id="{8C8E2771-3FA1-5E20-5D83-42B2E8A487DF}"/>
              </a:ext>
            </a:extLst>
          </p:cNvPr>
          <p:cNvSpPr txBox="1"/>
          <p:nvPr/>
        </p:nvSpPr>
        <p:spPr>
          <a:xfrm>
            <a:off x="1154664" y="2182420"/>
            <a:ext cx="10648560" cy="3970318"/>
          </a:xfrm>
          <a:prstGeom prst="rect">
            <a:avLst/>
          </a:prstGeom>
          <a:noFill/>
        </p:spPr>
        <p:txBody>
          <a:bodyPr wrap="square">
            <a:spAutoFit/>
          </a:bodyPr>
          <a:lstStyle/>
          <a:p>
            <a:r>
              <a:rPr lang="en-US" dirty="0">
                <a:solidFill>
                  <a:srgbClr val="3333FF"/>
                </a:solidFill>
              </a:rPr>
              <a:t># Integer</a:t>
            </a:r>
          </a:p>
          <a:p>
            <a:r>
              <a:rPr lang="en-US" dirty="0">
                <a:solidFill>
                  <a:srgbClr val="3333FF"/>
                </a:solidFill>
              </a:rPr>
              <a:t>count = 10</a:t>
            </a:r>
          </a:p>
          <a:p>
            <a:r>
              <a:rPr lang="en-US" dirty="0">
                <a:solidFill>
                  <a:srgbClr val="3333FF"/>
                </a:solidFill>
              </a:rPr>
              <a:t>negative = -5</a:t>
            </a:r>
          </a:p>
          <a:p>
            <a:endParaRPr lang="en-US" dirty="0">
              <a:solidFill>
                <a:srgbClr val="3333FF"/>
              </a:solidFill>
            </a:endParaRPr>
          </a:p>
          <a:p>
            <a:r>
              <a:rPr lang="en-US" dirty="0">
                <a:solidFill>
                  <a:srgbClr val="3333FF"/>
                </a:solidFill>
              </a:rPr>
              <a:t># Float</a:t>
            </a:r>
          </a:p>
          <a:p>
            <a:r>
              <a:rPr lang="en-US" dirty="0">
                <a:solidFill>
                  <a:srgbClr val="3333FF"/>
                </a:solidFill>
              </a:rPr>
              <a:t>price = 19.99</a:t>
            </a:r>
          </a:p>
          <a:p>
            <a:r>
              <a:rPr lang="en-US" dirty="0">
                <a:solidFill>
                  <a:srgbClr val="3333FF"/>
                </a:solidFill>
              </a:rPr>
              <a:t>temperature = -2.5</a:t>
            </a:r>
          </a:p>
          <a:p>
            <a:endParaRPr lang="en-US" dirty="0">
              <a:solidFill>
                <a:srgbClr val="3333FF"/>
              </a:solidFill>
            </a:endParaRPr>
          </a:p>
          <a:p>
            <a:r>
              <a:rPr lang="en-US" dirty="0">
                <a:solidFill>
                  <a:srgbClr val="3333FF"/>
                </a:solidFill>
              </a:rPr>
              <a:t># Complex</a:t>
            </a:r>
          </a:p>
          <a:p>
            <a:r>
              <a:rPr lang="en-US" dirty="0" err="1">
                <a:solidFill>
                  <a:srgbClr val="3333FF"/>
                </a:solidFill>
              </a:rPr>
              <a:t>complex_num</a:t>
            </a:r>
            <a:r>
              <a:rPr lang="en-US" dirty="0">
                <a:solidFill>
                  <a:srgbClr val="3333FF"/>
                </a:solidFill>
              </a:rPr>
              <a:t> = 3 + 4j</a:t>
            </a:r>
          </a:p>
          <a:p>
            <a:endParaRPr lang="en-US" dirty="0">
              <a:solidFill>
                <a:srgbClr val="3333FF"/>
              </a:solidFill>
            </a:endParaRPr>
          </a:p>
          <a:p>
            <a:r>
              <a:rPr lang="en-US" dirty="0">
                <a:solidFill>
                  <a:srgbClr val="3333FF"/>
                </a:solidFill>
              </a:rPr>
              <a:t>print(count, type(count))</a:t>
            </a:r>
          </a:p>
          <a:p>
            <a:r>
              <a:rPr lang="en-US" dirty="0">
                <a:solidFill>
                  <a:srgbClr val="3333FF"/>
                </a:solidFill>
              </a:rPr>
              <a:t>print(price, type(price))</a:t>
            </a:r>
          </a:p>
          <a:p>
            <a:r>
              <a:rPr lang="en-US" dirty="0">
                <a:solidFill>
                  <a:srgbClr val="3333FF"/>
                </a:solidFill>
              </a:rPr>
              <a:t>print(</a:t>
            </a:r>
            <a:r>
              <a:rPr lang="en-US" dirty="0" err="1">
                <a:solidFill>
                  <a:srgbClr val="3333FF"/>
                </a:solidFill>
              </a:rPr>
              <a:t>complex_num</a:t>
            </a:r>
            <a:r>
              <a:rPr lang="en-US" dirty="0">
                <a:solidFill>
                  <a:srgbClr val="3333FF"/>
                </a:solidFill>
              </a:rPr>
              <a:t>, type(</a:t>
            </a:r>
            <a:r>
              <a:rPr lang="en-US" dirty="0" err="1">
                <a:solidFill>
                  <a:srgbClr val="3333FF"/>
                </a:solidFill>
              </a:rPr>
              <a:t>complex_num</a:t>
            </a:r>
            <a:r>
              <a:rPr lang="en-US" dirty="0">
                <a:solidFill>
                  <a:srgbClr val="3333FF"/>
                </a:solidFill>
              </a:rPr>
              <a:t>))</a:t>
            </a:r>
          </a:p>
        </p:txBody>
      </p:sp>
    </p:spTree>
    <p:extLst>
      <p:ext uri="{BB962C8B-B14F-4D97-AF65-F5344CB8AC3E}">
        <p14:creationId xmlns:p14="http://schemas.microsoft.com/office/powerpoint/2010/main" val="1985880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1384</TotalTime>
  <Words>2127</Words>
  <Application>Microsoft Office PowerPoint</Application>
  <PresentationFormat>Widescreen</PresentationFormat>
  <Paragraphs>292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Courier New</vt:lpstr>
      <vt:lpstr>quote-cjk-patch</vt:lpstr>
      <vt:lpstr>Wingdings</vt:lpstr>
      <vt:lpstr>Office Theme</vt:lpstr>
      <vt:lpstr>Python…… Explore to Data World </vt:lpstr>
      <vt:lpstr>PowerPoint Presentation</vt:lpstr>
      <vt:lpstr>PowerPoint Presentation</vt:lpstr>
      <vt:lpstr>PowerPoint Presentation</vt:lpstr>
      <vt:lpstr>Variable and Data Structures</vt:lpstr>
      <vt:lpstr>PowerPoint Presentation</vt:lpstr>
      <vt:lpstr>Input and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Structure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Explore to Data World</dc:title>
  <dc:creator>leno</dc:creator>
  <cp:lastModifiedBy>PowerBI</cp:lastModifiedBy>
  <cp:revision>100</cp:revision>
  <dcterms:created xsi:type="dcterms:W3CDTF">2023-01-13T02:32:07Z</dcterms:created>
  <dcterms:modified xsi:type="dcterms:W3CDTF">2025-09-20T05:12:53Z</dcterms:modified>
</cp:coreProperties>
</file>