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lear Sans Regular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43" d="100"/>
          <a:sy n="43" d="100"/>
        </p:scale>
        <p:origin x="70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hay\Desktop\accenture%20datasets\Dashboar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hay\Desktop\accenture%20datasets\Dashboar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hay\Desktop\accenture%20datasets\Dashboar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hay\Desktop\accenture%20datasets\Dashboar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hay\Desktop\accenture%20datasets\Dashboar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hay\Desktop\accenture%20datasets\Dashboard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[Dashboard.xlsx]Sheet1!PivotTable1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en-US" sz="2800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vs Reactions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38408730861478874"/>
          <c:y val="1.82218059629508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/>
        </c:spPr>
        <c:marker>
          <c:symbol val="none"/>
        </c:marker>
      </c:pivotFmt>
      <c:pivotFmt>
        <c:idx val="2"/>
        <c:spPr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/>
        </c:spPr>
        <c:marker>
          <c:symbol val="none"/>
        </c:marker>
      </c:pivotFmt>
      <c:pivotFmt>
        <c:idx val="3"/>
        <c:spPr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3651964700064667"/>
          <c:y val="8.7961904761904783E-2"/>
          <c:w val="0.83932576362737266"/>
          <c:h val="0.5454278215223097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invertIfNegative val="0"/>
          <c:cat>
            <c:strRef>
              <c:f>Sheet1!$A$4:$A$20</c:f>
              <c:strCache>
                <c:ptCount val="16"/>
                <c:pt idx="0">
                  <c:v>Animals</c:v>
                </c:pt>
                <c:pt idx="1">
                  <c:v>cooking</c:v>
                </c:pt>
                <c:pt idx="2">
                  <c:v>culture</c:v>
                </c:pt>
                <c:pt idx="3">
                  <c:v>dogs</c:v>
                </c:pt>
                <c:pt idx="4">
                  <c:v>education</c:v>
                </c:pt>
                <c:pt idx="5">
                  <c:v>fitness</c:v>
                </c:pt>
                <c:pt idx="6">
                  <c:v>food</c:v>
                </c:pt>
                <c:pt idx="7">
                  <c:v>healthy eating</c:v>
                </c:pt>
                <c:pt idx="8">
                  <c:v>public speaking</c:v>
                </c:pt>
                <c:pt idx="9">
                  <c:v>science</c:v>
                </c:pt>
                <c:pt idx="10">
                  <c:v>soccer</c:v>
                </c:pt>
                <c:pt idx="11">
                  <c:v>Studying</c:v>
                </c:pt>
                <c:pt idx="12">
                  <c:v>technology</c:v>
                </c:pt>
                <c:pt idx="13">
                  <c:v>tennis</c:v>
                </c:pt>
                <c:pt idx="14">
                  <c:v>travel</c:v>
                </c:pt>
                <c:pt idx="15">
                  <c:v>veganism</c:v>
                </c:pt>
              </c:strCache>
            </c:strRef>
          </c:cat>
          <c:val>
            <c:numRef>
              <c:f>Sheet1!$B$4:$B$20</c:f>
              <c:numCache>
                <c:formatCode>General</c:formatCode>
                <c:ptCount val="16"/>
                <c:pt idx="0">
                  <c:v>1897</c:v>
                </c:pt>
                <c:pt idx="1">
                  <c:v>1664</c:v>
                </c:pt>
                <c:pt idx="2">
                  <c:v>1676</c:v>
                </c:pt>
                <c:pt idx="3">
                  <c:v>1338</c:v>
                </c:pt>
                <c:pt idx="4">
                  <c:v>1433</c:v>
                </c:pt>
                <c:pt idx="5">
                  <c:v>1395</c:v>
                </c:pt>
                <c:pt idx="6">
                  <c:v>1699</c:v>
                </c:pt>
                <c:pt idx="7">
                  <c:v>1717</c:v>
                </c:pt>
                <c:pt idx="8">
                  <c:v>1217</c:v>
                </c:pt>
                <c:pt idx="9">
                  <c:v>1796</c:v>
                </c:pt>
                <c:pt idx="10">
                  <c:v>1457</c:v>
                </c:pt>
                <c:pt idx="11">
                  <c:v>1363</c:v>
                </c:pt>
                <c:pt idx="12">
                  <c:v>1698</c:v>
                </c:pt>
                <c:pt idx="13">
                  <c:v>1328</c:v>
                </c:pt>
                <c:pt idx="14">
                  <c:v>1647</c:v>
                </c:pt>
                <c:pt idx="15">
                  <c:v>1248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2B-4E95-BEBB-80EC3DE3F4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6976080"/>
        <c:axId val="986970672"/>
      </c:barChart>
      <c:catAx>
        <c:axId val="986976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accent6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2000" dirty="0">
                    <a:solidFill>
                      <a:schemeClr val="accent6">
                        <a:lumMod val="50000"/>
                      </a:schemeClr>
                    </a:solidFill>
                  </a:rPr>
                  <a:t>Category</a:t>
                </a:r>
              </a:p>
            </c:rich>
          </c:tx>
          <c:layout>
            <c:manualLayout>
              <c:xMode val="edge"/>
              <c:yMode val="edge"/>
              <c:x val="0.43925047449287974"/>
              <c:y val="0.9263660675870485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6970672"/>
        <c:crosses val="autoZero"/>
        <c:auto val="1"/>
        <c:lblAlgn val="ctr"/>
        <c:lblOffset val="100"/>
        <c:noMultiLvlLbl val="0"/>
      </c:catAx>
      <c:valAx>
        <c:axId val="98697067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accent6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2400" dirty="0">
                    <a:solidFill>
                      <a:schemeClr val="accent6">
                        <a:lumMod val="50000"/>
                      </a:schemeClr>
                    </a:solidFill>
                  </a:rPr>
                  <a:t>Reactions</a:t>
                </a:r>
              </a:p>
            </c:rich>
          </c:tx>
          <c:layout>
            <c:manualLayout>
              <c:xMode val="edge"/>
              <c:yMode val="edge"/>
              <c:x val="4.0867263263664058E-3"/>
              <c:y val="0.307654071491280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6976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[Dashboard.xlsx]Sheet3!PivotTable3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>
                <a:solidFill>
                  <a:srgbClr val="FF0000"/>
                </a:solidFill>
              </a:rPr>
              <a:t>Post</a:t>
            </a:r>
            <a:r>
              <a:rPr lang="en-US" sz="2800" baseline="0" dirty="0">
                <a:solidFill>
                  <a:srgbClr val="FF0000"/>
                </a:solidFill>
              </a:rPr>
              <a:t> vs Sentiments</a:t>
            </a:r>
            <a:endParaRPr lang="en-US" sz="2800" dirty="0">
              <a:solidFill>
                <a:srgbClr val="FF0000"/>
              </a:solidFill>
            </a:endParaRPr>
          </a:p>
        </c:rich>
      </c:tx>
      <c:layout>
        <c:manualLayout>
          <c:xMode val="edge"/>
          <c:yMode val="edge"/>
          <c:x val="0.31363029221761429"/>
          <c:y val="3.71338950302955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rgbClr val="FF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0555628682418653E-2"/>
          <c:y val="0.29635892837269046"/>
          <c:w val="0.9194444444444444"/>
          <c:h val="0.48156131525226015"/>
        </c:manualLayout>
      </c:layout>
      <c:pie3DChart>
        <c:varyColors val="1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7E2-4D5E-8474-94A8DB872DC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7E2-4D5E-8474-94A8DB872DC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7E2-4D5E-8474-94A8DB872DC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97E2-4D5E-8474-94A8DB872DC2}"/>
              </c:ext>
            </c:extLst>
          </c:dPt>
          <c:dLbls>
            <c:spPr>
              <a:noFill/>
              <a:ln>
                <a:noFill/>
              </a:ln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Sheet3!$A$4:$A$8</c:f>
              <c:strCache>
                <c:ptCount val="4"/>
                <c:pt idx="0">
                  <c:v>audio</c:v>
                </c:pt>
                <c:pt idx="1">
                  <c:v>GIF</c:v>
                </c:pt>
                <c:pt idx="2">
                  <c:v>photo</c:v>
                </c:pt>
                <c:pt idx="3">
                  <c:v>video</c:v>
                </c:pt>
              </c:strCache>
            </c:strRef>
          </c:cat>
          <c:val>
            <c:numRef>
              <c:f>Sheet3!$B$4:$B$8</c:f>
              <c:numCache>
                <c:formatCode>0.00%</c:formatCode>
                <c:ptCount val="4"/>
                <c:pt idx="0">
                  <c:v>0.23033410653969805</c:v>
                </c:pt>
                <c:pt idx="1">
                  <c:v>0.24738534163512799</c:v>
                </c:pt>
                <c:pt idx="2">
                  <c:v>0.26813982826679689</c:v>
                </c:pt>
                <c:pt idx="3">
                  <c:v>0.25414072355837708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7E2-4D5E-8474-94A8DB872DC2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2866106561080716"/>
          <c:y val="0.84223870235595277"/>
          <c:w val="0.46554396325459318"/>
          <c:h val="0.105672207640711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[Dashboard.xlsx]Sheet4!PivotTable4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3200">
                <a:solidFill>
                  <a:schemeClr val="accent6">
                    <a:lumMod val="75000"/>
                  </a:schemeClr>
                </a:solidFill>
              </a:rPr>
              <a:t>Month</a:t>
            </a:r>
            <a:r>
              <a:rPr lang="en-US" sz="3200" baseline="0">
                <a:solidFill>
                  <a:schemeClr val="accent6">
                    <a:lumMod val="75000"/>
                  </a:schemeClr>
                </a:solidFill>
              </a:rPr>
              <a:t> vs Post</a:t>
            </a:r>
            <a:endParaRPr lang="en-US" sz="3200">
              <a:solidFill>
                <a:schemeClr val="accent6">
                  <a:lumMod val="75000"/>
                </a:schemeClr>
              </a:solidFill>
            </a:endParaRPr>
          </a:p>
        </c:rich>
      </c:tx>
      <c:layout>
        <c:manualLayout>
          <c:xMode val="edge"/>
          <c:yMode val="edge"/>
          <c:x val="0.32177084243233461"/>
          <c:y val="5.77757968933128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spPr>
          <a:solidFill>
            <a:schemeClr val="accent2">
              <a:lumMod val="75000"/>
            </a:schemeClr>
          </a:solidFill>
          <a:ln>
            <a:noFill/>
          </a:ln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"/>
        <c:spPr>
          <a:solidFill>
            <a:schemeClr val="accent2">
              <a:lumMod val="75000"/>
            </a:schemeClr>
          </a:solidFill>
          <a:ln>
            <a:noFill/>
          </a:ln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3"/>
        <c:spPr>
          <a:solidFill>
            <a:schemeClr val="accent2">
              <a:lumMod val="75000"/>
            </a:schemeClr>
          </a:solidFill>
          <a:ln>
            <a:noFill/>
          </a:ln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23673854357745694"/>
          <c:y val="0.19836279898974893"/>
          <c:w val="0.73684835552449768"/>
          <c:h val="0.74712986348404564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Sheet4!$B$3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88900" dist="2794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Sheet4!$A$4:$A$16</c:f>
              <c:strCache>
                <c:ptCount val="12"/>
                <c:pt idx="0">
                  <c:v>February</c:v>
                </c:pt>
                <c:pt idx="1">
                  <c:v>April</c:v>
                </c:pt>
                <c:pt idx="2">
                  <c:v>March</c:v>
                </c:pt>
                <c:pt idx="3">
                  <c:v>June</c:v>
                </c:pt>
                <c:pt idx="4">
                  <c:v>September</c:v>
                </c:pt>
                <c:pt idx="5">
                  <c:v>November</c:v>
                </c:pt>
                <c:pt idx="6">
                  <c:v>October</c:v>
                </c:pt>
                <c:pt idx="7">
                  <c:v>July</c:v>
                </c:pt>
                <c:pt idx="8">
                  <c:v>December</c:v>
                </c:pt>
                <c:pt idx="9">
                  <c:v>August</c:v>
                </c:pt>
                <c:pt idx="10">
                  <c:v>January</c:v>
                </c:pt>
                <c:pt idx="11">
                  <c:v>May</c:v>
                </c:pt>
              </c:strCache>
            </c:strRef>
          </c:cat>
          <c:val>
            <c:numRef>
              <c:f>Sheet4!$B$4:$B$16</c:f>
              <c:numCache>
                <c:formatCode>General</c:formatCode>
                <c:ptCount val="12"/>
                <c:pt idx="0">
                  <c:v>1914</c:v>
                </c:pt>
                <c:pt idx="1">
                  <c:v>1974</c:v>
                </c:pt>
                <c:pt idx="2">
                  <c:v>2012</c:v>
                </c:pt>
                <c:pt idx="3">
                  <c:v>2021</c:v>
                </c:pt>
                <c:pt idx="4">
                  <c:v>2022</c:v>
                </c:pt>
                <c:pt idx="5">
                  <c:v>2034</c:v>
                </c:pt>
                <c:pt idx="6">
                  <c:v>2056</c:v>
                </c:pt>
                <c:pt idx="7">
                  <c:v>2070</c:v>
                </c:pt>
                <c:pt idx="8">
                  <c:v>2092</c:v>
                </c:pt>
                <c:pt idx="9">
                  <c:v>2114</c:v>
                </c:pt>
                <c:pt idx="10">
                  <c:v>2126</c:v>
                </c:pt>
                <c:pt idx="11">
                  <c:v>2138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04-4F48-AD3B-7078CC157E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51211376"/>
        <c:axId val="1051219696"/>
      </c:barChart>
      <c:catAx>
        <c:axId val="10512113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1219696"/>
        <c:crosses val="autoZero"/>
        <c:auto val="1"/>
        <c:lblAlgn val="ctr"/>
        <c:lblOffset val="100"/>
        <c:noMultiLvlLbl val="0"/>
      </c:catAx>
      <c:valAx>
        <c:axId val="10512196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51211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[Dashboard.xlsx]Sheet5!PivotTable5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cap="all" spc="5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pPr>
            <a:r>
              <a:rPr lang="en-US" sz="2800">
                <a:solidFill>
                  <a:srgbClr val="FF0000"/>
                </a:solidFill>
              </a:rPr>
              <a:t>Year vs Post</a:t>
            </a:r>
          </a:p>
        </c:rich>
      </c:tx>
      <c:layout>
        <c:manualLayout>
          <c:xMode val="edge"/>
          <c:yMode val="edge"/>
          <c:x val="0.38729348882410114"/>
          <c:y val="7.30533683289588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cap="all" spc="50" baseline="0">
              <a:solidFill>
                <a:srgbClr val="FF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spPr>
          <a:gradFill flip="none" rotWithShape="1">
            <a:gsLst>
              <a:gs pos="0">
                <a:schemeClr val="accent2"/>
              </a:gs>
              <a:gs pos="75000">
                <a:schemeClr val="accent2">
                  <a:lumMod val="60000"/>
                  <a:lumOff val="40000"/>
                </a:schemeClr>
              </a:gs>
              <a:gs pos="51000">
                <a:schemeClr val="accent2">
                  <a:alpha val="75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2"/>
        <c:spPr>
          <a:gradFill flip="none" rotWithShape="1">
            <a:gsLst>
              <a:gs pos="0">
                <a:schemeClr val="accent2"/>
              </a:gs>
              <a:gs pos="75000">
                <a:schemeClr val="accent2">
                  <a:lumMod val="60000"/>
                  <a:lumOff val="40000"/>
                </a:schemeClr>
              </a:gs>
              <a:gs pos="51000">
                <a:schemeClr val="accent2">
                  <a:alpha val="75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3"/>
        <c:spPr>
          <a:gradFill flip="none" rotWithShape="1">
            <a:gsLst>
              <a:gs pos="0">
                <a:schemeClr val="accent2"/>
              </a:gs>
              <a:gs pos="75000">
                <a:schemeClr val="accent2">
                  <a:lumMod val="60000"/>
                  <a:lumOff val="40000"/>
                </a:schemeClr>
              </a:gs>
              <a:gs pos="51000">
                <a:schemeClr val="accent2">
                  <a:alpha val="75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4"/>
        <c:spPr>
          <a:gradFill flip="none" rotWithShape="1">
            <a:gsLst>
              <a:gs pos="0">
                <a:schemeClr val="accent2"/>
              </a:gs>
              <a:gs pos="75000">
                <a:schemeClr val="accent2">
                  <a:lumMod val="60000"/>
                  <a:lumOff val="40000"/>
                </a:schemeClr>
              </a:gs>
              <a:gs pos="51000">
                <a:schemeClr val="accent2">
                  <a:alpha val="75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9.4752186588921275E-2"/>
          <c:y val="0.28180336832895886"/>
          <c:w val="0.84473592586640955"/>
          <c:h val="0.537743875765529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Sheet5!$B$3</c:f>
              <c:strCache>
                <c:ptCount val="1"/>
                <c:pt idx="0">
                  <c:v>Total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Sheet5!$A$4:$A$6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Sheet5!$B$4:$B$6</c:f>
              <c:numCache>
                <c:formatCode>General</c:formatCode>
                <c:ptCount val="2"/>
                <c:pt idx="0">
                  <c:v>13280</c:v>
                </c:pt>
                <c:pt idx="1">
                  <c:v>11293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60-4AC7-8F44-9314F56F77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1047544736"/>
        <c:axId val="1047548064"/>
      </c:barChart>
      <c:catAx>
        <c:axId val="1047544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7548064"/>
        <c:crosses val="autoZero"/>
        <c:auto val="1"/>
        <c:lblAlgn val="ctr"/>
        <c:lblOffset val="100"/>
        <c:noMultiLvlLbl val="0"/>
      </c:catAx>
      <c:valAx>
        <c:axId val="10475480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47544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[Dashboard.xlsx]Sheet7!PivotTable1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>
                <a:solidFill>
                  <a:srgbClr val="FF0000"/>
                </a:solidFill>
              </a:rPr>
              <a:t>Top</a:t>
            </a:r>
            <a:r>
              <a:rPr lang="en-US" sz="2800" baseline="0">
                <a:solidFill>
                  <a:srgbClr val="FF0000"/>
                </a:solidFill>
              </a:rPr>
              <a:t> 5 Category vs Reactions</a:t>
            </a:r>
            <a:endParaRPr lang="en-US" sz="2800">
              <a:solidFill>
                <a:srgbClr val="FF0000"/>
              </a:solidFill>
            </a:endParaRPr>
          </a:p>
        </c:rich>
      </c:tx>
      <c:layout>
        <c:manualLayout>
          <c:xMode val="edge"/>
          <c:yMode val="edge"/>
          <c:x val="0.29363188976377952"/>
          <c:y val="6.37941090696996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"/>
        <c:spPr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"/>
        <c:spPr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3"/>
        <c:spPr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  <a:sp3d/>
        </c:spPr>
        <c:marker>
          <c:symbol val="none"/>
        </c:marker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Sheet7!$B$3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Sheet7!$A$4:$A$8</c:f>
              <c:strCache>
                <c:ptCount val="5"/>
                <c:pt idx="0">
                  <c:v>technology</c:v>
                </c:pt>
                <c:pt idx="1">
                  <c:v>food</c:v>
                </c:pt>
                <c:pt idx="2">
                  <c:v>healthy eating</c:v>
                </c:pt>
                <c:pt idx="3">
                  <c:v>science</c:v>
                </c:pt>
                <c:pt idx="4">
                  <c:v>Animals</c:v>
                </c:pt>
              </c:strCache>
            </c:strRef>
          </c:cat>
          <c:val>
            <c:numRef>
              <c:f>Sheet7!$B$4:$B$8</c:f>
              <c:numCache>
                <c:formatCode>General</c:formatCode>
                <c:ptCount val="5"/>
                <c:pt idx="0">
                  <c:v>1698</c:v>
                </c:pt>
                <c:pt idx="1">
                  <c:v>1699</c:v>
                </c:pt>
                <c:pt idx="2">
                  <c:v>1717</c:v>
                </c:pt>
                <c:pt idx="3">
                  <c:v>1796</c:v>
                </c:pt>
                <c:pt idx="4">
                  <c:v>1897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1A-4AD1-889A-5E1ECF61C3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543639119"/>
        <c:axId val="1543637455"/>
        <c:axId val="0"/>
      </c:bar3DChart>
      <c:catAx>
        <c:axId val="15436391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543637455"/>
        <c:crosses val="autoZero"/>
        <c:auto val="1"/>
        <c:lblAlgn val="ctr"/>
        <c:lblOffset val="100"/>
        <c:noMultiLvlLbl val="0"/>
      </c:catAx>
      <c:valAx>
        <c:axId val="15436374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36391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5">
        <a:lumMod val="60000"/>
        <a:lumOff val="4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[Dashboard.xlsx]Sheet2!PivotTable2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pPr>
            <a:r>
              <a:rPr lang="en-IN" sz="2800">
                <a:solidFill>
                  <a:srgbClr val="00B0F0"/>
                </a:solidFill>
              </a:rPr>
              <a:t>Top</a:t>
            </a:r>
            <a:r>
              <a:rPr lang="en-IN" sz="2800" baseline="0">
                <a:solidFill>
                  <a:srgbClr val="00B0F0"/>
                </a:solidFill>
              </a:rPr>
              <a:t> 5 Category</a:t>
            </a:r>
          </a:p>
        </c:rich>
      </c:tx>
      <c:layout>
        <c:manualLayout>
          <c:xMode val="edge"/>
          <c:yMode val="edge"/>
          <c:x val="0.37159711286089236"/>
          <c:y val="4.99052201808107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rgbClr val="00B0F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Sheet2!$A$4:$A$9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Sheet2!$B$4:$B$9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41-4D9C-A7F3-49AD1BFA4E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86976496"/>
        <c:axId val="986970256"/>
      </c:barChart>
      <c:catAx>
        <c:axId val="9869764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2800">
                    <a:solidFill>
                      <a:schemeClr val="accent6">
                        <a:lumMod val="75000"/>
                      </a:schemeClr>
                    </a:solidFill>
                  </a:rPr>
                  <a:t>Category</a:t>
                </a:r>
              </a:p>
            </c:rich>
          </c:tx>
          <c:layout>
            <c:manualLayout>
              <c:xMode val="edge"/>
              <c:yMode val="edge"/>
              <c:x val="0.43728762977997654"/>
              <c:y val="0.969325563177979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6970256"/>
        <c:crosses val="autoZero"/>
        <c:auto val="1"/>
        <c:lblAlgn val="ctr"/>
        <c:lblOffset val="100"/>
        <c:noMultiLvlLbl val="0"/>
      </c:catAx>
      <c:valAx>
        <c:axId val="9869702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>
                    <a:solidFill>
                      <a:schemeClr val="accent6">
                        <a:lumMod val="75000"/>
                      </a:schemeClr>
                    </a:solidFill>
                  </a:rPr>
                  <a:t>Score</a:t>
                </a:r>
              </a:p>
            </c:rich>
          </c:tx>
          <c:layout>
            <c:manualLayout>
              <c:xMode val="edge"/>
              <c:yMode val="edge"/>
              <c:x val="1.5772870662460567E-2"/>
              <c:y val="0.3899172368596076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6976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20.jpeg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5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12.png"/><Relationship Id="rId4" Type="http://schemas.openxmlformats.org/officeDocument/2006/relationships/image" Target="../media/image2.sv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16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17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Relationship Id="rId9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17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69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 smtClean="0">
                <a:solidFill>
                  <a:srgbClr val="FFFFFF"/>
                </a:solidFill>
                <a:latin typeface="Graphik Regular" panose="020B0503030202060203" pitchFamily="34" charset="0"/>
              </a:rPr>
              <a:t>[Social Buzz Report]</a:t>
            </a:r>
            <a:endParaRPr lang="en-US" sz="10533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4628271" y="1148619"/>
            <a:ext cx="5915502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4055534"/>
            <a:chOff x="0" y="-47625"/>
            <a:chExt cx="7569956" cy="5407380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54073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940"/>
                </a:lnSpc>
              </a:pPr>
              <a:r>
                <a:rPr lang="en-US" sz="3200" spc="-2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Social Buzz is fast growing Industry here huge amount of user’s here.</a:t>
              </a:r>
            </a:p>
            <a:p>
              <a:pPr algn="just">
                <a:lnSpc>
                  <a:spcPts val="2940"/>
                </a:lnSpc>
              </a:pPr>
              <a:endParaRPr lang="en-US" sz="3200" spc="-2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ts val="2940"/>
                </a:lnSpc>
              </a:pPr>
              <a:r>
                <a:rPr lang="en-US" sz="3200" spc="-2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User’s post lots of contents and react on it. But in previous year post are decreased and the user’s attracted huge in animals post.</a:t>
              </a:r>
            </a:p>
            <a:p>
              <a:pPr algn="just">
                <a:lnSpc>
                  <a:spcPts val="2940"/>
                </a:lnSpc>
              </a:pPr>
              <a:r>
                <a:rPr lang="en-US" sz="3200" spc="-2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Post are increased in month of may every year</a:t>
              </a:r>
              <a:r>
                <a:rPr lang="en-US" sz="2100" spc="-21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  <a:t>..</a:t>
              </a:r>
            </a:p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6348327" y="2101500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algn="just"/>
            <a:r>
              <a:rPr lang="en-US" dirty="0"/>
              <a:t> </a:t>
            </a:r>
            <a:r>
              <a:rPr lang="en-US" dirty="0" smtClean="0"/>
              <a:t>                                          </a:t>
            </a:r>
            <a:r>
              <a:rPr lang="en-US" sz="4000" dirty="0" smtClean="0"/>
              <a:t>Social Buzz is a fast growing technology</a:t>
            </a:r>
          </a:p>
          <a:p>
            <a:pPr algn="just"/>
            <a:r>
              <a:rPr lang="en-US" sz="4000" dirty="0"/>
              <a:t> </a:t>
            </a:r>
            <a:r>
              <a:rPr lang="en-US" sz="4000" dirty="0" smtClean="0"/>
              <a:t>                   unicorn that need to adapt quickly to it’s</a:t>
            </a:r>
          </a:p>
          <a:p>
            <a:pPr algn="just"/>
            <a:r>
              <a:rPr lang="en-US" sz="4000" dirty="0"/>
              <a:t> </a:t>
            </a:r>
            <a:r>
              <a:rPr lang="en-US" sz="4000" dirty="0" smtClean="0"/>
              <a:t>                   global scale. Accenture has begun a 3</a:t>
            </a:r>
          </a:p>
          <a:p>
            <a:pPr algn="just"/>
            <a:r>
              <a:rPr lang="en-US" sz="4000" dirty="0"/>
              <a:t> </a:t>
            </a:r>
            <a:r>
              <a:rPr lang="en-US" sz="4000" dirty="0" smtClean="0"/>
              <a:t>                   month POC focusing on these task:</a:t>
            </a:r>
          </a:p>
          <a:p>
            <a:pPr algn="just"/>
            <a:r>
              <a:rPr lang="en-US" sz="4000" dirty="0"/>
              <a:t> </a:t>
            </a:r>
            <a:r>
              <a:rPr lang="en-US" sz="4000" dirty="0" smtClean="0"/>
              <a:t>                   </a:t>
            </a:r>
          </a:p>
          <a:p>
            <a:pPr algn="just"/>
            <a:r>
              <a:rPr lang="en-US" sz="4000" dirty="0"/>
              <a:t> </a:t>
            </a:r>
            <a:r>
              <a:rPr lang="en-US" sz="4000" dirty="0" smtClean="0"/>
              <a:t>                   &gt; An audit of Social Buzz’s big data practice</a:t>
            </a:r>
          </a:p>
          <a:p>
            <a:pPr algn="just"/>
            <a:r>
              <a:rPr lang="en-US" sz="4000" dirty="0"/>
              <a:t> </a:t>
            </a:r>
            <a:r>
              <a:rPr lang="en-US" sz="4000" dirty="0" smtClean="0"/>
              <a:t>                   &gt; Recommendations for a successful IPO</a:t>
            </a:r>
          </a:p>
          <a:p>
            <a:pPr algn="just"/>
            <a:r>
              <a:rPr lang="en-US" sz="4000" dirty="0"/>
              <a:t> </a:t>
            </a:r>
            <a:r>
              <a:rPr lang="en-US" sz="4000" dirty="0" smtClean="0"/>
              <a:t>                   &gt; Analysis to find Social Buzz’s top 5 most                                </a:t>
            </a:r>
          </a:p>
          <a:p>
            <a:pPr algn="just"/>
            <a:r>
              <a:rPr lang="en-US" dirty="0" smtClean="0"/>
              <a:t>                                           </a:t>
            </a:r>
            <a:r>
              <a:rPr lang="en-US" sz="4000" dirty="0" smtClean="0"/>
              <a:t>popular categories of content</a:t>
            </a:r>
            <a:endParaRPr lang="en-IN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 smtClean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  <a:endParaRPr lang="en-US" sz="80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-32436" y="406153"/>
            <a:ext cx="11039920" cy="106299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r>
              <a:rPr lang="en-AU" dirty="0" smtClean="0"/>
              <a:t>                                             </a:t>
            </a:r>
            <a:r>
              <a:rPr lang="en-AU" sz="4000" dirty="0" smtClean="0"/>
              <a:t>Over 100000 posts per day</a:t>
            </a:r>
          </a:p>
          <a:p>
            <a:r>
              <a:rPr lang="en-AU" sz="4000" dirty="0"/>
              <a:t> </a:t>
            </a:r>
            <a:r>
              <a:rPr lang="en-AU" sz="4000" dirty="0" smtClean="0"/>
              <a:t>                    36,500,000 pieces of content per                       </a:t>
            </a:r>
            <a:r>
              <a:rPr lang="en-AU" dirty="0" smtClean="0"/>
              <a:t>,                                               </a:t>
            </a:r>
            <a:r>
              <a:rPr lang="en-AU" sz="4000" dirty="0" smtClean="0"/>
              <a:t>year!</a:t>
            </a:r>
          </a:p>
          <a:p>
            <a:r>
              <a:rPr lang="en-AU" sz="4000" dirty="0"/>
              <a:t> </a:t>
            </a:r>
            <a:r>
              <a:rPr lang="en-AU" sz="4000" dirty="0" smtClean="0"/>
              <a:t>                    But how to capitalize on it when</a:t>
            </a:r>
          </a:p>
          <a:p>
            <a:r>
              <a:rPr lang="en-AU" sz="4000" dirty="0"/>
              <a:t> </a:t>
            </a:r>
            <a:r>
              <a:rPr lang="en-AU" sz="4000" dirty="0" smtClean="0"/>
              <a:t>                    there is so much?</a:t>
            </a:r>
          </a:p>
          <a:p>
            <a:r>
              <a:rPr lang="en-AU" sz="4000" dirty="0"/>
              <a:t> </a:t>
            </a:r>
            <a:r>
              <a:rPr lang="en-AU" sz="4000" dirty="0" smtClean="0"/>
              <a:t>                    Analysis to find Social Buzz’s top 5</a:t>
            </a:r>
          </a:p>
          <a:p>
            <a:r>
              <a:rPr lang="en-AU" sz="4000" dirty="0"/>
              <a:t> </a:t>
            </a:r>
            <a:r>
              <a:rPr lang="en-AU" sz="4000" dirty="0" smtClean="0"/>
              <a:t>                    most popular categories of content</a:t>
            </a:r>
          </a:p>
          <a:p>
            <a:r>
              <a:rPr lang="en-AU" sz="4000" dirty="0"/>
              <a:t> </a:t>
            </a:r>
            <a:r>
              <a:rPr lang="en-AU" sz="4000" dirty="0" smtClean="0"/>
              <a:t>                                           </a:t>
            </a:r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600580" y="1391991"/>
            <a:ext cx="2085137" cy="2085137"/>
            <a:chOff x="-685868" y="369281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-685868" y="369281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r>
                <a:rPr lang="en-US" dirty="0" smtClean="0"/>
                <a:t>                                                                                                       </a:t>
              </a:r>
              <a:endParaRPr lang="en-IN" dirty="0"/>
            </a:p>
          </p:txBody>
        </p:sp>
      </p:grpSp>
      <p:sp>
        <p:nvSpPr>
          <p:cNvPr id="20" name="Freeform 20"/>
          <p:cNvSpPr/>
          <p:nvPr/>
        </p:nvSpPr>
        <p:spPr>
          <a:xfrm>
            <a:off x="10921134" y="1386476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</p: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576807" y="4222865"/>
            <a:ext cx="1979244" cy="2085137"/>
            <a:chOff x="-798836" y="2796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-798836" y="2796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0921134" y="4169882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211643" y="7021581"/>
            <a:ext cx="2085137" cy="2085137"/>
            <a:chOff x="-1870322" y="-461622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-1870322" y="-461622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0839280" y="6932383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961547" y="2728967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892" r="3836"/>
          <a:stretch/>
        </p:blipFill>
        <p:spPr>
          <a:xfrm>
            <a:off x="10876787" y="1394225"/>
            <a:ext cx="2136534" cy="2107038"/>
          </a:xfrm>
          <a:prstGeom prst="rect">
            <a:avLst/>
          </a:prstGeom>
          <a:noFill/>
          <a:effectLst>
            <a:softEdge rad="12700"/>
          </a:effectLst>
        </p:spPr>
      </p:pic>
      <p:sp>
        <p:nvSpPr>
          <p:cNvPr id="33" name="Rectangle 32"/>
          <p:cNvSpPr/>
          <p:nvPr/>
        </p:nvSpPr>
        <p:spPr>
          <a:xfrm>
            <a:off x="13957988" y="1755519"/>
            <a:ext cx="2921184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ABHAY KUMAR</a:t>
            </a:r>
          </a:p>
          <a:p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ANALYST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3474441" y="1534749"/>
            <a:ext cx="16710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200" dirty="0"/>
          </a:p>
          <a:p>
            <a:endParaRPr lang="en-IN" sz="3200" dirty="0"/>
          </a:p>
        </p:txBody>
      </p:sp>
      <p:sp>
        <p:nvSpPr>
          <p:cNvPr id="36" name="Rectangle 35"/>
          <p:cNvSpPr/>
          <p:nvPr/>
        </p:nvSpPr>
        <p:spPr>
          <a:xfrm>
            <a:off x="13696839" y="4506753"/>
            <a:ext cx="36454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MARCUS </a:t>
            </a:r>
            <a:r>
              <a:rPr lang="en-A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ROMPTON</a:t>
            </a:r>
          </a:p>
          <a:p>
            <a:endParaRPr lang="en-AU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SENIOR </a:t>
            </a:r>
            <a:r>
              <a:rPr lang="en-A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3556051" y="7257987"/>
            <a:ext cx="351274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ANDREW </a:t>
            </a:r>
            <a:r>
              <a:rPr lang="en-A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FLEMING</a:t>
            </a:r>
          </a:p>
          <a:p>
            <a:endParaRPr lang="en-A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CHIEF TECHNICAL ARCHITECT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2010762" y="1017494"/>
            <a:ext cx="1954186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312327"/>
            <a:ext cx="1878049" cy="1584642"/>
            <a:chOff x="0" y="87006"/>
            <a:chExt cx="2366208" cy="2287991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265241" y="18471"/>
              <a:ext cx="2032432" cy="2169502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443" y="7617894"/>
            <a:ext cx="1894447" cy="1720661"/>
            <a:chOff x="0" y="80783"/>
            <a:chExt cx="2138500" cy="2294214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123482" y="59034"/>
              <a:ext cx="1993269" cy="2036767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3964948" y="1028700"/>
            <a:ext cx="13345416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 smtClean="0">
                <a:solidFill>
                  <a:srgbClr val="FFFFFF"/>
                </a:solidFill>
                <a:latin typeface="Graphik Regular" panose="020B0503030202060203" pitchFamily="34" charset="0"/>
              </a:rPr>
              <a:t>Data Understanding                        Process</a:t>
            </a:r>
            <a:endParaRPr lang="en-US" sz="80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5260641" cy="9500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7352554" cy="933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 smtClean="0">
                <a:solidFill>
                  <a:srgbClr val="FFFFFF"/>
                </a:solidFill>
                <a:latin typeface="Clear Sans Regular Bold"/>
              </a:rPr>
              <a:t>2     </a:t>
            </a:r>
            <a:r>
              <a:rPr lang="en-US" sz="8000" spc="-640" dirty="0" smtClean="0">
                <a:solidFill>
                  <a:srgbClr val="FFFFFF"/>
                </a:solidFill>
                <a:latin typeface="Graphik Regular" panose="020B0503030202060203"/>
                <a:cs typeface="Times New Roman" panose="02020603050405020304" pitchFamily="18" charset="0"/>
              </a:rPr>
              <a:t>Data  cleaning</a:t>
            </a:r>
            <a:endParaRPr lang="en-US" sz="7192" spc="-640" dirty="0">
              <a:solidFill>
                <a:srgbClr val="FFFFFF"/>
              </a:solidFill>
              <a:latin typeface="Graphik Regular" panose="020B0503030202060203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10137487" y="7888063"/>
            <a:ext cx="5407313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 smtClean="0">
                <a:solidFill>
                  <a:srgbClr val="FFFFFF"/>
                </a:solidFill>
                <a:latin typeface="Clear Sans Regular Bold"/>
              </a:rPr>
              <a:t>5     </a:t>
            </a:r>
            <a:r>
              <a:rPr lang="en-US" sz="8000" spc="-640" dirty="0" smtClean="0">
                <a:solidFill>
                  <a:srgbClr val="FFFFFF"/>
                </a:solidFill>
                <a:latin typeface="Graphik Regular" panose="020B0503030202060203"/>
              </a:rPr>
              <a:t>Uncover Insights</a:t>
            </a:r>
            <a:endParaRPr lang="en-US" sz="8000" spc="-640" dirty="0">
              <a:solidFill>
                <a:srgbClr val="FFFFFF"/>
              </a:solidFill>
              <a:latin typeface="Graphik Regular" panose="020B0503030202060203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6131720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 smtClean="0">
                <a:solidFill>
                  <a:srgbClr val="FFFFFF"/>
                </a:solidFill>
                <a:latin typeface="Clear Sans Regular Bold"/>
              </a:rPr>
              <a:t>4     </a:t>
            </a:r>
            <a:r>
              <a:rPr lang="en-US" sz="8000" spc="-640" dirty="0" smtClean="0">
                <a:solidFill>
                  <a:srgbClr val="FFFFFF"/>
                </a:solidFill>
                <a:latin typeface="Graphik Regular" panose="020B0503030202060203"/>
              </a:rPr>
              <a:t>Data Analysis</a:t>
            </a:r>
            <a:endParaRPr lang="en-US" sz="7192" spc="-640" dirty="0">
              <a:solidFill>
                <a:srgbClr val="FFFFFF"/>
              </a:solidFill>
              <a:latin typeface="Graphik Regular" panose="020B0503030202060203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6261977" y="4515555"/>
            <a:ext cx="5625223" cy="933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 smtClean="0">
                <a:solidFill>
                  <a:srgbClr val="FFFFFF"/>
                </a:solidFill>
                <a:latin typeface="Clear Sans Regular Bold"/>
              </a:rPr>
              <a:t>3      </a:t>
            </a:r>
            <a:r>
              <a:rPr lang="en-US" sz="8000" spc="-640" dirty="0" smtClean="0">
                <a:solidFill>
                  <a:srgbClr val="FFFFFF"/>
                </a:solidFill>
                <a:latin typeface="Graphik Regular" panose="020B0503030202060203"/>
              </a:rPr>
              <a:t>Data Modelling </a:t>
            </a:r>
            <a:endParaRPr lang="en-US" sz="8000" spc="-640" dirty="0">
              <a:solidFill>
                <a:srgbClr val="FFFFFF"/>
              </a:solidFill>
              <a:latin typeface="Graphik Regular" panose="020B050303020206020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821661" y="266700"/>
            <a:ext cx="148209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8726037"/>
              </p:ext>
            </p:extLst>
          </p:nvPr>
        </p:nvGraphicFramePr>
        <p:xfrm>
          <a:off x="1219200" y="2020620"/>
          <a:ext cx="8312032" cy="4534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6633231"/>
              </p:ext>
            </p:extLst>
          </p:nvPr>
        </p:nvGraphicFramePr>
        <p:xfrm>
          <a:off x="9982200" y="2095500"/>
          <a:ext cx="7315199" cy="4384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136772" y="0"/>
            <a:ext cx="2760828" cy="1786755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5916292"/>
              </p:ext>
            </p:extLst>
          </p:nvPr>
        </p:nvGraphicFramePr>
        <p:xfrm>
          <a:off x="2386481" y="1786756"/>
          <a:ext cx="7980609" cy="62647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8" name="Chart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9622731"/>
              </p:ext>
            </p:extLst>
          </p:nvPr>
        </p:nvGraphicFramePr>
        <p:xfrm>
          <a:off x="10390352" y="1786755"/>
          <a:ext cx="7897647" cy="62647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7413592"/>
              </p:ext>
            </p:extLst>
          </p:nvPr>
        </p:nvGraphicFramePr>
        <p:xfrm>
          <a:off x="2394519" y="900055"/>
          <a:ext cx="8654263" cy="7868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9" name="Chart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0350363"/>
              </p:ext>
            </p:extLst>
          </p:nvPr>
        </p:nvGraphicFramePr>
        <p:xfrm>
          <a:off x="11056818" y="923618"/>
          <a:ext cx="7231181" cy="7844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266</Words>
  <Application>Microsoft Office PowerPoint</Application>
  <PresentationFormat>Custom</PresentationFormat>
  <Paragraphs>101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Arial</vt:lpstr>
      <vt:lpstr>Clear Sans Regular Bold</vt:lpstr>
      <vt:lpstr>Times New Roman</vt:lpstr>
      <vt:lpstr>Graphik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abhay</cp:lastModifiedBy>
  <cp:revision>21</cp:revision>
  <dcterms:created xsi:type="dcterms:W3CDTF">2006-08-16T00:00:00Z</dcterms:created>
  <dcterms:modified xsi:type="dcterms:W3CDTF">2024-07-10T08:25:37Z</dcterms:modified>
  <dc:identifier>DAEhDyfaYKE</dc:identifier>
</cp:coreProperties>
</file>