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64" r:id="rId2"/>
    <p:sldId id="265" r:id="rId3"/>
    <p:sldId id="260" r:id="rId4"/>
    <p:sldId id="263" r:id="rId5"/>
    <p:sldId id="256" r:id="rId6"/>
    <p:sldId id="257" r:id="rId7"/>
    <p:sldId id="258" r:id="rId8"/>
    <p:sldId id="262" r:id="rId9"/>
    <p:sldId id="259"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5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CF43D-CA2B-48A8-8929-E81D9157FEFF}" type="datetimeFigureOut">
              <a:rPr lang="en-US" smtClean="0"/>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B5688-EE60-4557-86D4-1A25E2EA9BB1}" type="slidenum">
              <a:rPr lang="en-US" smtClean="0"/>
              <a:t>‹#›</a:t>
            </a:fld>
            <a:endParaRPr lang="en-US"/>
          </a:p>
        </p:txBody>
      </p:sp>
    </p:spTree>
    <p:extLst>
      <p:ext uri="{BB962C8B-B14F-4D97-AF65-F5344CB8AC3E}">
        <p14:creationId xmlns:p14="http://schemas.microsoft.com/office/powerpoint/2010/main" val="265562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85DB7F0-1FD0-4D6E-B150-087CAA80C20B}" type="datetimeFigureOut">
              <a:rPr lang="en-US" smtClean="0"/>
              <a:t>5/11/2023</a:t>
            </a:fld>
            <a:endParaRPr lang="en-US"/>
          </a:p>
        </p:txBody>
      </p:sp>
      <p:sp>
        <p:nvSpPr>
          <p:cNvPr id="8" name="Slide Number Placeholder 7"/>
          <p:cNvSpPr>
            <a:spLocks noGrp="1"/>
          </p:cNvSpPr>
          <p:nvPr>
            <p:ph type="sldNum" sz="quarter" idx="11"/>
          </p:nvPr>
        </p:nvSpPr>
        <p:spPr/>
        <p:txBody>
          <a:bodyPr/>
          <a:lstStyle/>
          <a:p>
            <a:fld id="{DE25C033-AC5B-4AE0-90AB-05E84F23F84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B7F0-1FD0-4D6E-B150-087CAA80C20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B7F0-1FD0-4D6E-B150-087CAA80C20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B7F0-1FD0-4D6E-B150-087CAA80C20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B7F0-1FD0-4D6E-B150-087CAA80C20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85DB7F0-1FD0-4D6E-B150-087CAA80C20B}"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C033-AC5B-4AE0-90AB-05E84F23F844}"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85DB7F0-1FD0-4D6E-B150-087CAA80C20B}"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5C033-AC5B-4AE0-90AB-05E84F23F844}"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B7F0-1FD0-4D6E-B150-087CAA80C20B}"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B7F0-1FD0-4D6E-B150-087CAA80C20B}"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B7F0-1FD0-4D6E-B150-087CAA80C20B}"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B7F0-1FD0-4D6E-B150-087CAA80C20B}"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C033-AC5B-4AE0-90AB-05E84F23F8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985DB7F0-1FD0-4D6E-B150-087CAA80C20B}" type="datetimeFigureOut">
              <a:rPr lang="en-US" smtClean="0"/>
              <a:t>5/11/2023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E25C033-AC5B-4AE0-90AB-05E84F23F844}"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315200" cy="1154097"/>
          </a:xfrm>
        </p:spPr>
        <p:txBody>
          <a:bodyPr>
            <a:noAutofit/>
          </a:bodyPr>
          <a:lstStyle/>
          <a:p>
            <a:pPr algn="ctr"/>
            <a:r>
              <a:rPr lang="en-US" sz="5000" b="1" dirty="0" smtClean="0">
                <a:solidFill>
                  <a:schemeClr val="tx1"/>
                </a:solidFill>
                <a:latin typeface="Times New Roman" pitchFamily="18" charset="0"/>
                <a:cs typeface="Times New Roman" pitchFamily="18" charset="0"/>
              </a:rPr>
              <a:t>Uttaranchal University, Dehradun</a:t>
            </a:r>
            <a:endParaRPr lang="en-US" sz="5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371054" y="3621349"/>
            <a:ext cx="7010946" cy="1192567"/>
          </a:xfrm>
        </p:spPr>
        <p:txBody>
          <a:bodyPr>
            <a:normAutofit/>
          </a:bodyPr>
          <a:lstStyle/>
          <a:p>
            <a:pPr marL="45720" indent="0">
              <a:buNone/>
            </a:pPr>
            <a:r>
              <a:rPr lang="en-US" sz="2400" b="1" dirty="0">
                <a:latin typeface="Times New Roman" pitchFamily="18" charset="0"/>
                <a:cs typeface="Times New Roman" pitchFamily="18" charset="0"/>
              </a:rPr>
              <a:t>BACHELOR OF TECHNOLOGY(CSE) 2022-23</a:t>
            </a:r>
          </a:p>
        </p:txBody>
      </p:sp>
      <p:sp>
        <p:nvSpPr>
          <p:cNvPr id="5" name="Content Placeholder 2"/>
          <p:cNvSpPr txBox="1">
            <a:spLocks/>
          </p:cNvSpPr>
          <p:nvPr/>
        </p:nvSpPr>
        <p:spPr>
          <a:xfrm>
            <a:off x="1613693" y="4217632"/>
            <a:ext cx="5791200" cy="1192567"/>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lgn="ctr">
              <a:buFont typeface="Wingdings" charset="2"/>
              <a:buNone/>
            </a:pPr>
            <a:r>
              <a:rPr lang="en-US" sz="2800" b="1" dirty="0" smtClean="0">
                <a:latin typeface="Times New Roman" pitchFamily="18" charset="0"/>
                <a:cs typeface="Times New Roman" pitchFamily="18" charset="0"/>
              </a:rPr>
              <a:t>Shopping Portal</a:t>
            </a:r>
            <a:endParaRPr lang="en-US" sz="2800" b="1" dirty="0">
              <a:latin typeface="Times New Roman" pitchFamily="18" charset="0"/>
              <a:cs typeface="Times New Roman" pitchFamily="18" charset="0"/>
            </a:endParaRPr>
          </a:p>
        </p:txBody>
      </p:sp>
      <p:sp>
        <p:nvSpPr>
          <p:cNvPr id="6" name="Content Placeholder 2"/>
          <p:cNvSpPr txBox="1">
            <a:spLocks/>
          </p:cNvSpPr>
          <p:nvPr/>
        </p:nvSpPr>
        <p:spPr>
          <a:xfrm>
            <a:off x="228600" y="5029200"/>
            <a:ext cx="8686800" cy="1192567"/>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lgn="ctr">
              <a:buNone/>
            </a:pPr>
            <a:r>
              <a:rPr lang="en-US" b="1" dirty="0">
                <a:latin typeface="Times New Roman" pitchFamily="18" charset="0"/>
                <a:cs typeface="Times New Roman" pitchFamily="18" charset="0"/>
              </a:rPr>
              <a:t>SUBMITTED BY</a:t>
            </a:r>
            <a:r>
              <a:rPr lang="en-US" b="1" dirty="0" smtClean="0">
                <a:latin typeface="Times New Roman" pitchFamily="18" charset="0"/>
                <a:cs typeface="Times New Roman" pitchFamily="18" charset="0"/>
              </a:rPr>
              <a:t>:- </a:t>
            </a:r>
          </a:p>
          <a:p>
            <a:pPr marL="45720" indent="0" algn="ctr">
              <a:buNone/>
            </a:pPr>
            <a:r>
              <a:rPr lang="en-US" b="1" dirty="0" smtClean="0">
                <a:latin typeface="Times New Roman" pitchFamily="18" charset="0"/>
                <a:cs typeface="Times New Roman" pitchFamily="18" charset="0"/>
              </a:rPr>
              <a:t>Sameer Ahmed, Abhay Pundir, Sandeep Singh Rana, </a:t>
            </a:r>
            <a:r>
              <a:rPr lang="en-US" b="1" dirty="0">
                <a:latin typeface="Times New Roman" pitchFamily="18" charset="0"/>
                <a:cs typeface="Times New Roman" pitchFamily="18" charset="0"/>
              </a:rPr>
              <a:t>R</a:t>
            </a:r>
            <a:r>
              <a:rPr lang="en-US" b="1" dirty="0" smtClean="0">
                <a:latin typeface="Times New Roman" pitchFamily="18" charset="0"/>
                <a:cs typeface="Times New Roman" pitchFamily="18" charset="0"/>
              </a:rPr>
              <a:t>ahul Kumar</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133600"/>
            <a:ext cx="2160587" cy="108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10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315200" cy="1154097"/>
          </a:xfrm>
        </p:spPr>
        <p:txBody>
          <a:bodyPr>
            <a:normAutofit/>
          </a:bodyPr>
          <a:lstStyle/>
          <a:p>
            <a:pPr algn="ctr"/>
            <a:r>
              <a:rPr lang="en-US" sz="6000" b="1" dirty="0" smtClean="0"/>
              <a:t>Conclusion</a:t>
            </a:r>
            <a:endParaRPr lang="en-US" sz="6000" b="1" dirty="0"/>
          </a:p>
        </p:txBody>
      </p:sp>
      <p:sp>
        <p:nvSpPr>
          <p:cNvPr id="3" name="Content Placeholder 2"/>
          <p:cNvSpPr>
            <a:spLocks noGrp="1"/>
          </p:cNvSpPr>
          <p:nvPr>
            <p:ph idx="1"/>
          </p:nvPr>
        </p:nvSpPr>
        <p:spPr>
          <a:xfrm>
            <a:off x="762000" y="2514600"/>
            <a:ext cx="7924800" cy="3794760"/>
          </a:xfrm>
        </p:spPr>
        <p:txBody>
          <a:bodyPr>
            <a:normAutofit fontScale="92500" lnSpcReduction="20000"/>
          </a:bodyPr>
          <a:lstStyle/>
          <a:p>
            <a:pPr>
              <a:buFont typeface="Wingdings" pitchFamily="2" charset="2"/>
              <a:buChar char="§"/>
            </a:pPr>
            <a:r>
              <a:rPr lang="en-US" dirty="0" smtClean="0"/>
              <a:t>Online </a:t>
            </a:r>
            <a:r>
              <a:rPr lang="en-US" dirty="0"/>
              <a:t>shopping websites are essential in modern e-commerce, providing consumers with a convenient platform to browse, select, and buy products. </a:t>
            </a:r>
            <a:endParaRPr lang="en-US" dirty="0" smtClean="0"/>
          </a:p>
          <a:p>
            <a:pPr>
              <a:buFont typeface="Wingdings" pitchFamily="2" charset="2"/>
              <a:buChar char="§"/>
            </a:pPr>
            <a:endParaRPr lang="en-US" dirty="0" smtClean="0"/>
          </a:p>
          <a:p>
            <a:pPr>
              <a:buFont typeface="Wingdings" pitchFamily="2" charset="2"/>
              <a:buChar char="§"/>
            </a:pPr>
            <a:r>
              <a:rPr lang="en-US" dirty="0" smtClean="0"/>
              <a:t>The </a:t>
            </a:r>
            <a:r>
              <a:rPr lang="en-US" dirty="0"/>
              <a:t>design of these websites greatly influences user satisfaction and purchasing behavior. </a:t>
            </a:r>
            <a:endParaRPr lang="en-US" dirty="0" smtClean="0"/>
          </a:p>
          <a:p>
            <a:pPr>
              <a:buFont typeface="Wingdings" pitchFamily="2" charset="2"/>
              <a:buChar char="§"/>
            </a:pPr>
            <a:endParaRPr lang="en-US" dirty="0" smtClean="0"/>
          </a:p>
          <a:p>
            <a:pPr>
              <a:buFont typeface="Wingdings" pitchFamily="2" charset="2"/>
              <a:buChar char="§"/>
            </a:pPr>
            <a:r>
              <a:rPr lang="en-US" dirty="0" smtClean="0"/>
              <a:t>Key </a:t>
            </a:r>
            <a:r>
              <a:rPr lang="en-US" dirty="0"/>
              <a:t>factors such as website quality, visual appeal, usability, navigation, and responsiveness all contribute to creating a positive user </a:t>
            </a:r>
            <a:r>
              <a:rPr lang="en-US" dirty="0" smtClean="0"/>
              <a:t>experience.</a:t>
            </a:r>
          </a:p>
          <a:p>
            <a:pPr>
              <a:buFont typeface="Wingdings" pitchFamily="2" charset="2"/>
              <a:buChar char="§"/>
            </a:pPr>
            <a:endParaRPr lang="en-US" dirty="0" smtClean="0"/>
          </a:p>
          <a:p>
            <a:pPr>
              <a:buFont typeface="Wingdings" pitchFamily="2" charset="2"/>
              <a:buChar char="§"/>
            </a:pPr>
            <a:r>
              <a:rPr lang="en-US" dirty="0" smtClean="0"/>
              <a:t>Ultimately</a:t>
            </a:r>
            <a:r>
              <a:rPr lang="en-US" dirty="0"/>
              <a:t>, creating a successful shopping website requires an effective design, seamless user experience, trust-building measures, and the integration of emerging technologies. </a:t>
            </a:r>
          </a:p>
          <a:p>
            <a:pPr>
              <a:buFont typeface="Wingdings" pitchFamily="2" charset="2"/>
              <a:buChar char="§"/>
            </a:pPr>
            <a:endParaRPr lang="en-US" dirty="0"/>
          </a:p>
        </p:txBody>
      </p:sp>
    </p:spTree>
    <p:extLst>
      <p:ext uri="{BB962C8B-B14F-4D97-AF65-F5344CB8AC3E}">
        <p14:creationId xmlns:p14="http://schemas.microsoft.com/office/powerpoint/2010/main" val="2514967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7848600" cy="1600200"/>
          </a:xfrm>
        </p:spPr>
        <p:txBody>
          <a:bodyPr>
            <a:noAutofit/>
          </a:bodyPr>
          <a:lstStyle/>
          <a:p>
            <a:r>
              <a:rPr lang="en-US" sz="8000" b="1" dirty="0" smtClean="0">
                <a:solidFill>
                  <a:schemeClr val="tx1"/>
                </a:solidFill>
                <a:latin typeface="Arial Black" pitchFamily="34" charset="0"/>
              </a:rPr>
              <a:t>THANK YOU</a:t>
            </a:r>
            <a:endParaRPr lang="en-US" sz="8000" b="1" dirty="0">
              <a:solidFill>
                <a:schemeClr val="tx1"/>
              </a:solidFill>
              <a:latin typeface="Arial Black"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082288"/>
            <a:ext cx="3581400" cy="2912872"/>
          </a:xfrm>
          <a:prstGeom prst="rect">
            <a:avLst/>
          </a:prstGeom>
        </p:spPr>
      </p:pic>
    </p:spTree>
    <p:extLst>
      <p:ext uri="{BB962C8B-B14F-4D97-AF65-F5344CB8AC3E}">
        <p14:creationId xmlns:p14="http://schemas.microsoft.com/office/powerpoint/2010/main" val="2287206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pPr algn="ctr"/>
            <a:r>
              <a:rPr lang="en-US" b="1" dirty="0" smtClean="0"/>
              <a:t>OUTLINES</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Objectives</a:t>
            </a:r>
          </a:p>
          <a:p>
            <a:r>
              <a:rPr lang="en-US" dirty="0" smtClean="0"/>
              <a:t>Requirements</a:t>
            </a:r>
          </a:p>
          <a:p>
            <a:r>
              <a:rPr lang="en-US" dirty="0" smtClean="0"/>
              <a:t>Website Overview</a:t>
            </a:r>
          </a:p>
          <a:p>
            <a:r>
              <a:rPr lang="en-US" dirty="0"/>
              <a:t>Program used</a:t>
            </a:r>
            <a:endParaRPr lang="en-US" dirty="0" smtClean="0"/>
          </a:p>
          <a:p>
            <a:r>
              <a:rPr lang="en-US" dirty="0" smtClean="0"/>
              <a:t>Future Scope</a:t>
            </a:r>
          </a:p>
          <a:p>
            <a:r>
              <a:rPr lang="en-US" dirty="0" smtClean="0"/>
              <a:t>Conclusion</a:t>
            </a:r>
          </a:p>
          <a:p>
            <a:endParaRPr lang="en-US" dirty="0"/>
          </a:p>
        </p:txBody>
      </p:sp>
    </p:spTree>
    <p:extLst>
      <p:ext uri="{BB962C8B-B14F-4D97-AF65-F5344CB8AC3E}">
        <p14:creationId xmlns:p14="http://schemas.microsoft.com/office/powerpoint/2010/main" val="3733542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315200" cy="1154097"/>
          </a:xfrm>
        </p:spPr>
        <p:txBody>
          <a:bodyPr>
            <a:normAutofit/>
          </a:bodyPr>
          <a:lstStyle/>
          <a:p>
            <a:pPr algn="ctr"/>
            <a:r>
              <a:rPr lang="en-US" sz="6000" b="1" dirty="0" smtClean="0"/>
              <a:t>Introduction</a:t>
            </a:r>
            <a:endParaRPr lang="en-US" sz="6000" b="1" dirty="0"/>
          </a:p>
        </p:txBody>
      </p:sp>
      <p:sp>
        <p:nvSpPr>
          <p:cNvPr id="3" name="Content Placeholder 2"/>
          <p:cNvSpPr>
            <a:spLocks noGrp="1"/>
          </p:cNvSpPr>
          <p:nvPr>
            <p:ph idx="1"/>
          </p:nvPr>
        </p:nvSpPr>
        <p:spPr>
          <a:xfrm>
            <a:off x="914400" y="2286000"/>
            <a:ext cx="7315200" cy="3539527"/>
          </a:xfrm>
        </p:spPr>
        <p:txBody>
          <a:bodyPr>
            <a:normAutofit fontScale="92500"/>
          </a:bodyPr>
          <a:lstStyle/>
          <a:p>
            <a:pPr>
              <a:buFont typeface="Wingdings" pitchFamily="2" charset="2"/>
              <a:buChar char="v"/>
            </a:pPr>
            <a:r>
              <a:rPr lang="en-US" dirty="0"/>
              <a:t>At Shopping Cart , we've meticulously curated a diverse range of high-quality products, handpicked from trusted suppliers and </a:t>
            </a:r>
            <a:r>
              <a:rPr lang="en-US" sz="2600" dirty="0"/>
              <a:t>renowned</a:t>
            </a:r>
            <a:r>
              <a:rPr lang="en-US" dirty="0"/>
              <a:t> brands. From trendy fashion apparel to state-of-the-art gadgets, from exquisite home furnishings to must-have beauty essentials, our extensive collection caters to all your desires and preferences. </a:t>
            </a:r>
            <a:endParaRPr lang="en-US" dirty="0" smtClean="0"/>
          </a:p>
          <a:p>
            <a:endParaRPr lang="en-US" dirty="0"/>
          </a:p>
          <a:p>
            <a:endParaRPr lang="en-US" dirty="0" smtClean="0"/>
          </a:p>
          <a:p>
            <a:pPr>
              <a:buFont typeface="Wingdings" pitchFamily="2" charset="2"/>
              <a:buChar char="v"/>
            </a:pPr>
            <a:r>
              <a:rPr lang="en-US" dirty="0"/>
              <a:t>We also offer multiple shipping options, allowing you to choose the method that suits you best, and our reliable delivery partners ensure your purchases arrive promptly at your doorstep. </a:t>
            </a:r>
            <a:endParaRPr lang="en-US" dirty="0"/>
          </a:p>
        </p:txBody>
      </p:sp>
    </p:spTree>
    <p:extLst>
      <p:ext uri="{BB962C8B-B14F-4D97-AF65-F5344CB8AC3E}">
        <p14:creationId xmlns:p14="http://schemas.microsoft.com/office/powerpoint/2010/main" val="4199101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normAutofit/>
          </a:bodyPr>
          <a:lstStyle/>
          <a:p>
            <a:pPr algn="ctr"/>
            <a:r>
              <a:rPr lang="en-US" sz="6000" b="1" dirty="0" smtClean="0"/>
              <a:t>Objective</a:t>
            </a:r>
            <a:endParaRPr lang="en-US" sz="6000" b="1" dirty="0"/>
          </a:p>
        </p:txBody>
      </p:sp>
      <p:sp>
        <p:nvSpPr>
          <p:cNvPr id="3" name="Content Placeholder 2"/>
          <p:cNvSpPr>
            <a:spLocks noGrp="1"/>
          </p:cNvSpPr>
          <p:nvPr>
            <p:ph idx="1"/>
          </p:nvPr>
        </p:nvSpPr>
        <p:spPr>
          <a:xfrm>
            <a:off x="762000" y="2209800"/>
            <a:ext cx="7391400" cy="4648200"/>
          </a:xfrm>
        </p:spPr>
        <p:txBody>
          <a:bodyPr>
            <a:noAutofit/>
          </a:bodyPr>
          <a:lstStyle/>
          <a:p>
            <a:pPr>
              <a:buFont typeface="Wingdings" pitchFamily="2" charset="2"/>
              <a:buChar char="§"/>
            </a:pPr>
            <a:r>
              <a:rPr lang="en-US" dirty="0" smtClean="0">
                <a:latin typeface="Times New Roman" pitchFamily="18" charset="0"/>
                <a:cs typeface="Times New Roman" pitchFamily="18" charset="0"/>
              </a:rPr>
              <a:t>Provide user-friendly </a:t>
            </a:r>
            <a:r>
              <a:rPr lang="en-US" dirty="0">
                <a:latin typeface="Times New Roman" pitchFamily="18" charset="0"/>
                <a:cs typeface="Times New Roman" pitchFamily="18" charset="0"/>
              </a:rPr>
              <a:t>platform for customers to browse, select, and purchase </a:t>
            </a:r>
            <a:r>
              <a:rPr lang="en-US" dirty="0" smtClean="0">
                <a:latin typeface="Times New Roman" pitchFamily="18" charset="0"/>
                <a:cs typeface="Times New Roman" pitchFamily="18" charset="0"/>
              </a:rPr>
              <a:t>products.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sales by reaching a wider audience and offering a variety of </a:t>
            </a:r>
            <a:r>
              <a:rPr lang="en-US" dirty="0" smtClean="0">
                <a:latin typeface="Times New Roman" pitchFamily="18" charset="0"/>
                <a:cs typeface="Times New Roman" pitchFamily="18" charset="0"/>
              </a:rPr>
              <a:t>products.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Create </a:t>
            </a:r>
            <a:r>
              <a:rPr lang="en-US" dirty="0">
                <a:latin typeface="Times New Roman" pitchFamily="18" charset="0"/>
                <a:cs typeface="Times New Roman" pitchFamily="18" charset="0"/>
              </a:rPr>
              <a:t>trust and credibility with customers through secure payment methods, reliable shipping, and customer support</a:t>
            </a:r>
            <a:r>
              <a:rPr lang="en-US" dirty="0" smtClean="0">
                <a:latin typeface="Times New Roman" pitchFamily="18" charset="0"/>
                <a:cs typeface="Times New Roman" pitchFamily="18" charset="0"/>
              </a:rPr>
              <a:t>.</a:t>
            </a:r>
          </a:p>
          <a:p>
            <a:pPr marL="4572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Stay </a:t>
            </a:r>
            <a:r>
              <a:rPr lang="en-US" dirty="0">
                <a:latin typeface="Times New Roman" pitchFamily="18" charset="0"/>
                <a:cs typeface="Times New Roman" pitchFamily="18" charset="0"/>
              </a:rPr>
              <a:t>competitive in the e-commerce market by keeping up with emerging technologies and trends</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35383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a:bodyPr>
          <a:lstStyle/>
          <a:p>
            <a:pPr algn="ctr"/>
            <a:r>
              <a:rPr lang="en-US" sz="6000" b="1" dirty="0" smtClean="0"/>
              <a:t>Requirement:</a:t>
            </a:r>
            <a:endParaRPr lang="en-US" sz="6000" b="1" dirty="0"/>
          </a:p>
        </p:txBody>
      </p:sp>
      <p:sp>
        <p:nvSpPr>
          <p:cNvPr id="3" name="Subtitle 2"/>
          <p:cNvSpPr>
            <a:spLocks noGrp="1"/>
          </p:cNvSpPr>
          <p:nvPr>
            <p:ph type="subTitle" idx="1"/>
          </p:nvPr>
        </p:nvSpPr>
        <p:spPr>
          <a:xfrm>
            <a:off x="685800" y="2819400"/>
            <a:ext cx="7315200" cy="3124200"/>
          </a:xfrm>
        </p:spPr>
        <p:txBody>
          <a:bodyPr>
            <a:normAutofit fontScale="92500" lnSpcReduction="10000"/>
          </a:bodyPr>
          <a:lstStyle/>
          <a:p>
            <a:pPr algn="l"/>
            <a:r>
              <a:rPr lang="en-US" b="1" dirty="0" smtClean="0">
                <a:solidFill>
                  <a:schemeClr val="tx1"/>
                </a:solidFill>
              </a:rPr>
              <a:t>Software:</a:t>
            </a:r>
          </a:p>
          <a:p>
            <a:pPr algn="l"/>
            <a:r>
              <a:rPr lang="en-US" dirty="0">
                <a:solidFill>
                  <a:schemeClr val="tx1"/>
                </a:solidFill>
              </a:rPr>
              <a:t>	</a:t>
            </a:r>
            <a:r>
              <a:rPr lang="en-US" dirty="0" smtClean="0">
                <a:solidFill>
                  <a:schemeClr val="tx1"/>
                </a:solidFill>
              </a:rPr>
              <a:t>Window OS: xp / 7 /8 /10 /11</a:t>
            </a:r>
          </a:p>
          <a:p>
            <a:pPr algn="l"/>
            <a:r>
              <a:rPr lang="en-US" dirty="0">
                <a:solidFill>
                  <a:schemeClr val="tx1"/>
                </a:solidFill>
              </a:rPr>
              <a:t>	</a:t>
            </a:r>
            <a:r>
              <a:rPr lang="en-US" dirty="0" smtClean="0">
                <a:solidFill>
                  <a:schemeClr val="tx1"/>
                </a:solidFill>
              </a:rPr>
              <a:t>Or Mac OS</a:t>
            </a:r>
          </a:p>
          <a:p>
            <a:pPr algn="l"/>
            <a:r>
              <a:rPr lang="en-US" dirty="0" smtClean="0">
                <a:solidFill>
                  <a:schemeClr val="tx1"/>
                </a:solidFill>
              </a:rPr>
              <a:t>	Or Linux</a:t>
            </a:r>
          </a:p>
          <a:p>
            <a:pPr algn="l"/>
            <a:r>
              <a:rPr lang="en-US" dirty="0">
                <a:solidFill>
                  <a:schemeClr val="tx1"/>
                </a:solidFill>
              </a:rPr>
              <a:t>	</a:t>
            </a:r>
            <a:r>
              <a:rPr lang="en-US" dirty="0" smtClean="0">
                <a:solidFill>
                  <a:schemeClr val="tx1"/>
                </a:solidFill>
              </a:rPr>
              <a:t>Browser like(Chrome, Mozilla, Opera)</a:t>
            </a:r>
          </a:p>
          <a:p>
            <a:pPr algn="l"/>
            <a:endParaRPr lang="en-US" dirty="0" smtClean="0">
              <a:solidFill>
                <a:schemeClr val="tx1"/>
              </a:solidFill>
            </a:endParaRPr>
          </a:p>
          <a:p>
            <a:pPr algn="l"/>
            <a:r>
              <a:rPr lang="en-US" b="1" dirty="0" smtClean="0">
                <a:solidFill>
                  <a:schemeClr val="tx1"/>
                </a:solidFill>
              </a:rPr>
              <a:t>Hardware:</a:t>
            </a:r>
          </a:p>
          <a:p>
            <a:pPr algn="l"/>
            <a:r>
              <a:rPr lang="en-US" dirty="0">
                <a:solidFill>
                  <a:schemeClr val="tx1"/>
                </a:solidFill>
              </a:rPr>
              <a:t>	</a:t>
            </a:r>
            <a:r>
              <a:rPr lang="en-US" dirty="0" smtClean="0">
                <a:solidFill>
                  <a:schemeClr val="tx1"/>
                </a:solidFill>
              </a:rPr>
              <a:t>Processor: Pentium or Higher</a:t>
            </a:r>
          </a:p>
          <a:p>
            <a:pPr algn="l"/>
            <a:r>
              <a:rPr lang="en-US" dirty="0">
                <a:solidFill>
                  <a:schemeClr val="tx1"/>
                </a:solidFill>
              </a:rPr>
              <a:t>	</a:t>
            </a:r>
            <a:r>
              <a:rPr lang="en-US" dirty="0" smtClean="0">
                <a:solidFill>
                  <a:schemeClr val="tx1"/>
                </a:solidFill>
              </a:rPr>
              <a:t>RAM: 128 or Higher</a:t>
            </a:r>
            <a:endParaRPr lang="en-US" dirty="0">
              <a:solidFill>
                <a:schemeClr val="tx1"/>
              </a:solidFill>
            </a:endParaRPr>
          </a:p>
        </p:txBody>
      </p:sp>
    </p:spTree>
    <p:extLst>
      <p:ext uri="{BB962C8B-B14F-4D97-AF65-F5344CB8AC3E}">
        <p14:creationId xmlns:p14="http://schemas.microsoft.com/office/powerpoint/2010/main" val="1944624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94" y="304800"/>
            <a:ext cx="8860506" cy="630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own Arrow 10"/>
          <p:cNvSpPr/>
          <p:nvPr/>
        </p:nvSpPr>
        <p:spPr>
          <a:xfrm rot="8445771">
            <a:off x="3065642" y="901845"/>
            <a:ext cx="381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11393" y="16764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Box</a:t>
            </a:r>
            <a:endParaRPr lang="en-US" dirty="0"/>
          </a:p>
        </p:txBody>
      </p:sp>
      <p:sp>
        <p:nvSpPr>
          <p:cNvPr id="14" name="Down Arrow 13"/>
          <p:cNvSpPr/>
          <p:nvPr/>
        </p:nvSpPr>
        <p:spPr>
          <a:xfrm rot="8933888">
            <a:off x="1580388" y="4302265"/>
            <a:ext cx="381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8791292">
            <a:off x="6621397" y="4067831"/>
            <a:ext cx="381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2631360">
            <a:off x="7784870" y="917828"/>
            <a:ext cx="381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248400" y="1766425"/>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Cart</a:t>
            </a:r>
            <a:endParaRPr lang="en-US" dirty="0"/>
          </a:p>
        </p:txBody>
      </p:sp>
      <p:sp>
        <p:nvSpPr>
          <p:cNvPr id="22" name="Rounded Rectangle 21"/>
          <p:cNvSpPr/>
          <p:nvPr/>
        </p:nvSpPr>
        <p:spPr>
          <a:xfrm>
            <a:off x="7010400" y="4879454"/>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Up</a:t>
            </a:r>
            <a:endParaRPr lang="en-US" dirty="0"/>
          </a:p>
        </p:txBody>
      </p:sp>
      <p:sp>
        <p:nvSpPr>
          <p:cNvPr id="23" name="Rounded Rectangle 22"/>
          <p:cNvSpPr/>
          <p:nvPr/>
        </p:nvSpPr>
        <p:spPr>
          <a:xfrm>
            <a:off x="1956291" y="5141945"/>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Tree>
    <p:extLst>
      <p:ext uri="{BB962C8B-B14F-4D97-AF65-F5344CB8AC3E}">
        <p14:creationId xmlns:p14="http://schemas.microsoft.com/office/powerpoint/2010/main" val="524525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226" y="215948"/>
            <a:ext cx="8522174" cy="648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705600" y="5867400"/>
            <a:ext cx="15240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Products</a:t>
            </a:r>
            <a:endParaRPr lang="en-US" b="1" dirty="0"/>
          </a:p>
        </p:txBody>
      </p:sp>
      <p:sp>
        <p:nvSpPr>
          <p:cNvPr id="9" name="Down Arrow 8"/>
          <p:cNvSpPr/>
          <p:nvPr/>
        </p:nvSpPr>
        <p:spPr>
          <a:xfrm rot="8445771">
            <a:off x="6266042" y="5087986"/>
            <a:ext cx="381000" cy="9144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Flowchart: Process 3"/>
          <p:cNvSpPr/>
          <p:nvPr/>
        </p:nvSpPr>
        <p:spPr>
          <a:xfrm>
            <a:off x="457200" y="2667000"/>
            <a:ext cx="7620000" cy="2667000"/>
          </a:xfrm>
          <a:prstGeom prst="flowChartProcess">
            <a:avLst/>
          </a:prstGeom>
          <a:solidFill>
            <a:schemeClr val="accent1">
              <a:alpha val="0"/>
            </a:schemeClr>
          </a:solidFill>
          <a:ln cmpd="sng">
            <a:solidFill>
              <a:schemeClr val="tx2"/>
            </a:solidFill>
          </a:ln>
          <a:effectLst>
            <a:glow rad="63500">
              <a:schemeClr val="accent2">
                <a:satMod val="175000"/>
                <a:alpha val="40000"/>
              </a:schemeClr>
            </a:glow>
            <a:outerShdw blurRad="50800" dir="7680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678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315200" cy="1154097"/>
          </a:xfrm>
        </p:spPr>
        <p:txBody>
          <a:bodyPr/>
          <a:lstStyle/>
          <a:p>
            <a:pPr algn="ctr"/>
            <a:r>
              <a:rPr lang="en-US" b="1" dirty="0" smtClean="0"/>
              <a:t>Programming Used</a:t>
            </a:r>
            <a:endParaRPr lang="en-US" b="1" dirty="0"/>
          </a:p>
        </p:txBody>
      </p:sp>
      <p:sp>
        <p:nvSpPr>
          <p:cNvPr id="3" name="Content Placeholder 2"/>
          <p:cNvSpPr>
            <a:spLocks noGrp="1"/>
          </p:cNvSpPr>
          <p:nvPr>
            <p:ph idx="1"/>
          </p:nvPr>
        </p:nvSpPr>
        <p:spPr>
          <a:xfrm>
            <a:off x="381000" y="2586133"/>
            <a:ext cx="4191000" cy="2508380"/>
          </a:xfrm>
        </p:spPr>
        <p:txBody>
          <a:bodyPr>
            <a:normAutofit/>
          </a:bodyPr>
          <a:lstStyle/>
          <a:p>
            <a:r>
              <a:rPr lang="en-US" sz="2400" b="1" dirty="0" smtClean="0">
                <a:latin typeface="Times New Roman" pitchFamily="18" charset="0"/>
                <a:cs typeface="Times New Roman" pitchFamily="18" charset="0"/>
              </a:rPr>
              <a:t>Front-End </a:t>
            </a:r>
            <a:r>
              <a:rPr lang="en-US" sz="2400" b="1" dirty="0">
                <a:latin typeface="Times New Roman" pitchFamily="18" charset="0"/>
                <a:cs typeface="Times New Roman" pitchFamily="18" charset="0"/>
              </a:rPr>
              <a:t>Development: </a:t>
            </a:r>
            <a:endParaRPr lang="en-US" sz="2400" b="1" dirty="0" smtClean="0">
              <a:latin typeface="Times New Roman" pitchFamily="18" charset="0"/>
              <a:cs typeface="Times New Roman" pitchFamily="18" charset="0"/>
            </a:endParaRPr>
          </a:p>
          <a:p>
            <a:pPr marL="45720" indent="0">
              <a:buNone/>
            </a:pPr>
            <a:r>
              <a:rPr lang="en-US" dirty="0" smtClean="0">
                <a:latin typeface="Times New Roman" pitchFamily="18" charset="0"/>
                <a:cs typeface="Times New Roman" pitchFamily="18" charset="0"/>
              </a:rPr>
              <a:t>	HTML</a:t>
            </a:r>
          </a:p>
          <a:p>
            <a:pPr marL="4572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CSS</a:t>
            </a:r>
          </a:p>
          <a:p>
            <a:pPr marL="4572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JavaScript</a:t>
            </a:r>
          </a:p>
          <a:p>
            <a:pPr marL="4572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Bootstrap</a:t>
            </a:r>
            <a:r>
              <a:rPr lang="en-US"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p:txBody>
      </p:sp>
      <p:sp>
        <p:nvSpPr>
          <p:cNvPr id="4" name="Content Placeholder 2"/>
          <p:cNvSpPr txBox="1">
            <a:spLocks/>
          </p:cNvSpPr>
          <p:nvPr/>
        </p:nvSpPr>
        <p:spPr>
          <a:xfrm>
            <a:off x="3802225" y="4724400"/>
            <a:ext cx="2971800" cy="2133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sz="2400" b="1" dirty="0" smtClean="0">
                <a:latin typeface="Times New Roman" pitchFamily="18" charset="0"/>
                <a:cs typeface="Times New Roman" pitchFamily="18" charset="0"/>
              </a:rPr>
              <a:t>Database:</a:t>
            </a:r>
          </a:p>
          <a:p>
            <a:pPr marL="731520" lvl="3" indent="0">
              <a:buFont typeface="Wingdings" charset="2"/>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MySQL</a:t>
            </a:r>
            <a:endParaRPr lang="en-US" sz="2000" dirty="0" smtClean="0">
              <a:latin typeface="Times New Roman" pitchFamily="18" charset="0"/>
              <a:cs typeface="Times New Roman" pitchFamily="18" charset="0"/>
            </a:endParaRPr>
          </a:p>
        </p:txBody>
      </p:sp>
      <p:sp>
        <p:nvSpPr>
          <p:cNvPr id="5" name="Content Placeholder 2"/>
          <p:cNvSpPr txBox="1">
            <a:spLocks/>
          </p:cNvSpPr>
          <p:nvPr/>
        </p:nvSpPr>
        <p:spPr>
          <a:xfrm>
            <a:off x="4813041" y="2612570"/>
            <a:ext cx="3962400" cy="224245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sz="2400" b="1" dirty="0" smtClean="0">
                <a:latin typeface="Times New Roman" pitchFamily="18" charset="0"/>
                <a:cs typeface="Times New Roman" pitchFamily="18" charset="0"/>
              </a:rPr>
              <a:t>Back-End Development</a:t>
            </a:r>
            <a:r>
              <a:rPr lang="en-US" b="1" dirty="0" smtClean="0">
                <a:latin typeface="Times New Roman" pitchFamily="18" charset="0"/>
                <a:cs typeface="Times New Roman" pitchFamily="18" charset="0"/>
              </a:rPr>
              <a:t>: </a:t>
            </a:r>
          </a:p>
          <a:p>
            <a:pPr marL="731520" lvl="3" indent="0">
              <a:buFont typeface="Wingdings" charset="2"/>
              <a:buNone/>
            </a:pPr>
            <a:r>
              <a:rPr lang="en-US"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PHP</a:t>
            </a:r>
          </a:p>
          <a:p>
            <a:pPr marL="731520" lvl="3" indent="0">
              <a:buFont typeface="Wingdings" charset="2"/>
              <a:buNone/>
            </a:pPr>
            <a:r>
              <a:rPr lang="en-US" sz="2200" b="1" dirty="0" smtClean="0">
                <a:latin typeface="Times New Roman" pitchFamily="18" charset="0"/>
                <a:cs typeface="Times New Roman" pitchFamily="18" charset="0"/>
              </a:rPr>
              <a:t>	JavaScript</a:t>
            </a:r>
          </a:p>
        </p:txBody>
      </p:sp>
    </p:spTree>
    <p:extLst>
      <p:ext uri="{BB962C8B-B14F-4D97-AF65-F5344CB8AC3E}">
        <p14:creationId xmlns:p14="http://schemas.microsoft.com/office/powerpoint/2010/main" val="78358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15200" cy="1154097"/>
          </a:xfrm>
        </p:spPr>
        <p:txBody>
          <a:bodyPr>
            <a:normAutofit/>
          </a:bodyPr>
          <a:lstStyle/>
          <a:p>
            <a:pPr algn="ctr"/>
            <a:r>
              <a:rPr lang="en-US" sz="6000" b="1" dirty="0" smtClean="0"/>
              <a:t>Future Scope</a:t>
            </a:r>
            <a:endParaRPr lang="en-US" sz="6000" b="1" dirty="0"/>
          </a:p>
        </p:txBody>
      </p:sp>
      <p:sp>
        <p:nvSpPr>
          <p:cNvPr id="3" name="Content Placeholder 2"/>
          <p:cNvSpPr>
            <a:spLocks noGrp="1"/>
          </p:cNvSpPr>
          <p:nvPr>
            <p:ph idx="1"/>
          </p:nvPr>
        </p:nvSpPr>
        <p:spPr>
          <a:xfrm>
            <a:off x="457200" y="2438400"/>
            <a:ext cx="8229600" cy="4625609"/>
          </a:xfrm>
        </p:spPr>
        <p:txBody>
          <a:bodyPr>
            <a:noAutofit/>
          </a:bodyPr>
          <a:lstStyle/>
          <a:p>
            <a:pPr>
              <a:buFont typeface="Wingdings" pitchFamily="2" charset="2"/>
              <a:buChar char="v"/>
            </a:pPr>
            <a:r>
              <a:rPr lang="en-US" sz="2400" dirty="0" smtClean="0"/>
              <a:t>The Project made here is just to ensure that this to ensure that this product could be valid in today real challenging world. Here all the facilities are made and tested.</a:t>
            </a:r>
          </a:p>
          <a:p>
            <a:pPr>
              <a:buFont typeface="Wingdings" pitchFamily="2" charset="2"/>
              <a:buChar char="v"/>
            </a:pPr>
            <a:endParaRPr lang="en-US" sz="2400" dirty="0"/>
          </a:p>
          <a:p>
            <a:pPr>
              <a:buFont typeface="Wingdings" pitchFamily="2" charset="2"/>
              <a:buChar char="v"/>
            </a:pPr>
            <a:endParaRPr lang="en-US" sz="2400" dirty="0" smtClean="0"/>
          </a:p>
          <a:p>
            <a:pPr>
              <a:buFont typeface="Wingdings" pitchFamily="2" charset="2"/>
              <a:buChar char="v"/>
            </a:pPr>
            <a:r>
              <a:rPr lang="en-US" sz="2400" dirty="0" smtClean="0"/>
              <a:t>Currently it is not visible on virtual world (Internet) because of some limitation of project. In future it may be there.</a:t>
            </a:r>
            <a:endParaRPr lang="en-US" sz="2400" dirty="0"/>
          </a:p>
        </p:txBody>
      </p:sp>
    </p:spTree>
    <p:extLst>
      <p:ext uri="{BB962C8B-B14F-4D97-AF65-F5344CB8AC3E}">
        <p14:creationId xmlns:p14="http://schemas.microsoft.com/office/powerpoint/2010/main" val="847994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88</TotalTime>
  <Words>354</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Perspective</vt:lpstr>
      <vt:lpstr>Uttaranchal University, Dehradun</vt:lpstr>
      <vt:lpstr>OUTLINES</vt:lpstr>
      <vt:lpstr>Introduction</vt:lpstr>
      <vt:lpstr>Objective</vt:lpstr>
      <vt:lpstr>Requirement:</vt:lpstr>
      <vt:lpstr>PowerPoint Presentation</vt:lpstr>
      <vt:lpstr>PowerPoint Presentation</vt:lpstr>
      <vt:lpstr>Programming Used</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dc:title>
  <dc:creator>Ajay</dc:creator>
  <cp:lastModifiedBy>Ajay</cp:lastModifiedBy>
  <cp:revision>9</cp:revision>
  <dcterms:created xsi:type="dcterms:W3CDTF">2023-05-11T16:35:16Z</dcterms:created>
  <dcterms:modified xsi:type="dcterms:W3CDTF">2023-05-11T18:03:54Z</dcterms:modified>
</cp:coreProperties>
</file>