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54" autoAdjust="0"/>
    <p:restoredTop sz="90798" autoAdjust="0"/>
  </p:normalViewPr>
  <p:slideViewPr>
    <p:cSldViewPr>
      <p:cViewPr varScale="1">
        <p:scale>
          <a:sx n="56" d="100"/>
          <a:sy n="56" d="100"/>
        </p:scale>
        <p:origin x="-658" y="-96"/>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F:\IDrive\iTAS%20Training%20Files\Forage%20Details\Accenture\Task%2002\Data%20Set\Reactions.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F:\IDrive\iTAS%20Training%20Files\Forage%20Details\Accenture\Task%2002\Data%20Set\R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8315931019185985"/>
          <c:y val="7.2702108561045434E-2"/>
          <c:w val="0.73993345902184771"/>
          <c:h val="0.79247733046323854"/>
        </c:manualLayout>
      </c:layout>
      <c:barChart>
        <c:barDir val="bar"/>
        <c:grouping val="clustered"/>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xmlns:c16r2="http://schemas.microsoft.com/office/drawing/2015/06/chart">
            <c:ext xmlns:c16="http://schemas.microsoft.com/office/drawing/2014/chart" uri="{C3380CC4-5D6E-409C-BE32-E72D297353CC}">
              <c16:uniqueId val="{00000000-DE39-429A-B0BE-557A7EA14ABF}"/>
            </c:ext>
          </c:extLst>
        </c:ser>
        <c:dLbls>
          <c:showVal val="1"/>
        </c:dLbls>
        <c:gapWidth val="115"/>
        <c:overlap val="-20"/>
        <c:axId val="115146752"/>
        <c:axId val="115148288"/>
      </c:barChart>
      <c:catAx>
        <c:axId val="115146752"/>
        <c:scaling>
          <c:orientation val="maxMin"/>
        </c:scaling>
        <c:axPos val="l"/>
        <c:numFmt formatCode="General" sourceLinked="1"/>
        <c:maj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115148288"/>
        <c:crossesAt val="62000"/>
        <c:auto val="1"/>
        <c:lblAlgn val="ctr"/>
        <c:lblOffset val="100"/>
      </c:catAx>
      <c:valAx>
        <c:axId val="115148288"/>
        <c:scaling>
          <c:orientation val="minMax"/>
        </c:scaling>
        <c:axPos val="t"/>
        <c:majorGridlines>
          <c:spPr>
            <a:ln w="9525" cap="flat" cmpd="sng" algn="ctr">
              <a:solidFill>
                <a:schemeClr val="lt1">
                  <a:lumMod val="95000"/>
                  <a:alpha val="10000"/>
                </a:schemeClr>
              </a:solidFill>
              <a:round/>
            </a:ln>
            <a:effectLst/>
          </c:spPr>
        </c:majorGridlines>
        <c:numFmt formatCode="#,##0" sourceLinked="0"/>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115146752"/>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0"/>
          <c:order val="0"/>
          <c:tx>
            <c:strRef>
              <c:f>'Top 5 Categories'!$B$1</c:f>
              <c:strCache>
                <c:ptCount val="1"/>
                <c:pt idx="0">
                  <c:v>Score</c:v>
                </c:pt>
              </c:strCache>
            </c:strRef>
          </c:tx>
          <c:dP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14C1-400B-A1A6-7C4EA52A3FCC}"/>
              </c:ext>
            </c:extLst>
          </c:dPt>
          <c:dP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14C1-400B-A1A6-7C4EA52A3FCC}"/>
              </c:ext>
            </c:extLst>
          </c:dPt>
          <c:dP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14C1-400B-A1A6-7C4EA52A3FCC}"/>
              </c:ext>
            </c:extLst>
          </c:dPt>
          <c:dP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14C1-400B-A1A6-7C4EA52A3FCC}"/>
              </c:ext>
            </c:extLst>
          </c:dPt>
          <c:dP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Val val="1"/>
            <c:showPercent val="1"/>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xmlns:c16r2="http://schemas.microsoft.com/office/drawing/2015/06/chart">
            <c:ext xmlns:c16="http://schemas.microsoft.com/office/drawing/2014/chart" uri="{C3380CC4-5D6E-409C-BE32-E72D297353CC}">
              <c16:uniqueId val="{0000000A-14C1-400B-A1A6-7C4EA52A3FCC}"/>
            </c:ext>
          </c:extLst>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xmlns=""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xmlns=""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xmlns=""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xmlns=""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xmlns=""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xmlns=""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xmlns=""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xmlns=""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xmlns=""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xmlns=""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xmlns=""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xmlns=""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xmlns=""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xmlns=""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xmlns=""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xmlns=""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xmlns=""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xmlns=""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xmlns=""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xmlns=""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xmlns=""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xmlns=""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xmlns=""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xmlns=""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xmlns=""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xmlns=""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xmlns=""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35" name="Picture 34" descr="A person smiling at camera&#10;&#10;Description automatically generated">
            <a:extLst>
              <a:ext uri="{FF2B5EF4-FFF2-40B4-BE49-F238E27FC236}">
                <a16:creationId xmlns:a16="http://schemas.microsoft.com/office/drawing/2014/main" xmlns="" id="{6F2FD6FB-DEC6-3A70-BE87-344E521B3C8D}"/>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06200" y="4029075"/>
            <a:ext cx="1981200" cy="2053506"/>
          </a:xfrm>
          <a:prstGeom prst="rect">
            <a:avLst/>
          </a:prstGeom>
        </p:spPr>
      </p:pic>
      <p:pic>
        <p:nvPicPr>
          <p:cNvPr id="43" name="Picture 42">
            <a:extLst>
              <a:ext uri="{FF2B5EF4-FFF2-40B4-BE49-F238E27FC236}">
                <a16:creationId xmlns:a16="http://schemas.microsoft.com/office/drawing/2014/main" xmlns="" id="{E4EE75E2-5D74-D86D-95F4-366B0786F60A}"/>
              </a:ext>
            </a:extLst>
          </p:cNvPr>
          <p:cNvPicPr>
            <a:picLocks noChangeAspect="1"/>
          </p:cNvPicPr>
          <p:nvPr/>
        </p:nvPicPr>
        <p:blipFill rotWithShape="1">
          <a:blip r:embed="rId6"/>
          <a:srcRect l="47675" t="31303" r="28575" b="26474"/>
          <a:stretch/>
        </p:blipFill>
        <p:spPr>
          <a:xfrm>
            <a:off x="11487150" y="7004050"/>
            <a:ext cx="2012950" cy="20129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xmlns=""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err="1" smtClean="0">
                <a:latin typeface="Arial" panose="020B0604020202020204" pitchFamily="34" charset="0"/>
                <a:cs typeface="Arial" panose="020B0604020202020204" pitchFamily="34" charset="0"/>
              </a:rPr>
              <a:t>Abhay</a:t>
            </a:r>
            <a:r>
              <a:rPr lang="en-IN" sz="2400" b="1" dirty="0" smtClean="0">
                <a:latin typeface="Arial" panose="020B0604020202020204" pitchFamily="34" charset="0"/>
                <a:cs typeface="Arial" panose="020B0604020202020204" pitchFamily="34" charset="0"/>
              </a:rPr>
              <a:t> S </a:t>
            </a:r>
            <a:r>
              <a:rPr lang="en-IN" sz="2400" b="1" dirty="0" err="1" smtClean="0">
                <a:latin typeface="Arial" panose="020B0604020202020204" pitchFamily="34" charset="0"/>
                <a:cs typeface="Arial" panose="020B0604020202020204" pitchFamily="34" charset="0"/>
              </a:rPr>
              <a:t>Ayare</a:t>
            </a:r>
            <a:endParaRPr lang="en-IN" sz="2400" b="1"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Sr</a:t>
            </a:r>
            <a:r>
              <a:rPr lang="en-IN" sz="2000" dirty="0">
                <a:latin typeface="Arial" panose="020B0604020202020204" pitchFamily="34" charset="0"/>
                <a:cs typeface="Arial" panose="020B0604020202020204" pitchFamily="34" charset="0"/>
              </a:rPr>
              <a:t>. 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xmlns=""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 </a:t>
            </a:r>
            <a:r>
              <a:rPr lang="en-IN" sz="2400" b="1" dirty="0" err="1">
                <a:latin typeface="Arial" panose="020B0604020202020204" pitchFamily="34" charset="0"/>
                <a:cs typeface="Arial" panose="020B0604020202020204" pitchFamily="34" charset="0"/>
              </a:rPr>
              <a:t>Shrividya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xmlns=""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err="1">
                <a:latin typeface="Arial" panose="020B0604020202020204" pitchFamily="34" charset="0"/>
                <a:cs typeface="Arial" panose="020B0604020202020204" pitchFamily="34" charset="0"/>
              </a:rPr>
              <a:t>Sumalatha</a:t>
            </a:r>
            <a:r>
              <a:rPr lang="en-IN" sz="2400" b="1" dirty="0">
                <a:latin typeface="Arial" panose="020B0604020202020204" pitchFamily="34" charset="0"/>
                <a:cs typeface="Arial" panose="020B0604020202020204" pitchFamily="34" charset="0"/>
              </a:rPr>
              <a:t> M</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pic>
        <p:nvPicPr>
          <p:cNvPr id="32" name="Picture 31" descr="WhatsApp Image 2024-05-26 at 11.55.34 PM.jpeg"/>
          <p:cNvPicPr>
            <a:picLocks noChangeAspect="1"/>
          </p:cNvPicPr>
          <p:nvPr/>
        </p:nvPicPr>
        <p:blipFill>
          <a:blip r:embed="rId7" cstate="print"/>
          <a:stretch>
            <a:fillRect/>
          </a:stretch>
        </p:blipFill>
        <p:spPr>
          <a:xfrm>
            <a:off x="11501454" y="1071534"/>
            <a:ext cx="1928826" cy="20717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xmlns=""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xmlns=""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xmlns=""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xmlns=""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xmlns=""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xmlns=""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xmlns=""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xmlns=""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xmlns=""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xmlns=""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xmlns=""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xmlns="" id="{4D4C423E-E2F0-C0F5-2594-12C8280A19E3}"/>
              </a:ext>
            </a:extLst>
          </p:cNvPr>
          <p:cNvGraphicFramePr>
            <a:graphicFrameLocks/>
          </p:cNvGraphicFramePr>
          <p:nvPr>
            <p:extLst>
              <p:ext uri="{D42A27DB-BD31-4B8C-83A1-F6EECF244321}">
                <p14:modId xmlns:p14="http://schemas.microsoft.com/office/powerpoint/2010/main" xmlns=""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xmlns=""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xmlns="" id="{708BA825-06B9-CA01-5C5A-9A67296A8005}"/>
              </a:ext>
            </a:extLst>
          </p:cNvPr>
          <p:cNvGraphicFramePr>
            <a:graphicFrameLocks/>
          </p:cNvGraphicFramePr>
          <p:nvPr>
            <p:extLst>
              <p:ext uri="{D42A27DB-BD31-4B8C-83A1-F6EECF244321}">
                <p14:modId xmlns:p14="http://schemas.microsoft.com/office/powerpoint/2010/main" xmlns=""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xmlns=""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xmlns="" val="4036977125"/>
      </p:ext>
    </p:extLst>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554</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Courier New</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SANKET AYARE</cp:lastModifiedBy>
  <cp:revision>16</cp:revision>
  <dcterms:created xsi:type="dcterms:W3CDTF">2006-08-16T00:00:00Z</dcterms:created>
  <dcterms:modified xsi:type="dcterms:W3CDTF">2024-07-08T14:08:57Z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