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Black" charset="1" panose="020B0A03020202020B04"/>
      <p:regular r:id="rId10"/>
    </p:embeddedFont>
    <p:embeddedFont>
      <p:font typeface="League Spartan" charset="1" panose="00000800000000000000"/>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
      <p:font typeface="Poppins" charset="1" panose="00000500000000000000"/>
      <p:regular r:id="rId18"/>
    </p:embeddedFont>
    <p:embeddedFont>
      <p:font typeface="Poppins Bold" charset="1" panose="00000800000000000000"/>
      <p:regular r:id="rId19"/>
    </p:embeddedFont>
    <p:embeddedFont>
      <p:font typeface="Poppins Italics" charset="1" panose="00000500000000000000"/>
      <p:regular r:id="rId20"/>
    </p:embeddedFont>
    <p:embeddedFont>
      <p:font typeface="Poppins Bold Italics" charset="1" panose="00000800000000000000"/>
      <p:regular r:id="rId21"/>
    </p:embeddedFont>
    <p:embeddedFont>
      <p:font typeface="Poppins Thin" charset="1" panose="00000300000000000000"/>
      <p:regular r:id="rId22"/>
    </p:embeddedFont>
    <p:embeddedFont>
      <p:font typeface="Poppins Thin Italics" charset="1" panose="00000300000000000000"/>
      <p:regular r:id="rId23"/>
    </p:embeddedFont>
    <p:embeddedFont>
      <p:font typeface="Poppins Extra-Light" charset="1" panose="00000300000000000000"/>
      <p:regular r:id="rId24"/>
    </p:embeddedFont>
    <p:embeddedFont>
      <p:font typeface="Poppins Extra-Light Italics" charset="1" panose="00000300000000000000"/>
      <p:regular r:id="rId25"/>
    </p:embeddedFont>
    <p:embeddedFont>
      <p:font typeface="Poppins Light" charset="1" panose="00000400000000000000"/>
      <p:regular r:id="rId26"/>
    </p:embeddedFont>
    <p:embeddedFont>
      <p:font typeface="Poppins Light Italics" charset="1" panose="00000400000000000000"/>
      <p:regular r:id="rId27"/>
    </p:embeddedFont>
    <p:embeddedFont>
      <p:font typeface="Poppins Medium" charset="1" panose="00000600000000000000"/>
      <p:regular r:id="rId28"/>
    </p:embeddedFont>
    <p:embeddedFont>
      <p:font typeface="Poppins Medium Italics" charset="1" panose="00000600000000000000"/>
      <p:regular r:id="rId29"/>
    </p:embeddedFont>
    <p:embeddedFont>
      <p:font typeface="Poppins Semi-Bold" charset="1" panose="00000700000000000000"/>
      <p:regular r:id="rId30"/>
    </p:embeddedFont>
    <p:embeddedFont>
      <p:font typeface="Poppins Semi-Bold Italics" charset="1" panose="00000700000000000000"/>
      <p:regular r:id="rId31"/>
    </p:embeddedFont>
    <p:embeddedFont>
      <p:font typeface="Poppins Ultra-Bold" charset="1" panose="00000900000000000000"/>
      <p:regular r:id="rId32"/>
    </p:embeddedFont>
    <p:embeddedFont>
      <p:font typeface="Poppins Ultra-Bold Italics" charset="1" panose="00000900000000000000"/>
      <p:regular r:id="rId33"/>
    </p:embeddedFont>
    <p:embeddedFont>
      <p:font typeface="Poppins Heavy" charset="1" panose="00000A00000000000000"/>
      <p:regular r:id="rId34"/>
    </p:embeddedFont>
    <p:embeddedFont>
      <p:font typeface="Poppins Heavy Italics" charset="1" panose="00000A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648322" y="3872272"/>
            <a:ext cx="13610978" cy="1739100"/>
          </a:xfrm>
          <a:prstGeom prst="rect">
            <a:avLst/>
          </a:prstGeom>
        </p:spPr>
        <p:txBody>
          <a:bodyPr anchor="t" rtlCol="false" tIns="0" lIns="0" bIns="0" rIns="0">
            <a:spAutoFit/>
          </a:bodyPr>
          <a:lstStyle/>
          <a:p>
            <a:pPr>
              <a:lnSpc>
                <a:spcPts val="7044"/>
              </a:lnSpc>
              <a:spcBef>
                <a:spcPct val="0"/>
              </a:spcBef>
            </a:pPr>
            <a:r>
              <a:rPr lang="en-US" sz="5031">
                <a:solidFill>
                  <a:srgbClr val="593C8F"/>
                </a:solidFill>
                <a:latin typeface="League Spartan"/>
              </a:rPr>
              <a:t> LEVERAGING DATA FOR PROACTIVE HOMELESSNESS PREVENTION</a:t>
            </a:r>
          </a:p>
        </p:txBody>
      </p:sp>
      <p:sp>
        <p:nvSpPr>
          <p:cNvPr name="AutoShape 7" id="7"/>
          <p:cNvSpPr/>
          <p:nvPr/>
        </p:nvSpPr>
        <p:spPr>
          <a:xfrm flipV="true">
            <a:off x="3648322" y="5611372"/>
            <a:ext cx="9687995" cy="20505"/>
          </a:xfrm>
          <a:prstGeom prst="line">
            <a:avLst/>
          </a:prstGeom>
          <a:ln cap="flat" w="38100">
            <a:solidFill>
              <a:srgbClr val="000000"/>
            </a:solidFill>
            <a:prstDash val="solid"/>
            <a:headEnd type="none" len="sm" w="sm"/>
            <a:tailEnd type="none" len="sm" w="sm"/>
          </a:ln>
        </p:spPr>
      </p:sp>
      <p:sp>
        <p:nvSpPr>
          <p:cNvPr name="Freeform 8" id="8"/>
          <p:cNvSpPr/>
          <p:nvPr/>
        </p:nvSpPr>
        <p:spPr>
          <a:xfrm flipH="false" flipV="false" rot="0">
            <a:off x="13763158" y="387350"/>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648322" y="5962793"/>
            <a:ext cx="6583633" cy="1678264"/>
          </a:xfrm>
          <a:prstGeom prst="rect">
            <a:avLst/>
          </a:prstGeom>
        </p:spPr>
        <p:txBody>
          <a:bodyPr anchor="t" rtlCol="false" tIns="0" lIns="0" bIns="0" rIns="0">
            <a:spAutoFit/>
          </a:bodyPr>
          <a:lstStyle/>
          <a:p>
            <a:pPr>
              <a:lnSpc>
                <a:spcPts val="3379"/>
              </a:lnSpc>
            </a:pPr>
            <a:r>
              <a:rPr lang="en-US" sz="2413">
                <a:solidFill>
                  <a:srgbClr val="000000"/>
                </a:solidFill>
                <a:latin typeface="Poppins"/>
              </a:rPr>
              <a:t>Presented by: </a:t>
            </a:r>
          </a:p>
          <a:p>
            <a:pPr>
              <a:lnSpc>
                <a:spcPts val="3379"/>
              </a:lnSpc>
            </a:pPr>
            <a:r>
              <a:rPr lang="en-US" sz="2413">
                <a:solidFill>
                  <a:srgbClr val="000000"/>
                </a:solidFill>
                <a:latin typeface="Poppins"/>
              </a:rPr>
              <a:t>ArpitShivam Pandey</a:t>
            </a:r>
          </a:p>
          <a:p>
            <a:pPr>
              <a:lnSpc>
                <a:spcPts val="3379"/>
              </a:lnSpc>
            </a:pPr>
            <a:r>
              <a:rPr lang="en-US" sz="2413">
                <a:solidFill>
                  <a:srgbClr val="000000"/>
                </a:solidFill>
                <a:latin typeface="Poppins"/>
              </a:rPr>
              <a:t>Jayesh Pandey</a:t>
            </a:r>
          </a:p>
          <a:p>
            <a:pPr>
              <a:lnSpc>
                <a:spcPts val="3379"/>
              </a:lnSpc>
              <a:spcBef>
                <a:spcPct val="0"/>
              </a:spcBef>
            </a:pPr>
            <a:r>
              <a:rPr lang="en-US" sz="2413">
                <a:solidFill>
                  <a:srgbClr val="000000"/>
                </a:solidFill>
                <a:latin typeface="Poppins"/>
              </a:rPr>
              <a:t>Abhay Maurya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518" r="0" b="0"/>
            </a:stretch>
          </a:blipFill>
        </p:spPr>
      </p:sp>
      <p:grpSp>
        <p:nvGrpSpPr>
          <p:cNvPr name="Group 3" id="3"/>
          <p:cNvGrpSpPr/>
          <p:nvPr/>
        </p:nvGrpSpPr>
        <p:grpSpPr>
          <a:xfrm rot="0">
            <a:off x="0" y="3726180"/>
            <a:ext cx="18288000" cy="6560820"/>
            <a:chOff x="0" y="0"/>
            <a:chExt cx="4816593" cy="1727953"/>
          </a:xfrm>
        </p:grpSpPr>
        <p:sp>
          <p:nvSpPr>
            <p:cNvPr name="Freeform 4" id="4"/>
            <p:cNvSpPr/>
            <p:nvPr/>
          </p:nvSpPr>
          <p:spPr>
            <a:xfrm flipH="false" flipV="false" rot="0">
              <a:off x="0" y="0"/>
              <a:ext cx="4816592" cy="1727953"/>
            </a:xfrm>
            <a:custGeom>
              <a:avLst/>
              <a:gdLst/>
              <a:ahLst/>
              <a:cxnLst/>
              <a:rect r="r" b="b" t="t" l="l"/>
              <a:pathLst>
                <a:path h="1727953" w="4816592">
                  <a:moveTo>
                    <a:pt x="0" y="0"/>
                  </a:moveTo>
                  <a:lnTo>
                    <a:pt x="4816592" y="0"/>
                  </a:lnTo>
                  <a:lnTo>
                    <a:pt x="4816592" y="1727953"/>
                  </a:lnTo>
                  <a:lnTo>
                    <a:pt x="0" y="1727953"/>
                  </a:lnTo>
                  <a:close/>
                </a:path>
              </a:pathLst>
            </a:custGeom>
            <a:solidFill>
              <a:srgbClr val="FFFFFF">
                <a:alpha val="90980"/>
              </a:srgbClr>
            </a:solidFill>
          </p:spPr>
        </p:sp>
        <p:sp>
          <p:nvSpPr>
            <p:cNvPr name="TextBox 5" id="5"/>
            <p:cNvSpPr txBox="true"/>
            <p:nvPr/>
          </p:nvSpPr>
          <p:spPr>
            <a:xfrm>
              <a:off x="0" y="-47625"/>
              <a:ext cx="4816593" cy="177557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072171" y="4727311"/>
            <a:ext cx="10143658" cy="1375155"/>
          </a:xfrm>
          <a:prstGeom prst="rect">
            <a:avLst/>
          </a:prstGeom>
        </p:spPr>
        <p:txBody>
          <a:bodyPr anchor="t" rtlCol="false" tIns="0" lIns="0" bIns="0" rIns="0">
            <a:spAutoFit/>
          </a:bodyPr>
          <a:lstStyle/>
          <a:p>
            <a:pPr algn="ctr">
              <a:lnSpc>
                <a:spcPts val="11272"/>
              </a:lnSpc>
              <a:spcBef>
                <a:spcPct val="0"/>
              </a:spcBef>
            </a:pPr>
            <a:r>
              <a:rPr lang="en-US" sz="8051">
                <a:solidFill>
                  <a:srgbClr val="593C8F"/>
                </a:solidFill>
                <a:latin typeface="League Spartan"/>
              </a:rPr>
              <a:t>THANK YOU</a:t>
            </a:r>
          </a:p>
        </p:txBody>
      </p:sp>
      <p:sp>
        <p:nvSpPr>
          <p:cNvPr name="AutoShape 7" id="7"/>
          <p:cNvSpPr/>
          <p:nvPr/>
        </p:nvSpPr>
        <p:spPr>
          <a:xfrm>
            <a:off x="5897880" y="6121516"/>
            <a:ext cx="649224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20" y="1494821"/>
            <a:ext cx="6694823" cy="738238"/>
          </a:xfrm>
          <a:prstGeom prst="rect">
            <a:avLst/>
          </a:prstGeom>
        </p:spPr>
        <p:txBody>
          <a:bodyPr anchor="t" rtlCol="false" tIns="0" lIns="0" bIns="0" rIns="0">
            <a:spAutoFit/>
          </a:bodyPr>
          <a:lstStyle/>
          <a:p>
            <a:pPr>
              <a:lnSpc>
                <a:spcPts val="6018"/>
              </a:lnSpc>
              <a:spcBef>
                <a:spcPct val="0"/>
              </a:spcBef>
            </a:pPr>
            <a:r>
              <a:rPr lang="en-US" sz="4298">
                <a:solidFill>
                  <a:srgbClr val="593C8F"/>
                </a:solidFill>
                <a:latin typeface="League Spartan"/>
              </a:rPr>
              <a:t>PROBLEM STATEMENT</a:t>
            </a:r>
          </a:p>
        </p:txBody>
      </p:sp>
      <p:sp>
        <p:nvSpPr>
          <p:cNvPr name="AutoShape 4" id="4"/>
          <p:cNvSpPr/>
          <p:nvPr/>
        </p:nvSpPr>
        <p:spPr>
          <a:xfrm>
            <a:off x="1029792" y="2252109"/>
            <a:ext cx="2618740"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7062941" y="6901229"/>
            <a:ext cx="392717" cy="1565177"/>
          </a:xfrm>
          <a:custGeom>
            <a:avLst/>
            <a:gdLst/>
            <a:ahLst/>
            <a:cxnLst/>
            <a:rect r="r" b="b" t="t" l="l"/>
            <a:pathLst>
              <a:path h="1565177" w="392717">
                <a:moveTo>
                  <a:pt x="0" y="0"/>
                </a:moveTo>
                <a:lnTo>
                  <a:pt x="392718" y="0"/>
                </a:lnTo>
                <a:lnTo>
                  <a:pt x="392718"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028700" y="2742432"/>
            <a:ext cx="11557652" cy="5624239"/>
          </a:xfrm>
          <a:prstGeom prst="rect">
            <a:avLst/>
          </a:prstGeom>
        </p:spPr>
        <p:txBody>
          <a:bodyPr anchor="t" rtlCol="false" tIns="0" lIns="0" bIns="0" rIns="0">
            <a:spAutoFit/>
          </a:bodyPr>
          <a:lstStyle/>
          <a:p>
            <a:pPr>
              <a:lnSpc>
                <a:spcPts val="4534"/>
              </a:lnSpc>
              <a:spcBef>
                <a:spcPct val="0"/>
              </a:spcBef>
            </a:pPr>
            <a:r>
              <a:rPr lang="en-US" sz="3238">
                <a:solidFill>
                  <a:srgbClr val="000000"/>
                </a:solidFill>
                <a:latin typeface="Poppins"/>
              </a:rPr>
              <a:t>Our project aims to create a data-driven platform for preventing homelessness. By analyzing economic factors, health determinants, and eviction trends, we'll predict individuals at risk. Key focuses include efficient data integration and cleaning, using machine learning for predictive modeling, geospatial analysis for community targeting, and designing a scalable, user-friendly platform. Additionally, we'll incorporate real-time feedback loops for dynamic intervention recommendations.</a:t>
            </a:r>
          </a:p>
        </p:txBody>
      </p:sp>
      <p:sp>
        <p:nvSpPr>
          <p:cNvPr name="Freeform 7" id="7"/>
          <p:cNvSpPr/>
          <p:nvPr/>
        </p:nvSpPr>
        <p:spPr>
          <a:xfrm flipH="false" flipV="false" rot="0">
            <a:off x="16670224" y="1704771"/>
            <a:ext cx="392717" cy="1565177"/>
          </a:xfrm>
          <a:custGeom>
            <a:avLst/>
            <a:gdLst/>
            <a:ahLst/>
            <a:cxnLst/>
            <a:rect r="r" b="b" t="t" l="l"/>
            <a:pathLst>
              <a:path h="1565177" w="39271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7649" y="1494680"/>
            <a:ext cx="4958534" cy="738379"/>
          </a:xfrm>
          <a:prstGeom prst="rect">
            <a:avLst/>
          </a:prstGeom>
        </p:spPr>
        <p:txBody>
          <a:bodyPr anchor="t" rtlCol="false" tIns="0" lIns="0" bIns="0" rIns="0">
            <a:spAutoFit/>
          </a:bodyPr>
          <a:lstStyle/>
          <a:p>
            <a:pPr>
              <a:lnSpc>
                <a:spcPts val="6019"/>
              </a:lnSpc>
              <a:spcBef>
                <a:spcPct val="0"/>
              </a:spcBef>
            </a:pPr>
            <a:r>
              <a:rPr lang="en-US" sz="4299">
                <a:solidFill>
                  <a:srgbClr val="593C8F"/>
                </a:solidFill>
                <a:latin typeface="League Spartan"/>
              </a:rPr>
              <a:t>VISUALIZATION</a:t>
            </a:r>
          </a:p>
        </p:txBody>
      </p:sp>
      <p:sp>
        <p:nvSpPr>
          <p:cNvPr name="TextBox 4" id="4"/>
          <p:cNvSpPr txBox="true"/>
          <p:nvPr/>
        </p:nvSpPr>
        <p:spPr>
          <a:xfrm rot="0">
            <a:off x="1667729" y="3370624"/>
            <a:ext cx="15169825" cy="3651434"/>
          </a:xfrm>
          <a:prstGeom prst="rect">
            <a:avLst/>
          </a:prstGeom>
        </p:spPr>
        <p:txBody>
          <a:bodyPr anchor="t" rtlCol="false" tIns="0" lIns="0" bIns="0" rIns="0">
            <a:spAutoFit/>
          </a:bodyPr>
          <a:lstStyle/>
          <a:p>
            <a:pPr>
              <a:lnSpc>
                <a:spcPts val="3688"/>
              </a:lnSpc>
              <a:spcBef>
                <a:spcPct val="0"/>
              </a:spcBef>
            </a:pPr>
            <a:r>
              <a:rPr lang="en-US" sz="2634">
                <a:solidFill>
                  <a:srgbClr val="000000"/>
                </a:solidFill>
                <a:latin typeface="Poppins"/>
              </a:rPr>
              <a:t>In our initial phase, we've developed a comprehensive Power BI dashboard to analyze the extent of governmental support for homelessness aid across rural and urban areas in India. This dashboard integrates data from various sources, including government reports and surveys, to provide insights into the effectiveness of state-level initiatives. Our focus is to identify states that are efficiently utilizing resources to address homelessness and those requiring more targeted interventions. Through this analysis, we aim to pave the way for evidence-based policymaking and resource allocation in the realm of homelessness prevention and support.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593C8F"/>
            </a:solidFill>
          </p:spPr>
        </p:sp>
        <p:sp>
          <p:nvSpPr>
            <p:cNvPr name="TextBox 4" id="4"/>
            <p:cNvSpPr txBox="true"/>
            <p:nvPr/>
          </p:nvSpPr>
          <p:spPr>
            <a:xfrm>
              <a:off x="0" y="-47625"/>
              <a:ext cx="4816593" cy="275695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22983" y="1681213"/>
            <a:ext cx="15075690" cy="7960579"/>
          </a:xfrm>
          <a:custGeom>
            <a:avLst/>
            <a:gdLst/>
            <a:ahLst/>
            <a:cxnLst/>
            <a:rect r="r" b="b" t="t" l="l"/>
            <a:pathLst>
              <a:path h="7960579" w="15075690">
                <a:moveTo>
                  <a:pt x="0" y="0"/>
                </a:moveTo>
                <a:lnTo>
                  <a:pt x="15075690" y="0"/>
                </a:lnTo>
                <a:lnTo>
                  <a:pt x="15075690" y="7960579"/>
                </a:lnTo>
                <a:lnTo>
                  <a:pt x="0" y="7960579"/>
                </a:lnTo>
                <a:lnTo>
                  <a:pt x="0" y="0"/>
                </a:lnTo>
                <a:close/>
              </a:path>
            </a:pathLst>
          </a:custGeom>
          <a:blipFill>
            <a:blip r:embed="rId2"/>
            <a:stretch>
              <a:fillRect l="0" t="0" r="0" b="0"/>
            </a:stretch>
          </a:blipFill>
        </p:spPr>
      </p:sp>
      <p:sp>
        <p:nvSpPr>
          <p:cNvPr name="TextBox 6" id="6"/>
          <p:cNvSpPr txBox="true"/>
          <p:nvPr/>
        </p:nvSpPr>
        <p:spPr>
          <a:xfrm rot="0">
            <a:off x="1322983" y="942975"/>
            <a:ext cx="6417963" cy="738238"/>
          </a:xfrm>
          <a:prstGeom prst="rect">
            <a:avLst/>
          </a:prstGeom>
        </p:spPr>
        <p:txBody>
          <a:bodyPr anchor="t" rtlCol="false" tIns="0" lIns="0" bIns="0" rIns="0">
            <a:spAutoFit/>
          </a:bodyPr>
          <a:lstStyle/>
          <a:p>
            <a:pPr>
              <a:lnSpc>
                <a:spcPts val="6018"/>
              </a:lnSpc>
              <a:spcBef>
                <a:spcPct val="0"/>
              </a:spcBef>
            </a:pPr>
            <a:r>
              <a:rPr lang="en-US" sz="4298">
                <a:solidFill>
                  <a:srgbClr val="FFFFFF"/>
                </a:solidFill>
                <a:latin typeface="League Spartan"/>
              </a:rPr>
              <a:t>DASHBOARD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20" y="1494821"/>
            <a:ext cx="13905883" cy="738238"/>
          </a:xfrm>
          <a:prstGeom prst="rect">
            <a:avLst/>
          </a:prstGeom>
        </p:spPr>
        <p:txBody>
          <a:bodyPr anchor="t" rtlCol="false" tIns="0" lIns="0" bIns="0" rIns="0">
            <a:spAutoFit/>
          </a:bodyPr>
          <a:lstStyle/>
          <a:p>
            <a:pPr>
              <a:lnSpc>
                <a:spcPts val="6018"/>
              </a:lnSpc>
              <a:spcBef>
                <a:spcPct val="0"/>
              </a:spcBef>
            </a:pPr>
            <a:r>
              <a:rPr lang="en-US" sz="4298">
                <a:solidFill>
                  <a:srgbClr val="593C8F"/>
                </a:solidFill>
                <a:latin typeface="League Spartan"/>
              </a:rPr>
              <a:t>SOCIOECONOMIC CLASSIFICATION PREDICTION</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Freeform 5" id="5"/>
          <p:cNvSpPr/>
          <p:nvPr/>
        </p:nvSpPr>
        <p:spPr>
          <a:xfrm flipH="false" flipV="false" rot="0">
            <a:off x="1027649" y="8507397"/>
            <a:ext cx="2087283" cy="521821"/>
          </a:xfrm>
          <a:custGeom>
            <a:avLst/>
            <a:gdLst/>
            <a:ahLst/>
            <a:cxnLst/>
            <a:rect r="r" b="b" t="t" l="l"/>
            <a:pathLst>
              <a:path h="521821" w="2087283">
                <a:moveTo>
                  <a:pt x="0" y="0"/>
                </a:moveTo>
                <a:lnTo>
                  <a:pt x="2087282" y="0"/>
                </a:lnTo>
                <a:lnTo>
                  <a:pt x="2087282"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422109" y="2770775"/>
            <a:ext cx="12662799" cy="4649195"/>
          </a:xfrm>
          <a:prstGeom prst="rect">
            <a:avLst/>
          </a:prstGeom>
        </p:spPr>
        <p:txBody>
          <a:bodyPr anchor="t" rtlCol="false" tIns="0" lIns="0" bIns="0" rIns="0">
            <a:spAutoFit/>
          </a:bodyPr>
          <a:lstStyle/>
          <a:p>
            <a:pPr>
              <a:lnSpc>
                <a:spcPts val="3325"/>
              </a:lnSpc>
              <a:spcBef>
                <a:spcPct val="0"/>
              </a:spcBef>
            </a:pPr>
            <a:r>
              <a:rPr lang="en-US" sz="2375">
                <a:solidFill>
                  <a:srgbClr val="000000"/>
                </a:solidFill>
                <a:latin typeface="Poppins"/>
              </a:rPr>
              <a:t>Our next step involves the development of a sophisticated machine learning application aimed at predicting individuals' socioeconomic status based on key parameters such as age, sex, BMI, children, smoker status, medical expenses, salary, and financial difference. Through multiclass classification techniques, we've categorized individuals into lower class, middle class, and upper class. Specifically, a classification value of 2 denotes financial stability indicating membership in the upper class, while a value of 0 signifies economic vulnerability characteristic of the lower class; a value of 1 designates individuals belonging to the middle class. By employing this predictive model, we can better understand the socioeconomic landscape and tailor interventions accordingly to address disparities and provide targeted support where needed.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593C8F"/>
            </a:solidFill>
          </p:spPr>
        </p:sp>
        <p:sp>
          <p:nvSpPr>
            <p:cNvPr name="TextBox 4" id="4"/>
            <p:cNvSpPr txBox="true"/>
            <p:nvPr/>
          </p:nvSpPr>
          <p:spPr>
            <a:xfrm>
              <a:off x="0" y="-47625"/>
              <a:ext cx="4816593" cy="275695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916085" y="2030385"/>
            <a:ext cx="14455830" cy="7227915"/>
          </a:xfrm>
          <a:custGeom>
            <a:avLst/>
            <a:gdLst/>
            <a:ahLst/>
            <a:cxnLst/>
            <a:rect r="r" b="b" t="t" l="l"/>
            <a:pathLst>
              <a:path h="7227915" w="14455830">
                <a:moveTo>
                  <a:pt x="0" y="0"/>
                </a:moveTo>
                <a:lnTo>
                  <a:pt x="14455830" y="0"/>
                </a:lnTo>
                <a:lnTo>
                  <a:pt x="14455830" y="7227915"/>
                </a:lnTo>
                <a:lnTo>
                  <a:pt x="0" y="7227915"/>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4187609" y="2542074"/>
            <a:ext cx="2618740" cy="0"/>
          </a:xfrm>
          <a:prstGeom prst="line">
            <a:avLst/>
          </a:prstGeom>
          <a:ln cap="flat" w="38100">
            <a:solidFill>
              <a:srgbClr val="000000"/>
            </a:solidFill>
            <a:prstDash val="solid"/>
            <a:headEnd type="none" len="sm" w="sm"/>
            <a:tailEnd type="none" len="sm" w="sm"/>
          </a:ln>
        </p:spPr>
      </p:sp>
      <p:grpSp>
        <p:nvGrpSpPr>
          <p:cNvPr name="Group 4" id="4"/>
          <p:cNvGrpSpPr/>
          <p:nvPr/>
        </p:nvGrpSpPr>
        <p:grpSpPr>
          <a:xfrm rot="0">
            <a:off x="0" y="0"/>
            <a:ext cx="3086100" cy="10287000"/>
            <a:chOff x="0" y="0"/>
            <a:chExt cx="812800" cy="2709333"/>
          </a:xfrm>
        </p:grpSpPr>
        <p:sp>
          <p:nvSpPr>
            <p:cNvPr name="Freeform 5" id="5"/>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6" id="6"/>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189304" y="8617964"/>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4186537" y="3465225"/>
            <a:ext cx="11825504" cy="4094320"/>
          </a:xfrm>
          <a:prstGeom prst="rect">
            <a:avLst/>
          </a:prstGeom>
        </p:spPr>
        <p:txBody>
          <a:bodyPr anchor="t" rtlCol="false" tIns="0" lIns="0" bIns="0" rIns="0">
            <a:spAutoFit/>
          </a:bodyPr>
          <a:lstStyle/>
          <a:p>
            <a:pPr>
              <a:lnSpc>
                <a:spcPts val="3228"/>
              </a:lnSpc>
              <a:spcBef>
                <a:spcPct val="0"/>
              </a:spcBef>
            </a:pPr>
            <a:r>
              <a:rPr lang="en-US" sz="2306">
                <a:solidFill>
                  <a:srgbClr val="000000"/>
                </a:solidFill>
                <a:latin typeface="Poppins"/>
              </a:rPr>
              <a:t>Following our predictive modeling phase, we transition into offering personalized consultancy services to individuals based on their socioeconomic status and aspirations. We gather pertinent data including salary, expenses, home value, prospective years to purchase a house, occupation, skills, and health conditions. Leveraging our advanced model, which incorporates Recurrent Neural Networks (RNN), Natural Language Toolkit (NLTK), Rectified Linear Units (ReLU), and other critical components, we provide tailored consultancy through a seven-step process. This approach ensures that individuals receive comprehensive guidance and support in navigating their financial journey towards improved socioeconomic standing and enhanced quality of life.</a:t>
            </a:r>
          </a:p>
        </p:txBody>
      </p:sp>
      <p:sp>
        <p:nvSpPr>
          <p:cNvPr name="TextBox 9" id="9"/>
          <p:cNvSpPr txBox="true"/>
          <p:nvPr/>
        </p:nvSpPr>
        <p:spPr>
          <a:xfrm rot="0">
            <a:off x="4186537" y="1747067"/>
            <a:ext cx="7370088" cy="795007"/>
          </a:xfrm>
          <a:prstGeom prst="rect">
            <a:avLst/>
          </a:prstGeom>
        </p:spPr>
        <p:txBody>
          <a:bodyPr anchor="t" rtlCol="false" tIns="0" lIns="0" bIns="0" rIns="0">
            <a:spAutoFit/>
          </a:bodyPr>
          <a:lstStyle/>
          <a:p>
            <a:pPr algn="ctr">
              <a:lnSpc>
                <a:spcPts val="6580"/>
              </a:lnSpc>
            </a:pPr>
            <a:r>
              <a:rPr lang="en-US" sz="4700">
                <a:solidFill>
                  <a:srgbClr val="000000"/>
                </a:solidFill>
                <a:latin typeface="Canva Sans Bold"/>
              </a:rPr>
              <a:t>Data-Driven Consultancy</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494821"/>
            <a:ext cx="10238123" cy="738238"/>
          </a:xfrm>
          <a:prstGeom prst="rect">
            <a:avLst/>
          </a:prstGeom>
        </p:spPr>
        <p:txBody>
          <a:bodyPr anchor="t" rtlCol="false" tIns="0" lIns="0" bIns="0" rIns="0">
            <a:spAutoFit/>
          </a:bodyPr>
          <a:lstStyle/>
          <a:p>
            <a:pPr>
              <a:lnSpc>
                <a:spcPts val="6018"/>
              </a:lnSpc>
              <a:spcBef>
                <a:spcPct val="0"/>
              </a:spcBef>
            </a:pPr>
            <a:r>
              <a:rPr lang="en-US" sz="4298">
                <a:solidFill>
                  <a:srgbClr val="593C8F"/>
                </a:solidFill>
                <a:latin typeface="League Spartan"/>
              </a:rPr>
              <a:t>INSIGHTFUL SUMMARIZATION</a:t>
            </a:r>
          </a:p>
        </p:txBody>
      </p:sp>
      <p:sp>
        <p:nvSpPr>
          <p:cNvPr name="AutoShape 3" id="3"/>
          <p:cNvSpPr/>
          <p:nvPr/>
        </p:nvSpPr>
        <p:spPr>
          <a:xfrm>
            <a:off x="1029771" y="2252109"/>
            <a:ext cx="2618740"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2514600" y="2721870"/>
            <a:ext cx="12959994" cy="5164457"/>
          </a:xfrm>
          <a:prstGeom prst="rect">
            <a:avLst/>
          </a:prstGeom>
        </p:spPr>
        <p:txBody>
          <a:bodyPr anchor="t" rtlCol="false" tIns="0" lIns="0" bIns="0" rIns="0">
            <a:spAutoFit/>
          </a:bodyPr>
          <a:lstStyle/>
          <a:p>
            <a:pPr>
              <a:lnSpc>
                <a:spcPts val="3788"/>
              </a:lnSpc>
              <a:spcBef>
                <a:spcPct val="0"/>
              </a:spcBef>
            </a:pPr>
            <a:r>
              <a:rPr lang="en-US" sz="2705">
                <a:solidFill>
                  <a:srgbClr val="000000"/>
                </a:solidFill>
                <a:latin typeface="Poppins"/>
              </a:rPr>
              <a:t>In the subsequent stage, we utilize advanced text processing techniques, employing the Newspaper module and TextBlob, to generate concise summaries of the output derived from our consultancy module. By leveraging these tools, we distill complex information into digestible insights, facilitating clearer understanding and decision-making for our clients. Additionally, our system incorporates custom-built algorithms to enhance summarization accuracy and relevance. This streamlined approach ensures that individuals receive actionable recommendations derived from their personalized consultancy sessions, empowering them to make informed choices and progress towards their socioeconomic goals with confidence.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593C8F"/>
            </a:solidFill>
          </p:spPr>
        </p:sp>
        <p:sp>
          <p:nvSpPr>
            <p:cNvPr name="TextBox 4" id="4"/>
            <p:cNvSpPr txBox="true"/>
            <p:nvPr/>
          </p:nvSpPr>
          <p:spPr>
            <a:xfrm>
              <a:off x="0" y="-47625"/>
              <a:ext cx="4816593" cy="275695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36391" y="1344450"/>
            <a:ext cx="15215218" cy="7598100"/>
          </a:xfrm>
          <a:custGeom>
            <a:avLst/>
            <a:gdLst/>
            <a:ahLst/>
            <a:cxnLst/>
            <a:rect r="r" b="b" t="t" l="l"/>
            <a:pathLst>
              <a:path h="7598100" w="15215218">
                <a:moveTo>
                  <a:pt x="0" y="0"/>
                </a:moveTo>
                <a:lnTo>
                  <a:pt x="15215218" y="0"/>
                </a:lnTo>
                <a:lnTo>
                  <a:pt x="15215218" y="7598100"/>
                </a:lnTo>
                <a:lnTo>
                  <a:pt x="0" y="759810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DAGAZoI7IgY</dc:identifier>
  <dcterms:modified xsi:type="dcterms:W3CDTF">2011-08-01T06:04:30Z</dcterms:modified>
  <cp:revision>1</cp:revision>
  <dc:title>Business</dc:title>
</cp:coreProperties>
</file>