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4" r:id="rId18"/>
    <p:sldId id="275"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DejaVu Sans"/>
              </a:rPr>
              <a:t>Click to move the slide</a:t>
            </a:r>
          </a:p>
        </p:txBody>
      </p:sp>
      <p:sp>
        <p:nvSpPr>
          <p:cNvPr id="126"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DejaVu Sans"/>
              </a:rPr>
              <a:t>Click to edit the notes format</a:t>
            </a:r>
          </a:p>
        </p:txBody>
      </p:sp>
      <p:sp>
        <p:nvSpPr>
          <p:cNvPr id="127"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DejaVu Serif"/>
              </a:rPr>
              <a:t>&lt;header&gt;</a:t>
            </a:r>
          </a:p>
        </p:txBody>
      </p:sp>
      <p:sp>
        <p:nvSpPr>
          <p:cNvPr id="128"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DejaVu Serif"/>
              </a:rPr>
              <a:t>&lt;date/time&gt;</a:t>
            </a:r>
          </a:p>
        </p:txBody>
      </p:sp>
      <p:sp>
        <p:nvSpPr>
          <p:cNvPr id="129"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DejaVu Serif"/>
              </a:rPr>
              <a:t>&lt;footer&gt;</a:t>
            </a:r>
          </a:p>
        </p:txBody>
      </p:sp>
      <p:sp>
        <p:nvSpPr>
          <p:cNvPr id="130"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3F995F2F-7BE0-4AC1-9293-37B71E4FCC7A}" type="slidenum">
              <a:rPr lang="en-US" sz="1400" b="0" strike="noStrike" spc="-1">
                <a:latin typeface="DejaVu Serif"/>
              </a:rPr>
              <a:t>‹#›</a:t>
            </a:fld>
            <a:endParaRPr lang="en-US" sz="1400" b="0" strike="noStrike" spc="-1">
              <a:latin typeface="DejaVu Serif"/>
            </a:endParaRPr>
          </a:p>
        </p:txBody>
      </p:sp>
    </p:spTree>
    <p:extLst>
      <p:ext uri="{BB962C8B-B14F-4D97-AF65-F5344CB8AC3E}">
        <p14:creationId xmlns:p14="http://schemas.microsoft.com/office/powerpoint/2010/main" val="21299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1143000" y="685800"/>
            <a:ext cx="4570413" cy="3427413"/>
          </a:xfrm>
          <a:prstGeom prst="rect">
            <a:avLst/>
          </a:prstGeom>
        </p:spPr>
      </p:sp>
      <p:sp>
        <p:nvSpPr>
          <p:cNvPr id="203"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US" sz="2000" b="0" strike="noStrike" spc="-1">
              <a:latin typeface="DejaVu Sans"/>
            </a:endParaRPr>
          </a:p>
        </p:txBody>
      </p:sp>
      <p:sp>
        <p:nvSpPr>
          <p:cNvPr id="20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7A6CE4E-CD94-4407-ACC3-A11FA5505DA0}" type="slidenum">
              <a:rPr lang="en-US" sz="1200" b="0" strike="noStrike" spc="-1">
                <a:solidFill>
                  <a:srgbClr val="000000"/>
                </a:solidFill>
                <a:latin typeface="+mn-lt"/>
                <a:ea typeface="+mn-ea"/>
              </a:rPr>
              <a:t>1</a:t>
            </a:fld>
            <a:endParaRPr lang="en-US" sz="1200" b="0" strike="noStrike" spc="-1">
              <a:latin typeface="DejaVu Sans"/>
            </a:endParaRPr>
          </a:p>
        </p:txBody>
      </p:sp>
    </p:spTree>
    <p:extLst>
      <p:ext uri="{BB962C8B-B14F-4D97-AF65-F5344CB8AC3E}">
        <p14:creationId xmlns:p14="http://schemas.microsoft.com/office/powerpoint/2010/main" val="254708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DejaVu Sans"/>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DejaVu Sans"/>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DejaVu Sans"/>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DejaVu Sans"/>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5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5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6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6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6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7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DejaVu Sans"/>
            </a:endParaRPr>
          </a:p>
        </p:txBody>
      </p:sp>
      <p:sp>
        <p:nvSpPr>
          <p:cNvPr id="7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7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DejaVu Sans"/>
            </a:endParaRPr>
          </a:p>
        </p:txBody>
      </p:sp>
      <p:sp>
        <p:nvSpPr>
          <p:cNvPr id="7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7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8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8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8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DejaVu Sans"/>
            </a:endParaRPr>
          </a:p>
        </p:txBody>
      </p:sp>
      <p:sp>
        <p:nvSpPr>
          <p:cNvPr id="8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DejaVu Sans"/>
            </a:endParaRPr>
          </a:p>
        </p:txBody>
      </p:sp>
      <p:sp>
        <p:nvSpPr>
          <p:cNvPr id="8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9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DejaVu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9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9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DejaVu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10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10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10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1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DejaVu Sans"/>
            </a:endParaRPr>
          </a:p>
        </p:txBody>
      </p:sp>
      <p:sp>
        <p:nvSpPr>
          <p:cNvPr id="11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11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1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DejaVu Sans"/>
            </a:endParaRPr>
          </a:p>
        </p:txBody>
      </p:sp>
      <p:sp>
        <p:nvSpPr>
          <p:cNvPr id="11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1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12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12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DejaVu Sans"/>
            </a:endParaRPr>
          </a:p>
        </p:txBody>
      </p:sp>
      <p:sp>
        <p:nvSpPr>
          <p:cNvPr id="12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DejaVu Sans"/>
            </a:endParaRPr>
          </a:p>
        </p:txBody>
      </p:sp>
      <p:sp>
        <p:nvSpPr>
          <p:cNvPr id="12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DejaVu Sans"/>
            </a:endParaRPr>
          </a:p>
        </p:txBody>
      </p:sp>
      <p:sp>
        <p:nvSpPr>
          <p:cNvPr id="12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DejaVu Sans"/>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DejaVu Sans"/>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DejaVu Sans"/>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 name="CustomShape 1" hidden="1"/>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0" name="CustomShape 2" hidden="1"/>
          <p:cNvSpPr/>
          <p:nvPr/>
        </p:nvSpPr>
        <p:spPr>
          <a:xfrm>
            <a:off x="64080" y="69840"/>
            <a:ext cx="9011880" cy="6692040"/>
          </a:xfrm>
          <a:prstGeom prst="roundRect">
            <a:avLst>
              <a:gd name="adj" fmla="val 4929"/>
            </a:avLst>
          </a:prstGeom>
          <a:ln w="6480">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1880" cy="6690600"/>
          </a:xfrm>
          <a:prstGeom prst="roundRect">
            <a:avLst>
              <a:gd name="adj" fmla="val 4929"/>
            </a:avLst>
          </a:prstGeom>
          <a:blipFill rotWithShape="0">
            <a:blip r:embed="rId14"/>
            <a:tile/>
          </a:blipFill>
          <a:ln w="6480">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20160" cy="1526040"/>
          </a:xfrm>
          <a:prstGeom prst="rect">
            <a:avLst/>
          </a:prstGeom>
          <a:solidFill>
            <a:schemeClr val="accent1">
              <a:alpha val="100000"/>
            </a:schemeClr>
          </a:solidFill>
          <a:ln w="19080">
            <a:noFill/>
          </a:ln>
          <a:effectLst>
            <a:outerShdw blurRad="38100" dist="2556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20160" cy="119160"/>
          </a:xfrm>
          <a:prstGeom prst="rect">
            <a:avLst/>
          </a:prstGeom>
          <a:solidFill>
            <a:schemeClr val="accent1">
              <a:tint val="60000"/>
            </a:schemeClr>
          </a:solidFill>
          <a:ln w="19080">
            <a:noFill/>
          </a:ln>
          <a:effectLst>
            <a:outerShdw blurRad="38100" dist="2556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20160" cy="109080"/>
          </a:xfrm>
          <a:prstGeom prst="rect">
            <a:avLst/>
          </a:prstGeom>
          <a:solidFill>
            <a:schemeClr val="accent5"/>
          </a:solidFill>
          <a:ln w="19080">
            <a:noFill/>
          </a:ln>
          <a:effectLst>
            <a:outerShdw blurRad="38100" dist="2556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240"/>
            <a:ext cx="8228880" cy="1145160"/>
          </a:xfrm>
          <a:prstGeom prst="rect">
            <a:avLst/>
          </a:prstGeom>
        </p:spPr>
        <p:txBody>
          <a:bodyPr lIns="0" tIns="0" rIns="0" bIns="0" anchor="ctr">
            <a:spAutoFit/>
          </a:bodyPr>
          <a:lstStyle/>
          <a:p>
            <a:r>
              <a:rPr lang="en-US" sz="1800" b="0" strike="noStrike" spc="-1">
                <a:latin typeface="DejaVu Sans"/>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DejaVu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DejaVu Sans"/>
              </a:rPr>
              <a:t>Second Outline Level</a:t>
            </a:r>
          </a:p>
          <a:p>
            <a:pPr marL="1296000" lvl="2" indent="-288000">
              <a:spcBef>
                <a:spcPts val="850"/>
              </a:spcBef>
              <a:buClr>
                <a:srgbClr val="000000"/>
              </a:buClr>
              <a:buSzPct val="45000"/>
              <a:buFont typeface="Wingdings" charset="2"/>
              <a:buChar char=""/>
            </a:pPr>
            <a:r>
              <a:rPr lang="en-US" sz="2400" b="0" strike="noStrike" spc="-1">
                <a:latin typeface="DejaVu Sans"/>
              </a:rPr>
              <a:t>Third Outline Level</a:t>
            </a:r>
          </a:p>
          <a:p>
            <a:pPr marL="1728000" lvl="3" indent="-216000">
              <a:spcBef>
                <a:spcPts val="567"/>
              </a:spcBef>
              <a:buClr>
                <a:srgbClr val="000000"/>
              </a:buClr>
              <a:buSzPct val="75000"/>
              <a:buFont typeface="Symbol" charset="2"/>
              <a:buChar char=""/>
            </a:pPr>
            <a:r>
              <a:rPr lang="en-US" sz="2000" b="0" strike="noStrike" spc="-1">
                <a:latin typeface="DejaVu Sans"/>
              </a:rPr>
              <a:t>Fourth Outline Level</a:t>
            </a:r>
          </a:p>
          <a:p>
            <a:pPr marL="2160000" lvl="4" indent="-216000">
              <a:spcBef>
                <a:spcPts val="283"/>
              </a:spcBef>
              <a:buClr>
                <a:srgbClr val="000000"/>
              </a:buClr>
              <a:buSzPct val="45000"/>
              <a:buFont typeface="Wingdings" charset="2"/>
              <a:buChar char=""/>
            </a:pPr>
            <a:r>
              <a:rPr lang="en-US" sz="2000" b="0" strike="noStrike" spc="-1">
                <a:latin typeface="DejaVu Sans"/>
              </a:rPr>
              <a:t>Fifth Outline Level</a:t>
            </a:r>
          </a:p>
          <a:p>
            <a:pPr marL="2592000" lvl="5" indent="-216000">
              <a:spcBef>
                <a:spcPts val="283"/>
              </a:spcBef>
              <a:buClr>
                <a:srgbClr val="000000"/>
              </a:buClr>
              <a:buSzPct val="45000"/>
              <a:buFont typeface="Wingdings" charset="2"/>
              <a:buChar char=""/>
            </a:pPr>
            <a:r>
              <a:rPr lang="en-US" sz="2000" b="0" strike="noStrike" spc="-1">
                <a:latin typeface="DejaVu Sans"/>
              </a:rPr>
              <a:t>Sixth Outline Level</a:t>
            </a:r>
          </a:p>
          <a:p>
            <a:pPr marL="3024000" lvl="6" indent="-216000">
              <a:spcBef>
                <a:spcPts val="283"/>
              </a:spcBef>
              <a:buClr>
                <a:srgbClr val="000000"/>
              </a:buClr>
              <a:buSzPct val="45000"/>
              <a:buFont typeface="Wingdings" charset="2"/>
              <a:buChar char=""/>
            </a:pPr>
            <a:r>
              <a:rPr lang="en-US" sz="2000" b="0" strike="noStrike" spc="-1">
                <a:latin typeface="DejaVu San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6" name="CustomShape 2"/>
          <p:cNvSpPr/>
          <p:nvPr/>
        </p:nvSpPr>
        <p:spPr>
          <a:xfrm>
            <a:off x="64080" y="69840"/>
            <a:ext cx="9011880" cy="6692040"/>
          </a:xfrm>
          <a:prstGeom prst="roundRect">
            <a:avLst>
              <a:gd name="adj" fmla="val 4929"/>
            </a:avLst>
          </a:prstGeom>
          <a:ln w="6480">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4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DejaVu Sans"/>
              </a:rPr>
              <a:t>Click to edit the title text format</a:t>
            </a:r>
          </a:p>
        </p:txBody>
      </p:sp>
      <p:sp>
        <p:nvSpPr>
          <p:cNvPr id="4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DejaVu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DejaVu Sans"/>
              </a:rPr>
              <a:t>Second Outline Level</a:t>
            </a:r>
          </a:p>
          <a:p>
            <a:pPr marL="1296000" lvl="2" indent="-288000">
              <a:spcBef>
                <a:spcPts val="850"/>
              </a:spcBef>
              <a:buClr>
                <a:srgbClr val="000000"/>
              </a:buClr>
              <a:buSzPct val="45000"/>
              <a:buFont typeface="Wingdings" charset="2"/>
              <a:buChar char=""/>
            </a:pPr>
            <a:r>
              <a:rPr lang="en-US" sz="2400" b="0" strike="noStrike" spc="-1">
                <a:latin typeface="DejaVu Sans"/>
              </a:rPr>
              <a:t>Third Outline Level</a:t>
            </a:r>
          </a:p>
          <a:p>
            <a:pPr marL="1728000" lvl="3" indent="-216000">
              <a:spcBef>
                <a:spcPts val="567"/>
              </a:spcBef>
              <a:buClr>
                <a:srgbClr val="000000"/>
              </a:buClr>
              <a:buSzPct val="75000"/>
              <a:buFont typeface="Symbol" charset="2"/>
              <a:buChar char=""/>
            </a:pPr>
            <a:r>
              <a:rPr lang="en-US" sz="2000" b="0" strike="noStrike" spc="-1">
                <a:latin typeface="DejaVu Sans"/>
              </a:rPr>
              <a:t>Fourth Outline Level</a:t>
            </a:r>
          </a:p>
          <a:p>
            <a:pPr marL="2160000" lvl="4" indent="-216000">
              <a:spcBef>
                <a:spcPts val="283"/>
              </a:spcBef>
              <a:buClr>
                <a:srgbClr val="000000"/>
              </a:buClr>
              <a:buSzPct val="45000"/>
              <a:buFont typeface="Wingdings" charset="2"/>
              <a:buChar char=""/>
            </a:pPr>
            <a:r>
              <a:rPr lang="en-US" sz="2000" b="0" strike="noStrike" spc="-1">
                <a:latin typeface="DejaVu Sans"/>
              </a:rPr>
              <a:t>Fifth Outline Level</a:t>
            </a:r>
          </a:p>
          <a:p>
            <a:pPr marL="2592000" lvl="5" indent="-216000">
              <a:spcBef>
                <a:spcPts val="283"/>
              </a:spcBef>
              <a:buClr>
                <a:srgbClr val="000000"/>
              </a:buClr>
              <a:buSzPct val="45000"/>
              <a:buFont typeface="Wingdings" charset="2"/>
              <a:buChar char=""/>
            </a:pPr>
            <a:r>
              <a:rPr lang="en-US" sz="2000" b="0" strike="noStrike" spc="-1">
                <a:latin typeface="DejaVu Sans"/>
              </a:rPr>
              <a:t>Sixth Outline Level</a:t>
            </a:r>
          </a:p>
          <a:p>
            <a:pPr marL="3024000" lvl="6" indent="-216000">
              <a:spcBef>
                <a:spcPts val="283"/>
              </a:spcBef>
              <a:buClr>
                <a:srgbClr val="000000"/>
              </a:buClr>
              <a:buSzPct val="45000"/>
              <a:buFont typeface="Wingdings" charset="2"/>
              <a:buChar char=""/>
            </a:pPr>
            <a:r>
              <a:rPr lang="en-US" sz="2000" b="0" strike="noStrike" spc="-1">
                <a:latin typeface="DejaVu Sans"/>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86" name="CustomShape 2"/>
          <p:cNvSpPr/>
          <p:nvPr/>
        </p:nvSpPr>
        <p:spPr>
          <a:xfrm>
            <a:off x="64080" y="69840"/>
            <a:ext cx="9011880" cy="6692040"/>
          </a:xfrm>
          <a:prstGeom prst="roundRect">
            <a:avLst>
              <a:gd name="adj" fmla="val 4929"/>
            </a:avLst>
          </a:prstGeom>
          <a:ln w="6480">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87" name="PlaceHolder 3"/>
          <p:cNvSpPr>
            <a:spLocks noGrp="1"/>
          </p:cNvSpPr>
          <p:nvPr>
            <p:ph type="title"/>
          </p:nvPr>
        </p:nvSpPr>
        <p:spPr>
          <a:xfrm>
            <a:off x="457200" y="273240"/>
            <a:ext cx="8228880" cy="1145160"/>
          </a:xfrm>
          <a:prstGeom prst="rect">
            <a:avLst/>
          </a:prstGeom>
        </p:spPr>
        <p:txBody>
          <a:bodyPr lIns="0" tIns="0" rIns="0" bIns="0" anchor="ctr">
            <a:spAutoFit/>
          </a:bodyPr>
          <a:lstStyle/>
          <a:p>
            <a:r>
              <a:rPr lang="en-US" sz="1800" b="0" strike="noStrike" spc="-1">
                <a:latin typeface="DejaVu Sans"/>
              </a:rPr>
              <a:t>Click to edit the title text format</a:t>
            </a:r>
          </a:p>
        </p:txBody>
      </p:sp>
      <p:sp>
        <p:nvSpPr>
          <p:cNvPr id="88" name="PlaceHolder 4"/>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DejaVu Sans"/>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DejaVu Sans"/>
              </a:rPr>
              <a:t>Second Outline Level</a:t>
            </a:r>
          </a:p>
          <a:p>
            <a:pPr marL="1296000" lvl="2" indent="-288000">
              <a:spcBef>
                <a:spcPts val="850"/>
              </a:spcBef>
              <a:buClr>
                <a:srgbClr val="000000"/>
              </a:buClr>
              <a:buSzPct val="45000"/>
              <a:buFont typeface="Wingdings" charset="2"/>
              <a:buChar char=""/>
            </a:pPr>
            <a:r>
              <a:rPr lang="en-US" sz="1800" b="0" strike="noStrike" spc="-1">
                <a:latin typeface="DejaVu Sans"/>
              </a:rPr>
              <a:t>Third Outline Level</a:t>
            </a:r>
          </a:p>
          <a:p>
            <a:pPr marL="1728000" lvl="3" indent="-216000">
              <a:spcBef>
                <a:spcPts val="567"/>
              </a:spcBef>
              <a:buClr>
                <a:srgbClr val="000000"/>
              </a:buClr>
              <a:buSzPct val="75000"/>
              <a:buFont typeface="Symbol" charset="2"/>
              <a:buChar char=""/>
            </a:pPr>
            <a:r>
              <a:rPr lang="en-US" sz="1800" b="0" strike="noStrike" spc="-1">
                <a:latin typeface="DejaVu Sans"/>
              </a:rPr>
              <a:t>Fourth Outline Level</a:t>
            </a:r>
          </a:p>
          <a:p>
            <a:pPr marL="2160000" lvl="4" indent="-216000">
              <a:spcBef>
                <a:spcPts val="283"/>
              </a:spcBef>
              <a:buClr>
                <a:srgbClr val="000000"/>
              </a:buClr>
              <a:buSzPct val="45000"/>
              <a:buFont typeface="Wingdings" charset="2"/>
              <a:buChar char=""/>
            </a:pPr>
            <a:r>
              <a:rPr lang="en-US" sz="1800" b="0" strike="noStrike" spc="-1">
                <a:latin typeface="DejaVu Sans"/>
              </a:rPr>
              <a:t>Fifth Outline Level</a:t>
            </a:r>
          </a:p>
          <a:p>
            <a:pPr marL="2592000" lvl="5" indent="-216000">
              <a:spcBef>
                <a:spcPts val="283"/>
              </a:spcBef>
              <a:buClr>
                <a:srgbClr val="000000"/>
              </a:buClr>
              <a:buSzPct val="45000"/>
              <a:buFont typeface="Wingdings" charset="2"/>
              <a:buChar char=""/>
            </a:pPr>
            <a:r>
              <a:rPr lang="en-US" sz="1800" b="0" strike="noStrike" spc="-1">
                <a:latin typeface="DejaVu Sans"/>
              </a:rPr>
              <a:t>Sixth Outline Level</a:t>
            </a:r>
          </a:p>
          <a:p>
            <a:pPr marL="3024000" lvl="6" indent="-216000">
              <a:spcBef>
                <a:spcPts val="283"/>
              </a:spcBef>
              <a:buClr>
                <a:srgbClr val="000000"/>
              </a:buClr>
              <a:buSzPct val="45000"/>
              <a:buFont typeface="Wingdings" charset="2"/>
              <a:buChar char=""/>
            </a:pPr>
            <a:r>
              <a:rPr lang="en-US" sz="1800" b="0" strike="noStrike" spc="-1">
                <a:latin typeface="DejaVu Sans"/>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1399320"/>
            <a:ext cx="8228160" cy="176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ctr">
            <a:normAutofit fontScale="95000"/>
          </a:bodyPr>
          <a:lstStyle/>
          <a:p>
            <a:pPr algn="ctr">
              <a:lnSpc>
                <a:spcPct val="150000"/>
              </a:lnSpc>
            </a:pPr>
            <a:r>
              <a:rPr lang="en-US" sz="2800" b="1" strike="noStrike" spc="-1">
                <a:solidFill>
                  <a:srgbClr val="FFFFFF"/>
                </a:solidFill>
                <a:latin typeface="Cambria"/>
                <a:ea typeface="DejaVu Sans"/>
              </a:rPr>
              <a:t>Extreme Learning Machines for predicting hypertension from heterogeneous data</a:t>
            </a:r>
            <a:endParaRPr lang="en-US" sz="2800" b="0" strike="noStrike" spc="-1">
              <a:latin typeface="DejaVu Sans"/>
            </a:endParaRPr>
          </a:p>
        </p:txBody>
      </p:sp>
      <p:sp>
        <p:nvSpPr>
          <p:cNvPr id="132" name="CustomShape 2"/>
          <p:cNvSpPr/>
          <p:nvPr/>
        </p:nvSpPr>
        <p:spPr>
          <a:xfrm>
            <a:off x="3657600" y="4664520"/>
            <a:ext cx="5306400" cy="1919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1" i="1" strike="noStrike" spc="-1">
                <a:solidFill>
                  <a:srgbClr val="C00000"/>
                </a:solidFill>
                <a:latin typeface="Cambria"/>
                <a:ea typeface="DejaVu Sans"/>
              </a:rPr>
              <a:t>Guided by</a:t>
            </a:r>
            <a:endParaRPr lang="en-US" sz="2000" b="0" strike="noStrike" spc="-1">
              <a:latin typeface="DejaVu Sans"/>
            </a:endParaRPr>
          </a:p>
          <a:p>
            <a:pPr algn="ctr">
              <a:lnSpc>
                <a:spcPct val="100000"/>
              </a:lnSpc>
            </a:pPr>
            <a:r>
              <a:rPr lang="en-US" sz="2000" b="1" i="1" strike="noStrike" spc="-1">
                <a:solidFill>
                  <a:srgbClr val="C00000"/>
                </a:solidFill>
                <a:latin typeface="Cambria"/>
                <a:ea typeface="DejaVu Sans"/>
              </a:rPr>
              <a:t> </a:t>
            </a:r>
            <a:r>
              <a:rPr lang="en-US" sz="2000" b="0" i="1" strike="noStrike" spc="-1">
                <a:solidFill>
                  <a:srgbClr val="C00000"/>
                </a:solidFill>
                <a:latin typeface="Cambria"/>
                <a:ea typeface="DejaVu Sans"/>
              </a:rPr>
              <a:t>S.SHARANYA</a:t>
            </a:r>
            <a:endParaRPr lang="en-US" sz="2000" b="0" strike="noStrike" spc="-1">
              <a:latin typeface="DejaVu Sans"/>
            </a:endParaRPr>
          </a:p>
          <a:p>
            <a:pPr algn="ctr">
              <a:lnSpc>
                <a:spcPct val="100000"/>
              </a:lnSpc>
            </a:pPr>
            <a:r>
              <a:rPr lang="en-US" sz="2000" b="0" i="1" strike="noStrike" spc="-1">
                <a:solidFill>
                  <a:srgbClr val="C00000"/>
                </a:solidFill>
                <a:latin typeface="Cambria"/>
                <a:ea typeface="DejaVu Sans"/>
              </a:rPr>
              <a:t>Asst. Professor (O.G),</a:t>
            </a:r>
            <a:endParaRPr lang="en-US" sz="2000" b="0" strike="noStrike" spc="-1">
              <a:latin typeface="DejaVu Sans"/>
            </a:endParaRPr>
          </a:p>
          <a:p>
            <a:pPr algn="ctr">
              <a:lnSpc>
                <a:spcPct val="100000"/>
              </a:lnSpc>
            </a:pPr>
            <a:r>
              <a:rPr lang="en-US" sz="2000" b="0" i="1" strike="noStrike" spc="-1">
                <a:solidFill>
                  <a:srgbClr val="C00000"/>
                </a:solidFill>
                <a:latin typeface="Cambria"/>
                <a:ea typeface="DejaVu Sans"/>
              </a:rPr>
              <a:t>Department of CSE,</a:t>
            </a:r>
            <a:endParaRPr lang="en-US" sz="2000" b="0" strike="noStrike" spc="-1">
              <a:latin typeface="DejaVu Sans"/>
            </a:endParaRPr>
          </a:p>
          <a:p>
            <a:pPr algn="ctr">
              <a:lnSpc>
                <a:spcPct val="100000"/>
              </a:lnSpc>
            </a:pPr>
            <a:r>
              <a:rPr lang="en-US" sz="2000" b="0" i="1" strike="noStrike" spc="-1">
                <a:solidFill>
                  <a:srgbClr val="C00000"/>
                </a:solidFill>
                <a:latin typeface="Cambria"/>
                <a:ea typeface="DejaVu Sans"/>
              </a:rPr>
              <a:t>SRM Institute of Science &amp; Technology,</a:t>
            </a:r>
            <a:endParaRPr lang="en-US" sz="2000" b="0" strike="noStrike" spc="-1">
              <a:latin typeface="DejaVu Sans"/>
            </a:endParaRPr>
          </a:p>
          <a:p>
            <a:pPr algn="ctr">
              <a:lnSpc>
                <a:spcPct val="100000"/>
              </a:lnSpc>
            </a:pPr>
            <a:r>
              <a:rPr lang="en-US" sz="2000" b="0" i="1" strike="noStrike" spc="-1">
                <a:solidFill>
                  <a:srgbClr val="C00000"/>
                </a:solidFill>
                <a:latin typeface="Cambria"/>
                <a:ea typeface="DejaVu Sans"/>
              </a:rPr>
              <a:t>Kattankulathur</a:t>
            </a:r>
            <a:endParaRPr lang="en-US" sz="2000" b="0" strike="noStrike" spc="-1">
              <a:latin typeface="DejaVu Sans"/>
            </a:endParaRPr>
          </a:p>
        </p:txBody>
      </p:sp>
      <p:sp>
        <p:nvSpPr>
          <p:cNvPr id="133" name="CustomShape 3"/>
          <p:cNvSpPr/>
          <p:nvPr/>
        </p:nvSpPr>
        <p:spPr>
          <a:xfrm>
            <a:off x="2507742" y="3145320"/>
            <a:ext cx="3720996" cy="132198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1" i="1" strike="noStrike" spc="-1" dirty="0">
                <a:solidFill>
                  <a:srgbClr val="336600"/>
                </a:solidFill>
                <a:latin typeface="Cambria"/>
                <a:ea typeface="DejaVu Sans"/>
              </a:rPr>
              <a:t>Project Members</a:t>
            </a:r>
            <a:endParaRPr lang="en-US" sz="2000" b="0" strike="noStrike" spc="-1" dirty="0">
              <a:latin typeface="DejaVu Sans"/>
            </a:endParaRPr>
          </a:p>
          <a:p>
            <a:pPr algn="ctr">
              <a:lnSpc>
                <a:spcPct val="100000"/>
              </a:lnSpc>
            </a:pPr>
            <a:endParaRPr lang="en-US" sz="2000" b="0" strike="noStrike" spc="-1" dirty="0">
              <a:latin typeface="DejaVu Sans"/>
            </a:endParaRPr>
          </a:p>
          <a:p>
            <a:pPr algn="ctr">
              <a:lnSpc>
                <a:spcPct val="100000"/>
              </a:lnSpc>
            </a:pPr>
            <a:r>
              <a:rPr lang="en-US" sz="2000" b="0" i="1" strike="noStrike" spc="-1" dirty="0">
                <a:solidFill>
                  <a:srgbClr val="336600"/>
                </a:solidFill>
                <a:latin typeface="Cambria"/>
                <a:ea typeface="DejaVu Sans"/>
              </a:rPr>
              <a:t>Register </a:t>
            </a:r>
            <a:r>
              <a:rPr lang="en-US" sz="2000" b="0" i="1" strike="noStrike" spc="-1" dirty="0" smtClean="0">
                <a:solidFill>
                  <a:srgbClr val="336600"/>
                </a:solidFill>
                <a:latin typeface="Cambria"/>
                <a:ea typeface="DejaVu Sans"/>
              </a:rPr>
              <a:t>No </a:t>
            </a:r>
            <a:r>
              <a:rPr lang="en-US" sz="2000" b="0" i="1" strike="noStrike" spc="-1" dirty="0">
                <a:solidFill>
                  <a:srgbClr val="336600"/>
                </a:solidFill>
                <a:latin typeface="Cambria"/>
                <a:ea typeface="DejaVu Sans"/>
              </a:rPr>
              <a:t>–RA1511003010397</a:t>
            </a:r>
            <a:endParaRPr lang="en-US" sz="2000" b="0" strike="noStrike" spc="-1" dirty="0">
              <a:latin typeface="DejaVu Sans"/>
            </a:endParaRPr>
          </a:p>
          <a:p>
            <a:pPr algn="ctr">
              <a:lnSpc>
                <a:spcPct val="100000"/>
              </a:lnSpc>
            </a:pPr>
            <a:r>
              <a:rPr lang="en-US" sz="2000" b="0" i="1" strike="noStrike" spc="-1" dirty="0">
                <a:solidFill>
                  <a:srgbClr val="336600"/>
                </a:solidFill>
                <a:latin typeface="Cambria"/>
                <a:ea typeface="DejaVu Sans"/>
              </a:rPr>
              <a:t>Register No – RA1511003010179</a:t>
            </a:r>
            <a:endParaRPr lang="en-US" sz="2000" b="0" strike="noStrike" spc="-1" dirty="0">
              <a:latin typeface="DejaVu Sans"/>
            </a:endParaRPr>
          </a:p>
        </p:txBody>
      </p:sp>
      <p:sp>
        <p:nvSpPr>
          <p:cNvPr id="134" name="CustomShape 4"/>
          <p:cNvSpPr/>
          <p:nvPr/>
        </p:nvSpPr>
        <p:spPr>
          <a:xfrm>
            <a:off x="2834640" y="3045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pic>
        <p:nvPicPr>
          <p:cNvPr id="135" name="Picture 134"/>
          <p:cNvPicPr/>
          <p:nvPr/>
        </p:nvPicPr>
        <p:blipFill>
          <a:blip r:embed="rId3"/>
          <a:stretch/>
        </p:blipFill>
        <p:spPr>
          <a:xfrm>
            <a:off x="182880" y="0"/>
            <a:ext cx="2700720" cy="1541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65760" y="1556640"/>
            <a:ext cx="838044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5. Scope of the Project</a:t>
            </a:r>
            <a:endParaRPr lang="en-US" sz="2800" b="0" strike="noStrike" spc="-1">
              <a:latin typeface="DejaVu Sans"/>
            </a:endParaRPr>
          </a:p>
        </p:txBody>
      </p:sp>
      <p:sp>
        <p:nvSpPr>
          <p:cNvPr id="167" name="CustomShape 2"/>
          <p:cNvSpPr/>
          <p:nvPr/>
        </p:nvSpPr>
        <p:spPr>
          <a:xfrm>
            <a:off x="306360" y="2560320"/>
            <a:ext cx="8380440" cy="26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 This project is beneficial for all those physicians while treating  patients.</a:t>
            </a:r>
            <a:endParaRPr lang="en-US" sz="2200" b="0" strike="noStrike" spc="-1">
              <a:latin typeface="DejaVu Sans"/>
            </a:endParaRPr>
          </a:p>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This project will have good social impact since it is beneficial to people in all age groups. </a:t>
            </a:r>
            <a:endParaRPr lang="en-US" sz="2200" b="0" strike="noStrike" spc="-1">
              <a:latin typeface="DejaVu Sans"/>
            </a:endParaRPr>
          </a:p>
          <a:p>
            <a:pPr algn="just">
              <a:lnSpc>
                <a:spcPct val="150000"/>
              </a:lnSpc>
            </a:pPr>
            <a:endParaRPr lang="en-US" sz="2200" b="0" strike="noStrike" spc="-1">
              <a:latin typeface="DejaVu Sans"/>
            </a:endParaRPr>
          </a:p>
        </p:txBody>
      </p:sp>
      <p:pic>
        <p:nvPicPr>
          <p:cNvPr id="168" name="Picture 167"/>
          <p:cNvPicPr/>
          <p:nvPr/>
        </p:nvPicPr>
        <p:blipFill>
          <a:blip r:embed="rId2"/>
          <a:stretch/>
        </p:blipFill>
        <p:spPr>
          <a:xfrm>
            <a:off x="366120" y="93240"/>
            <a:ext cx="2559960" cy="1461240"/>
          </a:xfrm>
          <a:prstGeom prst="rect">
            <a:avLst/>
          </a:prstGeom>
          <a:ln>
            <a:noFill/>
          </a:ln>
        </p:spPr>
      </p:pic>
      <p:sp>
        <p:nvSpPr>
          <p:cNvPr id="169" name="CustomShape 3"/>
          <p:cNvSpPr/>
          <p:nvPr/>
        </p:nvSpPr>
        <p:spPr>
          <a:xfrm>
            <a:off x="2834640" y="45108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04920" y="1376280"/>
            <a:ext cx="838044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6. Present System</a:t>
            </a:r>
            <a:endParaRPr lang="en-US" sz="2800" b="0" strike="noStrike" spc="-1">
              <a:latin typeface="DejaVu Sans"/>
            </a:endParaRPr>
          </a:p>
        </p:txBody>
      </p:sp>
      <p:sp>
        <p:nvSpPr>
          <p:cNvPr id="171" name="CustomShape 2"/>
          <p:cNvSpPr/>
          <p:nvPr/>
        </p:nvSpPr>
        <p:spPr>
          <a:xfrm>
            <a:off x="304920" y="2057400"/>
            <a:ext cx="8380440" cy="269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920" algn="just">
              <a:lnSpc>
                <a:spcPct val="150000"/>
              </a:lnSpc>
              <a:buClr>
                <a:srgbClr val="000000"/>
              </a:buClr>
              <a:buFont typeface="Wingdings" charset="2"/>
              <a:buChar char=""/>
            </a:pPr>
            <a:r>
              <a:rPr lang="en-US" sz="2400" b="0" strike="noStrike" spc="-1">
                <a:solidFill>
                  <a:srgbClr val="000000"/>
                </a:solidFill>
                <a:latin typeface="Perpetua"/>
                <a:ea typeface="DejaVu Sans"/>
              </a:rPr>
              <a:t>The previous system does go in depth about the different possible ways of getting a hypertension.</a:t>
            </a:r>
            <a:endParaRPr lang="en-US" sz="2400" b="0" strike="noStrike" spc="-1">
              <a:latin typeface="DejaVu Sans"/>
            </a:endParaRPr>
          </a:p>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The present system uses ensemble modelling which does not have a high accuracy.</a:t>
            </a:r>
            <a:endParaRPr lang="en-US" sz="2200" b="0" strike="noStrike" spc="-1">
              <a:latin typeface="DejaVu Sans"/>
            </a:endParaRPr>
          </a:p>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It takes into account only limited features. </a:t>
            </a:r>
            <a:endParaRPr lang="en-US" sz="2200" b="0" strike="noStrike" spc="-1">
              <a:latin typeface="DejaVu Sans"/>
            </a:endParaRPr>
          </a:p>
        </p:txBody>
      </p:sp>
      <p:pic>
        <p:nvPicPr>
          <p:cNvPr id="172" name="Picture 171"/>
          <p:cNvPicPr/>
          <p:nvPr/>
        </p:nvPicPr>
        <p:blipFill>
          <a:blip r:embed="rId2"/>
          <a:stretch/>
        </p:blipFill>
        <p:spPr>
          <a:xfrm>
            <a:off x="365760" y="92880"/>
            <a:ext cx="2559960" cy="1461240"/>
          </a:xfrm>
          <a:prstGeom prst="rect">
            <a:avLst/>
          </a:prstGeom>
          <a:ln>
            <a:noFill/>
          </a:ln>
        </p:spPr>
      </p:pic>
      <p:sp>
        <p:nvSpPr>
          <p:cNvPr id="173" name="CustomShape 3"/>
          <p:cNvSpPr/>
          <p:nvPr/>
        </p:nvSpPr>
        <p:spPr>
          <a:xfrm>
            <a:off x="2834640" y="44964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04920" y="1415520"/>
            <a:ext cx="838044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7. Proposed System</a:t>
            </a:r>
            <a:endParaRPr lang="en-US" sz="2800" b="0" strike="noStrike" spc="-1">
              <a:latin typeface="DejaVu Sans"/>
            </a:endParaRPr>
          </a:p>
        </p:txBody>
      </p:sp>
      <p:sp>
        <p:nvSpPr>
          <p:cNvPr id="175" name="CustomShape 2"/>
          <p:cNvSpPr/>
          <p:nvPr/>
        </p:nvSpPr>
        <p:spPr>
          <a:xfrm>
            <a:off x="304920" y="2057400"/>
            <a:ext cx="8380440" cy="411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920">
              <a:lnSpc>
                <a:spcPct val="150000"/>
              </a:lnSpc>
              <a:buClr>
                <a:srgbClr val="000000"/>
              </a:buClr>
              <a:buFont typeface="Wingdings" charset="2"/>
              <a:buChar char=""/>
            </a:pPr>
            <a:r>
              <a:rPr lang="en-US" sz="2200" b="0" strike="noStrike" spc="-1">
                <a:solidFill>
                  <a:srgbClr val="000000"/>
                </a:solidFill>
                <a:latin typeface="Cambria"/>
                <a:ea typeface="DejaVu Sans"/>
              </a:rPr>
              <a:t>The proposed system will contain a model that predicts whether a particular person may or may not get hypertension and the degree to which he is affected.</a:t>
            </a:r>
            <a:endParaRPr lang="en-US" sz="2200" b="0" strike="noStrike" spc="-1">
              <a:latin typeface="DejaVu Sans"/>
            </a:endParaRPr>
          </a:p>
          <a:p>
            <a:pPr marL="216000" indent="-214920">
              <a:lnSpc>
                <a:spcPct val="150000"/>
              </a:lnSpc>
              <a:buClr>
                <a:srgbClr val="000000"/>
              </a:buClr>
              <a:buFont typeface="Wingdings" charset="2"/>
              <a:buChar char=""/>
            </a:pPr>
            <a:r>
              <a:rPr lang="en-US" sz="2200" b="0" strike="noStrike" spc="-1">
                <a:solidFill>
                  <a:srgbClr val="000000"/>
                </a:solidFill>
                <a:latin typeface="Cambria"/>
                <a:ea typeface="DejaVu Sans"/>
              </a:rPr>
              <a:t>The system firstly makes a map of all the features we have and make random number of layers.</a:t>
            </a:r>
            <a:endParaRPr lang="en-US" sz="2200" b="0" strike="noStrike" spc="-1">
              <a:latin typeface="DejaVu Sans"/>
            </a:endParaRPr>
          </a:p>
          <a:p>
            <a:pPr marL="216000" indent="-214920">
              <a:lnSpc>
                <a:spcPct val="150000"/>
              </a:lnSpc>
              <a:buClr>
                <a:srgbClr val="000000"/>
              </a:buClr>
              <a:buFont typeface="Wingdings" charset="2"/>
              <a:buChar char=""/>
            </a:pPr>
            <a:r>
              <a:rPr lang="en-US" sz="2200" b="0" strike="noStrike" spc="-1">
                <a:solidFill>
                  <a:srgbClr val="000000"/>
                </a:solidFill>
                <a:latin typeface="Cambria"/>
                <a:ea typeface="DejaVu Sans"/>
              </a:rPr>
              <a:t>Extreme learning, facilitates a single type of learning algorithm that can be used to handle heterogeneous data. </a:t>
            </a:r>
            <a:endParaRPr lang="en-US" sz="2200" b="0" strike="noStrike" spc="-1">
              <a:latin typeface="DejaVu Sans"/>
            </a:endParaRPr>
          </a:p>
        </p:txBody>
      </p:sp>
      <p:pic>
        <p:nvPicPr>
          <p:cNvPr id="176" name="Picture 175"/>
          <p:cNvPicPr/>
          <p:nvPr/>
        </p:nvPicPr>
        <p:blipFill>
          <a:blip r:embed="rId2"/>
          <a:stretch/>
        </p:blipFill>
        <p:spPr>
          <a:xfrm>
            <a:off x="365760" y="92880"/>
            <a:ext cx="2559960" cy="1461240"/>
          </a:xfrm>
          <a:prstGeom prst="rect">
            <a:avLst/>
          </a:prstGeom>
          <a:ln>
            <a:noFill/>
          </a:ln>
        </p:spPr>
      </p:pic>
      <p:sp>
        <p:nvSpPr>
          <p:cNvPr id="177" name="CustomShape 3"/>
          <p:cNvSpPr/>
          <p:nvPr/>
        </p:nvSpPr>
        <p:spPr>
          <a:xfrm>
            <a:off x="2834640" y="44964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914400" y="2997000"/>
            <a:ext cx="7770960" cy="3021480"/>
          </a:xfrm>
          <a:prstGeom prst="rect">
            <a:avLst/>
          </a:prstGeom>
          <a:noFill/>
          <a:ln>
            <a:noFill/>
          </a:ln>
        </p:spPr>
        <p:style>
          <a:lnRef idx="0">
            <a:scrgbClr r="0" g="0" b="0"/>
          </a:lnRef>
          <a:fillRef idx="0">
            <a:scrgbClr r="0" g="0" b="0"/>
          </a:fillRef>
          <a:effectRef idx="0">
            <a:scrgbClr r="0" g="0" b="0"/>
          </a:effectRef>
          <a:fontRef idx="minor"/>
        </p:style>
      </p:sp>
      <p:sp>
        <p:nvSpPr>
          <p:cNvPr id="179" name="CustomShape 2"/>
          <p:cNvSpPr/>
          <p:nvPr/>
        </p:nvSpPr>
        <p:spPr>
          <a:xfrm>
            <a:off x="304920" y="1461600"/>
            <a:ext cx="83804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trike="noStrike" spc="-1">
                <a:solidFill>
                  <a:srgbClr val="00B050"/>
                </a:solidFill>
                <a:latin typeface="Cambria"/>
                <a:ea typeface="DejaVu Sans"/>
              </a:rPr>
              <a:t>Architecture Diagram</a:t>
            </a:r>
            <a:endParaRPr lang="en-US" sz="2400" b="0" strike="noStrike" spc="-1">
              <a:latin typeface="DejaVu Sans"/>
            </a:endParaRPr>
          </a:p>
        </p:txBody>
      </p:sp>
      <p:pic>
        <p:nvPicPr>
          <p:cNvPr id="180" name="Picture 179"/>
          <p:cNvPicPr/>
          <p:nvPr/>
        </p:nvPicPr>
        <p:blipFill>
          <a:blip r:embed="rId2"/>
          <a:stretch/>
        </p:blipFill>
        <p:spPr>
          <a:xfrm>
            <a:off x="2011680" y="2103120"/>
            <a:ext cx="4205520" cy="4388400"/>
          </a:xfrm>
          <a:prstGeom prst="rect">
            <a:avLst/>
          </a:prstGeom>
          <a:ln>
            <a:noFill/>
          </a:ln>
        </p:spPr>
      </p:pic>
      <p:pic>
        <p:nvPicPr>
          <p:cNvPr id="181" name="Picture 180"/>
          <p:cNvPicPr/>
          <p:nvPr/>
        </p:nvPicPr>
        <p:blipFill>
          <a:blip r:embed="rId3"/>
          <a:stretch/>
        </p:blipFill>
        <p:spPr>
          <a:xfrm>
            <a:off x="183600" y="0"/>
            <a:ext cx="2700720" cy="1541880"/>
          </a:xfrm>
          <a:prstGeom prst="rect">
            <a:avLst/>
          </a:prstGeom>
          <a:ln>
            <a:noFill/>
          </a:ln>
        </p:spPr>
      </p:pic>
      <p:sp>
        <p:nvSpPr>
          <p:cNvPr id="182" name="CustomShape 3"/>
          <p:cNvSpPr/>
          <p:nvPr/>
        </p:nvSpPr>
        <p:spPr>
          <a:xfrm>
            <a:off x="2834640" y="45000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325080" y="1488600"/>
            <a:ext cx="83804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trike="noStrike" spc="-1">
                <a:solidFill>
                  <a:srgbClr val="00B050"/>
                </a:solidFill>
                <a:latin typeface="Cambria"/>
                <a:ea typeface="DejaVu Sans"/>
              </a:rPr>
              <a:t>8. Algorithm used</a:t>
            </a:r>
            <a:endParaRPr lang="en-US" sz="2400" b="0" strike="noStrike" spc="-1">
              <a:latin typeface="DejaVu Sans"/>
            </a:endParaRPr>
          </a:p>
        </p:txBody>
      </p:sp>
      <p:sp>
        <p:nvSpPr>
          <p:cNvPr id="184" name="CustomShape 2"/>
          <p:cNvSpPr/>
          <p:nvPr/>
        </p:nvSpPr>
        <p:spPr>
          <a:xfrm>
            <a:off x="597600" y="2156760"/>
            <a:ext cx="783540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dirty="0">
                <a:solidFill>
                  <a:srgbClr val="000000"/>
                </a:solidFill>
                <a:latin typeface="Perpetua"/>
                <a:ea typeface="DejaVu Sans"/>
              </a:rPr>
              <a:t>Here we have used the ELM algorithm to predict the possibility of hypertension.</a:t>
            </a:r>
            <a:endParaRPr lang="en-US" sz="2200" b="0" strike="noStrike" spc="-1" dirty="0">
              <a:latin typeface="DejaVu Sans"/>
            </a:endParaRPr>
          </a:p>
          <a:p>
            <a:pPr>
              <a:lnSpc>
                <a:spcPct val="100000"/>
              </a:lnSpc>
            </a:pPr>
            <a:endParaRPr lang="en-US" sz="2200" b="0" strike="noStrike" spc="-1" dirty="0">
              <a:latin typeface="DejaVu Sans"/>
            </a:endParaRPr>
          </a:p>
          <a:p>
            <a:pPr>
              <a:lnSpc>
                <a:spcPct val="100000"/>
              </a:lnSpc>
            </a:pPr>
            <a:r>
              <a:rPr lang="en-US" sz="2200" b="0" strike="noStrike" spc="-1" dirty="0">
                <a:solidFill>
                  <a:srgbClr val="000000"/>
                </a:solidFill>
                <a:latin typeface="Perpetua"/>
                <a:ea typeface="DejaVu Sans"/>
              </a:rPr>
              <a:t>Algorithm:</a:t>
            </a:r>
            <a:endParaRPr lang="en-US" sz="2200" b="0" strike="noStrike" spc="-1" dirty="0">
              <a:latin typeface="DejaVu Sans"/>
            </a:endParaRPr>
          </a:p>
          <a:p>
            <a:pPr>
              <a:lnSpc>
                <a:spcPct val="100000"/>
              </a:lnSpc>
            </a:pPr>
            <a:endParaRPr lang="en-US" sz="2200" b="0" strike="noStrike" spc="-1" dirty="0">
              <a:latin typeface="DejaVu Sans"/>
            </a:endParaRPr>
          </a:p>
          <a:p>
            <a:pPr>
              <a:lnSpc>
                <a:spcPct val="100000"/>
              </a:lnSpc>
            </a:pPr>
            <a:r>
              <a:rPr lang="en-US" sz="2200" b="0" strike="noStrike" spc="-1" dirty="0">
                <a:solidFill>
                  <a:srgbClr val="000000"/>
                </a:solidFill>
                <a:latin typeface="Perpetua"/>
                <a:ea typeface="DejaVu Sans"/>
              </a:rPr>
              <a:t>Step1: Get the input features</a:t>
            </a:r>
            <a:endParaRPr lang="en-US" sz="2200" b="0" strike="noStrike" spc="-1" dirty="0">
              <a:latin typeface="DejaVu Sans"/>
            </a:endParaRPr>
          </a:p>
          <a:p>
            <a:pPr>
              <a:lnSpc>
                <a:spcPct val="100000"/>
              </a:lnSpc>
            </a:pPr>
            <a:r>
              <a:rPr lang="en-US" sz="2200" b="0" strike="noStrike" spc="-1" dirty="0">
                <a:solidFill>
                  <a:srgbClr val="000000"/>
                </a:solidFill>
                <a:latin typeface="Perpetua"/>
                <a:ea typeface="DejaVu Sans"/>
              </a:rPr>
              <a:t>Step 2:</a:t>
            </a:r>
            <a:r>
              <a:rPr lang="en-US" sz="1800" b="0" strike="noStrike" spc="-1" dirty="0">
                <a:solidFill>
                  <a:srgbClr val="000000"/>
                </a:solidFill>
                <a:latin typeface="Perpetua"/>
                <a:ea typeface="DejaVu Sans"/>
              </a:rPr>
              <a:t> Make a DNN using following steps</a:t>
            </a:r>
            <a:endParaRPr lang="en-US" sz="1800" b="0" strike="noStrike" spc="-1" dirty="0">
              <a:latin typeface="DejaVu Sans"/>
            </a:endParaRPr>
          </a:p>
          <a:p>
            <a:pPr marL="857160" lvl="1" indent="-398520">
              <a:lnSpc>
                <a:spcPct val="100000"/>
              </a:lnSpc>
              <a:buClr>
                <a:srgbClr val="000000"/>
              </a:buClr>
              <a:buFont typeface="Franklin Gothic Book"/>
              <a:buAutoNum type="romanLcPeriod"/>
            </a:pPr>
            <a:r>
              <a:rPr lang="en-US" sz="1800" b="0" strike="noStrike" spc="-1" dirty="0">
                <a:solidFill>
                  <a:srgbClr val="000000"/>
                </a:solidFill>
                <a:latin typeface="Perpetua"/>
                <a:ea typeface="DejaVu Sans"/>
              </a:rPr>
              <a:t>Assign arbitrary weights and bias</a:t>
            </a:r>
            <a:endParaRPr lang="en-US" sz="1800" b="0" strike="noStrike" spc="-1" dirty="0">
              <a:latin typeface="DejaVu Sans"/>
            </a:endParaRPr>
          </a:p>
          <a:p>
            <a:pPr marL="857160" lvl="1" indent="-398520">
              <a:lnSpc>
                <a:spcPct val="100000"/>
              </a:lnSpc>
              <a:buClr>
                <a:srgbClr val="000000"/>
              </a:buClr>
              <a:buFont typeface="Franklin Gothic Book"/>
              <a:buAutoNum type="romanLcPeriod"/>
            </a:pPr>
            <a:r>
              <a:rPr lang="en-US" sz="1800" b="0" strike="noStrike" spc="-1" dirty="0">
                <a:solidFill>
                  <a:srgbClr val="000000"/>
                </a:solidFill>
                <a:latin typeface="Perpetua"/>
                <a:ea typeface="DejaVu Sans"/>
              </a:rPr>
              <a:t>Calculate hidden output layer</a:t>
            </a:r>
            <a:endParaRPr lang="en-US" sz="1800" b="0" strike="noStrike" spc="-1" dirty="0">
              <a:latin typeface="DejaVu Sans"/>
            </a:endParaRPr>
          </a:p>
          <a:p>
            <a:pPr marL="857160" lvl="1" indent="-398520">
              <a:lnSpc>
                <a:spcPct val="100000"/>
              </a:lnSpc>
              <a:buClr>
                <a:srgbClr val="000000"/>
              </a:buClr>
              <a:buFont typeface="Franklin Gothic Book"/>
              <a:buAutoNum type="romanLcPeriod"/>
            </a:pPr>
            <a:r>
              <a:rPr lang="en-US" sz="1800" b="0" strike="noStrike" spc="-1" dirty="0">
                <a:solidFill>
                  <a:srgbClr val="000000"/>
                </a:solidFill>
                <a:latin typeface="Perpetua"/>
                <a:ea typeface="DejaVu Sans"/>
              </a:rPr>
              <a:t>Calculate output weights</a:t>
            </a:r>
            <a:endParaRPr lang="en-US" sz="1800" b="0" strike="noStrike" spc="-1" dirty="0">
              <a:latin typeface="DejaVu Sans"/>
            </a:endParaRPr>
          </a:p>
          <a:p>
            <a:pPr>
              <a:lnSpc>
                <a:spcPct val="100000"/>
              </a:lnSpc>
            </a:pPr>
            <a:r>
              <a:rPr lang="en-US" sz="2200" b="0" strike="noStrike" spc="-1" dirty="0">
                <a:solidFill>
                  <a:srgbClr val="000000"/>
                </a:solidFill>
                <a:latin typeface="Perpetua"/>
                <a:ea typeface="DejaVu Sans"/>
              </a:rPr>
              <a:t>Step 3: Find the output or second layer weights</a:t>
            </a:r>
            <a:endParaRPr lang="en-US" sz="2200" b="0" strike="noStrike" spc="-1" dirty="0">
              <a:latin typeface="DejaVu Sans"/>
            </a:endParaRPr>
          </a:p>
          <a:p>
            <a:pPr>
              <a:lnSpc>
                <a:spcPct val="100000"/>
              </a:lnSpc>
            </a:pPr>
            <a:r>
              <a:rPr lang="en-US" sz="2200" b="0" strike="noStrike" spc="-1" dirty="0">
                <a:solidFill>
                  <a:srgbClr val="000000"/>
                </a:solidFill>
                <a:latin typeface="Perpetua"/>
                <a:ea typeface="DejaVu Sans"/>
              </a:rPr>
              <a:t>Step 4: Use the classifier to find out the hypertension possibility</a:t>
            </a:r>
            <a:endParaRPr lang="en-US" sz="2200" b="0" strike="noStrike" spc="-1" dirty="0">
              <a:latin typeface="DejaVu Sans"/>
            </a:endParaRPr>
          </a:p>
          <a:p>
            <a:pPr>
              <a:lnSpc>
                <a:spcPct val="100000"/>
              </a:lnSpc>
            </a:pPr>
            <a:r>
              <a:rPr lang="en-US" sz="2200" b="0" strike="noStrike" spc="-1" dirty="0">
                <a:solidFill>
                  <a:srgbClr val="000000"/>
                </a:solidFill>
                <a:latin typeface="Perpetua"/>
                <a:ea typeface="DejaVu Sans"/>
              </a:rPr>
              <a:t>Step 5: Predict and show results </a:t>
            </a:r>
            <a:endParaRPr lang="en-US" sz="2200" b="0" strike="noStrike" spc="-1" dirty="0">
              <a:latin typeface="DejaVu Sans"/>
            </a:endParaRPr>
          </a:p>
        </p:txBody>
      </p:sp>
      <p:pic>
        <p:nvPicPr>
          <p:cNvPr id="185" name="Picture 184"/>
          <p:cNvPicPr/>
          <p:nvPr/>
        </p:nvPicPr>
        <p:blipFill>
          <a:blip r:embed="rId2"/>
          <a:stretch/>
        </p:blipFill>
        <p:spPr>
          <a:xfrm>
            <a:off x="183960" y="0"/>
            <a:ext cx="2700720" cy="1541880"/>
          </a:xfrm>
          <a:prstGeom prst="rect">
            <a:avLst/>
          </a:prstGeom>
          <a:ln>
            <a:noFill/>
          </a:ln>
        </p:spPr>
      </p:pic>
      <p:sp>
        <p:nvSpPr>
          <p:cNvPr id="186" name="CustomShape 3"/>
          <p:cNvSpPr/>
          <p:nvPr/>
        </p:nvSpPr>
        <p:spPr>
          <a:xfrm>
            <a:off x="2834640" y="4503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1823718"/>
            <a:ext cx="8229240" cy="4201150"/>
          </a:xfrm>
        </p:spPr>
        <p:txBody>
          <a:bodyPr/>
          <a:lstStyle/>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p:txBody>
      </p:sp>
      <p:pic>
        <p:nvPicPr>
          <p:cNvPr id="4" name="Picture 3"/>
          <p:cNvPicPr/>
          <p:nvPr/>
        </p:nvPicPr>
        <p:blipFill>
          <a:blip r:embed="rId2"/>
          <a:stretch/>
        </p:blipFill>
        <p:spPr>
          <a:xfrm>
            <a:off x="183960" y="0"/>
            <a:ext cx="2700720" cy="1541880"/>
          </a:xfrm>
          <a:prstGeom prst="rect">
            <a:avLst/>
          </a:prstGeom>
          <a:ln>
            <a:noFill/>
          </a:ln>
        </p:spPr>
      </p:pic>
      <p:sp>
        <p:nvSpPr>
          <p:cNvPr id="5" name="CustomShape 3"/>
          <p:cNvSpPr/>
          <p:nvPr/>
        </p:nvSpPr>
        <p:spPr>
          <a:xfrm>
            <a:off x="2834640" y="4503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
        <p:nvSpPr>
          <p:cNvPr id="6" name="TextBox 5"/>
          <p:cNvSpPr txBox="1"/>
          <p:nvPr/>
        </p:nvSpPr>
        <p:spPr>
          <a:xfrm>
            <a:off x="900572" y="2497541"/>
            <a:ext cx="7342495" cy="1200329"/>
          </a:xfrm>
          <a:prstGeom prst="rect">
            <a:avLst/>
          </a:prstGeom>
          <a:noFill/>
        </p:spPr>
        <p:txBody>
          <a:bodyPr wrap="square" rtlCol="0">
            <a:spAutoFit/>
          </a:bodyPr>
          <a:lstStyle/>
          <a:p>
            <a:r>
              <a:rPr lang="en-US" dirty="0" smtClean="0"/>
              <a:t>When we add MELM-GRBF to the whole algorithm, we find that the accuracy is increased. </a:t>
            </a:r>
          </a:p>
          <a:p>
            <a:endParaRPr lang="en-US" dirty="0"/>
          </a:p>
          <a:p>
            <a:r>
              <a:rPr lang="en-US" dirty="0" smtClean="0"/>
              <a:t>We have achieved an accuracy of 50% and are trying to make it better</a:t>
            </a:r>
            <a:endParaRPr lang="en-US" dirty="0"/>
          </a:p>
        </p:txBody>
      </p:sp>
      <p:sp>
        <p:nvSpPr>
          <p:cNvPr id="8" name="CustomShape 2"/>
          <p:cNvSpPr/>
          <p:nvPr/>
        </p:nvSpPr>
        <p:spPr>
          <a:xfrm>
            <a:off x="304920" y="1492362"/>
            <a:ext cx="8380440" cy="5763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pc="-1" dirty="0" smtClean="0">
                <a:solidFill>
                  <a:srgbClr val="00B050"/>
                </a:solidFill>
                <a:latin typeface="Cambria"/>
              </a:rPr>
              <a:t>Currently working on</a:t>
            </a:r>
            <a:endParaRPr lang="en-US" sz="2400" b="0" strike="noStrike" spc="-1" dirty="0">
              <a:latin typeface="DejaVu Sans"/>
            </a:endParaRPr>
          </a:p>
        </p:txBody>
      </p:sp>
    </p:spTree>
    <p:extLst>
      <p:ext uri="{BB962C8B-B14F-4D97-AF65-F5344CB8AC3E}">
        <p14:creationId xmlns:p14="http://schemas.microsoft.com/office/powerpoint/2010/main" val="389815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23081" y="2663267"/>
            <a:ext cx="8366077" cy="2930033"/>
          </a:xfrm>
        </p:spPr>
        <p:txBody>
          <a:bodyPr/>
          <a:lstStyle/>
          <a:p>
            <a:pPr marL="0" indent="0">
              <a:buNone/>
            </a:pPr>
            <a:r>
              <a:rPr lang="en-US" sz="2000" dirty="0" smtClean="0"/>
              <a:t>In this changes we made, we have increased our efficiency from 65% to 90%.</a:t>
            </a:r>
          </a:p>
          <a:p>
            <a:pPr marL="0" indent="0">
              <a:buNone/>
            </a:pPr>
            <a:endParaRPr lang="en-US" sz="2000" dirty="0"/>
          </a:p>
          <a:p>
            <a:pPr marL="0" indent="0">
              <a:buNone/>
            </a:pPr>
            <a:r>
              <a:rPr lang="en-US" sz="2000" dirty="0" smtClean="0"/>
              <a:t>We have added more data and features. We also tweaked the algorithm a bit and changed the amount of hyper parameters that we were using.</a:t>
            </a:r>
          </a:p>
          <a:p>
            <a:pPr marL="0" indent="0">
              <a:buNone/>
            </a:pPr>
            <a:endParaRPr lang="en-US" sz="1400" dirty="0"/>
          </a:p>
          <a:p>
            <a:pPr marL="0" indent="0">
              <a:buNone/>
            </a:pPr>
            <a:endParaRPr lang="en-US" sz="1400" dirty="0"/>
          </a:p>
          <a:p>
            <a:pPr marL="0" indent="0">
              <a:buNone/>
            </a:pPr>
            <a:endParaRPr lang="en-US" sz="1400" dirty="0" smtClean="0"/>
          </a:p>
          <a:p>
            <a:pPr marL="0" indent="0">
              <a:buNone/>
            </a:pPr>
            <a:endParaRPr lang="en-US" sz="1400" dirty="0"/>
          </a:p>
        </p:txBody>
      </p:sp>
      <p:pic>
        <p:nvPicPr>
          <p:cNvPr id="4" name="Picture 3"/>
          <p:cNvPicPr/>
          <p:nvPr/>
        </p:nvPicPr>
        <p:blipFill>
          <a:blip r:embed="rId2"/>
          <a:stretch/>
        </p:blipFill>
        <p:spPr>
          <a:xfrm>
            <a:off x="183960" y="0"/>
            <a:ext cx="2700720" cy="1541880"/>
          </a:xfrm>
          <a:prstGeom prst="rect">
            <a:avLst/>
          </a:prstGeom>
          <a:ln>
            <a:noFill/>
          </a:ln>
        </p:spPr>
      </p:pic>
      <p:sp>
        <p:nvSpPr>
          <p:cNvPr id="5" name="CustomShape 3"/>
          <p:cNvSpPr/>
          <p:nvPr/>
        </p:nvSpPr>
        <p:spPr>
          <a:xfrm>
            <a:off x="2834640" y="4503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
        <p:nvSpPr>
          <p:cNvPr id="10" name="CustomShape 2"/>
          <p:cNvSpPr/>
          <p:nvPr/>
        </p:nvSpPr>
        <p:spPr>
          <a:xfrm>
            <a:off x="304920" y="1492362"/>
            <a:ext cx="8380440" cy="5763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pc="-1" dirty="0" smtClean="0">
                <a:solidFill>
                  <a:srgbClr val="00B050"/>
                </a:solidFill>
                <a:latin typeface="Cambria"/>
              </a:rPr>
              <a:t>Changes made from the 2</a:t>
            </a:r>
            <a:r>
              <a:rPr lang="en-US" sz="2400" b="1" spc="-1" baseline="30000" dirty="0" smtClean="0">
                <a:solidFill>
                  <a:srgbClr val="00B050"/>
                </a:solidFill>
                <a:latin typeface="Cambria"/>
              </a:rPr>
              <a:t>nd</a:t>
            </a:r>
            <a:r>
              <a:rPr lang="en-US" sz="2400" b="1" spc="-1" dirty="0" smtClean="0">
                <a:solidFill>
                  <a:srgbClr val="00B050"/>
                </a:solidFill>
                <a:latin typeface="Cambria"/>
              </a:rPr>
              <a:t> review</a:t>
            </a:r>
            <a:endParaRPr lang="en-US" sz="2400" b="0" strike="noStrike" spc="-1" dirty="0">
              <a:latin typeface="DejaVu Sans"/>
            </a:endParaRPr>
          </a:p>
        </p:txBody>
      </p:sp>
    </p:spTree>
    <p:extLst>
      <p:ext uri="{BB962C8B-B14F-4D97-AF65-F5344CB8AC3E}">
        <p14:creationId xmlns:p14="http://schemas.microsoft.com/office/powerpoint/2010/main" val="171533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914400" y="2680200"/>
            <a:ext cx="7770960" cy="33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88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We </a:t>
            </a:r>
            <a:r>
              <a:rPr lang="en-US" sz="2600" b="0" strike="noStrike" spc="-1" dirty="0" smtClean="0">
                <a:solidFill>
                  <a:srgbClr val="000000"/>
                </a:solidFill>
                <a:latin typeface="Perpetua"/>
                <a:ea typeface="DejaVu Sans"/>
              </a:rPr>
              <a:t>have submitted our paper to the IET Biomedical Journal. </a:t>
            </a:r>
            <a:r>
              <a:rPr lang="en-US" sz="2600" spc="-1" dirty="0" smtClean="0">
                <a:solidFill>
                  <a:srgbClr val="000000"/>
                </a:solidFill>
                <a:latin typeface="Perpetua"/>
                <a:ea typeface="DejaVu Sans"/>
              </a:rPr>
              <a:t>We are expecting </a:t>
            </a:r>
            <a:r>
              <a:rPr lang="en-US" sz="2600" spc="-1" smtClean="0">
                <a:solidFill>
                  <a:srgbClr val="000000"/>
                </a:solidFill>
                <a:latin typeface="Perpetua"/>
                <a:ea typeface="DejaVu Sans"/>
              </a:rPr>
              <a:t>acceptance soon.</a:t>
            </a:r>
            <a:endParaRPr lang="en-US" sz="2600" b="0" strike="noStrike" spc="-1" dirty="0">
              <a:latin typeface="DejaVu Sans"/>
            </a:endParaRPr>
          </a:p>
        </p:txBody>
      </p:sp>
      <p:sp>
        <p:nvSpPr>
          <p:cNvPr id="188" name="CustomShape 2"/>
          <p:cNvSpPr/>
          <p:nvPr/>
        </p:nvSpPr>
        <p:spPr>
          <a:xfrm>
            <a:off x="304920" y="1461600"/>
            <a:ext cx="83804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trike="noStrike" spc="-1" dirty="0">
                <a:solidFill>
                  <a:srgbClr val="00B050"/>
                </a:solidFill>
                <a:latin typeface="Cambria"/>
                <a:ea typeface="DejaVu Sans"/>
              </a:rPr>
              <a:t>Work Done</a:t>
            </a:r>
            <a:endParaRPr lang="en-US" sz="2400" b="0" strike="noStrike" spc="-1" dirty="0">
              <a:latin typeface="DejaVu Sans"/>
            </a:endParaRPr>
          </a:p>
        </p:txBody>
      </p:sp>
      <p:sp>
        <p:nvSpPr>
          <p:cNvPr id="189" name="CustomShape 3"/>
          <p:cNvSpPr/>
          <p:nvPr/>
        </p:nvSpPr>
        <p:spPr>
          <a:xfrm>
            <a:off x="2834640" y="4503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pic>
        <p:nvPicPr>
          <p:cNvPr id="190" name="Picture 189"/>
          <p:cNvPicPr/>
          <p:nvPr/>
        </p:nvPicPr>
        <p:blipFill>
          <a:blip r:embed="rId2"/>
          <a:stretch/>
        </p:blipFill>
        <p:spPr>
          <a:xfrm>
            <a:off x="184320" y="0"/>
            <a:ext cx="2700720" cy="1541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04920" y="1460880"/>
            <a:ext cx="83804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trike="noStrike" spc="-1">
                <a:solidFill>
                  <a:srgbClr val="00B050"/>
                </a:solidFill>
                <a:latin typeface="Cambria"/>
                <a:ea typeface="DejaVu Sans"/>
              </a:rPr>
              <a:t>8. Conclusion</a:t>
            </a:r>
            <a:endParaRPr lang="en-US" sz="2400" b="0" strike="noStrike" spc="-1">
              <a:latin typeface="DejaVu Sans"/>
            </a:endParaRPr>
          </a:p>
        </p:txBody>
      </p:sp>
      <p:sp>
        <p:nvSpPr>
          <p:cNvPr id="192" name="CustomShape 2"/>
          <p:cNvSpPr/>
          <p:nvPr/>
        </p:nvSpPr>
        <p:spPr>
          <a:xfrm>
            <a:off x="304920" y="2057400"/>
            <a:ext cx="8380440" cy="26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2200" b="0" strike="noStrike" spc="-1">
                <a:solidFill>
                  <a:srgbClr val="000000"/>
                </a:solidFill>
                <a:latin typeface="Cambria"/>
                <a:ea typeface="DejaVu Sans"/>
              </a:rPr>
              <a:t>The project tries to make the work of physicians and other such doctors easier but higher and better prediction by mimicking the real life situations so as to make enable the systems to take in real life scenarios and better prediction</a:t>
            </a:r>
            <a:r>
              <a:rPr lang="en-US" sz="2200" b="1" strike="noStrike" spc="-1">
                <a:solidFill>
                  <a:srgbClr val="FF0000"/>
                </a:solidFill>
                <a:latin typeface="Cambria"/>
                <a:ea typeface="DejaVu Sans"/>
              </a:rPr>
              <a:t> . </a:t>
            </a:r>
            <a:endParaRPr lang="en-US" sz="2200" b="0" strike="noStrike" spc="-1">
              <a:latin typeface="DejaVu Sans"/>
            </a:endParaRPr>
          </a:p>
        </p:txBody>
      </p:sp>
      <p:pic>
        <p:nvPicPr>
          <p:cNvPr id="193" name="Picture 192"/>
          <p:cNvPicPr/>
          <p:nvPr/>
        </p:nvPicPr>
        <p:blipFill>
          <a:blip r:embed="rId2"/>
          <a:stretch/>
        </p:blipFill>
        <p:spPr>
          <a:xfrm>
            <a:off x="184680" y="0"/>
            <a:ext cx="2700720" cy="1541880"/>
          </a:xfrm>
          <a:prstGeom prst="rect">
            <a:avLst/>
          </a:prstGeom>
          <a:ln>
            <a:noFill/>
          </a:ln>
        </p:spPr>
      </p:pic>
      <p:sp>
        <p:nvSpPr>
          <p:cNvPr id="194" name="CustomShape 3"/>
          <p:cNvSpPr/>
          <p:nvPr/>
        </p:nvSpPr>
        <p:spPr>
          <a:xfrm>
            <a:off x="2834640" y="45072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04920" y="1415520"/>
            <a:ext cx="838044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9. References</a:t>
            </a:r>
            <a:endParaRPr lang="en-US" sz="2800" b="0" strike="noStrike" spc="-1">
              <a:latin typeface="DejaVu Sans"/>
            </a:endParaRPr>
          </a:p>
        </p:txBody>
      </p:sp>
      <p:sp>
        <p:nvSpPr>
          <p:cNvPr id="196" name="CustomShape 2"/>
          <p:cNvSpPr/>
          <p:nvPr/>
        </p:nvSpPr>
        <p:spPr>
          <a:xfrm>
            <a:off x="304920" y="2057400"/>
            <a:ext cx="8380440" cy="557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5760">
              <a:lnSpc>
                <a:spcPct val="100000"/>
              </a:lnSpc>
              <a:buClr>
                <a:srgbClr val="000000"/>
              </a:buClr>
              <a:buFont typeface="Franklin Gothic Book"/>
              <a:buAutoNum type="arabicPeriod"/>
            </a:pPr>
            <a:r>
              <a:rPr lang="en-US" sz="2000" b="0" strike="noStrike" spc="-1">
                <a:solidFill>
                  <a:srgbClr val="000000"/>
                </a:solidFill>
                <a:latin typeface="Cambria"/>
                <a:ea typeface="DejaVu Sans"/>
              </a:rPr>
              <a:t> Shreif sekar  and Radwa Elshawi , ”</a:t>
            </a:r>
            <a:r>
              <a:rPr lang="en-US" sz="2000" b="0" strike="noStrike" spc="-1">
                <a:solidFill>
                  <a:srgbClr val="000000"/>
                </a:solidFill>
                <a:latin typeface="Perpetua"/>
                <a:ea typeface="DejaVu Sans"/>
              </a:rPr>
              <a:t>Using machine learning on cardiorespiratory fitness data for predicting hypertension”</a:t>
            </a:r>
            <a:endParaRPr lang="en-US" sz="2000" b="0" strike="noStrike" spc="-1">
              <a:latin typeface="DejaVu Sans"/>
            </a:endParaRPr>
          </a:p>
          <a:p>
            <a:pPr marL="457200" indent="-455760">
              <a:lnSpc>
                <a:spcPct val="100000"/>
              </a:lnSpc>
              <a:buClr>
                <a:srgbClr val="000000"/>
              </a:buClr>
              <a:buFont typeface="Franklin Gothic Book"/>
              <a:buAutoNum type="arabicPlain" startAt="2"/>
            </a:pPr>
            <a:r>
              <a:rPr lang="en-US" sz="2000" b="0" strike="noStrike" spc="-1">
                <a:solidFill>
                  <a:srgbClr val="000000"/>
                </a:solidFill>
                <a:latin typeface="Perpetua"/>
                <a:ea typeface="DejaVu Sans"/>
              </a:rPr>
              <a:t>Gitarja Sandi and Suhono Harso,”Health Risk Prediction for Treatment of Hypertension” </a:t>
            </a:r>
            <a:endParaRPr lang="en-US" sz="2000" b="0" strike="noStrike" spc="-1">
              <a:latin typeface="DejaVu Sans"/>
            </a:endParaRPr>
          </a:p>
          <a:p>
            <a:pPr marL="457200" indent="-455760">
              <a:lnSpc>
                <a:spcPct val="100000"/>
              </a:lnSpc>
              <a:buClr>
                <a:srgbClr val="000000"/>
              </a:buClr>
              <a:buFont typeface="Franklin Gothic Book"/>
              <a:buAutoNum type="arabicPlain" startAt="2"/>
            </a:pPr>
            <a:r>
              <a:rPr lang="en-US" sz="2000" b="0" strike="noStrike" spc="-1">
                <a:solidFill>
                  <a:srgbClr val="000000"/>
                </a:solidFill>
                <a:latin typeface="Perpetua"/>
                <a:ea typeface="DejaVu Sans"/>
              </a:rPr>
              <a:t>Teemu ,”Prediction of Blood Pressure and Blood Pressure Change With a Genetic Risk Score”.</a:t>
            </a:r>
            <a:endParaRPr lang="en-US" sz="2000" b="0" strike="noStrike" spc="-1">
              <a:latin typeface="DejaVu Sans"/>
            </a:endParaRPr>
          </a:p>
          <a:p>
            <a:pPr marL="457200" indent="-455760">
              <a:lnSpc>
                <a:spcPct val="100000"/>
              </a:lnSpc>
              <a:buClr>
                <a:srgbClr val="000000"/>
              </a:buClr>
              <a:buFont typeface="Franklin Gothic Book"/>
              <a:buAutoNum type="arabicPlain" startAt="2"/>
            </a:pPr>
            <a:r>
              <a:rPr lang="en-US" sz="2000" b="0" strike="noStrike" spc="-1">
                <a:solidFill>
                  <a:srgbClr val="000000"/>
                </a:solidFill>
                <a:latin typeface="Perpetua"/>
                <a:ea typeface="DejaVu Sans"/>
              </a:rPr>
              <a:t>Maria M Corrado and Kathleen, “Age of Onset of Hyertension and Risk of Dementia in Old Age”</a:t>
            </a:r>
            <a:endParaRPr lang="en-US" sz="2000" b="0" strike="noStrike" spc="-1">
              <a:latin typeface="DejaVu Sans"/>
            </a:endParaRPr>
          </a:p>
          <a:p>
            <a:pPr marL="457200" indent="-455760">
              <a:lnSpc>
                <a:spcPct val="100000"/>
              </a:lnSpc>
              <a:buClr>
                <a:srgbClr val="000000"/>
              </a:buClr>
              <a:buFont typeface="Franklin Gothic Book"/>
              <a:buAutoNum type="arabicPlain" startAt="2"/>
            </a:pPr>
            <a:r>
              <a:rPr lang="en-US" sz="2000" b="0" strike="noStrike" spc="-1">
                <a:solidFill>
                  <a:srgbClr val="000000"/>
                </a:solidFill>
                <a:latin typeface="Perpetua"/>
                <a:ea typeface="DejaVu Sans"/>
              </a:rPr>
              <a:t>Jung Ran and Sang Beak,”Waist to height ratio index for predicting instances of hypertension” at proceedings of BMC Public Health</a:t>
            </a:r>
            <a:endParaRPr lang="en-US" sz="2000" b="0" strike="noStrike" spc="-1">
              <a:latin typeface="DejaVu Sans"/>
            </a:endParaRPr>
          </a:p>
          <a:p>
            <a:pPr>
              <a:lnSpc>
                <a:spcPct val="100000"/>
              </a:lnSpc>
            </a:pPr>
            <a:endParaRPr lang="en-US" sz="2000" b="0" strike="noStrike" spc="-1">
              <a:latin typeface="DejaVu Sans"/>
            </a:endParaRPr>
          </a:p>
          <a:p>
            <a:pPr marL="457200" indent="-455760">
              <a:lnSpc>
                <a:spcPct val="100000"/>
              </a:lnSpc>
              <a:buClr>
                <a:srgbClr val="000000"/>
              </a:buClr>
              <a:buFont typeface="Franklin Gothic Book"/>
              <a:buAutoNum type="arabicPlain" startAt="2"/>
            </a:pPr>
            <a:r>
              <a:rPr lang="en-US" sz="2000" b="0" strike="noStrike" spc="-1">
                <a:solidFill>
                  <a:srgbClr val="000000"/>
                </a:solidFill>
                <a:latin typeface="Perpetua"/>
                <a:ea typeface="DejaVu Sans"/>
              </a:rPr>
              <a:t>Timothy Dawes and Antonio Marvao,”Machine Learning of Three-Dim right ventricular motion for Pulmonary Hypertension”</a:t>
            </a:r>
            <a:endParaRPr lang="en-US" sz="2000" b="0" strike="noStrike" spc="-1">
              <a:latin typeface="DejaVu Sans"/>
            </a:endParaRPr>
          </a:p>
          <a:p>
            <a:pPr>
              <a:lnSpc>
                <a:spcPct val="100000"/>
              </a:lnSpc>
            </a:pPr>
            <a:endParaRPr lang="en-US" sz="2000" b="0" strike="noStrike" spc="-1">
              <a:latin typeface="DejaVu Sans"/>
            </a:endParaRPr>
          </a:p>
          <a:p>
            <a:pPr>
              <a:lnSpc>
                <a:spcPct val="100000"/>
              </a:lnSpc>
            </a:pPr>
            <a:endParaRPr lang="en-US" sz="2000" b="0" strike="noStrike" spc="-1">
              <a:latin typeface="DejaVu Sans"/>
            </a:endParaRPr>
          </a:p>
        </p:txBody>
      </p:sp>
      <p:pic>
        <p:nvPicPr>
          <p:cNvPr id="197" name="Picture 196"/>
          <p:cNvPicPr/>
          <p:nvPr/>
        </p:nvPicPr>
        <p:blipFill>
          <a:blip r:embed="rId2"/>
          <a:stretch/>
        </p:blipFill>
        <p:spPr>
          <a:xfrm>
            <a:off x="185040" y="0"/>
            <a:ext cx="2700720" cy="1541880"/>
          </a:xfrm>
          <a:prstGeom prst="rect">
            <a:avLst/>
          </a:prstGeom>
          <a:ln>
            <a:noFill/>
          </a:ln>
        </p:spPr>
      </p:pic>
      <p:sp>
        <p:nvSpPr>
          <p:cNvPr id="198" name="CustomShape 3"/>
          <p:cNvSpPr/>
          <p:nvPr/>
        </p:nvSpPr>
        <p:spPr>
          <a:xfrm>
            <a:off x="2834640" y="45108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04920" y="1322640"/>
            <a:ext cx="838044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Overview</a:t>
            </a:r>
            <a:endParaRPr lang="en-US" sz="2800" b="0" strike="noStrike" spc="-1">
              <a:latin typeface="DejaVu Sans"/>
            </a:endParaRPr>
          </a:p>
        </p:txBody>
      </p:sp>
      <p:sp>
        <p:nvSpPr>
          <p:cNvPr id="137" name="CustomShape 2"/>
          <p:cNvSpPr/>
          <p:nvPr/>
        </p:nvSpPr>
        <p:spPr>
          <a:xfrm>
            <a:off x="304920" y="2057400"/>
            <a:ext cx="83804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640" algn="just">
              <a:lnSpc>
                <a:spcPct val="150000"/>
              </a:lnSpc>
              <a:buClr>
                <a:srgbClr val="000000"/>
              </a:buClr>
              <a:buFont typeface="Wingdings" charset="2"/>
              <a:buChar char=""/>
            </a:pPr>
            <a:r>
              <a:rPr lang="en-US" sz="2200" b="0" strike="noStrike" spc="-1" dirty="0">
                <a:solidFill>
                  <a:srgbClr val="000000"/>
                </a:solidFill>
                <a:latin typeface="Cambria"/>
                <a:ea typeface="DejaVu Sans"/>
              </a:rPr>
              <a:t>Abstract</a:t>
            </a:r>
            <a:endParaRPr lang="en-US" sz="2200" b="0" strike="noStrike" spc="-1" dirty="0">
              <a:latin typeface="DejaVu Sans"/>
            </a:endParaRPr>
          </a:p>
          <a:p>
            <a:pPr marL="343080" indent="-341640" algn="just">
              <a:lnSpc>
                <a:spcPct val="150000"/>
              </a:lnSpc>
              <a:buClr>
                <a:srgbClr val="000000"/>
              </a:buClr>
              <a:buFont typeface="Wingdings" charset="2"/>
              <a:buChar char=""/>
            </a:pPr>
            <a:r>
              <a:rPr lang="en-US" sz="2200" b="0" strike="noStrike" spc="-1" dirty="0">
                <a:solidFill>
                  <a:srgbClr val="000000"/>
                </a:solidFill>
                <a:latin typeface="Cambria"/>
                <a:ea typeface="DejaVu Sans"/>
              </a:rPr>
              <a:t>Introduction</a:t>
            </a:r>
            <a:endParaRPr lang="en-US" sz="2200" b="0" strike="noStrike" spc="-1" dirty="0">
              <a:latin typeface="DejaVu Sans"/>
            </a:endParaRPr>
          </a:p>
          <a:p>
            <a:pPr marL="343080" indent="-341640" algn="just">
              <a:lnSpc>
                <a:spcPct val="150000"/>
              </a:lnSpc>
              <a:buClr>
                <a:srgbClr val="000000"/>
              </a:buClr>
              <a:buFont typeface="Wingdings" charset="2"/>
              <a:buChar char=""/>
            </a:pPr>
            <a:r>
              <a:rPr lang="en-US" sz="2200" b="0" strike="noStrike" spc="-1" dirty="0" smtClean="0">
                <a:solidFill>
                  <a:srgbClr val="000000"/>
                </a:solidFill>
                <a:latin typeface="Cambria"/>
                <a:ea typeface="DejaVu Sans"/>
              </a:rPr>
              <a:t>Literature Survey</a:t>
            </a:r>
          </a:p>
          <a:p>
            <a:pPr marL="343080" indent="-341640" algn="just">
              <a:lnSpc>
                <a:spcPct val="150000"/>
              </a:lnSpc>
              <a:buClr>
                <a:srgbClr val="000000"/>
              </a:buClr>
              <a:buFont typeface="Wingdings" charset="2"/>
              <a:buChar char=""/>
            </a:pPr>
            <a:r>
              <a:rPr lang="en-US" sz="2200" b="0" strike="noStrike" spc="-1" dirty="0" smtClean="0">
                <a:solidFill>
                  <a:srgbClr val="000000"/>
                </a:solidFill>
                <a:latin typeface="Cambria"/>
                <a:ea typeface="DejaVu Sans"/>
              </a:rPr>
              <a:t>Challenges Involved</a:t>
            </a:r>
            <a:endParaRPr lang="en-US" sz="2200" b="0" strike="noStrike" spc="-1" dirty="0">
              <a:latin typeface="DejaVu Sans"/>
            </a:endParaRPr>
          </a:p>
          <a:p>
            <a:pPr marL="343080" indent="-341640" algn="just">
              <a:lnSpc>
                <a:spcPct val="150000"/>
              </a:lnSpc>
              <a:buClr>
                <a:srgbClr val="000000"/>
              </a:buClr>
              <a:buFont typeface="Wingdings" charset="2"/>
              <a:buChar char=""/>
            </a:pPr>
            <a:r>
              <a:rPr lang="en-US" sz="2200" spc="-1" dirty="0">
                <a:solidFill>
                  <a:srgbClr val="000000"/>
                </a:solidFill>
                <a:latin typeface="Cambria"/>
              </a:rPr>
              <a:t>Architecture Diagram</a:t>
            </a:r>
          </a:p>
          <a:p>
            <a:pPr marL="343080" indent="-341640" algn="just">
              <a:lnSpc>
                <a:spcPct val="150000"/>
              </a:lnSpc>
              <a:buClr>
                <a:srgbClr val="000000"/>
              </a:buClr>
              <a:buFont typeface="Wingdings" charset="2"/>
              <a:buChar char=""/>
            </a:pPr>
            <a:r>
              <a:rPr lang="en-US" sz="2200" b="0" strike="noStrike" spc="-1" dirty="0" smtClean="0">
                <a:solidFill>
                  <a:srgbClr val="000000"/>
                </a:solidFill>
                <a:latin typeface="Cambria"/>
                <a:ea typeface="DejaVu Sans"/>
              </a:rPr>
              <a:t>Algorithm Used</a:t>
            </a:r>
          </a:p>
          <a:p>
            <a:pPr marL="343080" indent="-341640" algn="just">
              <a:lnSpc>
                <a:spcPct val="150000"/>
              </a:lnSpc>
              <a:buClr>
                <a:srgbClr val="000000"/>
              </a:buClr>
              <a:buFont typeface="Wingdings" charset="2"/>
              <a:buChar char=""/>
            </a:pPr>
            <a:r>
              <a:rPr lang="en-US" sz="2200" spc="-1" dirty="0" smtClean="0">
                <a:solidFill>
                  <a:srgbClr val="000000"/>
                </a:solidFill>
                <a:latin typeface="Cambria"/>
                <a:ea typeface="DejaVu Sans"/>
              </a:rPr>
              <a:t>Work Done</a:t>
            </a:r>
            <a:endParaRPr lang="en-US" sz="2200" b="0" strike="noStrike" spc="-1" dirty="0" smtClean="0">
              <a:solidFill>
                <a:srgbClr val="000000"/>
              </a:solidFill>
              <a:latin typeface="Cambria"/>
              <a:ea typeface="DejaVu Sans"/>
            </a:endParaRPr>
          </a:p>
          <a:p>
            <a:pPr marL="343080" indent="-341640" algn="just">
              <a:lnSpc>
                <a:spcPct val="150000"/>
              </a:lnSpc>
              <a:buClr>
                <a:srgbClr val="000000"/>
              </a:buClr>
              <a:buFont typeface="Wingdings" charset="2"/>
              <a:buChar char=""/>
            </a:pPr>
            <a:r>
              <a:rPr lang="en-US" sz="2200" b="0" strike="noStrike" spc="-1" dirty="0" smtClean="0">
                <a:solidFill>
                  <a:srgbClr val="000000"/>
                </a:solidFill>
                <a:latin typeface="Cambria"/>
                <a:ea typeface="DejaVu Sans"/>
              </a:rPr>
              <a:t>References</a:t>
            </a:r>
            <a:endParaRPr lang="en-US" sz="2200" b="0" strike="noStrike" spc="-1" dirty="0">
              <a:latin typeface="DejaVu Sans"/>
            </a:endParaRPr>
          </a:p>
        </p:txBody>
      </p:sp>
      <p:pic>
        <p:nvPicPr>
          <p:cNvPr id="138" name="Picture 137"/>
          <p:cNvPicPr/>
          <p:nvPr/>
        </p:nvPicPr>
        <p:blipFill>
          <a:blip r:embed="rId2"/>
          <a:stretch/>
        </p:blipFill>
        <p:spPr>
          <a:xfrm>
            <a:off x="183240" y="0"/>
            <a:ext cx="2700720" cy="1541880"/>
          </a:xfrm>
          <a:prstGeom prst="rect">
            <a:avLst/>
          </a:prstGeom>
          <a:ln>
            <a:noFill/>
          </a:ln>
        </p:spPr>
      </p:pic>
      <p:sp>
        <p:nvSpPr>
          <p:cNvPr id="139" name="CustomShape 3"/>
          <p:cNvSpPr/>
          <p:nvPr/>
        </p:nvSpPr>
        <p:spPr>
          <a:xfrm>
            <a:off x="2834640" y="44928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3143160" y="3107880"/>
            <a:ext cx="24796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50000"/>
              </a:lnSpc>
            </a:pPr>
            <a:r>
              <a:rPr lang="en-US" sz="2800" b="1" strike="noStrike" spc="-1">
                <a:solidFill>
                  <a:srgbClr val="C00000"/>
                </a:solidFill>
                <a:latin typeface="Cambria"/>
                <a:ea typeface="DejaVu Sans"/>
              </a:rPr>
              <a:t>Thank You</a:t>
            </a:r>
            <a:endParaRPr lang="en-US" sz="2800" b="0" strike="noStrike" spc="-1">
              <a:latin typeface="DejaVu Sans"/>
            </a:endParaRPr>
          </a:p>
        </p:txBody>
      </p:sp>
      <p:pic>
        <p:nvPicPr>
          <p:cNvPr id="200" name="Picture 199"/>
          <p:cNvPicPr/>
          <p:nvPr/>
        </p:nvPicPr>
        <p:blipFill>
          <a:blip r:embed="rId2"/>
          <a:stretch/>
        </p:blipFill>
        <p:spPr>
          <a:xfrm>
            <a:off x="185400" y="0"/>
            <a:ext cx="2700720" cy="1541880"/>
          </a:xfrm>
          <a:prstGeom prst="rect">
            <a:avLst/>
          </a:prstGeom>
          <a:ln>
            <a:noFill/>
          </a:ln>
        </p:spPr>
      </p:pic>
      <p:sp>
        <p:nvSpPr>
          <p:cNvPr id="201" name="CustomShape 2"/>
          <p:cNvSpPr/>
          <p:nvPr/>
        </p:nvSpPr>
        <p:spPr>
          <a:xfrm>
            <a:off x="2834640" y="45144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20040" y="-137520"/>
            <a:ext cx="8380440" cy="74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endParaRPr lang="en-US" sz="1800" b="0" strike="noStrike" spc="-1">
              <a:latin typeface="DejaVu Sans"/>
            </a:endParaRPr>
          </a:p>
          <a:p>
            <a:pPr>
              <a:lnSpc>
                <a:spcPct val="150000"/>
              </a:lnSpc>
            </a:pPr>
            <a:endParaRPr lang="en-US" sz="1800" b="0" strike="noStrike" spc="-1">
              <a:latin typeface="DejaVu Sans"/>
            </a:endParaRPr>
          </a:p>
          <a:p>
            <a:pPr marL="514440" indent="-513000">
              <a:lnSpc>
                <a:spcPct val="150000"/>
              </a:lnSpc>
              <a:buClr>
                <a:srgbClr val="336600"/>
              </a:buClr>
              <a:buFont typeface="Franklin Gothic Book"/>
              <a:buAutoNum type="arabicPeriod"/>
            </a:pPr>
            <a:r>
              <a:rPr lang="en-US" sz="2800" b="1" strike="noStrike" spc="-1">
                <a:solidFill>
                  <a:srgbClr val="336600"/>
                </a:solidFill>
                <a:latin typeface="Cambria"/>
                <a:ea typeface="DejaVu Sans"/>
              </a:rPr>
              <a:t>Abstract</a:t>
            </a:r>
            <a:endParaRPr lang="en-US" sz="2800" b="0" strike="noStrike" spc="-1">
              <a:latin typeface="DejaVu Sans"/>
            </a:endParaRPr>
          </a:p>
          <a:p>
            <a:pPr marL="343080" indent="-341640">
              <a:lnSpc>
                <a:spcPct val="150000"/>
              </a:lnSpc>
              <a:buClr>
                <a:srgbClr val="000000"/>
              </a:buClr>
              <a:buFont typeface="Arial"/>
              <a:buChar char="•"/>
            </a:pPr>
            <a:r>
              <a:rPr lang="en-US" sz="2400" b="0" strike="noStrike" spc="-1">
                <a:solidFill>
                  <a:srgbClr val="000000"/>
                </a:solidFill>
                <a:latin typeface="Cambria"/>
                <a:ea typeface="DejaVu Sans"/>
              </a:rPr>
              <a:t>The work aggregates heterogeneous data collected from multiple sources to predict hypertension in humans, which is a prime health issue in modern world.</a:t>
            </a:r>
            <a:endParaRPr lang="en-US" sz="2400" b="0" strike="noStrike" spc="-1">
              <a:latin typeface="DejaVu Sans"/>
            </a:endParaRPr>
          </a:p>
          <a:p>
            <a:pPr marL="343080" indent="-341640">
              <a:lnSpc>
                <a:spcPct val="150000"/>
              </a:lnSpc>
              <a:buClr>
                <a:srgbClr val="000000"/>
              </a:buClr>
              <a:buFont typeface="Arial"/>
              <a:buChar char="•"/>
            </a:pPr>
            <a:r>
              <a:rPr lang="en-US" sz="2400" b="0" strike="noStrike" spc="-1">
                <a:solidFill>
                  <a:srgbClr val="000000"/>
                </a:solidFill>
                <a:latin typeface="Cambria"/>
                <a:ea typeface="DejaVu Sans"/>
              </a:rPr>
              <a:t>Extreme machine learning which can automatically select the weights that the features are to be given.</a:t>
            </a:r>
            <a:endParaRPr lang="en-US" sz="2400" b="0" strike="noStrike" spc="-1">
              <a:latin typeface="DejaVu Sans"/>
            </a:endParaRPr>
          </a:p>
          <a:p>
            <a:pPr marL="343080" indent="-341640">
              <a:lnSpc>
                <a:spcPct val="150000"/>
              </a:lnSpc>
              <a:buClr>
                <a:srgbClr val="000000"/>
              </a:buClr>
              <a:buFont typeface="Arial"/>
              <a:buChar char="•"/>
            </a:pPr>
            <a:r>
              <a:rPr lang="en-US" sz="2400" b="0" strike="noStrike" spc="-1">
                <a:solidFill>
                  <a:srgbClr val="000000"/>
                </a:solidFill>
                <a:latin typeface="Cambria"/>
                <a:ea typeface="DejaVu Sans"/>
              </a:rPr>
              <a:t>The data has been aggregated to maintain a variety of parameters and make it as closely related as possible to real-life scenarios.</a:t>
            </a:r>
            <a:endParaRPr lang="en-US" sz="2400" b="0" strike="noStrike" spc="-1">
              <a:latin typeface="DejaVu Sans"/>
            </a:endParaRPr>
          </a:p>
          <a:p>
            <a:pPr>
              <a:lnSpc>
                <a:spcPct val="150000"/>
              </a:lnSpc>
            </a:pPr>
            <a:endParaRPr lang="en-US" sz="2400" b="0" strike="noStrike" spc="-1">
              <a:latin typeface="DejaVu Sans"/>
            </a:endParaRPr>
          </a:p>
        </p:txBody>
      </p:sp>
      <p:pic>
        <p:nvPicPr>
          <p:cNvPr id="141" name="Picture 140"/>
          <p:cNvPicPr/>
          <p:nvPr/>
        </p:nvPicPr>
        <p:blipFill>
          <a:blip r:embed="rId2"/>
          <a:stretch/>
        </p:blipFill>
        <p:spPr>
          <a:xfrm>
            <a:off x="457200" y="-102960"/>
            <a:ext cx="2102040" cy="1199880"/>
          </a:xfrm>
          <a:prstGeom prst="rect">
            <a:avLst/>
          </a:prstGeom>
          <a:ln>
            <a:noFill/>
          </a:ln>
        </p:spPr>
      </p:pic>
      <p:sp>
        <p:nvSpPr>
          <p:cNvPr id="142" name="CustomShape 2"/>
          <p:cNvSpPr/>
          <p:nvPr/>
        </p:nvSpPr>
        <p:spPr>
          <a:xfrm>
            <a:off x="2834640" y="26748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48640" y="1371600"/>
            <a:ext cx="7831800" cy="566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2. Introduction</a:t>
            </a:r>
            <a:endParaRPr lang="en-US" sz="2800" b="0" strike="noStrike" spc="-1">
              <a:latin typeface="DejaVu Sans"/>
            </a:endParaRPr>
          </a:p>
          <a:p>
            <a:pPr marL="457200" indent="-455760">
              <a:lnSpc>
                <a:spcPct val="150000"/>
              </a:lnSpc>
              <a:buClr>
                <a:srgbClr val="000000"/>
              </a:buClr>
              <a:buFont typeface="Arial"/>
              <a:buChar char="•"/>
            </a:pPr>
            <a:r>
              <a:rPr lang="en-US" sz="2000" b="0" strike="noStrike" spc="-1">
                <a:solidFill>
                  <a:srgbClr val="000000"/>
                </a:solidFill>
                <a:latin typeface="Cambria"/>
                <a:ea typeface="DejaVu Sans"/>
              </a:rPr>
              <a:t>Hypertension is an issue which is very prominent due to the high burnout rate at young ages.</a:t>
            </a:r>
            <a:endParaRPr lang="en-US" sz="2000" b="0" strike="noStrike" spc="-1">
              <a:latin typeface="DejaVu Sans"/>
            </a:endParaRPr>
          </a:p>
          <a:p>
            <a:pPr marL="457200" indent="-455760">
              <a:lnSpc>
                <a:spcPct val="150000"/>
              </a:lnSpc>
              <a:buClr>
                <a:srgbClr val="000000"/>
              </a:buClr>
              <a:buFont typeface="Arial"/>
              <a:buChar char="•"/>
            </a:pPr>
            <a:r>
              <a:rPr lang="en-US" sz="2000" b="0" strike="noStrike" spc="-1">
                <a:solidFill>
                  <a:srgbClr val="000000"/>
                </a:solidFill>
                <a:latin typeface="Cambria"/>
                <a:ea typeface="DejaVu Sans"/>
              </a:rPr>
              <a:t>Clinical technicians and doctors can predict the presence of hypertension in a patient based on variety of symptoms.</a:t>
            </a:r>
            <a:endParaRPr lang="en-US" sz="2000" b="0" strike="noStrike" spc="-1">
              <a:latin typeface="DejaVu Sans"/>
            </a:endParaRPr>
          </a:p>
          <a:p>
            <a:pPr marL="457200" indent="-455760">
              <a:lnSpc>
                <a:spcPct val="150000"/>
              </a:lnSpc>
              <a:buClr>
                <a:srgbClr val="000000"/>
              </a:buClr>
              <a:buFont typeface="Arial"/>
              <a:buChar char="•"/>
            </a:pPr>
            <a:r>
              <a:rPr lang="en-US" sz="2200" b="0" strike="noStrike" spc="-1">
                <a:solidFill>
                  <a:srgbClr val="000000"/>
                </a:solidFill>
                <a:latin typeface="Cambria"/>
                <a:ea typeface="DejaVu Sans"/>
              </a:rPr>
              <a:t>This work attempts to mimic the prediction process by considering important features like age, type of work, family members etc</a:t>
            </a:r>
            <a:r>
              <a:rPr lang="en-US" sz="2200" b="1" strike="noStrike" spc="-1">
                <a:solidFill>
                  <a:srgbClr val="FF0000"/>
                </a:solidFill>
                <a:latin typeface="Cambria"/>
                <a:ea typeface="DejaVu Sans"/>
              </a:rPr>
              <a:t> </a:t>
            </a:r>
            <a:r>
              <a:rPr lang="en-US" sz="2200" b="0" strike="noStrike" spc="-1">
                <a:solidFill>
                  <a:srgbClr val="000000"/>
                </a:solidFill>
                <a:latin typeface="Cambria"/>
                <a:ea typeface="DejaVu Sans"/>
              </a:rPr>
              <a:t>with high degree of accuracy. </a:t>
            </a:r>
            <a:endParaRPr lang="en-US" sz="2200" b="0" strike="noStrike" spc="-1">
              <a:latin typeface="DejaVu Sans"/>
            </a:endParaRPr>
          </a:p>
          <a:p>
            <a:pPr>
              <a:lnSpc>
                <a:spcPct val="150000"/>
              </a:lnSpc>
            </a:pPr>
            <a:endParaRPr lang="en-US" sz="2200" b="0" strike="noStrike" spc="-1">
              <a:latin typeface="DejaVu Sans"/>
            </a:endParaRPr>
          </a:p>
        </p:txBody>
      </p:sp>
      <p:pic>
        <p:nvPicPr>
          <p:cNvPr id="144" name="Picture 143"/>
          <p:cNvPicPr/>
          <p:nvPr/>
        </p:nvPicPr>
        <p:blipFill>
          <a:blip r:embed="rId2"/>
          <a:stretch/>
        </p:blipFill>
        <p:spPr>
          <a:xfrm>
            <a:off x="183240" y="360"/>
            <a:ext cx="2700720" cy="1541880"/>
          </a:xfrm>
          <a:prstGeom prst="rect">
            <a:avLst/>
          </a:prstGeom>
          <a:ln>
            <a:noFill/>
          </a:ln>
        </p:spPr>
      </p:pic>
      <p:sp>
        <p:nvSpPr>
          <p:cNvPr id="145" name="CustomShape 2"/>
          <p:cNvSpPr/>
          <p:nvPr/>
        </p:nvSpPr>
        <p:spPr>
          <a:xfrm>
            <a:off x="2834640" y="26892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 name="Table 1"/>
          <p:cNvGraphicFramePr/>
          <p:nvPr/>
        </p:nvGraphicFramePr>
        <p:xfrm>
          <a:off x="452880" y="1859760"/>
          <a:ext cx="8080200" cy="4556160"/>
        </p:xfrm>
        <a:graphic>
          <a:graphicData uri="http://schemas.openxmlformats.org/drawingml/2006/table">
            <a:tbl>
              <a:tblPr/>
              <a:tblGrid>
                <a:gridCol w="951120"/>
                <a:gridCol w="1821960"/>
                <a:gridCol w="1426320"/>
                <a:gridCol w="2012040"/>
                <a:gridCol w="1868760"/>
              </a:tblGrid>
              <a:tr h="622440">
                <a:tc>
                  <a:txBody>
                    <a:bodyPr/>
                    <a:lstStyle/>
                    <a:p>
                      <a:pPr>
                        <a:lnSpc>
                          <a:spcPct val="100000"/>
                        </a:lnSpc>
                      </a:pPr>
                      <a:r>
                        <a:rPr lang="en-US" sz="1800" b="1" strike="noStrike" spc="-1">
                          <a:solidFill>
                            <a:srgbClr val="FFFFFF"/>
                          </a:solidFill>
                          <a:latin typeface="Perpetua"/>
                        </a:rPr>
                        <a:t>S.No</a:t>
                      </a:r>
                      <a:endParaRPr lang="en-US" sz="18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800" b="1" strike="noStrike" spc="-1">
                          <a:solidFill>
                            <a:srgbClr val="FFFFFF"/>
                          </a:solidFill>
                          <a:latin typeface="Perpetua"/>
                        </a:rPr>
                        <a:t>Author Name</a:t>
                      </a:r>
                      <a:endParaRPr lang="en-US" sz="18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800" b="1" strike="noStrike" spc="-1">
                          <a:solidFill>
                            <a:srgbClr val="FFFFFF"/>
                          </a:solidFill>
                          <a:latin typeface="Perpetua"/>
                        </a:rPr>
                        <a:t>Method</a:t>
                      </a:r>
                      <a:endParaRPr lang="en-US" sz="18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800" b="1" strike="noStrike" spc="-1">
                          <a:solidFill>
                            <a:srgbClr val="FFFFFF"/>
                          </a:solidFill>
                          <a:latin typeface="Perpetua"/>
                        </a:rPr>
                        <a:t>Advantages</a:t>
                      </a:r>
                      <a:endParaRPr lang="en-US" sz="18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800" b="1" strike="noStrike" spc="-1">
                          <a:solidFill>
                            <a:srgbClr val="FFFFFF"/>
                          </a:solidFill>
                          <a:latin typeface="Perpetua"/>
                        </a:rPr>
                        <a:t>Disadvantages</a:t>
                      </a:r>
                      <a:endParaRPr lang="en-US" sz="18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754920">
                <a:tc>
                  <a:txBody>
                    <a:bodyPr/>
                    <a:lstStyle/>
                    <a:p>
                      <a:pPr>
                        <a:lnSpc>
                          <a:spcPct val="100000"/>
                        </a:lnSpc>
                      </a:pPr>
                      <a:r>
                        <a:rPr lang="en-US" sz="1500" b="0" strike="noStrike" spc="-1">
                          <a:solidFill>
                            <a:srgbClr val="000000"/>
                          </a:solidFill>
                          <a:latin typeface="Perpetua"/>
                        </a:rPr>
                        <a:t>1</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Gitarja Sandi, Suhono Harso Supangkat</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Decision Trees</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Attained a good model for predicition </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Not robust enogh for the scenarios</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975960">
                <a:tc>
                  <a:txBody>
                    <a:bodyPr/>
                    <a:lstStyle/>
                    <a:p>
                      <a:pPr>
                        <a:lnSpc>
                          <a:spcPct val="100000"/>
                        </a:lnSpc>
                      </a:pPr>
                      <a:r>
                        <a:rPr lang="en-US" sz="1500" b="0" strike="noStrike" spc="-1">
                          <a:solidFill>
                            <a:srgbClr val="000000"/>
                          </a:solidFill>
                          <a:latin typeface="Perpetua"/>
                        </a:rPr>
                        <a:t>2</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Jung Ran Choi, Sang Beak</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Logistic Regression model </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Novel idea of connecting waist and height </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Study limited to rural area and not overall population</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975960">
                <a:tc>
                  <a:txBody>
                    <a:bodyPr/>
                    <a:lstStyle/>
                    <a:p>
                      <a:pPr>
                        <a:lnSpc>
                          <a:spcPct val="100000"/>
                        </a:lnSpc>
                      </a:pPr>
                      <a:r>
                        <a:rPr lang="en-US" sz="1600" b="0" strike="noStrike" spc="-1">
                          <a:solidFill>
                            <a:srgbClr val="000000"/>
                          </a:solidFill>
                          <a:latin typeface="Perpetua"/>
                        </a:rPr>
                        <a:t>3</a:t>
                      </a:r>
                      <a:endParaRPr lang="en-US" sz="16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Shreif Sakr, Radwa Elshawi</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LogitBoost, ANN, SVM, BNC</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Unique and rich dataset,six models</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More complex no necessarily good prediction.Careful model selection</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97000">
                <a:tc>
                  <a:txBody>
                    <a:bodyPr/>
                    <a:lstStyle/>
                    <a:p>
                      <a:pPr>
                        <a:lnSpc>
                          <a:spcPct val="100000"/>
                        </a:lnSpc>
                      </a:pPr>
                      <a:r>
                        <a:rPr lang="en-US" sz="1600" b="0" strike="noStrike" spc="-1">
                          <a:solidFill>
                            <a:srgbClr val="000000"/>
                          </a:solidFill>
                          <a:latin typeface="Perpetua"/>
                        </a:rPr>
                        <a:t>4</a:t>
                      </a:r>
                      <a:endParaRPr lang="en-US" sz="16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Teemy Koivistoinen, Leo-Pekka</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Pulse Wave velocity measured and logistic reg. used</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Better prediction using PWV</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Risk Prediciton not study as the data of PWV progression unavailble</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pic>
        <p:nvPicPr>
          <p:cNvPr id="147" name="Picture 146"/>
          <p:cNvPicPr/>
          <p:nvPr/>
        </p:nvPicPr>
        <p:blipFill>
          <a:blip r:embed="rId2"/>
          <a:stretch/>
        </p:blipFill>
        <p:spPr>
          <a:xfrm>
            <a:off x="183240" y="720"/>
            <a:ext cx="2700720" cy="1541880"/>
          </a:xfrm>
          <a:prstGeom prst="rect">
            <a:avLst/>
          </a:prstGeom>
          <a:ln>
            <a:noFill/>
          </a:ln>
        </p:spPr>
      </p:pic>
      <p:sp>
        <p:nvSpPr>
          <p:cNvPr id="148" name="CustomShape 2"/>
          <p:cNvSpPr/>
          <p:nvPr/>
        </p:nvSpPr>
        <p:spPr>
          <a:xfrm>
            <a:off x="2834640" y="2703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Table 1"/>
          <p:cNvGraphicFramePr/>
          <p:nvPr/>
        </p:nvGraphicFramePr>
        <p:xfrm>
          <a:off x="1376640" y="1438560"/>
          <a:ext cx="6408360" cy="3246120"/>
        </p:xfrm>
        <a:graphic>
          <a:graphicData uri="http://schemas.openxmlformats.org/drawingml/2006/table">
            <a:tbl>
              <a:tblPr/>
              <a:tblGrid>
                <a:gridCol w="792000"/>
                <a:gridCol w="1646280"/>
                <a:gridCol w="1218960"/>
                <a:gridCol w="1218960"/>
                <a:gridCol w="1532160"/>
              </a:tblGrid>
              <a:tr h="370800">
                <a:tc>
                  <a:txBody>
                    <a:bodyPr/>
                    <a:lstStyle/>
                    <a:p>
                      <a:pPr>
                        <a:lnSpc>
                          <a:spcPct val="100000"/>
                        </a:lnSpc>
                      </a:pPr>
                      <a:r>
                        <a:rPr lang="en-US" sz="1500" b="1" strike="noStrike" spc="-1">
                          <a:solidFill>
                            <a:srgbClr val="FFFFFF"/>
                          </a:solidFill>
                          <a:latin typeface="Perpetua"/>
                        </a:rPr>
                        <a:t>5</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500" b="1" strike="noStrike" spc="-1">
                          <a:solidFill>
                            <a:srgbClr val="FFFFFF"/>
                          </a:solidFill>
                          <a:latin typeface="Perpetua"/>
                        </a:rPr>
                        <a:t>Mahashwta Basu, Mahfuza Sharmin</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500" b="1" strike="noStrike" spc="-1">
                          <a:solidFill>
                            <a:srgbClr val="FFFFFF"/>
                          </a:solidFill>
                          <a:latin typeface="Perpetua"/>
                        </a:rPr>
                        <a:t>Tissue based study and logistic regression</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500" b="1" strike="noStrike" spc="-1">
                          <a:solidFill>
                            <a:srgbClr val="FFFFFF"/>
                          </a:solidFill>
                          <a:latin typeface="Perpetua"/>
                        </a:rPr>
                        <a:t>Specific tissue linked to HT.</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US" sz="1500" b="1" strike="noStrike" spc="-1">
                          <a:solidFill>
                            <a:srgbClr val="FFFFFF"/>
                          </a:solidFill>
                          <a:latin typeface="Perpetua"/>
                        </a:rPr>
                        <a:t>Age and tissue ranking not symmetrical</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lstStyle/>
                    <a:p>
                      <a:pPr>
                        <a:lnSpc>
                          <a:spcPct val="100000"/>
                        </a:lnSpc>
                      </a:pPr>
                      <a:r>
                        <a:rPr lang="en-US" sz="1500" b="0" strike="noStrike" spc="-1">
                          <a:solidFill>
                            <a:srgbClr val="000000"/>
                          </a:solidFill>
                          <a:latin typeface="Perpetua"/>
                        </a:rPr>
                        <a:t>6</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Timothy Dawes, Antonio Marvao</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MR Imaging, 3D Assesment, Supervised Machine L</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Survival and heart condition related, </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US" sz="1500" b="0" strike="noStrike" spc="-1">
                          <a:solidFill>
                            <a:srgbClr val="000000"/>
                          </a:solidFill>
                          <a:latin typeface="Perpetua"/>
                        </a:rPr>
                        <a:t>Multifactorial disease and overlap categories not taken into account</a:t>
                      </a:r>
                      <a:endParaRPr lang="en-US" sz="1500" b="0" strike="noStrike" spc="-1">
                        <a:latin typeface="DejaVu Sans"/>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370800">
                <a:tc>
                  <a:txBody>
                    <a:bodyPr/>
                    <a:lstStyle/>
                    <a:p>
                      <a:pPr>
                        <a:lnSpc>
                          <a:spcPct val="100000"/>
                        </a:lnSpc>
                      </a:pPr>
                      <a:r>
                        <a:rPr lang="en-US" sz="1500" b="0" strike="noStrike" spc="-1">
                          <a:solidFill>
                            <a:srgbClr val="000000"/>
                          </a:solidFill>
                          <a:latin typeface="Perpetua"/>
                        </a:rPr>
                        <a:t>7.</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Daniel LaFreniere, Farhana Zulkernine</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ANN</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ANN and method used on EMR data for better prediction </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US" sz="1500" b="0" strike="noStrike" spc="-1">
                          <a:solidFill>
                            <a:srgbClr val="000000"/>
                          </a:solidFill>
                          <a:latin typeface="Perpetua"/>
                        </a:rPr>
                        <a:t>Alcohol and Family history was not incorporated</a:t>
                      </a:r>
                      <a:endParaRPr lang="en-US" sz="1500" b="0" strike="noStrike" spc="-1">
                        <a:latin typeface="DejaVu San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pic>
        <p:nvPicPr>
          <p:cNvPr id="150" name="Picture 149"/>
          <p:cNvPicPr/>
          <p:nvPr/>
        </p:nvPicPr>
        <p:blipFill>
          <a:blip r:embed="rId2"/>
          <a:stretch/>
        </p:blipFill>
        <p:spPr>
          <a:xfrm>
            <a:off x="185040" y="360"/>
            <a:ext cx="2700720" cy="1541880"/>
          </a:xfrm>
          <a:prstGeom prst="rect">
            <a:avLst/>
          </a:prstGeom>
          <a:ln>
            <a:noFill/>
          </a:ln>
        </p:spPr>
      </p:pic>
      <p:sp>
        <p:nvSpPr>
          <p:cNvPr id="151" name="CustomShape 2"/>
          <p:cNvSpPr/>
          <p:nvPr/>
        </p:nvSpPr>
        <p:spPr>
          <a:xfrm>
            <a:off x="2926800" y="396000"/>
            <a:ext cx="59428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914400" y="2781000"/>
            <a:ext cx="7770960" cy="323748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304920" y="1461600"/>
            <a:ext cx="83804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400" b="1" strike="noStrike" spc="-1">
                <a:solidFill>
                  <a:srgbClr val="00B050"/>
                </a:solidFill>
                <a:latin typeface="Cambria"/>
                <a:ea typeface="DejaVu Sans"/>
              </a:rPr>
              <a:t>Challenges Involved</a:t>
            </a:r>
            <a:endParaRPr lang="en-US" sz="2400" b="0" strike="noStrike" spc="-1">
              <a:latin typeface="DejaVu Sans"/>
            </a:endParaRPr>
          </a:p>
        </p:txBody>
      </p:sp>
      <p:sp>
        <p:nvSpPr>
          <p:cNvPr id="154" name="CustomShape 3"/>
          <p:cNvSpPr/>
          <p:nvPr/>
        </p:nvSpPr>
        <p:spPr>
          <a:xfrm>
            <a:off x="2743200" y="495360"/>
            <a:ext cx="59428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
        <p:nvSpPr>
          <p:cNvPr id="155" name="CustomShape 4"/>
          <p:cNvSpPr/>
          <p:nvPr/>
        </p:nvSpPr>
        <p:spPr>
          <a:xfrm>
            <a:off x="808560" y="2286000"/>
            <a:ext cx="6963480" cy="3017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1000" lnSpcReduction="10000"/>
          </a:bodyPr>
          <a:lstStyle/>
          <a:p>
            <a:pPr marL="565560" indent="-457200">
              <a:lnSpc>
                <a:spcPct val="100000"/>
              </a:lnSpc>
              <a:spcBef>
                <a:spcPts val="1417"/>
              </a:spcBef>
              <a:buClr>
                <a:srgbClr val="000000"/>
              </a:buClr>
              <a:buSzPct val="45000"/>
              <a:buFont typeface="Arial" panose="020B0604020202020204" pitchFamily="34" charset="0"/>
              <a:buChar char="•"/>
            </a:pPr>
            <a:r>
              <a:rPr lang="en-US" sz="2600" b="0" strike="noStrike" spc="-1" dirty="0" smtClean="0">
                <a:latin typeface="DejaVu Sans"/>
              </a:rPr>
              <a:t>How to find the most important features.(Blood </a:t>
            </a:r>
            <a:r>
              <a:rPr lang="en-US" sz="2600" b="0" strike="noStrike" spc="-1" dirty="0" err="1" smtClean="0">
                <a:latin typeface="DejaVu Sans"/>
              </a:rPr>
              <a:t>Pressure,Sex</a:t>
            </a:r>
            <a:r>
              <a:rPr lang="en-US" sz="2600" spc="-1" dirty="0" smtClean="0">
                <a:latin typeface="DejaVu Sans"/>
              </a:rPr>
              <a:t>, </a:t>
            </a:r>
            <a:r>
              <a:rPr lang="en-US" sz="2600" b="0" strike="noStrike" spc="-1" dirty="0" smtClean="0">
                <a:latin typeface="DejaVu Sans"/>
              </a:rPr>
              <a:t>Body Weight, Height</a:t>
            </a:r>
            <a:r>
              <a:rPr lang="en-US" sz="2600" spc="-1" dirty="0" smtClean="0">
                <a:latin typeface="DejaVu Sans"/>
              </a:rPr>
              <a:t>, </a:t>
            </a:r>
            <a:r>
              <a:rPr lang="en-US" sz="2600" b="0" strike="noStrike" spc="-1" dirty="0" smtClean="0">
                <a:latin typeface="DejaVu Sans"/>
              </a:rPr>
              <a:t>Heart Failure, Smoker)</a:t>
            </a:r>
          </a:p>
          <a:p>
            <a:pPr marL="565560" indent="-457200">
              <a:lnSpc>
                <a:spcPct val="100000"/>
              </a:lnSpc>
              <a:spcBef>
                <a:spcPts val="1417"/>
              </a:spcBef>
              <a:buClr>
                <a:srgbClr val="000000"/>
              </a:buClr>
              <a:buSzPct val="45000"/>
              <a:buFont typeface="Arial" panose="020B0604020202020204" pitchFamily="34" charset="0"/>
              <a:buChar char="•"/>
            </a:pPr>
            <a:r>
              <a:rPr lang="en-US" sz="2600" spc="-1" dirty="0" smtClean="0">
                <a:latin typeface="DejaVu Sans"/>
              </a:rPr>
              <a:t>Not very used and may run into problems</a:t>
            </a:r>
          </a:p>
          <a:p>
            <a:pPr marL="565560" indent="-457200">
              <a:lnSpc>
                <a:spcPct val="100000"/>
              </a:lnSpc>
              <a:spcBef>
                <a:spcPts val="1417"/>
              </a:spcBef>
              <a:buClr>
                <a:srgbClr val="000000"/>
              </a:buClr>
              <a:buSzPct val="45000"/>
              <a:buFont typeface="Arial" panose="020B0604020202020204" pitchFamily="34" charset="0"/>
              <a:buChar char="•"/>
            </a:pPr>
            <a:r>
              <a:rPr lang="en-US" sz="2600" b="0" strike="noStrike" spc="-1" dirty="0" smtClean="0">
                <a:latin typeface="DejaVu Sans"/>
              </a:rPr>
              <a:t>Not very robust</a:t>
            </a:r>
          </a:p>
          <a:p>
            <a:pPr marL="565560" indent="-457200">
              <a:lnSpc>
                <a:spcPct val="100000"/>
              </a:lnSpc>
              <a:spcBef>
                <a:spcPts val="1417"/>
              </a:spcBef>
              <a:buClr>
                <a:srgbClr val="000000"/>
              </a:buClr>
              <a:buSzPct val="45000"/>
              <a:buFont typeface="Arial" panose="020B0604020202020204" pitchFamily="34" charset="0"/>
              <a:buChar char="•"/>
            </a:pPr>
            <a:r>
              <a:rPr lang="en-US" sz="2600" spc="-1" dirty="0" smtClean="0">
                <a:latin typeface="DejaVu Sans"/>
              </a:rPr>
              <a:t>Real industry data is noisy and this may falter because of this </a:t>
            </a:r>
            <a:endParaRPr lang="en-US" sz="2600" b="0" strike="noStrike" spc="-1" dirty="0" smtClean="0">
              <a:latin typeface="DejaVu Sans"/>
            </a:endParaRPr>
          </a:p>
          <a:p>
            <a:pPr marL="565560" indent="-457200">
              <a:lnSpc>
                <a:spcPct val="100000"/>
              </a:lnSpc>
              <a:spcBef>
                <a:spcPts val="1417"/>
              </a:spcBef>
              <a:buClr>
                <a:srgbClr val="000000"/>
              </a:buClr>
              <a:buSzPct val="45000"/>
              <a:buFont typeface="Arial" panose="020B0604020202020204" pitchFamily="34" charset="0"/>
              <a:buChar char="•"/>
            </a:pPr>
            <a:endParaRPr lang="en-US" sz="2600" b="0" strike="noStrike" spc="-1" dirty="0">
              <a:latin typeface="DejaVu Sans"/>
            </a:endParaRPr>
          </a:p>
        </p:txBody>
      </p:sp>
      <p:pic>
        <p:nvPicPr>
          <p:cNvPr id="156" name="Picture 155"/>
          <p:cNvPicPr/>
          <p:nvPr/>
        </p:nvPicPr>
        <p:blipFill>
          <a:blip r:embed="rId2"/>
          <a:stretch/>
        </p:blipFill>
        <p:spPr>
          <a:xfrm>
            <a:off x="185040" y="0"/>
            <a:ext cx="2700720" cy="1541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74320" y="1557000"/>
            <a:ext cx="838044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3. Innovative Idea of the Project</a:t>
            </a:r>
            <a:endParaRPr lang="en-US" sz="2800" b="0" strike="noStrike" spc="-1">
              <a:latin typeface="DejaVu Sans"/>
            </a:endParaRPr>
          </a:p>
        </p:txBody>
      </p:sp>
      <p:sp>
        <p:nvSpPr>
          <p:cNvPr id="158" name="CustomShape 2"/>
          <p:cNvSpPr/>
          <p:nvPr/>
        </p:nvSpPr>
        <p:spPr>
          <a:xfrm>
            <a:off x="242640" y="2473560"/>
            <a:ext cx="8380440" cy="411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640" algn="just">
              <a:lnSpc>
                <a:spcPct val="150000"/>
              </a:lnSpc>
              <a:buClr>
                <a:srgbClr val="000000"/>
              </a:buClr>
              <a:buFont typeface="Arial"/>
              <a:buChar char="•"/>
            </a:pPr>
            <a:r>
              <a:rPr lang="en-US" sz="2200" b="0" strike="noStrike" spc="-1">
                <a:solidFill>
                  <a:srgbClr val="000000"/>
                </a:solidFill>
                <a:latin typeface="Cambria"/>
                <a:ea typeface="DejaVu Sans"/>
              </a:rPr>
              <a:t>Aggregating features which predict hypertension. </a:t>
            </a:r>
            <a:endParaRPr lang="en-US" sz="2200" b="0" strike="noStrike" spc="-1">
              <a:latin typeface="DejaVu Sans"/>
            </a:endParaRPr>
          </a:p>
          <a:p>
            <a:pPr marL="343080" indent="-341640" algn="just">
              <a:lnSpc>
                <a:spcPct val="150000"/>
              </a:lnSpc>
              <a:buClr>
                <a:srgbClr val="000000"/>
              </a:buClr>
              <a:buFont typeface="Arial"/>
              <a:buChar char="•"/>
            </a:pPr>
            <a:r>
              <a:rPr lang="en-US" sz="2200" b="0" strike="noStrike" spc="-1">
                <a:solidFill>
                  <a:srgbClr val="000000"/>
                </a:solidFill>
                <a:latin typeface="Cambria"/>
                <a:ea typeface="DejaVu Sans"/>
              </a:rPr>
              <a:t>Using of extreme machine learning that automatically selects features, which brings out a more generalized model without overfitting.</a:t>
            </a:r>
            <a:endParaRPr lang="en-US" sz="2200" b="0" strike="noStrike" spc="-1">
              <a:latin typeface="DejaVu Sans"/>
            </a:endParaRPr>
          </a:p>
          <a:p>
            <a:pPr marL="343080" indent="-341640" algn="just">
              <a:lnSpc>
                <a:spcPct val="150000"/>
              </a:lnSpc>
              <a:buClr>
                <a:srgbClr val="000000"/>
              </a:buClr>
              <a:buFont typeface="Arial"/>
              <a:buChar char="•"/>
            </a:pPr>
            <a:r>
              <a:rPr lang="en-US" sz="2200" b="0" strike="noStrike" spc="-1">
                <a:solidFill>
                  <a:srgbClr val="000000"/>
                </a:solidFill>
                <a:latin typeface="Cambria"/>
                <a:ea typeface="DejaVu Sans"/>
              </a:rPr>
              <a:t>This work not only predicts the presence of hypertension but also give its intensity  (a measure indicating its impact on individual). </a:t>
            </a:r>
            <a:endParaRPr lang="en-US" sz="2200" b="0" strike="noStrike" spc="-1">
              <a:latin typeface="DejaVu Sans"/>
            </a:endParaRPr>
          </a:p>
          <a:p>
            <a:pPr algn="just">
              <a:lnSpc>
                <a:spcPct val="150000"/>
              </a:lnSpc>
            </a:pPr>
            <a:endParaRPr lang="en-US" sz="2200" b="0" strike="noStrike" spc="-1">
              <a:latin typeface="DejaVu Sans"/>
            </a:endParaRPr>
          </a:p>
        </p:txBody>
      </p:sp>
      <p:sp>
        <p:nvSpPr>
          <p:cNvPr id="159" name="CustomShape 3"/>
          <p:cNvSpPr/>
          <p:nvPr/>
        </p:nvSpPr>
        <p:spPr>
          <a:xfrm>
            <a:off x="623520" y="76320"/>
            <a:ext cx="7618680" cy="460080"/>
          </a:xfrm>
          <a:prstGeom prst="rect">
            <a:avLst/>
          </a:prstGeom>
          <a:noFill/>
          <a:ln>
            <a:noFill/>
          </a:ln>
        </p:spPr>
        <p:style>
          <a:lnRef idx="0">
            <a:scrgbClr r="0" g="0" b="0"/>
          </a:lnRef>
          <a:fillRef idx="0">
            <a:scrgbClr r="0" g="0" b="0"/>
          </a:fillRef>
          <a:effectRef idx="0">
            <a:scrgbClr r="0" g="0" b="0"/>
          </a:effectRef>
          <a:fontRef idx="minor"/>
        </p:style>
      </p:sp>
      <p:pic>
        <p:nvPicPr>
          <p:cNvPr id="160" name="Picture 159"/>
          <p:cNvPicPr/>
          <p:nvPr/>
        </p:nvPicPr>
        <p:blipFill>
          <a:blip r:embed="rId2"/>
          <a:stretch/>
        </p:blipFill>
        <p:spPr>
          <a:xfrm>
            <a:off x="366840" y="93960"/>
            <a:ext cx="2559960" cy="1461240"/>
          </a:xfrm>
          <a:prstGeom prst="rect">
            <a:avLst/>
          </a:prstGeom>
          <a:ln>
            <a:noFill/>
          </a:ln>
        </p:spPr>
      </p:pic>
      <p:sp>
        <p:nvSpPr>
          <p:cNvPr id="161" name="CustomShape 4"/>
          <p:cNvSpPr/>
          <p:nvPr/>
        </p:nvSpPr>
        <p:spPr>
          <a:xfrm>
            <a:off x="2834640" y="45396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65760" y="1280160"/>
            <a:ext cx="838044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50000"/>
              </a:lnSpc>
            </a:pPr>
            <a:r>
              <a:rPr lang="en-US" sz="2800" b="1" strike="noStrike" spc="-1">
                <a:solidFill>
                  <a:srgbClr val="336600"/>
                </a:solidFill>
                <a:latin typeface="Cambria"/>
                <a:ea typeface="DejaVu Sans"/>
              </a:rPr>
              <a:t>4. Purpose of the Project</a:t>
            </a:r>
            <a:endParaRPr lang="en-US" sz="2800" b="0" strike="noStrike" spc="-1">
              <a:latin typeface="DejaVu Sans"/>
            </a:endParaRPr>
          </a:p>
        </p:txBody>
      </p:sp>
      <p:sp>
        <p:nvSpPr>
          <p:cNvPr id="163" name="CustomShape 2"/>
          <p:cNvSpPr/>
          <p:nvPr/>
        </p:nvSpPr>
        <p:spPr>
          <a:xfrm>
            <a:off x="306360" y="1920240"/>
            <a:ext cx="8380440" cy="461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 Health as a domain has always been something that has loads of opportunity and has also been at the forefront of innovation as it directly effects lives.</a:t>
            </a:r>
            <a:endParaRPr lang="en-US" sz="2200" b="0" strike="noStrike" spc="-1">
              <a:latin typeface="DejaVu Sans"/>
            </a:endParaRPr>
          </a:p>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 Hypertension being a problem that is often found in many people due to conditions they face in their everyday life needs to be addressed .</a:t>
            </a:r>
            <a:endParaRPr lang="en-US" sz="2200" b="0" strike="noStrike" spc="-1">
              <a:latin typeface="DejaVu Sans"/>
            </a:endParaRPr>
          </a:p>
          <a:p>
            <a:pPr marL="216000" indent="-214920" algn="just">
              <a:lnSpc>
                <a:spcPct val="150000"/>
              </a:lnSpc>
              <a:buClr>
                <a:srgbClr val="000000"/>
              </a:buClr>
              <a:buFont typeface="Wingdings" charset="2"/>
              <a:buChar char=""/>
            </a:pPr>
            <a:r>
              <a:rPr lang="en-US" sz="2200" b="0" strike="noStrike" spc="-1">
                <a:solidFill>
                  <a:srgbClr val="000000"/>
                </a:solidFill>
                <a:latin typeface="Cambria"/>
                <a:ea typeface="DejaVu Sans"/>
              </a:rPr>
              <a:t>This work can act as a supporting tool for the clinicians for better diagnosis of presence of hypertension in patients.  </a:t>
            </a:r>
            <a:endParaRPr lang="en-US" sz="2200" b="0" strike="noStrike" spc="-1">
              <a:latin typeface="DejaVu Sans"/>
            </a:endParaRPr>
          </a:p>
        </p:txBody>
      </p:sp>
      <p:pic>
        <p:nvPicPr>
          <p:cNvPr id="164" name="Picture 163"/>
          <p:cNvPicPr/>
          <p:nvPr/>
        </p:nvPicPr>
        <p:blipFill>
          <a:blip r:embed="rId2"/>
          <a:stretch/>
        </p:blipFill>
        <p:spPr>
          <a:xfrm>
            <a:off x="366480" y="93600"/>
            <a:ext cx="2559960" cy="1461240"/>
          </a:xfrm>
          <a:prstGeom prst="rect">
            <a:avLst/>
          </a:prstGeom>
          <a:ln>
            <a:noFill/>
          </a:ln>
        </p:spPr>
      </p:pic>
      <p:sp>
        <p:nvSpPr>
          <p:cNvPr id="165" name="CustomShape 3"/>
          <p:cNvSpPr/>
          <p:nvPr/>
        </p:nvSpPr>
        <p:spPr>
          <a:xfrm>
            <a:off x="2834640" y="452520"/>
            <a:ext cx="5851080" cy="79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b="0" strike="noStrike" spc="-1">
                <a:latin typeface="DejaVu Sans"/>
              </a:rPr>
              <a:t>SRM Institute of Science and Technology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10287</TotalTime>
  <Words>1172</Words>
  <Application>Microsoft Office PowerPoint</Application>
  <PresentationFormat>On-screen Show (4:3)</PresentationFormat>
  <Paragraphs>160</Paragraphs>
  <Slides>20</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Cambria</vt:lpstr>
      <vt:lpstr>DejaVu Sans</vt:lpstr>
      <vt:lpstr>DejaVu Serif</vt:lpstr>
      <vt:lpstr>Franklin Gothic Book</vt:lpstr>
      <vt:lpstr>Perpetua</vt:lpstr>
      <vt:lpstr>Symbol</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DFT REPORT</dc:title>
  <dc:subject/>
  <dc:creator>prabhu</dc:creator>
  <dc:description/>
  <cp:lastModifiedBy>Abhay Goyal</cp:lastModifiedBy>
  <cp:revision>1554</cp:revision>
  <dcterms:created xsi:type="dcterms:W3CDTF">2006-08-16T00:00:00Z</dcterms:created>
  <dcterms:modified xsi:type="dcterms:W3CDTF">2019-04-12T17:29:56Z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1033-10.2.0.5871</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