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75" r:id="rId6"/>
    <p:sldId id="276" r:id="rId7"/>
    <p:sldId id="260" r:id="rId8"/>
    <p:sldId id="277" r:id="rId9"/>
    <p:sldId id="261" r:id="rId10"/>
    <p:sldId id="279" r:id="rId11"/>
    <p:sldId id="280" r:id="rId12"/>
    <p:sldId id="282" r:id="rId13"/>
    <p:sldId id="281" r:id="rId14"/>
    <p:sldId id="283" r:id="rId15"/>
    <p:sldId id="284" r:id="rId16"/>
    <p:sldId id="278" r:id="rId17"/>
    <p:sldId id="264" r:id="rId18"/>
    <p:sldId id="265" r:id="rId19"/>
    <p:sldId id="263" r:id="rId20"/>
    <p:sldId id="266" r:id="rId21"/>
    <p:sldId id="268" r:id="rId22"/>
    <p:sldId id="267" r:id="rId23"/>
    <p:sldId id="269" r:id="rId24"/>
    <p:sldId id="270" r:id="rId25"/>
    <p:sldId id="273" r:id="rId26"/>
    <p:sldId id="274" r:id="rId27"/>
    <p:sldId id="271" r:id="rId28"/>
    <p:sldId id="272" r:id="rId2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F55607-1B60-433C-BBEE-BADF144B95F1}">
  <a:tblStyle styleId="{BDF55607-1B60-433C-BBEE-BADF144B95F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3" d="100"/>
          <a:sy n="53" d="100"/>
        </p:scale>
        <p:origin x="706" y="53"/>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474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51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85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726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710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68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252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970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177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623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10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45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5.xml" /><Relationship Id="rId1" Type="http://schemas.openxmlformats.org/officeDocument/2006/relationships/slideLayout" Target="../slideLayouts/slideLayout1.xml"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Online Medical Management System.</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solidFill>
                  <a:srgbClr val="2F5496"/>
                </a:solidFill>
                <a:latin typeface="Times New Roman"/>
                <a:cs typeface="Times New Roman"/>
                <a:sym typeface="Times New Roman"/>
              </a:rPr>
              <a:t>Chitkara</a:t>
            </a:r>
            <a:r>
              <a:rPr lang="en-US" sz="4000" dirty="0">
                <a:solidFill>
                  <a:srgbClr val="2F5496"/>
                </a:solidFill>
                <a:latin typeface="Times New Roman"/>
                <a:cs typeface="Times New Roman"/>
                <a:sym typeface="Times New Roman"/>
              </a:rPr>
              <a:t> University</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8001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Abhay Gupta (1911985068)</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3745030" y="5481096"/>
            <a:ext cx="4842532"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a:solidFill>
                  <a:schemeClr val="dk1"/>
                </a:solidFill>
                <a:latin typeface="Calibri"/>
                <a:cs typeface="Calibri"/>
                <a:sym typeface="Calibri"/>
              </a:rPr>
              <a:t>Mr.Mukesh</a:t>
            </a:r>
            <a:r>
              <a:rPr lang="en-US" sz="2800" dirty="0">
                <a:solidFill>
                  <a:schemeClr val="dk1"/>
                </a:solidFill>
                <a:latin typeface="Calibri"/>
                <a:cs typeface="Calibri"/>
                <a:sym typeface="Calibri"/>
              </a:rPr>
              <a:t>(MYANATOMY)</a:t>
            </a:r>
          </a:p>
          <a:p>
            <a:pPr marL="0" marR="0" lvl="0" indent="0" algn="l" rtl="0">
              <a:spcBef>
                <a:spcPts val="0"/>
              </a:spcBef>
              <a:spcAft>
                <a:spcPts val="0"/>
              </a:spcAft>
              <a:buNone/>
            </a:pPr>
            <a:r>
              <a:rPr lang="en-US" sz="2800" dirty="0" err="1">
                <a:solidFill>
                  <a:schemeClr val="dk1"/>
                </a:solidFill>
                <a:latin typeface="Calibri"/>
                <a:cs typeface="Calibri"/>
                <a:sym typeface="Calibri"/>
              </a:rPr>
              <a:t>Mr.Mananjay</a:t>
            </a:r>
            <a:r>
              <a:rPr lang="en-US" sz="2800" dirty="0">
                <a:solidFill>
                  <a:schemeClr val="dk1"/>
                </a:solidFill>
                <a:latin typeface="Calibri"/>
                <a:cs typeface="Calibri"/>
                <a:sym typeface="Calibri"/>
              </a:rPr>
              <a:t>(MYANATOMY)</a:t>
            </a:r>
            <a:endParaRPr dirty="0"/>
          </a:p>
        </p:txBody>
      </p:sp>
      <p:sp>
        <p:nvSpPr>
          <p:cNvPr id="102" name="Google Shape;102;p13"/>
          <p:cNvSpPr txBox="1"/>
          <p:nvPr/>
        </p:nvSpPr>
        <p:spPr>
          <a:xfrm>
            <a:off x="5085556" y="6650942"/>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Integrated B.E-M.E</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 And Engineering.</a:t>
            </a:r>
            <a:endParaRPr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10" name="Google Shape;110;p1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Department Of Computer Science And Engineering.</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3" name="Picture 2">
            <a:extLst>
              <a:ext uri="{FF2B5EF4-FFF2-40B4-BE49-F238E27FC236}">
                <a16:creationId xmlns:a16="http://schemas.microsoft.com/office/drawing/2014/main" id="{59DC4399-6246-3039-BB0E-0216974EE76F}"/>
              </a:ext>
            </a:extLst>
          </p:cNvPr>
          <p:cNvPicPr>
            <a:picLocks noChangeAspect="1"/>
          </p:cNvPicPr>
          <p:nvPr/>
        </p:nvPicPr>
        <p:blipFill>
          <a:blip r:embed="rId3"/>
          <a:stretch>
            <a:fillRect/>
          </a:stretch>
        </p:blipFill>
        <p:spPr>
          <a:xfrm>
            <a:off x="15887183" y="393699"/>
            <a:ext cx="2516093" cy="3037630"/>
          </a:xfrm>
          <a:prstGeom prst="rect">
            <a:avLst/>
          </a:prstGeom>
        </p:spPr>
      </p:pic>
      <p:pic>
        <p:nvPicPr>
          <p:cNvPr id="5" name="Picture 4">
            <a:extLst>
              <a:ext uri="{FF2B5EF4-FFF2-40B4-BE49-F238E27FC236}">
                <a16:creationId xmlns:a16="http://schemas.microsoft.com/office/drawing/2014/main" id="{5F832B0A-6847-4E6B-711F-6683D421B6B2}"/>
              </a:ext>
            </a:extLst>
          </p:cNvPr>
          <p:cNvPicPr>
            <a:picLocks noChangeAspect="1"/>
          </p:cNvPicPr>
          <p:nvPr/>
        </p:nvPicPr>
        <p:blipFill>
          <a:blip r:embed="rId4"/>
          <a:stretch>
            <a:fillRect/>
          </a:stretch>
        </p:blipFill>
        <p:spPr>
          <a:xfrm>
            <a:off x="7228114" y="3431329"/>
            <a:ext cx="4542972" cy="28564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Screenshots of Project.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View OPD Schedule Screenshot.</a:t>
            </a:r>
            <a:endParaRPr dirty="0"/>
          </a:p>
        </p:txBody>
      </p:sp>
      <p:pic>
        <p:nvPicPr>
          <p:cNvPr id="8" name="Picture 7">
            <a:extLst>
              <a:ext uri="{FF2B5EF4-FFF2-40B4-BE49-F238E27FC236}">
                <a16:creationId xmlns:a16="http://schemas.microsoft.com/office/drawing/2014/main" id="{C3D504D4-22DB-031D-E62C-65FCEB8680F2}"/>
              </a:ext>
            </a:extLst>
          </p:cNvPr>
          <p:cNvPicPr>
            <a:picLocks noChangeAspect="1"/>
          </p:cNvPicPr>
          <p:nvPr/>
        </p:nvPicPr>
        <p:blipFill>
          <a:blip r:embed="rId3"/>
          <a:stretch>
            <a:fillRect/>
          </a:stretch>
        </p:blipFill>
        <p:spPr>
          <a:xfrm>
            <a:off x="2189322" y="3076793"/>
            <a:ext cx="13625922" cy="5851617"/>
          </a:xfrm>
          <a:prstGeom prst="rect">
            <a:avLst/>
          </a:prstGeom>
        </p:spPr>
      </p:pic>
    </p:spTree>
    <p:extLst>
      <p:ext uri="{BB962C8B-B14F-4D97-AF65-F5344CB8AC3E}">
        <p14:creationId xmlns:p14="http://schemas.microsoft.com/office/powerpoint/2010/main" val="261700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Screenshots 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View OPD Schedule For Normal User Dashboard.</a:t>
            </a:r>
            <a:endParaRPr dirty="0"/>
          </a:p>
        </p:txBody>
      </p:sp>
      <p:pic>
        <p:nvPicPr>
          <p:cNvPr id="3" name="Picture 2">
            <a:extLst>
              <a:ext uri="{FF2B5EF4-FFF2-40B4-BE49-F238E27FC236}">
                <a16:creationId xmlns:a16="http://schemas.microsoft.com/office/drawing/2014/main" id="{E7DB8211-9083-1287-A3D3-5B5334D741E9}"/>
              </a:ext>
            </a:extLst>
          </p:cNvPr>
          <p:cNvPicPr>
            <a:picLocks noChangeAspect="1"/>
          </p:cNvPicPr>
          <p:nvPr/>
        </p:nvPicPr>
        <p:blipFill>
          <a:blip r:embed="rId3"/>
          <a:stretch>
            <a:fillRect/>
          </a:stretch>
        </p:blipFill>
        <p:spPr>
          <a:xfrm>
            <a:off x="2189322" y="3672114"/>
            <a:ext cx="14631668" cy="5263917"/>
          </a:xfrm>
          <a:prstGeom prst="rect">
            <a:avLst/>
          </a:prstGeom>
        </p:spPr>
      </p:pic>
    </p:spTree>
    <p:extLst>
      <p:ext uri="{BB962C8B-B14F-4D97-AF65-F5344CB8AC3E}">
        <p14:creationId xmlns:p14="http://schemas.microsoft.com/office/powerpoint/2010/main" val="309570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Screenshots 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Appointment Booking.</a:t>
            </a:r>
            <a:endParaRPr dirty="0"/>
          </a:p>
        </p:txBody>
      </p:sp>
      <p:pic>
        <p:nvPicPr>
          <p:cNvPr id="3" name="Picture 2">
            <a:extLst>
              <a:ext uri="{FF2B5EF4-FFF2-40B4-BE49-F238E27FC236}">
                <a16:creationId xmlns:a16="http://schemas.microsoft.com/office/drawing/2014/main" id="{C7F938A4-31D4-58F5-6C9C-6E1733A3F612}"/>
              </a:ext>
            </a:extLst>
          </p:cNvPr>
          <p:cNvPicPr>
            <a:picLocks noChangeAspect="1"/>
          </p:cNvPicPr>
          <p:nvPr/>
        </p:nvPicPr>
        <p:blipFill>
          <a:blip r:embed="rId3"/>
          <a:stretch>
            <a:fillRect/>
          </a:stretch>
        </p:blipFill>
        <p:spPr>
          <a:xfrm>
            <a:off x="2189322" y="2716390"/>
            <a:ext cx="14631668" cy="6391106"/>
          </a:xfrm>
          <a:prstGeom prst="rect">
            <a:avLst/>
          </a:prstGeom>
        </p:spPr>
      </p:pic>
    </p:spTree>
    <p:extLst>
      <p:ext uri="{BB962C8B-B14F-4D97-AF65-F5344CB8AC3E}">
        <p14:creationId xmlns:p14="http://schemas.microsoft.com/office/powerpoint/2010/main" val="98187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Screenshots 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View Departments.</a:t>
            </a:r>
            <a:endParaRPr dirty="0"/>
          </a:p>
        </p:txBody>
      </p:sp>
      <p:pic>
        <p:nvPicPr>
          <p:cNvPr id="4" name="Picture 3">
            <a:extLst>
              <a:ext uri="{FF2B5EF4-FFF2-40B4-BE49-F238E27FC236}">
                <a16:creationId xmlns:a16="http://schemas.microsoft.com/office/drawing/2014/main" id="{98789AFC-D815-EEC2-AF3E-6374508ED29A}"/>
              </a:ext>
            </a:extLst>
          </p:cNvPr>
          <p:cNvPicPr>
            <a:picLocks noChangeAspect="1"/>
          </p:cNvPicPr>
          <p:nvPr/>
        </p:nvPicPr>
        <p:blipFill>
          <a:blip r:embed="rId3"/>
          <a:stretch>
            <a:fillRect/>
          </a:stretch>
        </p:blipFill>
        <p:spPr>
          <a:xfrm>
            <a:off x="2189322" y="3183799"/>
            <a:ext cx="14631668" cy="5615060"/>
          </a:xfrm>
          <a:prstGeom prst="rect">
            <a:avLst/>
          </a:prstGeom>
        </p:spPr>
      </p:pic>
    </p:spTree>
    <p:extLst>
      <p:ext uri="{BB962C8B-B14F-4D97-AF65-F5344CB8AC3E}">
        <p14:creationId xmlns:p14="http://schemas.microsoft.com/office/powerpoint/2010/main" val="7652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Screenshots 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View Departments.</a:t>
            </a:r>
            <a:endParaRPr dirty="0"/>
          </a:p>
        </p:txBody>
      </p:sp>
      <p:pic>
        <p:nvPicPr>
          <p:cNvPr id="3" name="Picture 2">
            <a:extLst>
              <a:ext uri="{FF2B5EF4-FFF2-40B4-BE49-F238E27FC236}">
                <a16:creationId xmlns:a16="http://schemas.microsoft.com/office/drawing/2014/main" id="{E17820CB-5D02-92CB-AD73-9BDA84C20AA5}"/>
              </a:ext>
            </a:extLst>
          </p:cNvPr>
          <p:cNvPicPr>
            <a:picLocks noChangeAspect="1"/>
          </p:cNvPicPr>
          <p:nvPr/>
        </p:nvPicPr>
        <p:blipFill>
          <a:blip r:embed="rId3"/>
          <a:stretch>
            <a:fillRect/>
          </a:stretch>
        </p:blipFill>
        <p:spPr>
          <a:xfrm>
            <a:off x="2189322" y="2716389"/>
            <a:ext cx="14631668" cy="6195381"/>
          </a:xfrm>
          <a:prstGeom prst="rect">
            <a:avLst/>
          </a:prstGeom>
        </p:spPr>
      </p:pic>
    </p:spTree>
    <p:extLst>
      <p:ext uri="{BB962C8B-B14F-4D97-AF65-F5344CB8AC3E}">
        <p14:creationId xmlns:p14="http://schemas.microsoft.com/office/powerpoint/2010/main" val="410604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Screenshots 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Login And Register.</a:t>
            </a:r>
            <a:endParaRPr dirty="0"/>
          </a:p>
        </p:txBody>
      </p:sp>
      <p:pic>
        <p:nvPicPr>
          <p:cNvPr id="3" name="Picture 2">
            <a:extLst>
              <a:ext uri="{FF2B5EF4-FFF2-40B4-BE49-F238E27FC236}">
                <a16:creationId xmlns:a16="http://schemas.microsoft.com/office/drawing/2014/main" id="{084F0488-0775-088F-308F-7157A7ED92C2}"/>
              </a:ext>
            </a:extLst>
          </p:cNvPr>
          <p:cNvPicPr>
            <a:picLocks noChangeAspect="1"/>
          </p:cNvPicPr>
          <p:nvPr/>
        </p:nvPicPr>
        <p:blipFill>
          <a:blip r:embed="rId3"/>
          <a:stretch>
            <a:fillRect/>
          </a:stretch>
        </p:blipFill>
        <p:spPr>
          <a:xfrm>
            <a:off x="2189321" y="3183798"/>
            <a:ext cx="6896622" cy="5016774"/>
          </a:xfrm>
          <a:prstGeom prst="rect">
            <a:avLst/>
          </a:prstGeom>
        </p:spPr>
      </p:pic>
      <p:pic>
        <p:nvPicPr>
          <p:cNvPr id="6" name="Picture 5">
            <a:extLst>
              <a:ext uri="{FF2B5EF4-FFF2-40B4-BE49-F238E27FC236}">
                <a16:creationId xmlns:a16="http://schemas.microsoft.com/office/drawing/2014/main" id="{4874BC27-3210-A8C7-7D3A-901327BF2283}"/>
              </a:ext>
            </a:extLst>
          </p:cNvPr>
          <p:cNvPicPr>
            <a:picLocks noChangeAspect="1"/>
          </p:cNvPicPr>
          <p:nvPr/>
        </p:nvPicPr>
        <p:blipFill>
          <a:blip r:embed="rId4"/>
          <a:stretch>
            <a:fillRect/>
          </a:stretch>
        </p:blipFill>
        <p:spPr>
          <a:xfrm>
            <a:off x="9289143" y="3183798"/>
            <a:ext cx="7531846" cy="5016774"/>
          </a:xfrm>
          <a:prstGeom prst="rect">
            <a:avLst/>
          </a:prstGeom>
        </p:spPr>
      </p:pic>
    </p:spTree>
    <p:extLst>
      <p:ext uri="{BB962C8B-B14F-4D97-AF65-F5344CB8AC3E}">
        <p14:creationId xmlns:p14="http://schemas.microsoft.com/office/powerpoint/2010/main" val="357695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1199356" y="688069"/>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err="1">
                  <a:solidFill>
                    <a:schemeClr val="lt1"/>
                  </a:solidFill>
                  <a:latin typeface="Calibri"/>
                  <a:cs typeface="Calibri"/>
                  <a:sym typeface="Calibri"/>
                </a:rPr>
                <a:t>Application.properties</a:t>
              </a:r>
              <a:r>
                <a:rPr lang="en-US" sz="5400" dirty="0">
                  <a:solidFill>
                    <a:schemeClr val="lt1"/>
                  </a:solidFill>
                  <a:latin typeface="Calibri"/>
                  <a:cs typeface="Calibri"/>
                  <a:sym typeface="Calibri"/>
                </a:rPr>
                <a:t> configuration File.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1938952"/>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2400" b="1" dirty="0">
                <a:solidFill>
                  <a:srgbClr val="273239"/>
                </a:solidFill>
                <a:latin typeface="urw-din"/>
                <a:cs typeface="Calibri"/>
                <a:sym typeface="Calibri"/>
              </a:rPr>
              <a:t>I</a:t>
            </a:r>
            <a:r>
              <a:rPr lang="en-US" sz="2400" b="1" i="0" dirty="0">
                <a:solidFill>
                  <a:srgbClr val="273239"/>
                </a:solidFill>
                <a:effectLst/>
                <a:latin typeface="urw-din"/>
              </a:rPr>
              <a:t>n a spring boot application, </a:t>
            </a:r>
            <a:r>
              <a:rPr lang="en-US" sz="2400" b="1" i="0" dirty="0" err="1">
                <a:solidFill>
                  <a:srgbClr val="273239"/>
                </a:solidFill>
                <a:effectLst/>
                <a:latin typeface="urw-din"/>
              </a:rPr>
              <a:t>application.properties</a:t>
            </a:r>
            <a:r>
              <a:rPr lang="en-US" sz="2400" b="1" i="0" dirty="0">
                <a:solidFill>
                  <a:srgbClr val="273239"/>
                </a:solidFill>
                <a:effectLst/>
                <a:latin typeface="urw-din"/>
              </a:rPr>
              <a:t> file is used to write the application-related property into that file. This file contains the different configuration which is required to run the application in a different environment, and each environment will have a different property defined by it. Inside the application properties file, we define every type of property like changing the port, database connectivity, connection to the Tomcat server, and many more.</a:t>
            </a:r>
            <a:endParaRPr sz="2400" b="1" dirty="0"/>
          </a:p>
        </p:txBody>
      </p:sp>
      <p:pic>
        <p:nvPicPr>
          <p:cNvPr id="4" name="Picture 3">
            <a:extLst>
              <a:ext uri="{FF2B5EF4-FFF2-40B4-BE49-F238E27FC236}">
                <a16:creationId xmlns:a16="http://schemas.microsoft.com/office/drawing/2014/main" id="{4CD4CDF0-D6CE-AB40-8052-3686D05B1448}"/>
              </a:ext>
            </a:extLst>
          </p:cNvPr>
          <p:cNvPicPr>
            <a:picLocks noChangeAspect="1"/>
          </p:cNvPicPr>
          <p:nvPr/>
        </p:nvPicPr>
        <p:blipFill>
          <a:blip r:embed="rId3"/>
          <a:stretch>
            <a:fillRect/>
          </a:stretch>
        </p:blipFill>
        <p:spPr>
          <a:xfrm>
            <a:off x="1903461" y="4302862"/>
            <a:ext cx="14804571" cy="4971909"/>
          </a:xfrm>
          <a:prstGeom prst="rect">
            <a:avLst/>
          </a:prstGeom>
        </p:spPr>
      </p:pic>
    </p:spTree>
    <p:extLst>
      <p:ext uri="{BB962C8B-B14F-4D97-AF65-F5344CB8AC3E}">
        <p14:creationId xmlns:p14="http://schemas.microsoft.com/office/powerpoint/2010/main" val="233820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245" name="Google Shape;245;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 Tools and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lvl="1" algn="just"/>
              <a:r>
                <a:rPr lang="en-US" sz="2800" b="0" i="0" dirty="0">
                  <a:solidFill>
                    <a:srgbClr val="333333"/>
                  </a:solidFill>
                  <a:effectLst/>
                  <a:latin typeface="inter-regular"/>
                </a:rPr>
                <a:t>Spring Boot is a project that is built on the top of the Spring Framework. It provides an easier and faster way to set up, configure, and run both simple and web-based applications.</a:t>
              </a:r>
            </a:p>
            <a:p>
              <a:pPr lvl="1" algn="just"/>
              <a:r>
                <a:rPr lang="en-US" sz="2800" b="0" i="0" dirty="0">
                  <a:solidFill>
                    <a:srgbClr val="333333"/>
                  </a:solidFill>
                  <a:effectLst/>
                  <a:latin typeface="inter-regular"/>
                </a:rPr>
                <a:t>It is a Spring module that provides the </a:t>
              </a:r>
              <a:r>
                <a:rPr lang="en-US" sz="2800" b="1" i="0" dirty="0">
                  <a:solidFill>
                    <a:srgbClr val="333333"/>
                  </a:solidFill>
                  <a:effectLst/>
                  <a:latin typeface="inter-bold"/>
                </a:rPr>
                <a:t>RAD (</a:t>
              </a:r>
              <a:r>
                <a:rPr lang="en-US" sz="2800" b="1" i="1" dirty="0">
                  <a:solidFill>
                    <a:srgbClr val="333333"/>
                  </a:solidFill>
                  <a:effectLst/>
                  <a:latin typeface="inter-bold"/>
                </a:rPr>
                <a:t>Rapid Application Development</a:t>
              </a:r>
              <a:r>
                <a:rPr lang="en-US" sz="2800" b="1" i="0" dirty="0">
                  <a:solidFill>
                    <a:srgbClr val="333333"/>
                  </a:solidFill>
                  <a:effectLst/>
                  <a:latin typeface="inter-bold"/>
                </a:rPr>
                <a:t>)</a:t>
              </a:r>
              <a:r>
                <a:rPr lang="en-US" sz="2800" b="0" i="0" dirty="0">
                  <a:solidFill>
                    <a:srgbClr val="333333"/>
                  </a:solidFill>
                  <a:effectLst/>
                  <a:latin typeface="inter-regular"/>
                </a:rPr>
                <a:t> feature to the Spring Framework. It is used to create a stand-alone Spring-based application that you can just run because it needs minimal Spring configuration.</a:t>
              </a:r>
            </a:p>
            <a:p>
              <a:pPr lvl="1" algn="just"/>
              <a:endParaRPr lang="en-US" sz="2800" dirty="0">
                <a:solidFill>
                  <a:srgbClr val="333333"/>
                </a:solidFill>
                <a:latin typeface="inter-regular"/>
              </a:endParaRPr>
            </a:p>
            <a:p>
              <a:pPr lvl="1" algn="just"/>
              <a:endParaRPr lang="en-US" sz="2800" b="0" i="0" dirty="0">
                <a:solidFill>
                  <a:srgbClr val="333333"/>
                </a:solidFill>
                <a:effectLst/>
                <a:latin typeface="inter-regular"/>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1199356" y="2070100"/>
            <a:ext cx="15544800"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Spring Boot(Backend)</a:t>
            </a:r>
            <a:endParaRPr dirty="0"/>
          </a:p>
        </p:txBody>
      </p:sp>
      <p:sp>
        <p:nvSpPr>
          <p:cNvPr id="2" name="Rectangle 1">
            <a:extLst>
              <a:ext uri="{FF2B5EF4-FFF2-40B4-BE49-F238E27FC236}">
                <a16:creationId xmlns:a16="http://schemas.microsoft.com/office/drawing/2014/main" id="{5D46DF24-AD81-0557-9201-0D15779179D5}"/>
              </a:ext>
            </a:extLst>
          </p:cNvPr>
          <p:cNvSpPr>
            <a:spLocks noChangeArrowheads="1"/>
          </p:cNvSpPr>
          <p:nvPr/>
        </p:nvSpPr>
        <p:spPr bwMode="auto">
          <a:xfrm>
            <a:off x="0" y="0"/>
            <a:ext cx="1901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configuration.</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1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1026" name="Picture 2" descr="What is Spring Boot">
            <a:extLst>
              <a:ext uri="{FF2B5EF4-FFF2-40B4-BE49-F238E27FC236}">
                <a16:creationId xmlns:a16="http://schemas.microsoft.com/office/drawing/2014/main" id="{12DDA5F1-D4F1-A49C-65C0-50FD257EB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71" y="6241143"/>
            <a:ext cx="11785600" cy="248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263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263"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18</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Spring Boot Backend(Continued)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8" name="Google Shape;268;p22"/>
          <p:cNvSpPr txBox="1"/>
          <p:nvPr/>
        </p:nvSpPr>
        <p:spPr>
          <a:xfrm>
            <a:off x="1199356" y="2070100"/>
            <a:ext cx="15544800" cy="5693826"/>
          </a:xfrm>
          <a:prstGeom prst="rect">
            <a:avLst/>
          </a:prstGeom>
          <a:noFill/>
          <a:ln>
            <a:noFill/>
          </a:ln>
        </p:spPr>
        <p:txBody>
          <a:bodyPr spcFirstLastPara="1" wrap="square" lIns="91425" tIns="45700" rIns="91425" bIns="45700" anchor="t" anchorCtr="0">
            <a:spAutoFit/>
          </a:bodyPr>
          <a:lstStyle/>
          <a:p>
            <a:pPr algn="just"/>
            <a:r>
              <a:rPr lang="en-US" sz="2800" b="0" i="0" dirty="0">
                <a:solidFill>
                  <a:srgbClr val="333333"/>
                </a:solidFill>
                <a:effectLst/>
                <a:latin typeface="inter-regular"/>
              </a:rPr>
              <a:t>In short, Spring Boot is the combination of </a:t>
            </a:r>
            <a:r>
              <a:rPr lang="en-US" sz="2800" b="1" i="0" dirty="0">
                <a:solidFill>
                  <a:srgbClr val="333333"/>
                </a:solidFill>
                <a:effectLst/>
                <a:latin typeface="inter-bold"/>
              </a:rPr>
              <a:t>Spring Framework</a:t>
            </a:r>
            <a:r>
              <a:rPr lang="en-US" sz="2800" b="0" i="0" dirty="0">
                <a:solidFill>
                  <a:srgbClr val="333333"/>
                </a:solidFill>
                <a:effectLst/>
                <a:latin typeface="inter-regular"/>
              </a:rPr>
              <a:t> and </a:t>
            </a:r>
            <a:r>
              <a:rPr lang="en-US" sz="2800" b="1" i="0" dirty="0">
                <a:solidFill>
                  <a:srgbClr val="333333"/>
                </a:solidFill>
                <a:effectLst/>
                <a:latin typeface="inter-bold"/>
              </a:rPr>
              <a:t>Embedded Servers</a:t>
            </a:r>
            <a:r>
              <a:rPr lang="en-US" sz="2800" b="0" i="0" dirty="0">
                <a:solidFill>
                  <a:srgbClr val="333333"/>
                </a:solidFill>
                <a:effectLst/>
                <a:latin typeface="inter-regular"/>
              </a:rPr>
              <a:t>.</a:t>
            </a:r>
          </a:p>
          <a:p>
            <a:pPr algn="just"/>
            <a:r>
              <a:rPr lang="en-US" sz="2800" b="0" i="0" dirty="0">
                <a:solidFill>
                  <a:srgbClr val="333333"/>
                </a:solidFill>
                <a:effectLst/>
                <a:latin typeface="inter-regular"/>
              </a:rPr>
              <a:t>In Spring Boot, there is no requirement for XML configuration (deployment descriptor). It uses convention over configuration software design paradigm that means it decreases the effort of the developer.</a:t>
            </a:r>
          </a:p>
          <a:p>
            <a:pPr algn="just"/>
            <a:r>
              <a:rPr lang="en-US" sz="2800" b="0" i="0" dirty="0">
                <a:solidFill>
                  <a:srgbClr val="333333"/>
                </a:solidFill>
                <a:effectLst/>
                <a:latin typeface="inter-regular"/>
              </a:rPr>
              <a:t>We can use Spring </a:t>
            </a:r>
            <a:r>
              <a:rPr lang="en-US" sz="2800" b="1" i="0" dirty="0">
                <a:solidFill>
                  <a:srgbClr val="333333"/>
                </a:solidFill>
                <a:effectLst/>
                <a:latin typeface="inter-bold"/>
              </a:rPr>
              <a:t>STS IDE</a:t>
            </a:r>
            <a:r>
              <a:rPr lang="en-US" sz="2800" b="0" i="0" dirty="0">
                <a:solidFill>
                  <a:srgbClr val="333333"/>
                </a:solidFill>
                <a:effectLst/>
                <a:latin typeface="inter-regular"/>
              </a:rPr>
              <a:t> or </a:t>
            </a:r>
            <a:r>
              <a:rPr lang="en-US" sz="2800" b="1" i="0" dirty="0">
                <a:solidFill>
                  <a:srgbClr val="333333"/>
                </a:solidFill>
                <a:effectLst/>
                <a:latin typeface="inter-bold"/>
              </a:rPr>
              <a:t>Spring </a:t>
            </a:r>
            <a:r>
              <a:rPr lang="en-US" sz="2800" b="1" i="0" dirty="0" err="1">
                <a:solidFill>
                  <a:srgbClr val="333333"/>
                </a:solidFill>
                <a:effectLst/>
                <a:latin typeface="inter-bold"/>
              </a:rPr>
              <a:t>Initializr</a:t>
            </a:r>
            <a:r>
              <a:rPr lang="en-US" sz="2800" b="0" i="0" dirty="0">
                <a:solidFill>
                  <a:srgbClr val="333333"/>
                </a:solidFill>
                <a:effectLst/>
                <a:latin typeface="inter-regular"/>
              </a:rPr>
              <a:t> to develop Spring Boot Java applications.</a:t>
            </a:r>
          </a:p>
          <a:p>
            <a:pPr algn="just"/>
            <a:r>
              <a:rPr lang="en-US" sz="2800" b="1" i="0" dirty="0">
                <a:solidFill>
                  <a:srgbClr val="333333"/>
                </a:solidFill>
                <a:effectLst/>
                <a:latin typeface="inter-bold"/>
              </a:rPr>
              <a:t>Why should we use Spring Boot Framework?</a:t>
            </a:r>
            <a:endParaRPr lang="en-US" sz="2800" b="0" i="0" dirty="0">
              <a:solidFill>
                <a:srgbClr val="333333"/>
              </a:solidFill>
              <a:effectLst/>
              <a:latin typeface="inter-regular"/>
            </a:endParaRPr>
          </a:p>
          <a:p>
            <a:pPr algn="just"/>
            <a:r>
              <a:rPr lang="en-US" sz="2800" b="0" i="0" dirty="0">
                <a:solidFill>
                  <a:srgbClr val="333333"/>
                </a:solidFill>
                <a:effectLst/>
                <a:latin typeface="inter-regular"/>
              </a:rPr>
              <a:t>We should use Spring Boot Framework because:</a:t>
            </a:r>
          </a:p>
          <a:p>
            <a:pPr algn="just">
              <a:buFont typeface="Arial" panose="020B0604020202020204" pitchFamily="34" charset="0"/>
              <a:buChar char="•"/>
            </a:pPr>
            <a:r>
              <a:rPr lang="en-US" sz="2800" b="0" i="0" dirty="0">
                <a:solidFill>
                  <a:srgbClr val="000000"/>
                </a:solidFill>
                <a:effectLst/>
                <a:latin typeface="inter-regular"/>
              </a:rPr>
              <a:t>The dependency injection approach is used in Spring Boot.</a:t>
            </a:r>
          </a:p>
          <a:p>
            <a:pPr algn="just">
              <a:buFont typeface="Arial" panose="020B0604020202020204" pitchFamily="34" charset="0"/>
              <a:buChar char="•"/>
            </a:pPr>
            <a:r>
              <a:rPr lang="en-US" sz="2800" b="0" i="0" dirty="0">
                <a:solidFill>
                  <a:srgbClr val="000000"/>
                </a:solidFill>
                <a:effectLst/>
                <a:latin typeface="inter-regular"/>
              </a:rPr>
              <a:t>It contains powerful database transaction management capabilities.</a:t>
            </a:r>
          </a:p>
          <a:p>
            <a:pPr algn="just">
              <a:buFont typeface="Arial" panose="020B0604020202020204" pitchFamily="34" charset="0"/>
              <a:buChar char="•"/>
            </a:pPr>
            <a:r>
              <a:rPr lang="en-US" sz="2800" b="0" i="0" dirty="0">
                <a:solidFill>
                  <a:srgbClr val="000000"/>
                </a:solidFill>
                <a:effectLst/>
                <a:latin typeface="inter-regular"/>
              </a:rPr>
              <a:t>It simplifies integration with other Java frameworks like JPA/Hibernate ORM, Struts, etc.</a:t>
            </a:r>
          </a:p>
          <a:p>
            <a:pPr algn="just">
              <a:buFont typeface="Arial" panose="020B0604020202020204" pitchFamily="34" charset="0"/>
              <a:buChar char="•"/>
            </a:pPr>
            <a:r>
              <a:rPr lang="en-US" sz="2800" b="0" i="0" dirty="0">
                <a:solidFill>
                  <a:srgbClr val="000000"/>
                </a:solidFill>
                <a:effectLst/>
                <a:latin typeface="inter-regular"/>
              </a:rPr>
              <a:t>It reduces the cost and development time of the application.</a:t>
            </a:r>
          </a:p>
          <a:p>
            <a:pPr algn="just">
              <a:buFont typeface="Arial" panose="020B0604020202020204" pitchFamily="34" charset="0"/>
              <a:buChar char="•"/>
            </a:pPr>
            <a:r>
              <a:rPr lang="en-US" sz="2800" b="1" i="0" dirty="0">
                <a:solidFill>
                  <a:srgbClr val="000000"/>
                </a:solidFill>
                <a:effectLst/>
                <a:latin typeface="inter-bold"/>
              </a:rPr>
              <a:t>Spring Data:</a:t>
            </a:r>
            <a:r>
              <a:rPr lang="en-US" sz="2800" b="0" i="0" dirty="0">
                <a:solidFill>
                  <a:srgbClr val="000000"/>
                </a:solidFill>
                <a:effectLst/>
                <a:latin typeface="inter-regular"/>
              </a:rPr>
              <a:t> It simplifies data access from the relational and </a:t>
            </a:r>
            <a:r>
              <a:rPr lang="en-US" sz="2800" b="1" i="0" dirty="0">
                <a:solidFill>
                  <a:srgbClr val="000000"/>
                </a:solidFill>
                <a:effectLst/>
                <a:latin typeface="inter-bold"/>
              </a:rPr>
              <a:t>NoSQL</a:t>
            </a:r>
            <a:r>
              <a:rPr lang="en-US" sz="2800" b="0" i="0" dirty="0">
                <a:solidFill>
                  <a:srgbClr val="000000"/>
                </a:solidFill>
                <a:effectLst/>
                <a:latin typeface="inter-regular"/>
              </a:rPr>
              <a:t> databases.</a:t>
            </a:r>
          </a:p>
          <a:p>
            <a:pPr algn="just">
              <a:buFont typeface="Arial" panose="020B0604020202020204" pitchFamily="34" charset="0"/>
              <a:buChar char="•"/>
            </a:pPr>
            <a:r>
              <a:rPr lang="en-US" sz="2800" b="1" i="0" dirty="0">
                <a:solidFill>
                  <a:srgbClr val="000000"/>
                </a:solidFill>
                <a:effectLst/>
                <a:latin typeface="inter-bold"/>
              </a:rPr>
              <a:t>Spring Security:</a:t>
            </a:r>
            <a:r>
              <a:rPr lang="en-US" sz="2800" b="0" i="0" dirty="0">
                <a:solidFill>
                  <a:srgbClr val="000000"/>
                </a:solidFill>
                <a:effectLst/>
                <a:latin typeface="inter-regular"/>
              </a:rPr>
              <a:t> It is a security framework that provides robust </a:t>
            </a:r>
            <a:r>
              <a:rPr lang="en-US" sz="2800" b="1" i="0" dirty="0">
                <a:solidFill>
                  <a:srgbClr val="000000"/>
                </a:solidFill>
                <a:effectLst/>
                <a:latin typeface="inter-bold"/>
              </a:rPr>
              <a:t>security</a:t>
            </a:r>
            <a:r>
              <a:rPr lang="en-US" sz="2800" b="0" i="0" dirty="0">
                <a:solidFill>
                  <a:srgbClr val="000000"/>
                </a:solidFill>
                <a:effectLst/>
                <a:latin typeface="inter-regular"/>
              </a:rPr>
              <a:t> to applications.</a:t>
            </a:r>
          </a:p>
          <a:p>
            <a:pPr marL="571500" marR="0" lvl="0" indent="-571500" algn="l" rtl="0">
              <a:spcBef>
                <a:spcPts val="0"/>
              </a:spcBef>
              <a:spcAft>
                <a:spcPts val="0"/>
              </a:spcAft>
              <a:buClr>
                <a:schemeClr val="dk1"/>
              </a:buClr>
              <a:buSzPts val="3600"/>
              <a:buFont typeface="Noto Sans Symbols"/>
              <a:buChar char="✔"/>
            </a:pPr>
            <a:endParaRPr sz="2800" dirty="0"/>
          </a:p>
        </p:txBody>
      </p:sp>
      <p:pic>
        <p:nvPicPr>
          <p:cNvPr id="3" name="Picture 2">
            <a:extLst>
              <a:ext uri="{FF2B5EF4-FFF2-40B4-BE49-F238E27FC236}">
                <a16:creationId xmlns:a16="http://schemas.microsoft.com/office/drawing/2014/main" id="{3D45F346-245F-9F96-632D-1EC4844437A2}"/>
              </a:ext>
            </a:extLst>
          </p:cNvPr>
          <p:cNvPicPr>
            <a:picLocks noChangeAspect="1"/>
          </p:cNvPicPr>
          <p:nvPr/>
        </p:nvPicPr>
        <p:blipFill>
          <a:blip r:embed="rId3"/>
          <a:stretch>
            <a:fillRect/>
          </a:stretch>
        </p:blipFill>
        <p:spPr>
          <a:xfrm>
            <a:off x="5477443" y="6996042"/>
            <a:ext cx="5715000" cy="25725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19</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227" name="Google Shape;227;p2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19</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3939"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MYSQL Database</a:t>
              </a:r>
              <a:r>
                <a:rPr lang="en-US" sz="5400" b="0" i="0" u="none" strike="noStrike" cap="none" dirty="0">
                  <a:solidFill>
                    <a:schemeClr val="lt1"/>
                  </a:solidFill>
                  <a:latin typeface="Calibri"/>
                  <a:ea typeface="Calibri"/>
                  <a:cs typeface="Calibri"/>
                  <a:sym typeface="Calibri"/>
                </a:rPr>
                <a:t>.</a:t>
              </a:r>
              <a:endParaRPr dirty="0"/>
            </a:p>
            <a:p>
              <a:pPr marL="457200" marR="0" lvl="1" indent="0" algn="ctr" rtl="0">
                <a:spcBef>
                  <a:spcPts val="0"/>
                </a:spcBef>
                <a:spcAft>
                  <a:spcPts val="0"/>
                </a:spcAft>
                <a:buNone/>
              </a:pPr>
              <a:r>
                <a:rPr lang="en-US" sz="5400" b="0" i="0" dirty="0">
                  <a:solidFill>
                    <a:srgbClr val="202124"/>
                  </a:solidFill>
                  <a:effectLst/>
                  <a:latin typeface="arial" panose="020B0604020202020204" pitchFamily="34" charset="0"/>
                </a:rPr>
                <a:t>MySQL is an open source relational database management system. For WordPress sites, that means it </a:t>
              </a:r>
              <a:r>
                <a:rPr lang="en-US" sz="5400" b="1" i="0" dirty="0">
                  <a:solidFill>
                    <a:srgbClr val="202124"/>
                  </a:solidFill>
                  <a:effectLst/>
                  <a:latin typeface="arial" panose="020B0604020202020204" pitchFamily="34" charset="0"/>
                </a:rPr>
                <a:t>helps you store all your blog posts, users, plugin information, etc</a:t>
              </a:r>
              <a:r>
                <a:rPr lang="en-US" sz="5400" b="0" i="0" dirty="0">
                  <a:solidFill>
                    <a:srgbClr val="202124"/>
                  </a:solidFill>
                  <a:effectLst/>
                  <a:latin typeface="arial" panose="020B0604020202020204" pitchFamily="34" charset="0"/>
                </a:rPr>
                <a:t>. It stores that information in separate “tables” and connects it with “keys”, which is why it's relational.</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6444917-4926-6FDD-EA9A-26E9ACAD891E}"/>
              </a:ext>
            </a:extLst>
          </p:cNvPr>
          <p:cNvPicPr>
            <a:picLocks noChangeAspect="1"/>
          </p:cNvPicPr>
          <p:nvPr/>
        </p:nvPicPr>
        <p:blipFill>
          <a:blip r:embed="rId3"/>
          <a:stretch>
            <a:fillRect/>
          </a:stretch>
        </p:blipFill>
        <p:spPr>
          <a:xfrm>
            <a:off x="4242821" y="6986981"/>
            <a:ext cx="8181408" cy="23803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738734" y="9805882"/>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23" name="Google Shape;123;p1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563227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Theory and fundamentals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Entities Created</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Level 0 Data Flow Diagram</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Level 1 Data Flow Diagram</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Tools and technologies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Future scope</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20</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858684"/>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281" name="Google Shape;281;p2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20</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3939"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Angular(Frontend)</a:t>
              </a:r>
              <a:endParaRPr dirty="0"/>
            </a:p>
            <a:p>
              <a:pPr algn="l"/>
              <a:r>
                <a:rPr lang="en-US" sz="3600" b="1" i="0" dirty="0">
                  <a:solidFill>
                    <a:srgbClr val="444444"/>
                  </a:solidFill>
                  <a:effectLst/>
                  <a:latin typeface="Roboto" panose="02000000000000000000" pitchFamily="2" charset="0"/>
                </a:rPr>
                <a:t>Angular is a platform and framework for building single-page client applications using HTML and TypeScript. Angular is written in TypeScript. It implements core and optional functionality as a set of TypeScript libraries that you import into your applications.</a:t>
              </a:r>
            </a:p>
            <a:p>
              <a:pPr algn="l">
                <a:buFont typeface="Arial" panose="020B0604020202020204" pitchFamily="34" charset="0"/>
                <a:buChar char="•"/>
              </a:pPr>
              <a:r>
                <a:rPr lang="en-US" sz="3600" b="1" i="0" dirty="0">
                  <a:solidFill>
                    <a:srgbClr val="444444"/>
                  </a:solidFill>
                  <a:effectLst/>
                  <a:latin typeface="inherit"/>
                </a:rPr>
                <a:t>Components define </a:t>
              </a:r>
              <a:r>
                <a:rPr lang="en-US" sz="3600" b="1" i="1" dirty="0">
                  <a:solidFill>
                    <a:srgbClr val="444444"/>
                  </a:solidFill>
                  <a:effectLst/>
                  <a:latin typeface="inherit"/>
                </a:rPr>
                <a:t>views</a:t>
              </a:r>
              <a:r>
                <a:rPr lang="en-US" sz="3600" b="1" i="0" dirty="0">
                  <a:solidFill>
                    <a:srgbClr val="444444"/>
                  </a:solidFill>
                  <a:effectLst/>
                  <a:latin typeface="inherit"/>
                </a:rPr>
                <a:t>, which are sets of screen elements that Angular can choose among and modify according to your program logic and data</a:t>
              </a:r>
            </a:p>
            <a:p>
              <a:pPr algn="l">
                <a:buFont typeface="Arial" panose="020B0604020202020204" pitchFamily="34" charset="0"/>
                <a:buChar char="•"/>
              </a:pPr>
              <a:r>
                <a:rPr lang="en-US" sz="3600" b="1" i="0" dirty="0">
                  <a:solidFill>
                    <a:srgbClr val="444444"/>
                  </a:solidFill>
                  <a:effectLst/>
                  <a:latin typeface="inherit"/>
                </a:rPr>
                <a:t>Components use </a:t>
              </a:r>
              <a:r>
                <a:rPr lang="en-US" sz="3600" b="1" i="1" dirty="0">
                  <a:solidFill>
                    <a:srgbClr val="444444"/>
                  </a:solidFill>
                  <a:effectLst/>
                  <a:latin typeface="inherit"/>
                </a:rPr>
                <a:t>services</a:t>
              </a:r>
              <a:r>
                <a:rPr lang="en-US" sz="3600" b="1" i="0" dirty="0">
                  <a:solidFill>
                    <a:srgbClr val="444444"/>
                  </a:solidFill>
                  <a:effectLst/>
                  <a:latin typeface="inherit"/>
                </a:rPr>
                <a:t>, which provide specific functionality not directly related to views. Service providers can be </a:t>
              </a:r>
              <a:r>
                <a:rPr lang="en-US" sz="3600" b="1" i="1" dirty="0">
                  <a:solidFill>
                    <a:srgbClr val="444444"/>
                  </a:solidFill>
                  <a:effectLst/>
                  <a:latin typeface="inherit"/>
                </a:rPr>
                <a:t>injected</a:t>
              </a:r>
              <a:r>
                <a:rPr lang="en-US" sz="3600" b="1" i="0" dirty="0">
                  <a:solidFill>
                    <a:srgbClr val="444444"/>
                  </a:solidFill>
                  <a:effectLst/>
                  <a:latin typeface="inherit"/>
                </a:rPr>
                <a:t> into components as </a:t>
              </a:r>
              <a:r>
                <a:rPr lang="en-US" sz="3600" b="1" i="1" dirty="0">
                  <a:solidFill>
                    <a:srgbClr val="444444"/>
                  </a:solidFill>
                  <a:effectLst/>
                  <a:latin typeface="inherit"/>
                </a:rPr>
                <a:t>dependencies</a:t>
              </a:r>
              <a:r>
                <a:rPr lang="en-US" sz="3600" b="1" i="0" dirty="0">
                  <a:solidFill>
                    <a:srgbClr val="444444"/>
                  </a:solidFill>
                  <a:effectLst/>
                  <a:latin typeface="inherit"/>
                </a:rPr>
                <a:t>, making your code modular, reusable, and efficient.</a:t>
              </a:r>
            </a:p>
            <a:p>
              <a:pPr marL="457200" marR="0" lvl="1" indent="0" algn="ctr" rtl="0">
                <a:spcBef>
                  <a:spcPts val="0"/>
                </a:spcBef>
                <a:spcAft>
                  <a:spcPts val="0"/>
                </a:spcAft>
                <a:buNone/>
              </a:pPr>
              <a:endParaRPr lang="en-IN"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B329B137-BF17-44BA-56A3-E9A250CACE20}"/>
              </a:ext>
            </a:extLst>
          </p:cNvPr>
          <p:cNvPicPr>
            <a:picLocks noChangeAspect="1"/>
          </p:cNvPicPr>
          <p:nvPr/>
        </p:nvPicPr>
        <p:blipFill>
          <a:blip r:embed="rId3"/>
          <a:stretch>
            <a:fillRect/>
          </a:stretch>
        </p:blipFill>
        <p:spPr>
          <a:xfrm>
            <a:off x="4484914" y="6937828"/>
            <a:ext cx="9289144" cy="205014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21</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17" name="Google Shape;317;p2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21</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JAVA Persistence API</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2" name="Google Shape;322;p25"/>
          <p:cNvSpPr txBox="1"/>
          <p:nvPr/>
        </p:nvSpPr>
        <p:spPr>
          <a:xfrm>
            <a:off x="1199356" y="2070100"/>
            <a:ext cx="15544800" cy="5724604"/>
          </a:xfrm>
          <a:prstGeom prst="rect">
            <a:avLst/>
          </a:prstGeom>
          <a:noFill/>
          <a:ln>
            <a:noFill/>
          </a:ln>
        </p:spPr>
        <p:txBody>
          <a:bodyPr spcFirstLastPara="1" wrap="square" lIns="91425" tIns="45700" rIns="91425" bIns="45700" anchor="t" anchorCtr="0">
            <a:spAutoFit/>
          </a:bodyPr>
          <a:lstStyle/>
          <a:p>
            <a:pPr algn="just"/>
            <a:r>
              <a:rPr lang="en-US" sz="4400" dirty="0">
                <a:solidFill>
                  <a:schemeClr val="dk1"/>
                </a:solidFill>
                <a:latin typeface="Calibri"/>
                <a:cs typeface="Calibri"/>
                <a:sym typeface="Calibri"/>
              </a:rPr>
              <a:t> </a:t>
            </a:r>
            <a:r>
              <a:rPr lang="en-US" sz="4400" b="0" i="0" dirty="0">
                <a:solidFill>
                  <a:srgbClr val="333333"/>
                </a:solidFill>
                <a:effectLst/>
                <a:latin typeface="inter-regular"/>
              </a:rPr>
              <a:t>The Java Persistence API (JPA) is a specification of Java. It is used to persist data between Java object and relational database. JPA acts as a bridge between object-oriented domain models and relational database systems.</a:t>
            </a:r>
          </a:p>
          <a:p>
            <a:pPr algn="just"/>
            <a:r>
              <a:rPr lang="en-US" sz="4400" b="0" i="0" dirty="0">
                <a:solidFill>
                  <a:srgbClr val="333333"/>
                </a:solidFill>
                <a:effectLst/>
                <a:latin typeface="inter-regular"/>
              </a:rPr>
              <a:t>As JPA is just a specification, it doesn't perform any operation by itself. It requires an implementation. So, ORM tools like Hibernate, TopLink and </a:t>
            </a:r>
            <a:r>
              <a:rPr lang="en-US" sz="4400" b="0" i="0" dirty="0" err="1">
                <a:solidFill>
                  <a:srgbClr val="333333"/>
                </a:solidFill>
                <a:effectLst/>
                <a:latin typeface="inter-regular"/>
              </a:rPr>
              <a:t>iBatis</a:t>
            </a:r>
            <a:r>
              <a:rPr lang="en-US" sz="4400" b="0" i="0" dirty="0">
                <a:solidFill>
                  <a:srgbClr val="333333"/>
                </a:solidFill>
                <a:effectLst/>
                <a:latin typeface="inter-regular"/>
              </a:rPr>
              <a:t> implements JPA specifications for data persistence.</a:t>
            </a:r>
          </a:p>
          <a:p>
            <a:pPr marL="571500" marR="0" lvl="0" indent="-571500" algn="l" rtl="0">
              <a:spcBef>
                <a:spcPts val="0"/>
              </a:spcBef>
              <a:spcAft>
                <a:spcPts val="0"/>
              </a:spcAft>
              <a:buClr>
                <a:schemeClr val="dk1"/>
              </a:buClr>
              <a:buSzPts val="3600"/>
              <a:buFont typeface="Noto Sans Symbols"/>
              <a:buChar char="✔"/>
            </a:pPr>
            <a:endParaRPr lang="en-IN" dirty="0"/>
          </a:p>
        </p:txBody>
      </p:sp>
      <p:pic>
        <p:nvPicPr>
          <p:cNvPr id="3" name="Picture 2">
            <a:extLst>
              <a:ext uri="{FF2B5EF4-FFF2-40B4-BE49-F238E27FC236}">
                <a16:creationId xmlns:a16="http://schemas.microsoft.com/office/drawing/2014/main" id="{56FD550F-20B7-46B5-0BDC-20AD2744B155}"/>
              </a:ext>
            </a:extLst>
          </p:cNvPr>
          <p:cNvPicPr>
            <a:picLocks noChangeAspect="1"/>
          </p:cNvPicPr>
          <p:nvPr/>
        </p:nvPicPr>
        <p:blipFill>
          <a:blip r:embed="rId3"/>
          <a:stretch>
            <a:fillRect/>
          </a:stretch>
        </p:blipFill>
        <p:spPr>
          <a:xfrm>
            <a:off x="8028781" y="7402286"/>
            <a:ext cx="2952750" cy="20174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22</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299" name="Google Shape;299;p2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22</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Hibernate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4" name="Google Shape;304;p24"/>
          <p:cNvSpPr txBox="1"/>
          <p:nvPr/>
        </p:nvSpPr>
        <p:spPr>
          <a:xfrm>
            <a:off x="1199356" y="2070100"/>
            <a:ext cx="15544800" cy="7294264"/>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b="1" i="0" dirty="0">
                <a:solidFill>
                  <a:srgbClr val="273239"/>
                </a:solidFill>
                <a:effectLst/>
                <a:latin typeface="urw-din"/>
              </a:rPr>
              <a:t>Hibernate </a:t>
            </a:r>
            <a:r>
              <a:rPr lang="en-US" sz="3600" b="0" i="0" dirty="0">
                <a:solidFill>
                  <a:srgbClr val="273239"/>
                </a:solidFill>
                <a:effectLst/>
                <a:latin typeface="urw-din"/>
              </a:rPr>
              <a:t>is a java framework and ORM (Object Relation Mapping)  tool that is used to provide the implementation of the JPA methods.</a:t>
            </a:r>
            <a:endParaRPr lang="en-US" sz="3600" b="0" i="0" dirty="0">
              <a:solidFill>
                <a:schemeClr val="dk1"/>
              </a:solidFill>
              <a:effectLst/>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lang="en-US" sz="3600"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b="0" i="0" dirty="0">
                <a:solidFill>
                  <a:srgbClr val="282829"/>
                </a:solidFill>
                <a:effectLst/>
                <a:latin typeface="-apple-system"/>
              </a:rPr>
              <a:t>Hibernate is an ORM (Object Relational Mapper) tool that is used for interacting with different kinds of databases. For example if you want to connect to a certain database using plain old </a:t>
            </a:r>
            <a:r>
              <a:rPr lang="en-US" sz="3600" b="0" i="0" dirty="0" err="1">
                <a:solidFill>
                  <a:srgbClr val="282829"/>
                </a:solidFill>
                <a:effectLst/>
                <a:latin typeface="-apple-system"/>
              </a:rPr>
              <a:t>jdbc</a:t>
            </a:r>
            <a:r>
              <a:rPr lang="en-US" sz="3600" b="0" i="0" dirty="0">
                <a:solidFill>
                  <a:srgbClr val="282829"/>
                </a:solidFill>
                <a:effectLst/>
                <a:latin typeface="-apple-system"/>
              </a:rPr>
              <a:t> let's say oracle, then in that case you would have to write separate code for connecting to the database moreover you would have to also specify the database driver to use and also the database driver should be installed in your system. Spring framework takes care of such dependencies by using dependency injection. Hibernate is a framework that allows you to write code that is independent of the underlying database and by independent what I mean to say is that it doesn't matter whether you are running an Oracle database or a MySQL database</a:t>
            </a:r>
            <a:r>
              <a:rPr lang="en-US" sz="3600" dirty="0">
                <a:solidFill>
                  <a:schemeClr val="dk1"/>
                </a:solidFill>
                <a:latin typeface="Calibri"/>
                <a:ea typeface="Calibri"/>
                <a:cs typeface="Calibri"/>
                <a:sym typeface="Calibri"/>
              </a:rPr>
              <a:t>  </a:t>
            </a:r>
            <a:endParaRPr sz="3600" dirty="0"/>
          </a:p>
        </p:txBody>
      </p:sp>
      <p:pic>
        <p:nvPicPr>
          <p:cNvPr id="3" name="Picture 2">
            <a:extLst>
              <a:ext uri="{FF2B5EF4-FFF2-40B4-BE49-F238E27FC236}">
                <a16:creationId xmlns:a16="http://schemas.microsoft.com/office/drawing/2014/main" id="{0FD7848D-7D83-E088-A7AB-D47C1BBC6DCF}"/>
              </a:ext>
            </a:extLst>
          </p:cNvPr>
          <p:cNvPicPr>
            <a:picLocks noChangeAspect="1"/>
          </p:cNvPicPr>
          <p:nvPr/>
        </p:nvPicPr>
        <p:blipFill>
          <a:blip r:embed="rId3"/>
          <a:stretch>
            <a:fillRect/>
          </a:stretch>
        </p:blipFill>
        <p:spPr>
          <a:xfrm>
            <a:off x="15045414" y="2670629"/>
            <a:ext cx="3830688" cy="174171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23</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3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3939"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Spring Boot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341627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Spring Security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JWT Token</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Tomcat Server</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JPA</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Hibernate</a:t>
            </a:r>
          </a:p>
          <a:p>
            <a:pPr marL="571500" marR="0" lvl="0" indent="-571500" algn="l" rtl="0">
              <a:spcBef>
                <a:spcPts val="0"/>
              </a:spcBef>
              <a:spcAft>
                <a:spcPts val="0"/>
              </a:spcAft>
              <a:buClr>
                <a:schemeClr val="dk1"/>
              </a:buClr>
              <a:buSzPts val="3600"/>
              <a:buFont typeface="Noto Sans Symbols"/>
              <a:buChar char="✔"/>
            </a:pPr>
            <a:r>
              <a:rPr lang="en-US" sz="3600" dirty="0" err="1">
                <a:solidFill>
                  <a:schemeClr val="dk1"/>
                </a:solidFill>
                <a:latin typeface="Calibri"/>
                <a:cs typeface="Calibri"/>
                <a:sym typeface="Calibri"/>
              </a:rPr>
              <a:t>Mysql</a:t>
            </a:r>
            <a:r>
              <a:rPr lang="en-US" sz="3600" dirty="0">
                <a:solidFill>
                  <a:schemeClr val="dk1"/>
                </a:solidFill>
                <a:latin typeface="Calibri"/>
                <a:cs typeface="Calibri"/>
                <a:sym typeface="Calibri"/>
              </a:rPr>
              <a:t> Driver(For connecting with database).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24</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May- 2022</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24</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Angular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Interceptor</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Angular Material</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HTML(Hyper Text Markup Language)</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Bootstrap 5</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MD5 Bootstrap</a:t>
            </a:r>
          </a:p>
          <a:p>
            <a:pPr marL="571500" marR="0" lvl="0" indent="-571500" algn="l" rtl="0">
              <a:spcBef>
                <a:spcPts val="0"/>
              </a:spcBef>
              <a:spcAft>
                <a:spcPts val="0"/>
              </a:spcAft>
              <a:buClr>
                <a:schemeClr val="dk1"/>
              </a:buClr>
              <a:buSzPts val="3600"/>
              <a:buFont typeface="Noto Sans Symbols"/>
              <a:buChar char="✔"/>
            </a:pPr>
            <a:r>
              <a:rPr lang="en-US" sz="3600" dirty="0" err="1">
                <a:solidFill>
                  <a:schemeClr val="dk1"/>
                </a:solidFill>
                <a:latin typeface="Calibri"/>
                <a:ea typeface="Calibri"/>
                <a:cs typeface="Calibri"/>
                <a:sym typeface="Calibri"/>
              </a:rPr>
              <a:t>Flaticons</a:t>
            </a:r>
            <a:r>
              <a:rPr lang="en-US" sz="3600" dirty="0">
                <a:solidFill>
                  <a:schemeClr val="dk1"/>
                </a:solidFill>
                <a:latin typeface="Calibri"/>
                <a:ea typeface="Calibri"/>
                <a:cs typeface="Calibri"/>
                <a:sym typeface="Calibri"/>
              </a:rPr>
              <a:t> </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Google Font</a:t>
            </a:r>
          </a:p>
          <a:p>
            <a:pPr marL="571500" marR="0" lvl="0" indent="-571500" algn="l" rtl="0">
              <a:spcBef>
                <a:spcPts val="0"/>
              </a:spcBef>
              <a:spcAft>
                <a:spcPts val="0"/>
              </a:spcAft>
              <a:buClr>
                <a:schemeClr val="dk1"/>
              </a:buClr>
              <a:buSzPts val="3600"/>
              <a:buFont typeface="Noto Sans Symbols"/>
              <a:buChar char="✔"/>
            </a:pPr>
            <a:r>
              <a:rPr lang="en-US" sz="3600" dirty="0" err="1">
                <a:solidFill>
                  <a:schemeClr val="dk1"/>
                </a:solidFill>
                <a:latin typeface="Calibri"/>
                <a:ea typeface="Calibri"/>
                <a:cs typeface="Calibri"/>
                <a:sym typeface="Calibri"/>
              </a:rPr>
              <a:t>CanActivate</a:t>
            </a:r>
            <a:r>
              <a:rPr lang="en-US" sz="3600" dirty="0">
                <a:solidFill>
                  <a:schemeClr val="dk1"/>
                </a:solidFill>
                <a:latin typeface="Calibri"/>
                <a:ea typeface="Calibri"/>
                <a:cs typeface="Calibri"/>
                <a:sym typeface="Calibri"/>
              </a:rPr>
              <a:t>(Guard)</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Routing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25</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May- 2022</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25</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5400" dirty="0">
                <a:solidFill>
                  <a:schemeClr val="dk1"/>
                </a:solidFill>
                <a:latin typeface="Calibri"/>
                <a:ea typeface="Calibri"/>
                <a:cs typeface="Calibri"/>
                <a:sym typeface="Calibri"/>
              </a:rPr>
              <a:t>My project is not still completed due to time constraint but I have implemented all the basic </a:t>
            </a:r>
            <a:r>
              <a:rPr lang="en-US" sz="5400" dirty="0" err="1">
                <a:solidFill>
                  <a:schemeClr val="dk1"/>
                </a:solidFill>
                <a:latin typeface="Calibri"/>
                <a:ea typeface="Calibri"/>
                <a:cs typeface="Calibri"/>
                <a:sym typeface="Calibri"/>
              </a:rPr>
              <a:t>Create,Read,Update</a:t>
            </a:r>
            <a:r>
              <a:rPr lang="en-US" sz="5400" dirty="0">
                <a:solidFill>
                  <a:schemeClr val="dk1"/>
                </a:solidFill>
                <a:latin typeface="Calibri"/>
                <a:ea typeface="Calibri"/>
                <a:cs typeface="Calibri"/>
                <a:sym typeface="Calibri"/>
              </a:rPr>
              <a:t> and Delete Functionalities and I will keep on adding new functionalities in this project in future as you know that the phase of development does not stop it continues endlessly.</a:t>
            </a:r>
          </a:p>
        </p:txBody>
      </p:sp>
    </p:spTree>
    <p:extLst>
      <p:ext uri="{BB962C8B-B14F-4D97-AF65-F5344CB8AC3E}">
        <p14:creationId xmlns:p14="http://schemas.microsoft.com/office/powerpoint/2010/main" val="244836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26</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May- 2022</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26</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Future Scope.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563227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 will add payment gateway in this project after appointment confirmation.</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 will add Mobile SMS service to send </a:t>
            </a:r>
            <a:r>
              <a:rPr lang="en-US" sz="4000" dirty="0" err="1">
                <a:solidFill>
                  <a:schemeClr val="dk1"/>
                </a:solidFill>
                <a:latin typeface="Calibri"/>
                <a:ea typeface="Calibri"/>
                <a:cs typeface="Calibri"/>
                <a:sym typeface="Calibri"/>
              </a:rPr>
              <a:t>otp</a:t>
            </a:r>
            <a:r>
              <a:rPr lang="en-US" sz="4000" dirty="0">
                <a:solidFill>
                  <a:schemeClr val="dk1"/>
                </a:solidFill>
                <a:latin typeface="Calibri"/>
                <a:ea typeface="Calibri"/>
                <a:cs typeface="Calibri"/>
                <a:sym typeface="Calibri"/>
              </a:rPr>
              <a:t> and appointment status to the patients.</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 will also add doctor dashboard so that a particular doctor can approve or decline the appointment of the patient.</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 will deploy this project on live server like </a:t>
            </a:r>
            <a:r>
              <a:rPr lang="en-US" sz="4000" dirty="0" err="1">
                <a:solidFill>
                  <a:schemeClr val="dk1"/>
                </a:solidFill>
                <a:latin typeface="Calibri"/>
                <a:ea typeface="Calibri"/>
                <a:cs typeface="Calibri"/>
                <a:sym typeface="Calibri"/>
              </a:rPr>
              <a:t>Hostinger</a:t>
            </a:r>
            <a:r>
              <a:rPr lang="en-US" sz="4000" dirty="0">
                <a:solidFill>
                  <a:schemeClr val="dk1"/>
                </a:solidFill>
                <a:latin typeface="Calibri"/>
                <a:ea typeface="Calibri"/>
                <a:cs typeface="Calibri"/>
                <a:sym typeface="Calibri"/>
              </a:rPr>
              <a:t> or GoDaddy.</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 have also provided the </a:t>
            </a:r>
            <a:r>
              <a:rPr lang="en-US" sz="4000" dirty="0" err="1">
                <a:solidFill>
                  <a:schemeClr val="dk1"/>
                </a:solidFill>
                <a:latin typeface="Calibri"/>
                <a:ea typeface="Calibri"/>
                <a:cs typeface="Calibri"/>
                <a:sym typeface="Calibri"/>
              </a:rPr>
              <a:t>github</a:t>
            </a:r>
            <a:r>
              <a:rPr lang="en-US" sz="4000" dirty="0">
                <a:solidFill>
                  <a:schemeClr val="dk1"/>
                </a:solidFill>
                <a:latin typeface="Calibri"/>
                <a:ea typeface="Calibri"/>
                <a:cs typeface="Calibri"/>
                <a:sym typeface="Calibri"/>
              </a:rPr>
              <a:t> link for both repositories so that anyone can contribute.</a:t>
            </a:r>
          </a:p>
        </p:txBody>
      </p:sp>
    </p:spTree>
    <p:extLst>
      <p:ext uri="{BB962C8B-B14F-4D97-AF65-F5344CB8AC3E}">
        <p14:creationId xmlns:p14="http://schemas.microsoft.com/office/powerpoint/2010/main" val="500600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27</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27</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References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657377" y="2521262"/>
            <a:ext cx="11277600" cy="304694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200"/>
              <a:buFont typeface="Calibri"/>
              <a:buAutoNum type="arabicPeriod"/>
            </a:pPr>
            <a:r>
              <a:rPr lang="en-US" sz="3200" dirty="0">
                <a:solidFill>
                  <a:schemeClr val="dk1"/>
                </a:solidFill>
                <a:latin typeface="Calibri"/>
                <a:ea typeface="Calibri"/>
                <a:cs typeface="Calibri"/>
                <a:sym typeface="Calibri"/>
              </a:rPr>
              <a:t>Learn Code With Durgesh(</a:t>
            </a:r>
            <a:r>
              <a:rPr lang="en-US" sz="3200" dirty="0" err="1">
                <a:solidFill>
                  <a:schemeClr val="dk1"/>
                </a:solidFill>
                <a:latin typeface="Calibri"/>
                <a:ea typeface="Calibri"/>
                <a:cs typeface="Calibri"/>
                <a:sym typeface="Calibri"/>
              </a:rPr>
              <a:t>Youtube</a:t>
            </a:r>
            <a:r>
              <a:rPr lang="en-US" sz="3200" dirty="0">
                <a:solidFill>
                  <a:schemeClr val="dk1"/>
                </a:solidFill>
                <a:latin typeface="Calibri"/>
                <a:ea typeface="Calibri"/>
                <a:cs typeface="Calibri"/>
                <a:sym typeface="Calibri"/>
              </a:rPr>
              <a:t> Channel).</a:t>
            </a:r>
          </a:p>
          <a:p>
            <a:pPr marL="342900" marR="0" lvl="0" indent="-342900" algn="l" rtl="0">
              <a:spcBef>
                <a:spcPts val="0"/>
              </a:spcBef>
              <a:spcAft>
                <a:spcPts val="0"/>
              </a:spcAft>
              <a:buClr>
                <a:schemeClr val="dk1"/>
              </a:buClr>
              <a:buSzPts val="3200"/>
              <a:buFont typeface="Calibri"/>
              <a:buAutoNum type="arabicPeriod"/>
            </a:pPr>
            <a:r>
              <a:rPr lang="en-US" sz="3200" dirty="0">
                <a:solidFill>
                  <a:schemeClr val="dk1"/>
                </a:solidFill>
                <a:latin typeface="Calibri"/>
                <a:cs typeface="Calibri"/>
                <a:sym typeface="Calibri"/>
              </a:rPr>
              <a:t>Error Resolving Source </a:t>
            </a:r>
            <a:r>
              <a:rPr lang="en-US" sz="3200" dirty="0" err="1">
                <a:solidFill>
                  <a:schemeClr val="dk1"/>
                </a:solidFill>
                <a:latin typeface="Calibri"/>
                <a:cs typeface="Calibri"/>
                <a:sym typeface="Calibri"/>
              </a:rPr>
              <a:t>StackOverflow</a:t>
            </a:r>
            <a:r>
              <a:rPr lang="en-US" sz="3200" dirty="0">
                <a:solidFill>
                  <a:schemeClr val="dk1"/>
                </a:solidFill>
                <a:latin typeface="Calibri"/>
                <a:cs typeface="Calibri"/>
                <a:sym typeface="Calibri"/>
              </a:rPr>
              <a:t>.</a:t>
            </a:r>
          </a:p>
          <a:p>
            <a:pPr marL="342900" marR="0" lvl="0" indent="-342900" algn="l" rtl="0">
              <a:spcBef>
                <a:spcPts val="0"/>
              </a:spcBef>
              <a:spcAft>
                <a:spcPts val="0"/>
              </a:spcAft>
              <a:buClr>
                <a:schemeClr val="dk1"/>
              </a:buClr>
              <a:buSzPts val="3200"/>
              <a:buFont typeface="Calibri"/>
              <a:buAutoNum type="arabicPeriod"/>
            </a:pPr>
            <a:r>
              <a:rPr lang="en-US" sz="3200" dirty="0">
                <a:solidFill>
                  <a:schemeClr val="dk1"/>
                </a:solidFill>
                <a:latin typeface="Calibri"/>
                <a:cs typeface="Calibri"/>
                <a:sym typeface="Calibri"/>
              </a:rPr>
              <a:t>My </a:t>
            </a:r>
            <a:r>
              <a:rPr lang="en-US" sz="3200" dirty="0" err="1">
                <a:solidFill>
                  <a:schemeClr val="dk1"/>
                </a:solidFill>
                <a:latin typeface="Calibri"/>
                <a:cs typeface="Calibri"/>
                <a:sym typeface="Calibri"/>
              </a:rPr>
              <a:t>Github</a:t>
            </a:r>
            <a:r>
              <a:rPr lang="en-US" sz="3200" dirty="0">
                <a:solidFill>
                  <a:schemeClr val="dk1"/>
                </a:solidFill>
                <a:latin typeface="Calibri"/>
                <a:cs typeface="Calibri"/>
                <a:sym typeface="Calibri"/>
              </a:rPr>
              <a:t> Link For </a:t>
            </a:r>
            <a:r>
              <a:rPr lang="en-US" sz="3200" dirty="0" err="1">
                <a:solidFill>
                  <a:schemeClr val="dk1"/>
                </a:solidFill>
                <a:latin typeface="Calibri"/>
                <a:cs typeface="Calibri"/>
                <a:sym typeface="Calibri"/>
              </a:rPr>
              <a:t>Frontend:https</a:t>
            </a:r>
            <a:r>
              <a:rPr lang="en-US" sz="3200" dirty="0">
                <a:solidFill>
                  <a:schemeClr val="dk1"/>
                </a:solidFill>
                <a:latin typeface="Calibri"/>
                <a:cs typeface="Calibri"/>
                <a:sym typeface="Calibri"/>
              </a:rPr>
              <a:t>://github.com/</a:t>
            </a:r>
            <a:r>
              <a:rPr lang="en-US" sz="3200" dirty="0" err="1">
                <a:solidFill>
                  <a:schemeClr val="dk1"/>
                </a:solidFill>
                <a:latin typeface="Calibri"/>
                <a:cs typeface="Calibri"/>
                <a:sym typeface="Calibri"/>
              </a:rPr>
              <a:t>AbhayGupta</a:t>
            </a:r>
            <a:r>
              <a:rPr lang="en-US" sz="3200" dirty="0">
                <a:solidFill>
                  <a:schemeClr val="dk1"/>
                </a:solidFill>
                <a:latin typeface="Calibri"/>
                <a:cs typeface="Calibri"/>
                <a:sym typeface="Calibri"/>
              </a:rPr>
              <a:t>-cloud/</a:t>
            </a:r>
            <a:r>
              <a:rPr lang="en-US" sz="3200" dirty="0" err="1">
                <a:solidFill>
                  <a:schemeClr val="dk1"/>
                </a:solidFill>
                <a:latin typeface="Calibri"/>
                <a:cs typeface="Calibri"/>
                <a:sym typeface="Calibri"/>
              </a:rPr>
              <a:t>MedicalManagementFrontend</a:t>
            </a:r>
            <a:endParaRPr lang="en-US" sz="32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3200"/>
              <a:buFont typeface="Calibri"/>
              <a:buAutoNum type="arabicPeriod"/>
            </a:pPr>
            <a:r>
              <a:rPr lang="en-US" sz="3200" dirty="0">
                <a:solidFill>
                  <a:schemeClr val="dk1"/>
                </a:solidFill>
                <a:latin typeface="Calibri"/>
                <a:cs typeface="Calibri"/>
                <a:sym typeface="Calibri"/>
              </a:rPr>
              <a:t>My </a:t>
            </a:r>
            <a:r>
              <a:rPr lang="en-US" sz="3200" dirty="0" err="1">
                <a:solidFill>
                  <a:schemeClr val="dk1"/>
                </a:solidFill>
                <a:latin typeface="Calibri"/>
                <a:cs typeface="Calibri"/>
                <a:sym typeface="Calibri"/>
              </a:rPr>
              <a:t>Github</a:t>
            </a:r>
            <a:r>
              <a:rPr lang="en-US" sz="3200" dirty="0">
                <a:solidFill>
                  <a:schemeClr val="dk1"/>
                </a:solidFill>
                <a:latin typeface="Calibri"/>
                <a:cs typeface="Calibri"/>
                <a:sym typeface="Calibri"/>
              </a:rPr>
              <a:t> Link For </a:t>
            </a:r>
            <a:r>
              <a:rPr lang="en-US" sz="3200" dirty="0" err="1">
                <a:solidFill>
                  <a:schemeClr val="dk1"/>
                </a:solidFill>
                <a:latin typeface="Calibri"/>
                <a:cs typeface="Calibri"/>
                <a:sym typeface="Calibri"/>
              </a:rPr>
              <a:t>Backend:https</a:t>
            </a:r>
            <a:r>
              <a:rPr lang="en-US" sz="3200" dirty="0">
                <a:solidFill>
                  <a:schemeClr val="dk1"/>
                </a:solidFill>
                <a:latin typeface="Calibri"/>
                <a:cs typeface="Calibri"/>
                <a:sym typeface="Calibri"/>
              </a:rPr>
              <a:t>://github.com/</a:t>
            </a:r>
            <a:r>
              <a:rPr lang="en-US" sz="3200" dirty="0" err="1">
                <a:solidFill>
                  <a:schemeClr val="dk1"/>
                </a:solidFill>
                <a:latin typeface="Calibri"/>
                <a:cs typeface="Calibri"/>
                <a:sym typeface="Calibri"/>
              </a:rPr>
              <a:t>AbhayGupta</a:t>
            </a:r>
            <a:r>
              <a:rPr lang="en-US" sz="3200" dirty="0">
                <a:solidFill>
                  <a:schemeClr val="dk1"/>
                </a:solidFill>
                <a:latin typeface="Calibri"/>
                <a:cs typeface="Calibri"/>
                <a:sym typeface="Calibri"/>
              </a:rPr>
              <a:t>-cloud/</a:t>
            </a:r>
            <a:r>
              <a:rPr lang="en-US" sz="3200" dirty="0" err="1">
                <a:solidFill>
                  <a:schemeClr val="dk1"/>
                </a:solidFill>
                <a:latin typeface="Calibri"/>
                <a:cs typeface="Calibri"/>
                <a:sym typeface="Calibri"/>
              </a:rPr>
              <a:t>MedicalManagementBackend</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40" name="Google Shape;140;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 Abstract</a:t>
              </a:r>
              <a:endParaRPr sz="2000" b="0" i="0" u="none" strike="noStrike" cap="none">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2177813" y="2298700"/>
            <a:ext cx="14654685"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202124"/>
                </a:solidFill>
                <a:latin typeface="arial"/>
                <a:ea typeface="Calibri"/>
                <a:cs typeface="arial"/>
                <a:sym typeface="arial"/>
              </a:rPr>
              <a:t>This online medical management serves the purpose of viewing different departments in the </a:t>
            </a:r>
            <a:r>
              <a:rPr lang="en-US" sz="3600" dirty="0" err="1">
                <a:solidFill>
                  <a:srgbClr val="202124"/>
                </a:solidFill>
                <a:latin typeface="arial"/>
                <a:ea typeface="Calibri"/>
                <a:cs typeface="arial"/>
                <a:sym typeface="arial"/>
              </a:rPr>
              <a:t>hospital,viewing</a:t>
            </a:r>
            <a:r>
              <a:rPr lang="en-US" sz="3600" dirty="0">
                <a:solidFill>
                  <a:srgbClr val="202124"/>
                </a:solidFill>
                <a:latin typeface="arial"/>
                <a:ea typeface="Calibri"/>
                <a:cs typeface="arial"/>
                <a:sym typeface="arial"/>
              </a:rPr>
              <a:t> </a:t>
            </a:r>
            <a:r>
              <a:rPr lang="en-US" sz="3600" dirty="0" err="1">
                <a:solidFill>
                  <a:srgbClr val="202124"/>
                </a:solidFill>
                <a:latin typeface="arial"/>
                <a:ea typeface="Calibri"/>
                <a:cs typeface="arial"/>
                <a:sym typeface="arial"/>
              </a:rPr>
              <a:t>opd</a:t>
            </a:r>
            <a:r>
              <a:rPr lang="en-US" sz="3600" dirty="0">
                <a:solidFill>
                  <a:srgbClr val="202124"/>
                </a:solidFill>
                <a:latin typeface="arial"/>
                <a:ea typeface="Calibri"/>
                <a:cs typeface="arial"/>
                <a:sym typeface="arial"/>
              </a:rPr>
              <a:t> schedule corresponding to that particular department with consultant </a:t>
            </a:r>
            <a:r>
              <a:rPr lang="en-US" sz="3600" dirty="0" err="1">
                <a:solidFill>
                  <a:srgbClr val="202124"/>
                </a:solidFill>
                <a:latin typeface="arial"/>
                <a:ea typeface="Calibri"/>
                <a:cs typeface="arial"/>
                <a:sym typeface="arial"/>
              </a:rPr>
              <a:t>names,booking</a:t>
            </a:r>
            <a:r>
              <a:rPr lang="en-US" sz="3600" dirty="0">
                <a:solidFill>
                  <a:srgbClr val="202124"/>
                </a:solidFill>
                <a:latin typeface="arial"/>
                <a:ea typeface="Calibri"/>
                <a:cs typeface="arial"/>
                <a:sym typeface="arial"/>
              </a:rPr>
              <a:t> of appointment for different </a:t>
            </a:r>
            <a:r>
              <a:rPr lang="en-US" sz="3600" dirty="0" err="1">
                <a:solidFill>
                  <a:srgbClr val="202124"/>
                </a:solidFill>
                <a:latin typeface="arial"/>
                <a:ea typeface="Calibri"/>
                <a:cs typeface="arial"/>
                <a:sym typeface="arial"/>
              </a:rPr>
              <a:t>opd</a:t>
            </a:r>
            <a:r>
              <a:rPr lang="en-US" sz="3600" dirty="0">
                <a:solidFill>
                  <a:srgbClr val="202124"/>
                </a:solidFill>
                <a:latin typeface="arial"/>
                <a:ea typeface="Calibri"/>
                <a:cs typeface="arial"/>
                <a:sym typeface="arial"/>
              </a:rPr>
              <a:t> schedules </a:t>
            </a:r>
            <a:r>
              <a:rPr lang="en-US" sz="3600" dirty="0" err="1">
                <a:solidFill>
                  <a:srgbClr val="202124"/>
                </a:solidFill>
                <a:latin typeface="arial"/>
                <a:ea typeface="Calibri"/>
                <a:cs typeface="arial"/>
                <a:sym typeface="arial"/>
              </a:rPr>
              <a:t>etc.The</a:t>
            </a:r>
            <a:r>
              <a:rPr lang="en-US" sz="3600" dirty="0">
                <a:solidFill>
                  <a:srgbClr val="202124"/>
                </a:solidFill>
                <a:latin typeface="arial"/>
                <a:ea typeface="Calibri"/>
                <a:cs typeface="arial"/>
                <a:sym typeface="arial"/>
              </a:rPr>
              <a:t> goal of this project is to serve the public with accurate information regarding all the departments and their corresponding schedules on a particular </a:t>
            </a:r>
            <a:r>
              <a:rPr lang="en-US" sz="3600" dirty="0" err="1">
                <a:solidFill>
                  <a:srgbClr val="202124"/>
                </a:solidFill>
                <a:latin typeface="arial"/>
                <a:ea typeface="Calibri"/>
                <a:cs typeface="arial"/>
                <a:sym typeface="arial"/>
              </a:rPr>
              <a:t>day.Some</a:t>
            </a:r>
            <a:r>
              <a:rPr lang="en-US" sz="3600" dirty="0">
                <a:solidFill>
                  <a:srgbClr val="202124"/>
                </a:solidFill>
                <a:latin typeface="arial"/>
                <a:ea typeface="Calibri"/>
                <a:cs typeface="arial"/>
                <a:sym typeface="arial"/>
              </a:rPr>
              <a:t> of the technologies used in this project are Spring </a:t>
            </a:r>
            <a:r>
              <a:rPr lang="en-US" sz="3600" dirty="0" err="1">
                <a:solidFill>
                  <a:srgbClr val="202124"/>
                </a:solidFill>
                <a:latin typeface="arial"/>
                <a:ea typeface="Calibri"/>
                <a:cs typeface="arial"/>
                <a:sym typeface="arial"/>
              </a:rPr>
              <a:t>Boot,JPA,Hibernate,Spring</a:t>
            </a:r>
            <a:r>
              <a:rPr lang="en-US" sz="3600" dirty="0">
                <a:solidFill>
                  <a:srgbClr val="202124"/>
                </a:solidFill>
                <a:latin typeface="arial"/>
                <a:ea typeface="Calibri"/>
                <a:cs typeface="arial"/>
                <a:sym typeface="arial"/>
              </a:rPr>
              <a:t> </a:t>
            </a:r>
            <a:r>
              <a:rPr lang="en-US" sz="3600" dirty="0" err="1">
                <a:solidFill>
                  <a:srgbClr val="202124"/>
                </a:solidFill>
                <a:latin typeface="arial"/>
                <a:ea typeface="Calibri"/>
                <a:cs typeface="arial"/>
                <a:sym typeface="arial"/>
              </a:rPr>
              <a:t>Security,Mysql</a:t>
            </a:r>
            <a:r>
              <a:rPr lang="en-US" sz="3600" dirty="0">
                <a:solidFill>
                  <a:srgbClr val="202124"/>
                </a:solidFill>
                <a:latin typeface="arial"/>
                <a:ea typeface="Calibri"/>
                <a:cs typeface="arial"/>
                <a:sym typeface="arial"/>
              </a:rPr>
              <a:t> and Angular.</a:t>
            </a:r>
            <a:endParaRPr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57" name="Google Shape;157;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2. 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4615888" cy="6186269"/>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This Online Medical Management System is used in healthcare </a:t>
            </a:r>
            <a:r>
              <a:rPr lang="en-US" sz="3600" dirty="0" err="1">
                <a:solidFill>
                  <a:schemeClr val="dk1"/>
                </a:solidFill>
                <a:latin typeface="Calibri"/>
                <a:ea typeface="Calibri"/>
                <a:cs typeface="Calibri"/>
                <a:sym typeface="Calibri"/>
              </a:rPr>
              <a:t>system.The</a:t>
            </a:r>
            <a:r>
              <a:rPr lang="en-US" sz="3600" dirty="0">
                <a:solidFill>
                  <a:schemeClr val="dk1"/>
                </a:solidFill>
                <a:latin typeface="Calibri"/>
                <a:ea typeface="Calibri"/>
                <a:cs typeface="Calibri"/>
                <a:sym typeface="Calibri"/>
              </a:rPr>
              <a:t> main use of medical management system is to provide all the data regarding  medical infrastructure of the hospital.</a:t>
            </a:r>
          </a:p>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This Project consists of frontend in angular and backend in spring boot.</a:t>
            </a:r>
          </a:p>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To switch between different pages I have used routing in angular to provide different paths.</a:t>
            </a:r>
          </a:p>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For connectivity between database and spring boot backend I have used Hibernate through JPA.</a:t>
            </a:r>
          </a:p>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Hibernate is a ORM tool which is used to create entries of tables in database through some sort of Annotations.</a:t>
            </a:r>
          </a:p>
          <a:p>
            <a:pPr marL="571500" marR="0" lvl="0" indent="-342900" algn="l" rtl="0">
              <a:spcBef>
                <a:spcPts val="0"/>
              </a:spcBef>
              <a:spcAft>
                <a:spcPts val="0"/>
              </a:spcAft>
              <a:buClr>
                <a:schemeClr val="dk1"/>
              </a:buClr>
              <a:buSzPts val="3600"/>
              <a:buFont typeface="Noto Sans Symbols"/>
              <a:buNone/>
            </a:pPr>
            <a:r>
              <a:rPr lang="en-US" sz="3600" dirty="0">
                <a:solidFill>
                  <a:schemeClr val="dk1"/>
                </a:solidFill>
                <a:latin typeface="Calibri"/>
                <a:ea typeface="Calibri"/>
                <a:cs typeface="Calibri"/>
                <a:sym typeface="Calibri"/>
              </a:rPr>
              <a:t> </a:t>
            </a:r>
            <a:endParaRPr sz="36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1199356" y="688069"/>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Level 0 Data Flow Diagram(Context Diagram)</a:t>
              </a:r>
              <a:r>
                <a:rPr lang="en-US" sz="5400" b="0" i="0" u="none" strike="noStrike" cap="none" dirty="0">
                  <a:solidFill>
                    <a:schemeClr val="lt1"/>
                  </a:solidFill>
                  <a:latin typeface="Calibri"/>
                  <a:ea typeface="Calibri"/>
                  <a:cs typeface="Calibri"/>
                  <a:sym typeface="Calibri"/>
                </a:rPr>
                <a: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Level 0 DFD For Gupta healthcare.</a:t>
            </a:r>
            <a:endParaRPr dirty="0"/>
          </a:p>
        </p:txBody>
      </p:sp>
      <p:pic>
        <p:nvPicPr>
          <p:cNvPr id="4" name="Picture 3">
            <a:extLst>
              <a:ext uri="{FF2B5EF4-FFF2-40B4-BE49-F238E27FC236}">
                <a16:creationId xmlns:a16="http://schemas.microsoft.com/office/drawing/2014/main" id="{B4EDA4DB-AD04-C398-6C69-1604DAAB9A4E}"/>
              </a:ext>
            </a:extLst>
          </p:cNvPr>
          <p:cNvPicPr>
            <a:picLocks noChangeAspect="1"/>
          </p:cNvPicPr>
          <p:nvPr/>
        </p:nvPicPr>
        <p:blipFill>
          <a:blip r:embed="rId3"/>
          <a:stretch>
            <a:fillRect/>
          </a:stretch>
        </p:blipFill>
        <p:spPr>
          <a:xfrm>
            <a:off x="2133600" y="3247208"/>
            <a:ext cx="12934156" cy="5121044"/>
          </a:xfrm>
          <a:prstGeom prst="rect">
            <a:avLst/>
          </a:prstGeom>
        </p:spPr>
      </p:pic>
    </p:spTree>
    <p:extLst>
      <p:ext uri="{BB962C8B-B14F-4D97-AF65-F5344CB8AC3E}">
        <p14:creationId xmlns:p14="http://schemas.microsoft.com/office/powerpoint/2010/main" val="104782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1199356" y="688069"/>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Level 1 Data Flow Diagram(Context Diagram)</a:t>
              </a:r>
              <a:r>
                <a:rPr lang="en-US" sz="5400" b="0" i="0" u="none" strike="noStrike" cap="none" dirty="0">
                  <a:solidFill>
                    <a:schemeClr val="lt1"/>
                  </a:solidFill>
                  <a:latin typeface="Calibri"/>
                  <a:ea typeface="Calibri"/>
                  <a:cs typeface="Calibri"/>
                  <a:sym typeface="Calibri"/>
                </a:rPr>
                <a: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Level 1 DFD For Gupta healthcare.</a:t>
            </a:r>
            <a:endParaRPr dirty="0"/>
          </a:p>
        </p:txBody>
      </p:sp>
      <p:pic>
        <p:nvPicPr>
          <p:cNvPr id="3" name="Picture 2">
            <a:extLst>
              <a:ext uri="{FF2B5EF4-FFF2-40B4-BE49-F238E27FC236}">
                <a16:creationId xmlns:a16="http://schemas.microsoft.com/office/drawing/2014/main" id="{204A10B1-5A5E-345A-80F1-62C33320009C}"/>
              </a:ext>
            </a:extLst>
          </p:cNvPr>
          <p:cNvPicPr>
            <a:picLocks noChangeAspect="1"/>
          </p:cNvPicPr>
          <p:nvPr/>
        </p:nvPicPr>
        <p:blipFill>
          <a:blip r:embed="rId3"/>
          <a:stretch>
            <a:fillRect/>
          </a:stretch>
        </p:blipFill>
        <p:spPr>
          <a:xfrm>
            <a:off x="2336800" y="2698520"/>
            <a:ext cx="13295086" cy="6401937"/>
          </a:xfrm>
          <a:prstGeom prst="rect">
            <a:avLst/>
          </a:prstGeom>
        </p:spPr>
      </p:pic>
    </p:spTree>
    <p:extLst>
      <p:ext uri="{BB962C8B-B14F-4D97-AF65-F5344CB8AC3E}">
        <p14:creationId xmlns:p14="http://schemas.microsoft.com/office/powerpoint/2010/main" val="366459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75" name="Google Shape;175;p1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Theory and fundamentals(ER Diagrams)</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199356" y="2070100"/>
            <a:ext cx="14615888" cy="2308284"/>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There are two dashboards in this project one is user dashboard and one is admin </a:t>
            </a:r>
            <a:r>
              <a:rPr lang="en-US" sz="3600" dirty="0" err="1">
                <a:solidFill>
                  <a:schemeClr val="dk1"/>
                </a:solidFill>
                <a:latin typeface="Calibri"/>
                <a:cs typeface="Calibri"/>
                <a:sym typeface="Calibri"/>
              </a:rPr>
              <a:t>dashboard.The</a:t>
            </a:r>
            <a:r>
              <a:rPr lang="en-US" sz="3600" dirty="0">
                <a:solidFill>
                  <a:schemeClr val="dk1"/>
                </a:solidFill>
                <a:latin typeface="Calibri"/>
                <a:cs typeface="Calibri"/>
                <a:sym typeface="Calibri"/>
              </a:rPr>
              <a:t> role of admin dashboard is to </a:t>
            </a:r>
            <a:r>
              <a:rPr lang="en-US" sz="3600" dirty="0" err="1">
                <a:solidFill>
                  <a:schemeClr val="dk1"/>
                </a:solidFill>
                <a:latin typeface="Calibri"/>
                <a:cs typeface="Calibri"/>
                <a:sym typeface="Calibri"/>
              </a:rPr>
              <a:t>add,update</a:t>
            </a:r>
            <a:r>
              <a:rPr lang="en-US" sz="3600" dirty="0">
                <a:solidFill>
                  <a:schemeClr val="dk1"/>
                </a:solidFill>
                <a:latin typeface="Calibri"/>
                <a:cs typeface="Calibri"/>
                <a:sym typeface="Calibri"/>
              </a:rPr>
              <a:t> and delete </a:t>
            </a:r>
            <a:r>
              <a:rPr lang="en-US" sz="3600" dirty="0" err="1">
                <a:solidFill>
                  <a:schemeClr val="dk1"/>
                </a:solidFill>
                <a:latin typeface="Calibri"/>
                <a:cs typeface="Calibri"/>
                <a:sym typeface="Calibri"/>
              </a:rPr>
              <a:t>departments,opd</a:t>
            </a:r>
            <a:r>
              <a:rPr lang="en-US" sz="3600" dirty="0">
                <a:solidFill>
                  <a:schemeClr val="dk1"/>
                </a:solidFill>
                <a:latin typeface="Calibri"/>
                <a:cs typeface="Calibri"/>
                <a:sym typeface="Calibri"/>
              </a:rPr>
              <a:t> schedule </a:t>
            </a:r>
            <a:r>
              <a:rPr lang="en-US" sz="3600" dirty="0" err="1">
                <a:solidFill>
                  <a:schemeClr val="dk1"/>
                </a:solidFill>
                <a:latin typeface="Calibri"/>
                <a:cs typeface="Calibri"/>
                <a:sym typeface="Calibri"/>
              </a:rPr>
              <a:t>etc.The</a:t>
            </a:r>
            <a:r>
              <a:rPr lang="en-US" sz="3600" dirty="0">
                <a:solidFill>
                  <a:schemeClr val="dk1"/>
                </a:solidFill>
                <a:latin typeface="Calibri"/>
                <a:cs typeface="Calibri"/>
                <a:sym typeface="Calibri"/>
              </a:rPr>
              <a:t> ER Diagram of the project is s follows:</a:t>
            </a:r>
            <a:endParaRPr lang="en-US" dirty="0"/>
          </a:p>
        </p:txBody>
      </p:sp>
      <p:pic>
        <p:nvPicPr>
          <p:cNvPr id="3" name="Picture 2">
            <a:extLst>
              <a:ext uri="{FF2B5EF4-FFF2-40B4-BE49-F238E27FC236}">
                <a16:creationId xmlns:a16="http://schemas.microsoft.com/office/drawing/2014/main" id="{567FE8C3-1FD9-716E-6C50-B59A746EE849}"/>
              </a:ext>
            </a:extLst>
          </p:cNvPr>
          <p:cNvPicPr>
            <a:picLocks noChangeAspect="1"/>
          </p:cNvPicPr>
          <p:nvPr/>
        </p:nvPicPr>
        <p:blipFill>
          <a:blip r:embed="rId3"/>
          <a:stretch>
            <a:fillRect/>
          </a:stretch>
        </p:blipFill>
        <p:spPr>
          <a:xfrm>
            <a:off x="1077076" y="4350467"/>
            <a:ext cx="8321761" cy="4884843"/>
          </a:xfrm>
          <a:prstGeom prst="rect">
            <a:avLst/>
          </a:prstGeom>
        </p:spPr>
      </p:pic>
      <p:pic>
        <p:nvPicPr>
          <p:cNvPr id="5" name="Picture 4">
            <a:extLst>
              <a:ext uri="{FF2B5EF4-FFF2-40B4-BE49-F238E27FC236}">
                <a16:creationId xmlns:a16="http://schemas.microsoft.com/office/drawing/2014/main" id="{48103791-0363-C530-E147-DE633957F08A}"/>
              </a:ext>
            </a:extLst>
          </p:cNvPr>
          <p:cNvPicPr>
            <a:picLocks noChangeAspect="1"/>
          </p:cNvPicPr>
          <p:nvPr/>
        </p:nvPicPr>
        <p:blipFill>
          <a:blip r:embed="rId4"/>
          <a:stretch>
            <a:fillRect/>
          </a:stretch>
        </p:blipFill>
        <p:spPr>
          <a:xfrm>
            <a:off x="10586863" y="4411432"/>
            <a:ext cx="8062659" cy="48238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75" name="Google Shape;175;p1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Theory and fundamentals(</a:t>
              </a:r>
              <a:r>
                <a:rPr lang="en-US" sz="5400" dirty="0">
                  <a:solidFill>
                    <a:schemeClr val="lt1"/>
                  </a:solidFill>
                  <a:latin typeface="Calibri"/>
                  <a:ea typeface="Calibri"/>
                  <a:cs typeface="Calibri"/>
                  <a:sym typeface="Calibri"/>
                </a:rPr>
                <a:t>DFD</a:t>
              </a:r>
              <a:r>
                <a:rPr lang="en-US" sz="5400" b="0" i="0" u="none" strike="noStrike" cap="none" dirty="0">
                  <a:solidFill>
                    <a:schemeClr val="lt1"/>
                  </a:solidFill>
                  <a:latin typeface="Calibri"/>
                  <a:ea typeface="Calibri"/>
                  <a:cs typeface="Calibri"/>
                  <a:sym typeface="Calibri"/>
                </a:rPr>
                <a:t> Diagrams)</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C9845DDC-FE83-9610-C431-6FE3EA548A6F}"/>
              </a:ext>
            </a:extLst>
          </p:cNvPr>
          <p:cNvPicPr>
            <a:picLocks noChangeAspect="1"/>
          </p:cNvPicPr>
          <p:nvPr/>
        </p:nvPicPr>
        <p:blipFill>
          <a:blip r:embed="rId3"/>
          <a:stretch>
            <a:fillRect/>
          </a:stretch>
        </p:blipFill>
        <p:spPr>
          <a:xfrm>
            <a:off x="665956" y="4630387"/>
            <a:ext cx="8085521" cy="4736938"/>
          </a:xfrm>
          <a:prstGeom prst="rect">
            <a:avLst/>
          </a:prstGeom>
        </p:spPr>
      </p:pic>
      <p:pic>
        <p:nvPicPr>
          <p:cNvPr id="7" name="Picture 6">
            <a:extLst>
              <a:ext uri="{FF2B5EF4-FFF2-40B4-BE49-F238E27FC236}">
                <a16:creationId xmlns:a16="http://schemas.microsoft.com/office/drawing/2014/main" id="{A0DAF33B-FBAE-6484-0B1A-040D9F80609B}"/>
              </a:ext>
            </a:extLst>
          </p:cNvPr>
          <p:cNvPicPr>
            <a:picLocks noChangeAspect="1"/>
          </p:cNvPicPr>
          <p:nvPr/>
        </p:nvPicPr>
        <p:blipFill>
          <a:blip r:embed="rId4"/>
          <a:stretch>
            <a:fillRect/>
          </a:stretch>
        </p:blipFill>
        <p:spPr>
          <a:xfrm>
            <a:off x="9267391" y="4162821"/>
            <a:ext cx="9135885" cy="5437468"/>
          </a:xfrm>
          <a:prstGeom prst="rect">
            <a:avLst/>
          </a:prstGeom>
        </p:spPr>
      </p:pic>
      <p:sp>
        <p:nvSpPr>
          <p:cNvPr id="22" name="TextBox 21">
            <a:extLst>
              <a:ext uri="{FF2B5EF4-FFF2-40B4-BE49-F238E27FC236}">
                <a16:creationId xmlns:a16="http://schemas.microsoft.com/office/drawing/2014/main" id="{1271B76E-E3B3-E1C5-3431-EC1B55F61268}"/>
              </a:ext>
            </a:extLst>
          </p:cNvPr>
          <p:cNvSpPr txBox="1"/>
          <p:nvPr/>
        </p:nvSpPr>
        <p:spPr>
          <a:xfrm>
            <a:off x="1248227" y="2377875"/>
            <a:ext cx="15893143" cy="1569660"/>
          </a:xfrm>
          <a:prstGeom prst="rect">
            <a:avLst/>
          </a:prstGeom>
          <a:noFill/>
        </p:spPr>
        <p:txBody>
          <a:bodyPr wrap="square">
            <a:spAutoFit/>
          </a:bodyPr>
          <a:lstStyle/>
          <a:p>
            <a:pPr algn="just"/>
            <a:r>
              <a:rPr lang="en-US" sz="2400" b="1" i="0" dirty="0">
                <a:solidFill>
                  <a:srgbClr val="333333"/>
                </a:solidFill>
                <a:effectLst/>
                <a:latin typeface="inter-regular"/>
              </a:rPr>
              <a:t>A Data Flow Diagram (DFD) is a traditional visual representation of the information flows within a system. A neat and clear DFD can depict the right amount of the system requirement graphically. It can be manual, automated, or a combination of both.</a:t>
            </a:r>
          </a:p>
          <a:p>
            <a:pPr algn="just"/>
            <a:r>
              <a:rPr lang="en-US" sz="2400" b="1" i="0" dirty="0">
                <a:solidFill>
                  <a:srgbClr val="333333"/>
                </a:solidFill>
                <a:effectLst/>
                <a:latin typeface="inter-regular"/>
              </a:rPr>
              <a:t>It shows how data enters and leaves the system, what changes the information, and where data is stored.</a:t>
            </a:r>
          </a:p>
        </p:txBody>
      </p:sp>
    </p:spTree>
    <p:extLst>
      <p:ext uri="{BB962C8B-B14F-4D97-AF65-F5344CB8AC3E}">
        <p14:creationId xmlns:p14="http://schemas.microsoft.com/office/powerpoint/2010/main" val="5019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Online Medical Management System.</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- 2022</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4.Entities Created.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4629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These are the entities which are created in the database.</a:t>
            </a:r>
            <a:endParaRPr dirty="0"/>
          </a:p>
        </p:txBody>
      </p:sp>
      <p:pic>
        <p:nvPicPr>
          <p:cNvPr id="3" name="Picture 2">
            <a:extLst>
              <a:ext uri="{FF2B5EF4-FFF2-40B4-BE49-F238E27FC236}">
                <a16:creationId xmlns:a16="http://schemas.microsoft.com/office/drawing/2014/main" id="{E3F5E306-1417-6EE5-89EE-B123FC61418C}"/>
              </a:ext>
            </a:extLst>
          </p:cNvPr>
          <p:cNvPicPr>
            <a:picLocks noChangeAspect="1"/>
          </p:cNvPicPr>
          <p:nvPr/>
        </p:nvPicPr>
        <p:blipFill>
          <a:blip r:embed="rId3"/>
          <a:stretch>
            <a:fillRect/>
          </a:stretch>
        </p:blipFill>
        <p:spPr>
          <a:xfrm>
            <a:off x="3033486" y="3270429"/>
            <a:ext cx="13309600" cy="54598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1730</Words>
  <Application>Microsoft Office PowerPoint</Application>
  <PresentationFormat>Custom</PresentationFormat>
  <Paragraphs>268</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ABHAY GUPTA</cp:lastModifiedBy>
  <cp:revision>12</cp:revision>
  <dcterms:modified xsi:type="dcterms:W3CDTF">2022-05-14T08:03:49Z</dcterms:modified>
</cp:coreProperties>
</file>