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
      <p:font typeface="Playfair Display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PlayfairDisplaySemiBold-regular.fntdata"/><Relationship Id="rId21" Type="http://schemas.openxmlformats.org/officeDocument/2006/relationships/font" Target="fonts/Lato-boldItalic.fntdata"/><Relationship Id="rId24" Type="http://schemas.openxmlformats.org/officeDocument/2006/relationships/font" Target="fonts/PlayfairDisplaySemiBold-italic.fntdata"/><Relationship Id="rId23" Type="http://schemas.openxmlformats.org/officeDocument/2006/relationships/font" Target="fonts/PlayfairDisplay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layfairDisplay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3d96ad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3d96ad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d96add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d96add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3d96add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3d96add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f4065f8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4f4065f8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f4065f8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f4065f8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f4065f8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f4065f8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4f4065f8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4f4065f8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8013" y="-57922"/>
            <a:ext cx="8520600" cy="351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DS-303</a:t>
            </a:r>
            <a:endParaRPr/>
          </a:p>
          <a:p>
            <a:pPr indent="0" lvl="0" marL="0" rtl="0" algn="ctr">
              <a:spcBef>
                <a:spcPts val="0"/>
              </a:spcBef>
              <a:spcAft>
                <a:spcPts val="0"/>
              </a:spcAft>
              <a:buNone/>
            </a:pPr>
            <a:r>
              <a:rPr lang="en" sz="2500"/>
              <a:t>Introduction to</a:t>
            </a:r>
            <a:endParaRPr sz="2500"/>
          </a:p>
          <a:p>
            <a:pPr indent="0" lvl="0" marL="0" rtl="0" algn="ctr">
              <a:spcBef>
                <a:spcPts val="0"/>
              </a:spcBef>
              <a:spcAft>
                <a:spcPts val="0"/>
              </a:spcAft>
              <a:buNone/>
            </a:pPr>
            <a:r>
              <a:rPr lang="en" sz="2500"/>
              <a:t> machine learning</a:t>
            </a:r>
            <a:endParaRPr sz="2500"/>
          </a:p>
        </p:txBody>
      </p:sp>
      <p:sp>
        <p:nvSpPr>
          <p:cNvPr id="60" name="Google Shape;60;p13"/>
          <p:cNvSpPr txBox="1"/>
          <p:nvPr/>
        </p:nvSpPr>
        <p:spPr>
          <a:xfrm>
            <a:off x="3094550" y="2868975"/>
            <a:ext cx="300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Lato"/>
                <a:ea typeface="Lato"/>
                <a:cs typeface="Lato"/>
                <a:sym typeface="Lato"/>
              </a:rPr>
              <a:t>Group Project</a:t>
            </a:r>
            <a:r>
              <a:rPr b="1" lang="en" sz="3500">
                <a:solidFill>
                  <a:schemeClr val="lt1"/>
                </a:solidFill>
                <a:latin typeface="Lato"/>
                <a:ea typeface="Lato"/>
                <a:cs typeface="Lato"/>
                <a:sym typeface="Lato"/>
              </a:rPr>
              <a:t> </a:t>
            </a:r>
            <a:endParaRPr sz="2400"/>
          </a:p>
        </p:txBody>
      </p:sp>
      <p:pic>
        <p:nvPicPr>
          <p:cNvPr id="61" name="Google Shape;61;p13"/>
          <p:cNvPicPr preferRelativeResize="0"/>
          <p:nvPr/>
        </p:nvPicPr>
        <p:blipFill>
          <a:blip r:embed="rId3">
            <a:alphaModFix/>
          </a:blip>
          <a:stretch>
            <a:fillRect/>
          </a:stretch>
        </p:blipFill>
        <p:spPr>
          <a:xfrm>
            <a:off x="8302702" y="104875"/>
            <a:ext cx="755126" cy="72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 </a:t>
            </a:r>
            <a:endParaRPr/>
          </a:p>
        </p:txBody>
      </p:sp>
      <p:pic>
        <p:nvPicPr>
          <p:cNvPr id="67" name="Google Shape;67;p14"/>
          <p:cNvPicPr preferRelativeResize="0"/>
          <p:nvPr/>
        </p:nvPicPr>
        <p:blipFill>
          <a:blip r:embed="rId3">
            <a:alphaModFix/>
          </a:blip>
          <a:stretch>
            <a:fillRect/>
          </a:stretch>
        </p:blipFill>
        <p:spPr>
          <a:xfrm>
            <a:off x="8302702" y="104875"/>
            <a:ext cx="755126" cy="723300"/>
          </a:xfrm>
          <a:prstGeom prst="rect">
            <a:avLst/>
          </a:prstGeom>
          <a:noFill/>
          <a:ln>
            <a:noFill/>
          </a:ln>
        </p:spPr>
      </p:pic>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 Lastly, the uniqueness and variety in the handwriting of different individuals also influence the formation and appearance of the digits. Now we introduce the concepts and algorithms of deep learning and machine learning.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4" name="Google Shape;74;p15"/>
          <p:cNvSpPr txBox="1"/>
          <p:nvPr>
            <p:ph idx="1" type="body"/>
          </p:nvPr>
        </p:nvSpPr>
        <p:spPr>
          <a:xfrm>
            <a:off x="311700" y="1152475"/>
            <a:ext cx="5111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There  have  been  many  handwriting  recognition  systems available in the market. There are two distinct handwriting recognition domains;  online and offline, which  are differentiated by the nature of their input signals. Mobile communication systems such as Personal Digital Assistant (PDA), electronic pad and smart-phone   have online handwriting recognition interface integrated in them. </a:t>
            </a:r>
            <a:endParaRPr/>
          </a:p>
        </p:txBody>
      </p:sp>
      <p:pic>
        <p:nvPicPr>
          <p:cNvPr id="75" name="Google Shape;75;p15"/>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76" name="Google Shape;76;p15"/>
          <p:cNvPicPr preferRelativeResize="0"/>
          <p:nvPr/>
        </p:nvPicPr>
        <p:blipFill>
          <a:blip r:embed="rId4">
            <a:alphaModFix/>
          </a:blip>
          <a:stretch>
            <a:fillRect/>
          </a:stretch>
        </p:blipFill>
        <p:spPr>
          <a:xfrm>
            <a:off x="5699901" y="1310850"/>
            <a:ext cx="3132301" cy="2340650"/>
          </a:xfrm>
          <a:prstGeom prst="rect">
            <a:avLst/>
          </a:prstGeom>
          <a:noFill/>
          <a:ln>
            <a:noFill/>
          </a:ln>
        </p:spPr>
      </p:pic>
      <p:sp>
        <p:nvSpPr>
          <p:cNvPr id="77" name="Google Shape;77;p15"/>
          <p:cNvSpPr/>
          <p:nvPr/>
        </p:nvSpPr>
        <p:spPr>
          <a:xfrm>
            <a:off x="5782700" y="1977500"/>
            <a:ext cx="3049500" cy="31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SVMs - Support Vector Machines</a:t>
            </a:r>
            <a:endParaRPr/>
          </a:p>
        </p:txBody>
      </p:sp>
      <p:sp>
        <p:nvSpPr>
          <p:cNvPr id="83" name="Google Shape;83;p16"/>
          <p:cNvSpPr txBox="1"/>
          <p:nvPr>
            <p:ph idx="1" type="body"/>
          </p:nvPr>
        </p:nvSpPr>
        <p:spPr>
          <a:xfrm>
            <a:off x="311700" y="1152475"/>
            <a:ext cx="54609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t>SVMs are learning systems that</a:t>
            </a:r>
            <a:endParaRPr/>
          </a:p>
          <a:p>
            <a:pPr indent="-342900" lvl="0" marL="457200" rtl="0" algn="just">
              <a:lnSpc>
                <a:spcPct val="150000"/>
              </a:lnSpc>
              <a:spcBef>
                <a:spcPts val="1200"/>
              </a:spcBef>
              <a:spcAft>
                <a:spcPts val="0"/>
              </a:spcAft>
              <a:buSzPts val="1800"/>
              <a:buChar char="●"/>
            </a:pPr>
            <a:r>
              <a:rPr lang="en"/>
              <a:t>Use a hypothesis space of linear functions</a:t>
            </a:r>
            <a:endParaRPr/>
          </a:p>
          <a:p>
            <a:pPr indent="-342900" lvl="0" marL="457200" rtl="0" algn="just">
              <a:lnSpc>
                <a:spcPct val="150000"/>
              </a:lnSpc>
              <a:spcBef>
                <a:spcPts val="0"/>
              </a:spcBef>
              <a:spcAft>
                <a:spcPts val="0"/>
              </a:spcAft>
              <a:buSzPts val="1800"/>
              <a:buChar char="●"/>
            </a:pPr>
            <a:r>
              <a:rPr lang="en"/>
              <a:t>Use </a:t>
            </a:r>
            <a:r>
              <a:rPr lang="en"/>
              <a:t>kernel functions i</a:t>
            </a:r>
            <a:r>
              <a:rPr lang="en"/>
              <a:t>n a high dimensional feature space.</a:t>
            </a:r>
            <a:endParaRPr/>
          </a:p>
          <a:p>
            <a:pPr indent="-342900" lvl="0" marL="457200" rtl="0" algn="just">
              <a:lnSpc>
                <a:spcPct val="150000"/>
              </a:lnSpc>
              <a:spcBef>
                <a:spcPts val="0"/>
              </a:spcBef>
              <a:spcAft>
                <a:spcPts val="0"/>
              </a:spcAft>
              <a:buSzPts val="1800"/>
              <a:buChar char="●"/>
            </a:pPr>
            <a:r>
              <a:rPr lang="en"/>
              <a:t>Trained with a learning algorithm from optimization theory - Lagrange</a:t>
            </a:r>
            <a:endParaRPr/>
          </a:p>
          <a:p>
            <a:pPr indent="-342900" lvl="0" marL="457200" rtl="0" algn="just">
              <a:lnSpc>
                <a:spcPct val="150000"/>
              </a:lnSpc>
              <a:spcBef>
                <a:spcPts val="0"/>
              </a:spcBef>
              <a:spcAft>
                <a:spcPts val="0"/>
              </a:spcAft>
              <a:buSzPts val="1800"/>
              <a:buChar char="●"/>
            </a:pPr>
            <a:r>
              <a:rPr lang="en"/>
              <a:t>Implements a learning bias derived from statistical learning theory - Generalization</a:t>
            </a:r>
            <a:endParaRPr/>
          </a:p>
        </p:txBody>
      </p:sp>
      <p:pic>
        <p:nvPicPr>
          <p:cNvPr id="84" name="Google Shape;84;p16"/>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85" name="Google Shape;85;p16"/>
          <p:cNvPicPr preferRelativeResize="0"/>
          <p:nvPr/>
        </p:nvPicPr>
        <p:blipFill>
          <a:blip r:embed="rId4">
            <a:alphaModFix amt="73000"/>
          </a:blip>
          <a:stretch>
            <a:fillRect/>
          </a:stretch>
        </p:blipFill>
        <p:spPr>
          <a:xfrm>
            <a:off x="5875075" y="1609675"/>
            <a:ext cx="3066600" cy="2302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178575" y="2108275"/>
            <a:ext cx="1033286" cy="723300"/>
          </a:xfrm>
          <a:prstGeom prst="rect">
            <a:avLst/>
          </a:prstGeom>
          <a:noFill/>
          <a:ln>
            <a:noFill/>
          </a:ln>
        </p:spPr>
      </p:pic>
      <p:sp>
        <p:nvSpPr>
          <p:cNvPr id="91" name="Google Shape;91;p17"/>
          <p:cNvSpPr txBox="1"/>
          <p:nvPr>
            <p:ph idx="1" type="body"/>
          </p:nvPr>
        </p:nvSpPr>
        <p:spPr>
          <a:xfrm>
            <a:off x="123550" y="372125"/>
            <a:ext cx="8409300" cy="43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Playfair Display SemiBold"/>
                <a:ea typeface="Playfair Display SemiBold"/>
                <a:cs typeface="Playfair Display SemiBold"/>
                <a:sym typeface="Playfair Display SemiBold"/>
              </a:rPr>
              <a:t>Support vectors- </a:t>
            </a:r>
            <a:r>
              <a:rPr lang="en"/>
              <a:t>Data points of different </a:t>
            </a:r>
            <a:r>
              <a:rPr lang="en"/>
              <a:t>classes</a:t>
            </a:r>
            <a:r>
              <a:rPr lang="en"/>
              <a:t> closest to optimal hyperplane.</a:t>
            </a:r>
            <a:endParaRPr/>
          </a:p>
          <a:p>
            <a:pPr indent="0" lvl="0" marL="0" rtl="0" algn="l">
              <a:spcBef>
                <a:spcPts val="1200"/>
              </a:spcBef>
              <a:spcAft>
                <a:spcPts val="0"/>
              </a:spcAft>
              <a:buNone/>
            </a:pPr>
            <a:r>
              <a:rPr lang="en" sz="2000">
                <a:solidFill>
                  <a:schemeClr val="dk1"/>
                </a:solidFill>
                <a:latin typeface="Playfair Display SemiBold"/>
                <a:ea typeface="Playfair Display SemiBold"/>
                <a:cs typeface="Playfair Display SemiBold"/>
                <a:sym typeface="Playfair Display SemiBold"/>
              </a:rPr>
              <a:t>Concept of SVM - </a:t>
            </a:r>
            <a:r>
              <a:rPr lang="en"/>
              <a:t>Finding a hyperplane that separates the classes and has the maximum margin between supports vectors of different class.</a:t>
            </a:r>
            <a:endParaRPr/>
          </a:p>
          <a:p>
            <a:pPr indent="0" lvl="0" marL="0" rtl="0" algn="l">
              <a:spcBef>
                <a:spcPts val="1200"/>
              </a:spcBef>
              <a:spcAft>
                <a:spcPts val="0"/>
              </a:spcAft>
              <a:buNone/>
            </a:pPr>
            <a:r>
              <a:rPr lang="en"/>
              <a:t>Equation of hyperplane- </a:t>
            </a:r>
            <a:r>
              <a:rPr b="1" lang="en">
                <a:solidFill>
                  <a:srgbClr val="000000"/>
                </a:solidFill>
              </a:rPr>
              <a:t>g(x) = wx + b</a:t>
            </a:r>
            <a:endParaRPr b="1">
              <a:solidFill>
                <a:srgbClr val="000000"/>
              </a:solidFill>
            </a:endParaRPr>
          </a:p>
          <a:p>
            <a:pPr indent="0" lvl="0" marL="0" rtl="0" algn="l">
              <a:spcBef>
                <a:spcPts val="1200"/>
              </a:spcBef>
              <a:spcAft>
                <a:spcPts val="0"/>
              </a:spcAft>
              <a:buNone/>
            </a:pPr>
            <a:r>
              <a:rPr lang="en"/>
              <a:t>Normal vector to hyperplane- </a:t>
            </a:r>
            <a:endParaRPr/>
          </a:p>
          <a:p>
            <a:pPr indent="0" lvl="0" marL="0" rtl="0" algn="l">
              <a:spcBef>
                <a:spcPts val="1200"/>
              </a:spcBef>
              <a:spcAft>
                <a:spcPts val="0"/>
              </a:spcAft>
              <a:buNone/>
            </a:pPr>
            <a:r>
              <a:rPr lang="en"/>
              <a:t>Classifier is constructed as follow- </a:t>
            </a:r>
            <a:endParaRPr/>
          </a:p>
          <a:p>
            <a:pPr indent="0" lvl="0" marL="0" rtl="0" algn="l">
              <a:spcBef>
                <a:spcPts val="1200"/>
              </a:spcBef>
              <a:spcAft>
                <a:spcPts val="1200"/>
              </a:spcAft>
              <a:buNone/>
            </a:pPr>
            <a:br>
              <a:rPr lang="en"/>
            </a:br>
            <a:br>
              <a:rPr lang="en"/>
            </a:br>
            <a:r>
              <a:rPr lang="en"/>
              <a:t>Can be combined into </a:t>
            </a:r>
            <a:endParaRPr/>
          </a:p>
        </p:txBody>
      </p:sp>
      <p:pic>
        <p:nvPicPr>
          <p:cNvPr id="92" name="Google Shape;92;p17"/>
          <p:cNvPicPr preferRelativeResize="0"/>
          <p:nvPr/>
        </p:nvPicPr>
        <p:blipFill>
          <a:blip r:embed="rId4">
            <a:alphaModFix/>
          </a:blip>
          <a:stretch>
            <a:fillRect/>
          </a:stretch>
        </p:blipFill>
        <p:spPr>
          <a:xfrm>
            <a:off x="8302702" y="104875"/>
            <a:ext cx="755126" cy="723300"/>
          </a:xfrm>
          <a:prstGeom prst="rect">
            <a:avLst/>
          </a:prstGeom>
          <a:noFill/>
          <a:ln>
            <a:noFill/>
          </a:ln>
        </p:spPr>
      </p:pic>
      <p:pic>
        <p:nvPicPr>
          <p:cNvPr id="93" name="Google Shape;93;p17"/>
          <p:cNvPicPr preferRelativeResize="0"/>
          <p:nvPr/>
        </p:nvPicPr>
        <p:blipFill>
          <a:blip r:embed="rId5">
            <a:alphaModFix/>
          </a:blip>
          <a:stretch>
            <a:fillRect/>
          </a:stretch>
        </p:blipFill>
        <p:spPr>
          <a:xfrm>
            <a:off x="5681297" y="1288375"/>
            <a:ext cx="3369800" cy="3775225"/>
          </a:xfrm>
          <a:prstGeom prst="rect">
            <a:avLst/>
          </a:prstGeom>
          <a:noFill/>
          <a:ln>
            <a:noFill/>
          </a:ln>
        </p:spPr>
      </p:pic>
      <p:sp>
        <p:nvSpPr>
          <p:cNvPr id="94" name="Google Shape;94;p17"/>
          <p:cNvSpPr/>
          <p:nvPr/>
        </p:nvSpPr>
        <p:spPr>
          <a:xfrm>
            <a:off x="5622900" y="4724025"/>
            <a:ext cx="1258500" cy="26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8469300" y="4694075"/>
            <a:ext cx="419400" cy="26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7"/>
          <p:cNvPicPr preferRelativeResize="0"/>
          <p:nvPr/>
        </p:nvPicPr>
        <p:blipFill>
          <a:blip r:embed="rId6">
            <a:alphaModFix/>
          </a:blip>
          <a:stretch>
            <a:fillRect/>
          </a:stretch>
        </p:blipFill>
        <p:spPr>
          <a:xfrm>
            <a:off x="1079000" y="3078700"/>
            <a:ext cx="2944865" cy="723300"/>
          </a:xfrm>
          <a:prstGeom prst="rect">
            <a:avLst/>
          </a:prstGeom>
          <a:noFill/>
          <a:ln>
            <a:noFill/>
          </a:ln>
        </p:spPr>
      </p:pic>
      <p:pic>
        <p:nvPicPr>
          <p:cNvPr id="97" name="Google Shape;97;p17"/>
          <p:cNvPicPr preferRelativeResize="0"/>
          <p:nvPr/>
        </p:nvPicPr>
        <p:blipFill>
          <a:blip r:embed="rId7">
            <a:alphaModFix/>
          </a:blip>
          <a:stretch>
            <a:fillRect/>
          </a:stretch>
        </p:blipFill>
        <p:spPr>
          <a:xfrm>
            <a:off x="2469475" y="3735275"/>
            <a:ext cx="1485525" cy="48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3678842" y="1711550"/>
            <a:ext cx="1800434" cy="698350"/>
          </a:xfrm>
          <a:prstGeom prst="rect">
            <a:avLst/>
          </a:prstGeom>
          <a:noFill/>
          <a:ln>
            <a:noFill/>
          </a:ln>
        </p:spPr>
      </p:pic>
      <p:sp>
        <p:nvSpPr>
          <p:cNvPr id="103" name="Google Shape;103;p18"/>
          <p:cNvSpPr txBox="1"/>
          <p:nvPr>
            <p:ph idx="1" type="body"/>
          </p:nvPr>
        </p:nvSpPr>
        <p:spPr>
          <a:xfrm>
            <a:off x="371625" y="425775"/>
            <a:ext cx="8520600" cy="4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margin width is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maximum margin we need to                                       with constrain</a:t>
            </a:r>
            <a:endParaRPr/>
          </a:p>
          <a:p>
            <a:pPr indent="0" lvl="0" marL="0" rtl="0" algn="l">
              <a:spcBef>
                <a:spcPts val="1200"/>
              </a:spcBef>
              <a:spcAft>
                <a:spcPts val="0"/>
              </a:spcAft>
              <a:buNone/>
            </a:pPr>
            <a:br>
              <a:rPr lang="en"/>
            </a:br>
            <a:r>
              <a:rPr lang="en"/>
              <a:t>Applying lagrangian method, we need to maximize the </a:t>
            </a:r>
            <a:endParaRPr/>
          </a:p>
          <a:p>
            <a:pPr indent="0" lvl="0" marL="0" rtl="0" algn="l">
              <a:spcBef>
                <a:spcPts val="1200"/>
              </a:spcBef>
              <a:spcAft>
                <a:spcPts val="1200"/>
              </a:spcAft>
              <a:buNone/>
            </a:pPr>
            <a:r>
              <a:rPr lang="en"/>
              <a:t>	</a:t>
            </a:r>
            <a:endParaRPr/>
          </a:p>
        </p:txBody>
      </p:sp>
      <p:pic>
        <p:nvPicPr>
          <p:cNvPr id="104" name="Google Shape;104;p18"/>
          <p:cNvPicPr preferRelativeResize="0"/>
          <p:nvPr/>
        </p:nvPicPr>
        <p:blipFill>
          <a:blip r:embed="rId4">
            <a:alphaModFix/>
          </a:blip>
          <a:stretch>
            <a:fillRect/>
          </a:stretch>
        </p:blipFill>
        <p:spPr>
          <a:xfrm>
            <a:off x="2343325" y="425775"/>
            <a:ext cx="2630875" cy="1265800"/>
          </a:xfrm>
          <a:prstGeom prst="rect">
            <a:avLst/>
          </a:prstGeom>
          <a:noFill/>
          <a:ln>
            <a:noFill/>
          </a:ln>
        </p:spPr>
      </p:pic>
      <p:pic>
        <p:nvPicPr>
          <p:cNvPr id="105" name="Google Shape;105;p18"/>
          <p:cNvPicPr preferRelativeResize="0"/>
          <p:nvPr/>
        </p:nvPicPr>
        <p:blipFill>
          <a:blip r:embed="rId5">
            <a:alphaModFix/>
          </a:blip>
          <a:stretch>
            <a:fillRect/>
          </a:stretch>
        </p:blipFill>
        <p:spPr>
          <a:xfrm>
            <a:off x="6911275" y="1859575"/>
            <a:ext cx="1583900" cy="382300"/>
          </a:xfrm>
          <a:prstGeom prst="rect">
            <a:avLst/>
          </a:prstGeom>
          <a:noFill/>
          <a:ln>
            <a:noFill/>
          </a:ln>
        </p:spPr>
      </p:pic>
      <p:pic>
        <p:nvPicPr>
          <p:cNvPr id="106" name="Google Shape;106;p18"/>
          <p:cNvPicPr preferRelativeResize="0"/>
          <p:nvPr/>
        </p:nvPicPr>
        <p:blipFill>
          <a:blip r:embed="rId6">
            <a:alphaModFix/>
          </a:blip>
          <a:stretch>
            <a:fillRect/>
          </a:stretch>
        </p:blipFill>
        <p:spPr>
          <a:xfrm>
            <a:off x="1172675" y="3125475"/>
            <a:ext cx="5628724" cy="93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818975" y="3697925"/>
            <a:ext cx="8029800" cy="1780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Lato"/>
              <a:buChar char="●"/>
            </a:pPr>
            <a:r>
              <a:rPr lang="en" sz="1800">
                <a:solidFill>
                  <a:schemeClr val="dk2"/>
                </a:solidFill>
                <a:latin typeface="Lato"/>
                <a:ea typeface="Lato"/>
                <a:cs typeface="Lato"/>
                <a:sym typeface="Lato"/>
              </a:rPr>
              <a:t>w.r.t. </a:t>
            </a:r>
            <a:r>
              <a:rPr lang="en" sz="2100">
                <a:solidFill>
                  <a:schemeClr val="dk2"/>
                </a:solidFill>
                <a:latin typeface="Lato"/>
                <a:ea typeface="Lato"/>
                <a:cs typeface="Lato"/>
                <a:sym typeface="Lato"/>
              </a:rPr>
              <a:t>𝜶</a:t>
            </a:r>
            <a:r>
              <a:rPr b="1" baseline="-25000" lang="en" sz="1800">
                <a:solidFill>
                  <a:schemeClr val="dk2"/>
                </a:solidFill>
                <a:latin typeface="Lato"/>
                <a:ea typeface="Lato"/>
                <a:cs typeface="Lato"/>
                <a:sym typeface="Lato"/>
              </a:rPr>
              <a:t>i </a:t>
            </a:r>
            <a:endParaRPr b="1" sz="18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b="1" baseline="-25000" lang="en" sz="1800">
                <a:solidFill>
                  <a:schemeClr val="dk2"/>
                </a:solidFill>
                <a:latin typeface="Lato"/>
                <a:ea typeface="Lato"/>
                <a:cs typeface="Lato"/>
                <a:sym typeface="Lato"/>
              </a:rPr>
              <a:t> </a:t>
            </a:r>
            <a:r>
              <a:rPr lang="en" sz="1800">
                <a:solidFill>
                  <a:schemeClr val="dk2"/>
                </a:solidFill>
                <a:latin typeface="Lato"/>
                <a:ea typeface="Lato"/>
                <a:cs typeface="Lato"/>
                <a:sym typeface="Lato"/>
              </a:rPr>
              <a:t>Subject to constraints </a:t>
            </a:r>
            <a:endParaRPr sz="18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sz="1800">
                <a:solidFill>
                  <a:schemeClr val="dk2"/>
                </a:solidFill>
                <a:latin typeface="Lato"/>
                <a:ea typeface="Lato"/>
                <a:cs typeface="Lato"/>
                <a:sym typeface="Lato"/>
              </a:rPr>
              <a:t>With </a:t>
            </a:r>
            <a:r>
              <a:rPr lang="en" sz="2100">
                <a:solidFill>
                  <a:schemeClr val="dk2"/>
                </a:solidFill>
                <a:latin typeface="Lato"/>
                <a:ea typeface="Lato"/>
                <a:cs typeface="Lato"/>
                <a:sym typeface="Lato"/>
              </a:rPr>
              <a:t>𝜶</a:t>
            </a:r>
            <a:r>
              <a:rPr b="1" baseline="-25000" lang="en" sz="1800">
                <a:solidFill>
                  <a:schemeClr val="dk2"/>
                </a:solidFill>
                <a:latin typeface="Lato"/>
                <a:ea typeface="Lato"/>
                <a:cs typeface="Lato"/>
                <a:sym typeface="Lato"/>
              </a:rPr>
              <a:t>i </a:t>
            </a:r>
            <a:r>
              <a:rPr b="1" lang="en" sz="1800">
                <a:solidFill>
                  <a:schemeClr val="dk2"/>
                </a:solidFill>
                <a:latin typeface="Lato"/>
                <a:ea typeface="Lato"/>
                <a:cs typeface="Lato"/>
                <a:sym typeface="Lato"/>
              </a:rPr>
              <a:t>&gt; 0</a:t>
            </a:r>
            <a:r>
              <a:rPr b="1" baseline="-25000" lang="en" sz="1800">
                <a:solidFill>
                  <a:schemeClr val="dk2"/>
                </a:solidFill>
                <a:latin typeface="Lato"/>
                <a:ea typeface="Lato"/>
                <a:cs typeface="Lato"/>
                <a:sym typeface="Lato"/>
              </a:rPr>
              <a:t> </a:t>
            </a:r>
            <a:br>
              <a:rPr b="1" lang="en" sz="1800">
                <a:solidFill>
                  <a:schemeClr val="dk2"/>
                </a:solidFill>
                <a:latin typeface="Lato"/>
                <a:ea typeface="Lato"/>
                <a:cs typeface="Lato"/>
                <a:sym typeface="Lato"/>
              </a:rPr>
            </a:br>
            <a:br>
              <a:rPr lang="en" sz="1800">
                <a:solidFill>
                  <a:schemeClr val="dk2"/>
                </a:solidFill>
                <a:latin typeface="Lato"/>
                <a:ea typeface="Lato"/>
                <a:cs typeface="Lato"/>
                <a:sym typeface="Lato"/>
              </a:rPr>
            </a:br>
            <a:endParaRPr>
              <a:latin typeface="Lato"/>
              <a:ea typeface="Lato"/>
              <a:cs typeface="Lato"/>
              <a:sym typeface="Lato"/>
            </a:endParaRPr>
          </a:p>
        </p:txBody>
      </p:sp>
      <p:sp>
        <p:nvSpPr>
          <p:cNvPr id="112" name="Google Shape;112;p19"/>
          <p:cNvSpPr txBox="1"/>
          <p:nvPr>
            <p:ph idx="1" type="body"/>
          </p:nvPr>
        </p:nvSpPr>
        <p:spPr>
          <a:xfrm>
            <a:off x="371625" y="425775"/>
            <a:ext cx="8520600" cy="34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set derivatives of           w.r.t  </a:t>
            </a:r>
            <a:r>
              <a:rPr b="1" lang="en">
                <a:solidFill>
                  <a:srgbClr val="000000"/>
                </a:solidFill>
              </a:rPr>
              <a:t>w, b</a:t>
            </a:r>
            <a:r>
              <a:rPr lang="en"/>
              <a:t> to </a:t>
            </a:r>
            <a:r>
              <a:rPr b="1" lang="en">
                <a:solidFill>
                  <a:srgbClr val="000000"/>
                </a:solidFill>
              </a:rPr>
              <a:t>0</a:t>
            </a:r>
            <a:r>
              <a:rPr lang="en"/>
              <a:t>, we obtain : </a:t>
            </a:r>
            <a:endParaRPr/>
          </a:p>
          <a:p>
            <a:pPr indent="0" lvl="0" marL="0" rtl="0" algn="l">
              <a:spcBef>
                <a:spcPts val="1200"/>
              </a:spcBef>
              <a:spcAft>
                <a:spcPts val="0"/>
              </a:spcAft>
              <a:buNone/>
            </a:pPr>
            <a:r>
              <a:rPr b="1" lang="en"/>
              <a:t>			</a:t>
            </a:r>
            <a:r>
              <a:rPr b="1" lang="en">
                <a:solidFill>
                  <a:srgbClr val="000000"/>
                </a:solidFill>
              </a:rPr>
              <a:t>1.</a:t>
            </a:r>
            <a:br>
              <a:rPr b="1" lang="en">
                <a:solidFill>
                  <a:srgbClr val="000000"/>
                </a:solidFill>
              </a:rPr>
            </a:br>
            <a:endParaRPr b="1">
              <a:solidFill>
                <a:srgbClr val="000000"/>
              </a:solidFill>
            </a:endParaRPr>
          </a:p>
          <a:p>
            <a:pPr indent="0" lvl="0" marL="0" rtl="0" algn="l">
              <a:spcBef>
                <a:spcPts val="1200"/>
              </a:spcBef>
              <a:spcAft>
                <a:spcPts val="0"/>
              </a:spcAft>
              <a:buNone/>
            </a:pPr>
            <a:r>
              <a:rPr b="1" lang="en">
                <a:solidFill>
                  <a:srgbClr val="000000"/>
                </a:solidFill>
              </a:rPr>
              <a:t>			2. </a:t>
            </a:r>
            <a:endParaRPr b="1">
              <a:solidFill>
                <a:srgbClr val="000000"/>
              </a:solidFill>
            </a:endParaRPr>
          </a:p>
          <a:p>
            <a:pPr indent="0" lvl="0" marL="0" rtl="0" algn="l">
              <a:spcBef>
                <a:spcPts val="1200"/>
              </a:spcBef>
              <a:spcAft>
                <a:spcPts val="0"/>
              </a:spcAft>
              <a:buNone/>
            </a:pPr>
            <a:r>
              <a:rPr lang="en"/>
              <a:t>If we substitute the above into the equation for          and obtain </a:t>
            </a:r>
            <a:r>
              <a:rPr b="1" lang="en"/>
              <a:t>“Dual Formulation of linear SVM”</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lang="en"/>
              <a:t>Maximize </a:t>
            </a:r>
            <a:endParaRPr/>
          </a:p>
        </p:txBody>
      </p:sp>
      <p:pic>
        <p:nvPicPr>
          <p:cNvPr id="113" name="Google Shape;113;p19"/>
          <p:cNvPicPr preferRelativeResize="0"/>
          <p:nvPr/>
        </p:nvPicPr>
        <p:blipFill>
          <a:blip r:embed="rId3">
            <a:alphaModFix/>
          </a:blip>
          <a:stretch>
            <a:fillRect/>
          </a:stretch>
        </p:blipFill>
        <p:spPr>
          <a:xfrm>
            <a:off x="2018738" y="880062"/>
            <a:ext cx="1944050" cy="621400"/>
          </a:xfrm>
          <a:prstGeom prst="rect">
            <a:avLst/>
          </a:prstGeom>
          <a:noFill/>
          <a:ln>
            <a:noFill/>
          </a:ln>
        </p:spPr>
      </p:pic>
      <p:pic>
        <p:nvPicPr>
          <p:cNvPr id="114" name="Google Shape;114;p19"/>
          <p:cNvPicPr preferRelativeResize="0"/>
          <p:nvPr/>
        </p:nvPicPr>
        <p:blipFill>
          <a:blip r:embed="rId4">
            <a:alphaModFix/>
          </a:blip>
          <a:stretch>
            <a:fillRect/>
          </a:stretch>
        </p:blipFill>
        <p:spPr>
          <a:xfrm>
            <a:off x="2084550" y="1611625"/>
            <a:ext cx="1823239" cy="621400"/>
          </a:xfrm>
          <a:prstGeom prst="rect">
            <a:avLst/>
          </a:prstGeom>
          <a:noFill/>
          <a:ln>
            <a:noFill/>
          </a:ln>
        </p:spPr>
      </p:pic>
      <p:pic>
        <p:nvPicPr>
          <p:cNvPr id="115" name="Google Shape;115;p19"/>
          <p:cNvPicPr preferRelativeResize="0"/>
          <p:nvPr/>
        </p:nvPicPr>
        <p:blipFill>
          <a:blip r:embed="rId5">
            <a:alphaModFix/>
          </a:blip>
          <a:stretch>
            <a:fillRect/>
          </a:stretch>
        </p:blipFill>
        <p:spPr>
          <a:xfrm>
            <a:off x="2779100" y="516450"/>
            <a:ext cx="356925" cy="303375"/>
          </a:xfrm>
          <a:prstGeom prst="rect">
            <a:avLst/>
          </a:prstGeom>
          <a:noFill/>
          <a:ln>
            <a:noFill/>
          </a:ln>
        </p:spPr>
      </p:pic>
      <p:pic>
        <p:nvPicPr>
          <p:cNvPr id="116" name="Google Shape;116;p19"/>
          <p:cNvPicPr preferRelativeResize="0"/>
          <p:nvPr/>
        </p:nvPicPr>
        <p:blipFill>
          <a:blip r:embed="rId5">
            <a:alphaModFix/>
          </a:blip>
          <a:stretch>
            <a:fillRect/>
          </a:stretch>
        </p:blipFill>
        <p:spPr>
          <a:xfrm>
            <a:off x="5178650" y="2233025"/>
            <a:ext cx="356925" cy="303375"/>
          </a:xfrm>
          <a:prstGeom prst="rect">
            <a:avLst/>
          </a:prstGeom>
          <a:noFill/>
          <a:ln>
            <a:noFill/>
          </a:ln>
        </p:spPr>
      </p:pic>
      <p:pic>
        <p:nvPicPr>
          <p:cNvPr id="117" name="Google Shape;117;p19"/>
          <p:cNvPicPr preferRelativeResize="0"/>
          <p:nvPr/>
        </p:nvPicPr>
        <p:blipFill>
          <a:blip r:embed="rId6">
            <a:alphaModFix/>
          </a:blip>
          <a:stretch>
            <a:fillRect/>
          </a:stretch>
        </p:blipFill>
        <p:spPr>
          <a:xfrm>
            <a:off x="1645425" y="2661325"/>
            <a:ext cx="4894100" cy="666225"/>
          </a:xfrm>
          <a:prstGeom prst="rect">
            <a:avLst/>
          </a:prstGeom>
          <a:noFill/>
          <a:ln>
            <a:noFill/>
          </a:ln>
        </p:spPr>
      </p:pic>
      <p:pic>
        <p:nvPicPr>
          <p:cNvPr id="118" name="Google Shape;118;p19"/>
          <p:cNvPicPr preferRelativeResize="0"/>
          <p:nvPr/>
        </p:nvPicPr>
        <p:blipFill>
          <a:blip r:embed="rId7">
            <a:alphaModFix/>
          </a:blip>
          <a:stretch>
            <a:fillRect/>
          </a:stretch>
        </p:blipFill>
        <p:spPr>
          <a:xfrm>
            <a:off x="1490725" y="3452463"/>
            <a:ext cx="1042825" cy="402675"/>
          </a:xfrm>
          <a:prstGeom prst="rect">
            <a:avLst/>
          </a:prstGeom>
          <a:noFill/>
          <a:ln>
            <a:noFill/>
          </a:ln>
        </p:spPr>
      </p:pic>
      <p:pic>
        <p:nvPicPr>
          <p:cNvPr id="119" name="Google Shape;119;p19"/>
          <p:cNvPicPr preferRelativeResize="0"/>
          <p:nvPr/>
        </p:nvPicPr>
        <p:blipFill>
          <a:blip r:embed="rId4">
            <a:alphaModFix/>
          </a:blip>
          <a:stretch>
            <a:fillRect/>
          </a:stretch>
        </p:blipFill>
        <p:spPr>
          <a:xfrm>
            <a:off x="3615200" y="4045625"/>
            <a:ext cx="1658125" cy="56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Kernel method in SVM is used when we encounter nonlinear classification.</a:t>
            </a:r>
            <a:endParaRPr/>
          </a:p>
          <a:p>
            <a:pPr indent="0" lvl="0" marL="0" rtl="0" algn="l">
              <a:spcBef>
                <a:spcPts val="1200"/>
              </a:spcBef>
              <a:spcAft>
                <a:spcPts val="0"/>
              </a:spcAft>
              <a:buNone/>
            </a:pPr>
            <a:r>
              <a:rPr lang="en"/>
              <a:t>It involves nonlinear transformation of data into higher dimensional feature space and detects optimal solution in the kernel feature space.</a:t>
            </a:r>
            <a:endParaRPr/>
          </a:p>
          <a:p>
            <a:pPr indent="0" lvl="0" marL="0" rtl="0" algn="l">
              <a:spcBef>
                <a:spcPts val="1200"/>
              </a:spcBef>
              <a:spcAft>
                <a:spcPts val="1200"/>
              </a:spcAft>
              <a:buNone/>
            </a:pPr>
            <a:r>
              <a:t/>
            </a:r>
            <a:endParaRPr/>
          </a:p>
        </p:txBody>
      </p:sp>
      <p:sp>
        <p:nvSpPr>
          <p:cNvPr id="125" name="Google Shape;12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 trick</a:t>
            </a:r>
            <a:endParaRPr/>
          </a:p>
        </p:txBody>
      </p:sp>
      <p:pic>
        <p:nvPicPr>
          <p:cNvPr id="126" name="Google Shape;126;p20"/>
          <p:cNvPicPr preferRelativeResize="0"/>
          <p:nvPr/>
        </p:nvPicPr>
        <p:blipFill>
          <a:blip r:embed="rId3">
            <a:alphaModFix/>
          </a:blip>
          <a:stretch>
            <a:fillRect/>
          </a:stretch>
        </p:blipFill>
        <p:spPr>
          <a:xfrm>
            <a:off x="931425" y="2419525"/>
            <a:ext cx="2723750" cy="1695275"/>
          </a:xfrm>
          <a:prstGeom prst="rect">
            <a:avLst/>
          </a:prstGeom>
          <a:noFill/>
          <a:ln>
            <a:noFill/>
          </a:ln>
        </p:spPr>
      </p:pic>
      <p:pic>
        <p:nvPicPr>
          <p:cNvPr id="127" name="Google Shape;127;p20"/>
          <p:cNvPicPr preferRelativeResize="0"/>
          <p:nvPr/>
        </p:nvPicPr>
        <p:blipFill>
          <a:blip r:embed="rId4">
            <a:alphaModFix/>
          </a:blip>
          <a:stretch>
            <a:fillRect/>
          </a:stretch>
        </p:blipFill>
        <p:spPr>
          <a:xfrm>
            <a:off x="3780400" y="2419525"/>
            <a:ext cx="4385111" cy="169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