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layfair Display"/>
      <p:regular r:id="rId24"/>
      <p:bold r:id="rId25"/>
      <p:italic r:id="rId26"/>
      <p:boldItalic r:id="rId27"/>
    </p:embeddedFont>
    <p:embeddedFont>
      <p:font typeface="Lato"/>
      <p:regular r:id="rId28"/>
      <p:bold r:id="rId29"/>
      <p:italic r:id="rId30"/>
      <p:boldItalic r:id="rId31"/>
    </p:embeddedFont>
    <p:embeddedFont>
      <p:font typeface="Playfair Display SemiBold"/>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13D553-42E7-45EE-831F-9892124E0D9B}">
  <a:tblStyle styleId="{EB13D553-42E7-45EE-831F-9892124E0D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layfairDisplay-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Lato-regular.fntdata"/><Relationship Id="rId27" Type="http://schemas.openxmlformats.org/officeDocument/2006/relationships/font" Target="fonts/PlayfairDispl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33" Type="http://schemas.openxmlformats.org/officeDocument/2006/relationships/font" Target="fonts/PlayfairDisplaySemiBold-bold.fntdata"/><Relationship Id="rId10" Type="http://schemas.openxmlformats.org/officeDocument/2006/relationships/slide" Target="slides/slide4.xml"/><Relationship Id="rId32" Type="http://schemas.openxmlformats.org/officeDocument/2006/relationships/font" Target="fonts/PlayfairDisplaySemiBold-regular.fntdata"/><Relationship Id="rId13" Type="http://schemas.openxmlformats.org/officeDocument/2006/relationships/slide" Target="slides/slide7.xml"/><Relationship Id="rId35" Type="http://schemas.openxmlformats.org/officeDocument/2006/relationships/font" Target="fonts/PlayfairDisplaySemiBold-boldItalic.fntdata"/><Relationship Id="rId12" Type="http://schemas.openxmlformats.org/officeDocument/2006/relationships/slide" Target="slides/slide6.xml"/><Relationship Id="rId34" Type="http://schemas.openxmlformats.org/officeDocument/2006/relationships/font" Target="fonts/PlayfairDisplaySemi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8881457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8881457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8881457cf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8881457c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8881457c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8881457c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8881457c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8881457c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8881457cf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8881457c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8881457cf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8881457cf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8881457cf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8881457cf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8881457c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8881457c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3d96add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3d96add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3d96add2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3d96add2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3d96add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3d96add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4f4065f8e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4f4065f8e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4f4065f8e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4f4065f8e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4f4065f8e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4f4065f8e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4f4065f8e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4f4065f8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8881457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8881457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26.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13.png"/><Relationship Id="rId7"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4.png"/><Relationship Id="rId7"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18.png"/><Relationship Id="rId8"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12.png"/><Relationship Id="rId5" Type="http://schemas.openxmlformats.org/officeDocument/2006/relationships/image" Target="../media/image25.png"/><Relationship Id="rId6" Type="http://schemas.openxmlformats.org/officeDocument/2006/relationships/image" Target="../media/image24.png"/><Relationship Id="rId7"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88013" y="-57922"/>
            <a:ext cx="8520600" cy="3514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DS-303</a:t>
            </a:r>
            <a:endParaRPr/>
          </a:p>
          <a:p>
            <a:pPr indent="0" lvl="0" marL="0" rtl="0" algn="ctr">
              <a:spcBef>
                <a:spcPts val="0"/>
              </a:spcBef>
              <a:spcAft>
                <a:spcPts val="0"/>
              </a:spcAft>
              <a:buNone/>
            </a:pPr>
            <a:r>
              <a:rPr lang="en" sz="2500"/>
              <a:t>Introduction to</a:t>
            </a:r>
            <a:endParaRPr sz="2500"/>
          </a:p>
          <a:p>
            <a:pPr indent="0" lvl="0" marL="0" rtl="0" algn="ctr">
              <a:spcBef>
                <a:spcPts val="0"/>
              </a:spcBef>
              <a:spcAft>
                <a:spcPts val="0"/>
              </a:spcAft>
              <a:buNone/>
            </a:pPr>
            <a:r>
              <a:rPr lang="en" sz="2500"/>
              <a:t> machine learning</a:t>
            </a:r>
            <a:endParaRPr sz="2500"/>
          </a:p>
        </p:txBody>
      </p:sp>
      <p:sp>
        <p:nvSpPr>
          <p:cNvPr id="60" name="Google Shape;60;p13"/>
          <p:cNvSpPr txBox="1"/>
          <p:nvPr/>
        </p:nvSpPr>
        <p:spPr>
          <a:xfrm>
            <a:off x="3094550" y="2868975"/>
            <a:ext cx="30000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lt1"/>
                </a:solidFill>
                <a:latin typeface="Lato"/>
                <a:ea typeface="Lato"/>
                <a:cs typeface="Lato"/>
                <a:sym typeface="Lato"/>
              </a:rPr>
              <a:t>Group Project</a:t>
            </a:r>
            <a:r>
              <a:rPr b="1" lang="en" sz="3500">
                <a:solidFill>
                  <a:schemeClr val="lt1"/>
                </a:solidFill>
                <a:latin typeface="Lato"/>
                <a:ea typeface="Lato"/>
                <a:cs typeface="Lato"/>
                <a:sym typeface="Lato"/>
              </a:rPr>
              <a:t> </a:t>
            </a:r>
            <a:endParaRPr sz="2400"/>
          </a:p>
        </p:txBody>
      </p:sp>
      <p:pic>
        <p:nvPicPr>
          <p:cNvPr id="61" name="Google Shape;61;p13"/>
          <p:cNvPicPr preferRelativeResize="0"/>
          <p:nvPr/>
        </p:nvPicPr>
        <p:blipFill>
          <a:blip r:embed="rId3">
            <a:alphaModFix/>
          </a:blip>
          <a:stretch>
            <a:fillRect/>
          </a:stretch>
        </p:blipFill>
        <p:spPr>
          <a:xfrm>
            <a:off x="8302702" y="104875"/>
            <a:ext cx="755126" cy="723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1627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Details</a:t>
            </a:r>
            <a:r>
              <a:rPr lang="en"/>
              <a:t> of Implementation</a:t>
            </a:r>
            <a:endParaRPr/>
          </a:p>
        </p:txBody>
      </p:sp>
      <p:sp>
        <p:nvSpPr>
          <p:cNvPr id="146" name="Google Shape;146;p22"/>
          <p:cNvSpPr txBox="1"/>
          <p:nvPr>
            <p:ph idx="1" type="body"/>
          </p:nvPr>
        </p:nvSpPr>
        <p:spPr>
          <a:xfrm>
            <a:off x="311700" y="788850"/>
            <a:ext cx="8520600" cy="4111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The data-set is based on gray-scale images of handwritten digits and, each image is 28 pixel in height and 28 pixel in width. Each pixel has a number associated with it, where 0 represents a dark pixel and, 255 represents a white pixel. Both the train and test data-set have 785 columns where, ‘label’ column represents the handwritten digit and remaining 784 columns represent the (28, 28) pixel values.</a:t>
            </a:r>
            <a:endParaRPr/>
          </a:p>
          <a:p>
            <a:pPr indent="-342900" lvl="0" marL="457200" rtl="0" algn="l">
              <a:lnSpc>
                <a:spcPct val="150000"/>
              </a:lnSpc>
              <a:spcBef>
                <a:spcPts val="0"/>
              </a:spcBef>
              <a:spcAft>
                <a:spcPts val="0"/>
              </a:spcAft>
              <a:buSzPts val="1800"/>
              <a:buChar char="●"/>
            </a:pPr>
            <a:r>
              <a:rPr lang="en"/>
              <a:t>Made a counter plot to look at the distribution of data.</a:t>
            </a:r>
            <a:endParaRPr/>
          </a:p>
          <a:p>
            <a:pPr indent="-342900" lvl="0" marL="457200" rtl="0" algn="l">
              <a:lnSpc>
                <a:spcPct val="150000"/>
              </a:lnSpc>
              <a:spcBef>
                <a:spcPts val="0"/>
              </a:spcBef>
              <a:spcAft>
                <a:spcPts val="0"/>
              </a:spcAft>
              <a:buSzPts val="1800"/>
              <a:buChar char="●"/>
            </a:pPr>
            <a:r>
              <a:rPr lang="en"/>
              <a:t>First column correspond to the number, other columns contains pixel values(0 to 255).</a:t>
            </a:r>
            <a:endParaRPr/>
          </a:p>
          <a:p>
            <a:pPr indent="0" lvl="0" marL="457200" rtl="0" algn="l">
              <a:lnSpc>
                <a:spcPct val="150000"/>
              </a:lnSpc>
              <a:spcBef>
                <a:spcPts val="1200"/>
              </a:spcBef>
              <a:spcAft>
                <a:spcPts val="1200"/>
              </a:spcAft>
              <a:buNone/>
            </a:pPr>
            <a:r>
              <a:t/>
            </a:r>
            <a:endParaRPr/>
          </a:p>
        </p:txBody>
      </p:sp>
      <p:pic>
        <p:nvPicPr>
          <p:cNvPr id="147" name="Google Shape;147;p22"/>
          <p:cNvPicPr preferRelativeResize="0"/>
          <p:nvPr/>
        </p:nvPicPr>
        <p:blipFill>
          <a:blip r:embed="rId3">
            <a:alphaModFix/>
          </a:blip>
          <a:stretch>
            <a:fillRect/>
          </a:stretch>
        </p:blipFill>
        <p:spPr>
          <a:xfrm>
            <a:off x="8302702" y="104875"/>
            <a:ext cx="755126" cy="72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idx="1" type="body"/>
          </p:nvPr>
        </p:nvSpPr>
        <p:spPr>
          <a:xfrm>
            <a:off x="371625" y="425775"/>
            <a:ext cx="6582900" cy="4159500"/>
          </a:xfrm>
          <a:prstGeom prst="rect">
            <a:avLst/>
          </a:prstGeom>
        </p:spPr>
        <p:txBody>
          <a:bodyPr anchorCtr="0" anchor="t" bIns="91425" lIns="91425" spcFirstLastPara="1" rIns="91425" wrap="square" tIns="91425">
            <a:normAutofit/>
          </a:bodyPr>
          <a:lstStyle/>
          <a:p>
            <a:pPr indent="-347027" lvl="0" marL="457200" rtl="0" algn="l">
              <a:lnSpc>
                <a:spcPct val="150000"/>
              </a:lnSpc>
              <a:spcBef>
                <a:spcPts val="0"/>
              </a:spcBef>
              <a:spcAft>
                <a:spcPts val="0"/>
              </a:spcAft>
              <a:buSzPts val="1865"/>
              <a:buChar char="●"/>
            </a:pPr>
            <a:r>
              <a:rPr lang="en" sz="1865"/>
              <a:t>The 10000 data points were split into 8000 training and 2000 testing data points on random distribution.</a:t>
            </a:r>
            <a:endParaRPr/>
          </a:p>
          <a:p>
            <a:pPr indent="-342900" lvl="0" marL="457200" rtl="0" algn="l">
              <a:lnSpc>
                <a:spcPct val="150000"/>
              </a:lnSpc>
              <a:spcBef>
                <a:spcPts val="0"/>
              </a:spcBef>
              <a:spcAft>
                <a:spcPts val="0"/>
              </a:spcAft>
              <a:buSzPts val="1800"/>
              <a:buChar char="●"/>
            </a:pPr>
            <a:r>
              <a:rPr lang="en"/>
              <a:t>Then we normalize the data using standardscaler function.</a:t>
            </a:r>
            <a:endParaRPr/>
          </a:p>
          <a:p>
            <a:pPr indent="-342900" lvl="0" marL="457200" rtl="0" algn="l">
              <a:lnSpc>
                <a:spcPct val="150000"/>
              </a:lnSpc>
              <a:spcBef>
                <a:spcPts val="0"/>
              </a:spcBef>
              <a:spcAft>
                <a:spcPts val="0"/>
              </a:spcAft>
              <a:buSzPts val="1800"/>
              <a:buChar char="●"/>
            </a:pPr>
            <a:r>
              <a:rPr lang="en"/>
              <a:t>Used svc classifier with different  kernel to train the model.</a:t>
            </a:r>
            <a:endParaRPr/>
          </a:p>
          <a:p>
            <a:pPr indent="-342900" lvl="0" marL="457200" rtl="0" algn="l">
              <a:lnSpc>
                <a:spcPct val="150000"/>
              </a:lnSpc>
              <a:spcBef>
                <a:spcPts val="0"/>
              </a:spcBef>
              <a:spcAft>
                <a:spcPts val="0"/>
              </a:spcAft>
              <a:buSzPts val="1800"/>
              <a:buChar char="●"/>
            </a:pPr>
            <a:r>
              <a:rPr lang="en"/>
              <a:t>Got highest accuracy in rbf kernel.</a:t>
            </a:r>
            <a:endParaRPr/>
          </a:p>
          <a:p>
            <a:pPr indent="-342900" lvl="0" marL="457200" rtl="0" algn="l">
              <a:lnSpc>
                <a:spcPct val="150000"/>
              </a:lnSpc>
              <a:spcBef>
                <a:spcPts val="0"/>
              </a:spcBef>
              <a:spcAft>
                <a:spcPts val="0"/>
              </a:spcAft>
              <a:buSzPts val="1800"/>
              <a:buChar char="●"/>
            </a:pPr>
            <a:r>
              <a:rPr lang="en"/>
              <a:t>Constructed a confusion matrix to get an idea btw the predicted values and the true values</a:t>
            </a:r>
            <a:endParaRPr/>
          </a:p>
          <a:p>
            <a:pPr indent="-342900" lvl="0" marL="457200" rtl="0" algn="l">
              <a:lnSpc>
                <a:spcPct val="150000"/>
              </a:lnSpc>
              <a:spcBef>
                <a:spcPts val="0"/>
              </a:spcBef>
              <a:spcAft>
                <a:spcPts val="0"/>
              </a:spcAft>
              <a:buSzPts val="1800"/>
              <a:buChar char="●"/>
            </a:pPr>
            <a:r>
              <a:rPr lang="en"/>
              <a:t>Finally printed out the accuracy of the model on testing data</a:t>
            </a:r>
            <a:endParaRPr/>
          </a:p>
        </p:txBody>
      </p:sp>
      <p:pic>
        <p:nvPicPr>
          <p:cNvPr id="153" name="Google Shape;153;p23"/>
          <p:cNvPicPr preferRelativeResize="0"/>
          <p:nvPr/>
        </p:nvPicPr>
        <p:blipFill>
          <a:blip r:embed="rId3">
            <a:alphaModFix/>
          </a:blip>
          <a:stretch>
            <a:fillRect/>
          </a:stretch>
        </p:blipFill>
        <p:spPr>
          <a:xfrm>
            <a:off x="8302702" y="104875"/>
            <a:ext cx="755126" cy="723300"/>
          </a:xfrm>
          <a:prstGeom prst="rect">
            <a:avLst/>
          </a:prstGeom>
          <a:noFill/>
          <a:ln>
            <a:noFill/>
          </a:ln>
        </p:spPr>
      </p:pic>
      <p:pic>
        <p:nvPicPr>
          <p:cNvPr id="154" name="Google Shape;154;p23"/>
          <p:cNvPicPr preferRelativeResize="0"/>
          <p:nvPr/>
        </p:nvPicPr>
        <p:blipFill>
          <a:blip r:embed="rId4">
            <a:alphaModFix/>
          </a:blip>
          <a:stretch>
            <a:fillRect/>
          </a:stretch>
        </p:blipFill>
        <p:spPr>
          <a:xfrm>
            <a:off x="6404000" y="1323993"/>
            <a:ext cx="2697124" cy="2255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endParaRPr/>
          </a:p>
        </p:txBody>
      </p:sp>
      <p:sp>
        <p:nvSpPr>
          <p:cNvPr id="160" name="Google Shape;16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results below are primarily based on the 10000 samples of the MNIST dataset. Divided the dataset into train-test ratio of 4:1 and trained the SVM model using different kernels and compared the performance to select the optimum one.</a:t>
            </a:r>
            <a:endParaRPr/>
          </a:p>
          <a:p>
            <a:pPr indent="0" lvl="0" marL="0" rtl="0" algn="l">
              <a:spcBef>
                <a:spcPts val="1200"/>
              </a:spcBef>
              <a:spcAft>
                <a:spcPts val="1200"/>
              </a:spcAft>
              <a:buNone/>
            </a:pPr>
            <a:r>
              <a:t/>
            </a:r>
            <a:endParaRPr/>
          </a:p>
        </p:txBody>
      </p:sp>
      <p:pic>
        <p:nvPicPr>
          <p:cNvPr id="161" name="Google Shape;161;p24"/>
          <p:cNvPicPr preferRelativeResize="0"/>
          <p:nvPr/>
        </p:nvPicPr>
        <p:blipFill>
          <a:blip r:embed="rId3">
            <a:alphaModFix/>
          </a:blip>
          <a:stretch>
            <a:fillRect/>
          </a:stretch>
        </p:blipFill>
        <p:spPr>
          <a:xfrm>
            <a:off x="8302702" y="104875"/>
            <a:ext cx="755126" cy="723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idx="1" type="body"/>
          </p:nvPr>
        </p:nvSpPr>
        <p:spPr>
          <a:xfrm>
            <a:off x="311700" y="278600"/>
            <a:ext cx="8520600" cy="429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Firstly analysed the 10000 samples of the dataset as below:</a:t>
            </a:r>
            <a:endParaRPr/>
          </a:p>
        </p:txBody>
      </p:sp>
      <p:pic>
        <p:nvPicPr>
          <p:cNvPr id="167" name="Google Shape;167;p25"/>
          <p:cNvPicPr preferRelativeResize="0"/>
          <p:nvPr/>
        </p:nvPicPr>
        <p:blipFill>
          <a:blip r:embed="rId3">
            <a:alphaModFix/>
          </a:blip>
          <a:stretch>
            <a:fillRect/>
          </a:stretch>
        </p:blipFill>
        <p:spPr>
          <a:xfrm>
            <a:off x="1506088" y="828175"/>
            <a:ext cx="5839976" cy="3878500"/>
          </a:xfrm>
          <a:prstGeom prst="rect">
            <a:avLst/>
          </a:prstGeom>
          <a:noFill/>
          <a:ln>
            <a:noFill/>
          </a:ln>
        </p:spPr>
      </p:pic>
      <p:pic>
        <p:nvPicPr>
          <p:cNvPr id="168" name="Google Shape;168;p25"/>
          <p:cNvPicPr preferRelativeResize="0"/>
          <p:nvPr/>
        </p:nvPicPr>
        <p:blipFill>
          <a:blip r:embed="rId4">
            <a:alphaModFix/>
          </a:blip>
          <a:stretch>
            <a:fillRect/>
          </a:stretch>
        </p:blipFill>
        <p:spPr>
          <a:xfrm>
            <a:off x="8302702" y="104875"/>
            <a:ext cx="755126" cy="72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idx="1" type="body"/>
          </p:nvPr>
        </p:nvSpPr>
        <p:spPr>
          <a:xfrm>
            <a:off x="311700" y="278600"/>
            <a:ext cx="7991100" cy="429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Trained the model on 8000 training samples and </a:t>
            </a:r>
            <a:r>
              <a:rPr lang="en"/>
              <a:t>tested</a:t>
            </a:r>
            <a:r>
              <a:rPr lang="en"/>
              <a:t> it on 2000 testing samples and got RBF to be the optimum kernel function for the classification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4" name="Google Shape;174;p26"/>
          <p:cNvPicPr preferRelativeResize="0"/>
          <p:nvPr/>
        </p:nvPicPr>
        <p:blipFill>
          <a:blip r:embed="rId3">
            <a:alphaModFix/>
          </a:blip>
          <a:stretch>
            <a:fillRect/>
          </a:stretch>
        </p:blipFill>
        <p:spPr>
          <a:xfrm>
            <a:off x="8302702" y="104875"/>
            <a:ext cx="755126" cy="723300"/>
          </a:xfrm>
          <a:prstGeom prst="rect">
            <a:avLst/>
          </a:prstGeom>
          <a:noFill/>
          <a:ln>
            <a:noFill/>
          </a:ln>
        </p:spPr>
      </p:pic>
      <p:graphicFrame>
        <p:nvGraphicFramePr>
          <p:cNvPr id="175" name="Google Shape;175;p26"/>
          <p:cNvGraphicFramePr/>
          <p:nvPr/>
        </p:nvGraphicFramePr>
        <p:xfrm>
          <a:off x="952500" y="1590875"/>
          <a:ext cx="3000000" cy="3000000"/>
        </p:xfrm>
        <a:graphic>
          <a:graphicData uri="http://schemas.openxmlformats.org/drawingml/2006/table">
            <a:tbl>
              <a:tblPr>
                <a:noFill/>
                <a:tableStyleId>{EB13D553-42E7-45EE-831F-9892124E0D9B}</a:tableStyleId>
              </a:tblPr>
              <a:tblGrid>
                <a:gridCol w="3619500"/>
                <a:gridCol w="3619500"/>
              </a:tblGrid>
              <a:tr h="615075">
                <a:tc>
                  <a:txBody>
                    <a:bodyPr/>
                    <a:lstStyle/>
                    <a:p>
                      <a:pPr indent="0" lvl="0" marL="0" rtl="0" algn="l">
                        <a:spcBef>
                          <a:spcPts val="0"/>
                        </a:spcBef>
                        <a:spcAft>
                          <a:spcPts val="0"/>
                        </a:spcAft>
                        <a:buNone/>
                      </a:pPr>
                      <a:r>
                        <a:rPr b="1" lang="en"/>
                        <a:t>Kernel </a:t>
                      </a:r>
                      <a:endParaRPr b="1"/>
                    </a:p>
                  </a:txBody>
                  <a:tcPr marT="91425" marB="91425" marR="91425" marL="91425"/>
                </a:tc>
                <a:tc>
                  <a:txBody>
                    <a:bodyPr/>
                    <a:lstStyle/>
                    <a:p>
                      <a:pPr indent="0" lvl="0" marL="0" rtl="0" algn="l">
                        <a:spcBef>
                          <a:spcPts val="0"/>
                        </a:spcBef>
                        <a:spcAft>
                          <a:spcPts val="0"/>
                        </a:spcAft>
                        <a:buNone/>
                      </a:pPr>
                      <a:r>
                        <a:rPr b="1" lang="en"/>
                        <a:t>Accuracy</a:t>
                      </a:r>
                      <a:endParaRPr b="1"/>
                    </a:p>
                  </a:txBody>
                  <a:tcPr marT="91425" marB="91425" marR="91425" marL="91425"/>
                </a:tc>
              </a:tr>
              <a:tr h="381000">
                <a:tc>
                  <a:txBody>
                    <a:bodyPr/>
                    <a:lstStyle/>
                    <a:p>
                      <a:pPr indent="0" lvl="0" marL="0" rtl="0" algn="l">
                        <a:spcBef>
                          <a:spcPts val="0"/>
                        </a:spcBef>
                        <a:spcAft>
                          <a:spcPts val="0"/>
                        </a:spcAft>
                        <a:buNone/>
                      </a:pPr>
                      <a:r>
                        <a:rPr lang="en"/>
                        <a:t>Linear </a:t>
                      </a:r>
                      <a:endParaRPr/>
                    </a:p>
                  </a:txBody>
                  <a:tcPr marT="91425" marB="91425" marR="91425" marL="91425"/>
                </a:tc>
                <a:tc>
                  <a:txBody>
                    <a:bodyPr/>
                    <a:lstStyle/>
                    <a:p>
                      <a:pPr indent="0" lvl="0" marL="0" rtl="0" algn="l">
                        <a:spcBef>
                          <a:spcPts val="0"/>
                        </a:spcBef>
                        <a:spcAft>
                          <a:spcPts val="0"/>
                        </a:spcAft>
                        <a:buNone/>
                      </a:pPr>
                      <a:r>
                        <a:rPr lang="en"/>
                        <a:t>92%</a:t>
                      </a:r>
                      <a:endParaRPr/>
                    </a:p>
                  </a:txBody>
                  <a:tcPr marT="91425" marB="91425" marR="91425" marL="91425"/>
                </a:tc>
              </a:tr>
              <a:tr h="381000">
                <a:tc>
                  <a:txBody>
                    <a:bodyPr/>
                    <a:lstStyle/>
                    <a:p>
                      <a:pPr indent="0" lvl="0" marL="0" rtl="0" algn="l">
                        <a:spcBef>
                          <a:spcPts val="0"/>
                        </a:spcBef>
                        <a:spcAft>
                          <a:spcPts val="0"/>
                        </a:spcAft>
                        <a:buNone/>
                      </a:pPr>
                      <a:r>
                        <a:rPr lang="en"/>
                        <a:t>Polynomial</a:t>
                      </a:r>
                      <a:endParaRPr/>
                    </a:p>
                  </a:txBody>
                  <a:tcPr marT="91425" marB="91425" marR="91425" marL="91425"/>
                </a:tc>
                <a:tc>
                  <a:txBody>
                    <a:bodyPr/>
                    <a:lstStyle/>
                    <a:p>
                      <a:pPr indent="0" lvl="0" marL="0" rtl="0" algn="l">
                        <a:spcBef>
                          <a:spcPts val="0"/>
                        </a:spcBef>
                        <a:spcAft>
                          <a:spcPts val="0"/>
                        </a:spcAft>
                        <a:buNone/>
                      </a:pPr>
                      <a:r>
                        <a:rPr lang="en"/>
                        <a:t>96%</a:t>
                      </a:r>
                      <a:endParaRPr/>
                    </a:p>
                  </a:txBody>
                  <a:tcPr marT="91425" marB="91425" marR="91425" marL="91425"/>
                </a:tc>
              </a:tr>
              <a:tr h="381000">
                <a:tc>
                  <a:txBody>
                    <a:bodyPr/>
                    <a:lstStyle/>
                    <a:p>
                      <a:pPr indent="0" lvl="0" marL="0" rtl="0" algn="l">
                        <a:spcBef>
                          <a:spcPts val="0"/>
                        </a:spcBef>
                        <a:spcAft>
                          <a:spcPts val="0"/>
                        </a:spcAft>
                        <a:buNone/>
                      </a:pPr>
                      <a:r>
                        <a:rPr lang="en"/>
                        <a:t>Radial Basis Function (RBF)</a:t>
                      </a:r>
                      <a:endParaRPr/>
                    </a:p>
                  </a:txBody>
                  <a:tcPr marT="91425" marB="91425" marR="91425" marL="91425"/>
                </a:tc>
                <a:tc>
                  <a:txBody>
                    <a:bodyPr/>
                    <a:lstStyle/>
                    <a:p>
                      <a:pPr indent="0" lvl="0" marL="0" rtl="0" algn="l">
                        <a:spcBef>
                          <a:spcPts val="0"/>
                        </a:spcBef>
                        <a:spcAft>
                          <a:spcPts val="0"/>
                        </a:spcAft>
                        <a:buNone/>
                      </a:pPr>
                      <a:r>
                        <a:rPr lang="en"/>
                        <a:t>97%</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idx="1" type="body"/>
          </p:nvPr>
        </p:nvSpPr>
        <p:spPr>
          <a:xfrm>
            <a:off x="311700" y="278600"/>
            <a:ext cx="8520600" cy="429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Considering RBF kernel the confusion matrix and statistics are :</a:t>
            </a:r>
            <a:endParaRPr/>
          </a:p>
        </p:txBody>
      </p:sp>
      <p:pic>
        <p:nvPicPr>
          <p:cNvPr id="181" name="Google Shape;181;p27"/>
          <p:cNvPicPr preferRelativeResize="0"/>
          <p:nvPr/>
        </p:nvPicPr>
        <p:blipFill>
          <a:blip r:embed="rId3">
            <a:alphaModFix/>
          </a:blip>
          <a:stretch>
            <a:fillRect/>
          </a:stretch>
        </p:blipFill>
        <p:spPr>
          <a:xfrm>
            <a:off x="8302702" y="104875"/>
            <a:ext cx="755126" cy="723300"/>
          </a:xfrm>
          <a:prstGeom prst="rect">
            <a:avLst/>
          </a:prstGeom>
          <a:noFill/>
          <a:ln>
            <a:noFill/>
          </a:ln>
        </p:spPr>
      </p:pic>
      <p:pic>
        <p:nvPicPr>
          <p:cNvPr id="182" name="Google Shape;182;p27"/>
          <p:cNvPicPr preferRelativeResize="0"/>
          <p:nvPr/>
        </p:nvPicPr>
        <p:blipFill>
          <a:blip r:embed="rId4">
            <a:alphaModFix/>
          </a:blip>
          <a:stretch>
            <a:fillRect/>
          </a:stretch>
        </p:blipFill>
        <p:spPr>
          <a:xfrm>
            <a:off x="311700" y="999550"/>
            <a:ext cx="4077946" cy="3438700"/>
          </a:xfrm>
          <a:prstGeom prst="rect">
            <a:avLst/>
          </a:prstGeom>
          <a:noFill/>
          <a:ln>
            <a:noFill/>
          </a:ln>
        </p:spPr>
      </p:pic>
      <p:pic>
        <p:nvPicPr>
          <p:cNvPr id="183" name="Google Shape;183;p27"/>
          <p:cNvPicPr preferRelativeResize="0"/>
          <p:nvPr/>
        </p:nvPicPr>
        <p:blipFill>
          <a:blip r:embed="rId5">
            <a:alphaModFix/>
          </a:blip>
          <a:stretch>
            <a:fillRect/>
          </a:stretch>
        </p:blipFill>
        <p:spPr>
          <a:xfrm>
            <a:off x="4511200" y="1118200"/>
            <a:ext cx="3943350" cy="3079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t>
            </a:r>
            <a:endParaRPr/>
          </a:p>
        </p:txBody>
      </p:sp>
      <p:sp>
        <p:nvSpPr>
          <p:cNvPr id="189" name="Google Shape;18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we can infer from the confusion matrix that 26 times 9 was labeled as 8 and 16 times 8 as 9, this could be due the fact that while writing </a:t>
            </a:r>
            <a:r>
              <a:rPr lang="en"/>
              <a:t>in</a:t>
            </a:r>
            <a:r>
              <a:rPr lang="en"/>
              <a:t>-closed loop of 9 kind of comes near to look similar to 8.</a:t>
            </a:r>
            <a:endParaRPr/>
          </a:p>
          <a:p>
            <a:pPr indent="-342900" lvl="0" marL="457200" rtl="0" algn="l">
              <a:spcBef>
                <a:spcPts val="0"/>
              </a:spcBef>
              <a:spcAft>
                <a:spcPts val="0"/>
              </a:spcAft>
              <a:buSzPts val="1800"/>
              <a:buChar char="●"/>
            </a:pPr>
            <a:r>
              <a:rPr lang="en"/>
              <a:t>We can observe similar trend with 6 and 8, were 27 times 8 was recognized as 6 and 17 times 6 as 8, again due to the resemblance </a:t>
            </a:r>
            <a:r>
              <a:rPr lang="en"/>
              <a:t>between</a:t>
            </a:r>
            <a:r>
              <a:rPr lang="en"/>
              <a:t> them.</a:t>
            </a:r>
            <a:endParaRPr/>
          </a:p>
          <a:p>
            <a:pPr indent="-342900" lvl="0" marL="457200" rtl="0" algn="l">
              <a:spcBef>
                <a:spcPts val="0"/>
              </a:spcBef>
              <a:spcAft>
                <a:spcPts val="0"/>
              </a:spcAft>
              <a:buSzPts val="1800"/>
              <a:buChar char="●"/>
            </a:pPr>
            <a:r>
              <a:rPr lang="en"/>
              <a:t>But as we see form the accuracy obtained these misclassifications can be ignored.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 from each member</a:t>
            </a:r>
            <a:endParaRPr/>
          </a:p>
        </p:txBody>
      </p:sp>
      <p:sp>
        <p:nvSpPr>
          <p:cNvPr id="195" name="Google Shape;195;p29"/>
          <p:cNvSpPr txBox="1"/>
          <p:nvPr>
            <p:ph idx="1" type="body"/>
          </p:nvPr>
        </p:nvSpPr>
        <p:spPr>
          <a:xfrm>
            <a:off x="311700" y="1152475"/>
            <a:ext cx="6151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2000">
                <a:solidFill>
                  <a:srgbClr val="434343"/>
                </a:solidFill>
              </a:rPr>
              <a:t>Abhay Kadapa 190020055</a:t>
            </a:r>
            <a:br>
              <a:rPr lang="en"/>
            </a:br>
            <a:r>
              <a:rPr lang="en"/>
              <a:t>	 Explaining the maths behind the model and drafting the presentation</a:t>
            </a:r>
            <a:br>
              <a:rPr lang="en"/>
            </a:br>
            <a:endParaRPr/>
          </a:p>
          <a:p>
            <a:pPr indent="-342900" lvl="0" marL="457200" rtl="0" algn="l">
              <a:spcBef>
                <a:spcPts val="0"/>
              </a:spcBef>
              <a:spcAft>
                <a:spcPts val="0"/>
              </a:spcAft>
              <a:buSzPts val="1800"/>
              <a:buChar char="●"/>
            </a:pPr>
            <a:r>
              <a:rPr b="1" lang="en" sz="2000">
                <a:solidFill>
                  <a:srgbClr val="434343"/>
                </a:solidFill>
              </a:rPr>
              <a:t>Karan Chouhan 190110036</a:t>
            </a:r>
            <a:br>
              <a:rPr lang="en"/>
            </a:br>
            <a:r>
              <a:rPr lang="en"/>
              <a:t>	Coding the model and compiling the results</a:t>
            </a:r>
            <a:br>
              <a:rPr lang="en"/>
            </a:br>
            <a:endParaRPr/>
          </a:p>
          <a:p>
            <a:pPr indent="-342900" lvl="0" marL="457200" rtl="0" algn="l">
              <a:spcBef>
                <a:spcPts val="0"/>
              </a:spcBef>
              <a:spcAft>
                <a:spcPts val="0"/>
              </a:spcAft>
              <a:buSzPts val="1800"/>
              <a:buChar char="●"/>
            </a:pPr>
            <a:r>
              <a:rPr b="1" lang="en" sz="2000">
                <a:solidFill>
                  <a:srgbClr val="434343"/>
                </a:solidFill>
              </a:rPr>
              <a:t>Rhythm  Shah 190110074</a:t>
            </a:r>
            <a:r>
              <a:rPr lang="en"/>
              <a:t> </a:t>
            </a:r>
            <a:br>
              <a:rPr lang="en"/>
            </a:br>
            <a:r>
              <a:rPr lang="en"/>
              <a:t>	Coding the model and compiling the analysis and details of implementations</a:t>
            </a:r>
            <a:endParaRPr/>
          </a:p>
        </p:txBody>
      </p:sp>
      <p:pic>
        <p:nvPicPr>
          <p:cNvPr id="196" name="Google Shape;196;p29"/>
          <p:cNvPicPr preferRelativeResize="0"/>
          <p:nvPr/>
        </p:nvPicPr>
        <p:blipFill>
          <a:blip r:embed="rId3">
            <a:alphaModFix/>
          </a:blip>
          <a:stretch>
            <a:fillRect/>
          </a:stretch>
        </p:blipFill>
        <p:spPr>
          <a:xfrm>
            <a:off x="6297475" y="1510537"/>
            <a:ext cx="2150749" cy="2122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 </a:t>
            </a:r>
            <a:endParaRPr/>
          </a:p>
        </p:txBody>
      </p:sp>
      <p:pic>
        <p:nvPicPr>
          <p:cNvPr id="67" name="Google Shape;67;p14"/>
          <p:cNvPicPr preferRelativeResize="0"/>
          <p:nvPr/>
        </p:nvPicPr>
        <p:blipFill>
          <a:blip r:embed="rId3">
            <a:alphaModFix/>
          </a:blip>
          <a:stretch>
            <a:fillRect/>
          </a:stretch>
        </p:blipFill>
        <p:spPr>
          <a:xfrm>
            <a:off x="8302702" y="104875"/>
            <a:ext cx="755126" cy="723300"/>
          </a:xfrm>
          <a:prstGeom prst="rect">
            <a:avLst/>
          </a:prstGeom>
          <a:noFill/>
          <a:ln>
            <a:noFill/>
          </a:ln>
        </p:spPr>
      </p:pic>
      <p:sp>
        <p:nvSpPr>
          <p:cNvPr id="68" name="Google Shape;68;p14"/>
          <p:cNvSpPr txBox="1"/>
          <p:nvPr>
            <p:ph idx="1" type="body"/>
          </p:nvPr>
        </p:nvSpPr>
        <p:spPr>
          <a:xfrm>
            <a:off x="311700" y="1152475"/>
            <a:ext cx="8520600" cy="3747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handwritten digits are not always of the same size, width, orientation and justified to margins as they differ from writing of person to person, so the general problem would be while classifying the digits due to the similarity between digits such as 1 and 7, 5 and 6, 3 and 8, 2 and 5, 2 and 7, etc. Lastly, the uniqueness and variety in the handwriting of different individuals also influence the formation and appearance of the digits. </a:t>
            </a:r>
            <a:endParaRPr/>
          </a:p>
          <a:p>
            <a:pPr indent="0" lvl="0" marL="0" rtl="0" algn="l">
              <a:spcBef>
                <a:spcPts val="1200"/>
              </a:spcBef>
              <a:spcAft>
                <a:spcPts val="0"/>
              </a:spcAft>
              <a:buNone/>
            </a:pPr>
            <a:r>
              <a:rPr lang="en"/>
              <a:t>Now we introduce the concepts and algorithms of deep learning and machine learning. We will primarily using SVM classification method.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74" name="Google Shape;74;p15"/>
          <p:cNvSpPr txBox="1"/>
          <p:nvPr>
            <p:ph idx="1" type="body"/>
          </p:nvPr>
        </p:nvSpPr>
        <p:spPr>
          <a:xfrm>
            <a:off x="311700" y="1152475"/>
            <a:ext cx="51114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There  have  been  many  handwriting  recognition  systems available in the market. There are two distinct handwriting recognition domains;  online and offline, which  are differentiated by the nature of their input signals. Mobile communication systems such as Personal Digital Assistant (PDA), electronic pad and smart-phone   have online handwriting recognition interface integrated in them. Our model is based on offline mode primarily </a:t>
            </a:r>
            <a:endParaRPr/>
          </a:p>
        </p:txBody>
      </p:sp>
      <p:pic>
        <p:nvPicPr>
          <p:cNvPr id="75" name="Google Shape;75;p15"/>
          <p:cNvPicPr preferRelativeResize="0"/>
          <p:nvPr/>
        </p:nvPicPr>
        <p:blipFill>
          <a:blip r:embed="rId3">
            <a:alphaModFix/>
          </a:blip>
          <a:stretch>
            <a:fillRect/>
          </a:stretch>
        </p:blipFill>
        <p:spPr>
          <a:xfrm>
            <a:off x="8302702" y="104875"/>
            <a:ext cx="755126" cy="723300"/>
          </a:xfrm>
          <a:prstGeom prst="rect">
            <a:avLst/>
          </a:prstGeom>
          <a:noFill/>
          <a:ln>
            <a:noFill/>
          </a:ln>
        </p:spPr>
      </p:pic>
      <p:pic>
        <p:nvPicPr>
          <p:cNvPr id="76" name="Google Shape;76;p15"/>
          <p:cNvPicPr preferRelativeResize="0"/>
          <p:nvPr/>
        </p:nvPicPr>
        <p:blipFill>
          <a:blip r:embed="rId4">
            <a:alphaModFix/>
          </a:blip>
          <a:stretch>
            <a:fillRect/>
          </a:stretch>
        </p:blipFill>
        <p:spPr>
          <a:xfrm>
            <a:off x="5699901" y="1310850"/>
            <a:ext cx="3132301" cy="2340650"/>
          </a:xfrm>
          <a:prstGeom prst="rect">
            <a:avLst/>
          </a:prstGeom>
          <a:noFill/>
          <a:ln>
            <a:noFill/>
          </a:ln>
        </p:spPr>
      </p:pic>
      <p:sp>
        <p:nvSpPr>
          <p:cNvPr id="77" name="Google Shape;77;p15"/>
          <p:cNvSpPr/>
          <p:nvPr/>
        </p:nvSpPr>
        <p:spPr>
          <a:xfrm>
            <a:off x="5782700" y="1615365"/>
            <a:ext cx="3049500" cy="319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SVMs - Support Vector Machines</a:t>
            </a:r>
            <a:endParaRPr/>
          </a:p>
        </p:txBody>
      </p:sp>
      <p:sp>
        <p:nvSpPr>
          <p:cNvPr id="83" name="Google Shape;83;p16"/>
          <p:cNvSpPr txBox="1"/>
          <p:nvPr>
            <p:ph idx="1" type="body"/>
          </p:nvPr>
        </p:nvSpPr>
        <p:spPr>
          <a:xfrm>
            <a:off x="311700" y="1152475"/>
            <a:ext cx="5038500" cy="34164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None/>
            </a:pPr>
            <a:r>
              <a:rPr lang="en"/>
              <a:t>SVMs are learning systems that</a:t>
            </a:r>
            <a:endParaRPr/>
          </a:p>
          <a:p>
            <a:pPr indent="-342900" lvl="0" marL="457200" rtl="0" algn="just">
              <a:lnSpc>
                <a:spcPct val="150000"/>
              </a:lnSpc>
              <a:spcBef>
                <a:spcPts val="1200"/>
              </a:spcBef>
              <a:spcAft>
                <a:spcPts val="0"/>
              </a:spcAft>
              <a:buSzPts val="1800"/>
              <a:buChar char="●"/>
            </a:pPr>
            <a:r>
              <a:rPr lang="en"/>
              <a:t>Use a hypothesis space of linear functions</a:t>
            </a:r>
            <a:endParaRPr/>
          </a:p>
          <a:p>
            <a:pPr indent="-342900" lvl="0" marL="457200" rtl="0" algn="just">
              <a:lnSpc>
                <a:spcPct val="150000"/>
              </a:lnSpc>
              <a:spcBef>
                <a:spcPts val="0"/>
              </a:spcBef>
              <a:spcAft>
                <a:spcPts val="0"/>
              </a:spcAft>
              <a:buSzPts val="1800"/>
              <a:buChar char="●"/>
            </a:pPr>
            <a:r>
              <a:rPr lang="en"/>
              <a:t>Use </a:t>
            </a:r>
            <a:r>
              <a:rPr lang="en"/>
              <a:t>kernel functions i</a:t>
            </a:r>
            <a:r>
              <a:rPr lang="en"/>
              <a:t>n a high dimensional feature space.</a:t>
            </a:r>
            <a:endParaRPr/>
          </a:p>
          <a:p>
            <a:pPr indent="-342900" lvl="0" marL="457200" rtl="0" algn="just">
              <a:lnSpc>
                <a:spcPct val="150000"/>
              </a:lnSpc>
              <a:spcBef>
                <a:spcPts val="0"/>
              </a:spcBef>
              <a:spcAft>
                <a:spcPts val="0"/>
              </a:spcAft>
              <a:buSzPts val="1800"/>
              <a:buChar char="●"/>
            </a:pPr>
            <a:r>
              <a:rPr lang="en"/>
              <a:t>Trained with a learning algorithm from optimization theory - Lagrange</a:t>
            </a:r>
            <a:endParaRPr/>
          </a:p>
          <a:p>
            <a:pPr indent="-342900" lvl="0" marL="457200" rtl="0" algn="just">
              <a:lnSpc>
                <a:spcPct val="150000"/>
              </a:lnSpc>
              <a:spcBef>
                <a:spcPts val="0"/>
              </a:spcBef>
              <a:spcAft>
                <a:spcPts val="0"/>
              </a:spcAft>
              <a:buSzPts val="1800"/>
              <a:buChar char="●"/>
            </a:pPr>
            <a:r>
              <a:rPr lang="en"/>
              <a:t>Implements a learning bias derived from statistical learning theory - Generalization</a:t>
            </a:r>
            <a:endParaRPr/>
          </a:p>
        </p:txBody>
      </p:sp>
      <p:pic>
        <p:nvPicPr>
          <p:cNvPr id="84" name="Google Shape;84;p16"/>
          <p:cNvPicPr preferRelativeResize="0"/>
          <p:nvPr/>
        </p:nvPicPr>
        <p:blipFill>
          <a:blip r:embed="rId3">
            <a:alphaModFix/>
          </a:blip>
          <a:stretch>
            <a:fillRect/>
          </a:stretch>
        </p:blipFill>
        <p:spPr>
          <a:xfrm>
            <a:off x="8302702" y="104875"/>
            <a:ext cx="755126" cy="723300"/>
          </a:xfrm>
          <a:prstGeom prst="rect">
            <a:avLst/>
          </a:prstGeom>
          <a:noFill/>
          <a:ln>
            <a:noFill/>
          </a:ln>
        </p:spPr>
      </p:pic>
      <p:pic>
        <p:nvPicPr>
          <p:cNvPr id="85" name="Google Shape;85;p16"/>
          <p:cNvPicPr preferRelativeResize="0"/>
          <p:nvPr/>
        </p:nvPicPr>
        <p:blipFill>
          <a:blip r:embed="rId4">
            <a:alphaModFix amt="73000"/>
          </a:blip>
          <a:stretch>
            <a:fillRect/>
          </a:stretch>
        </p:blipFill>
        <p:spPr>
          <a:xfrm>
            <a:off x="5631925" y="1658325"/>
            <a:ext cx="3066600" cy="23021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3178575" y="2108275"/>
            <a:ext cx="1033286" cy="723300"/>
          </a:xfrm>
          <a:prstGeom prst="rect">
            <a:avLst/>
          </a:prstGeom>
          <a:noFill/>
          <a:ln>
            <a:noFill/>
          </a:ln>
        </p:spPr>
      </p:pic>
      <p:sp>
        <p:nvSpPr>
          <p:cNvPr id="91" name="Google Shape;91;p17"/>
          <p:cNvSpPr txBox="1"/>
          <p:nvPr>
            <p:ph idx="1" type="body"/>
          </p:nvPr>
        </p:nvSpPr>
        <p:spPr>
          <a:xfrm>
            <a:off x="123550" y="372125"/>
            <a:ext cx="8409300" cy="434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latin typeface="Playfair Display SemiBold"/>
                <a:ea typeface="Playfair Display SemiBold"/>
                <a:cs typeface="Playfair Display SemiBold"/>
                <a:sym typeface="Playfair Display SemiBold"/>
              </a:rPr>
              <a:t>Support vectors- </a:t>
            </a:r>
            <a:r>
              <a:rPr lang="en"/>
              <a:t>Data points of different </a:t>
            </a:r>
            <a:r>
              <a:rPr lang="en"/>
              <a:t>classes</a:t>
            </a:r>
            <a:r>
              <a:rPr lang="en"/>
              <a:t> closest to optimal hyperplane.</a:t>
            </a:r>
            <a:endParaRPr/>
          </a:p>
          <a:p>
            <a:pPr indent="0" lvl="0" marL="0" rtl="0" algn="l">
              <a:spcBef>
                <a:spcPts val="1200"/>
              </a:spcBef>
              <a:spcAft>
                <a:spcPts val="0"/>
              </a:spcAft>
              <a:buNone/>
            </a:pPr>
            <a:r>
              <a:rPr lang="en" sz="2000">
                <a:solidFill>
                  <a:schemeClr val="dk1"/>
                </a:solidFill>
                <a:latin typeface="Playfair Display SemiBold"/>
                <a:ea typeface="Playfair Display SemiBold"/>
                <a:cs typeface="Playfair Display SemiBold"/>
                <a:sym typeface="Playfair Display SemiBold"/>
              </a:rPr>
              <a:t>Concept of SVM - </a:t>
            </a:r>
            <a:r>
              <a:rPr lang="en"/>
              <a:t>Finding a hyperplane that separates the classes and has the maximum margin between supports vectors of different class.</a:t>
            </a:r>
            <a:endParaRPr/>
          </a:p>
          <a:p>
            <a:pPr indent="0" lvl="0" marL="0" rtl="0" algn="l">
              <a:spcBef>
                <a:spcPts val="1200"/>
              </a:spcBef>
              <a:spcAft>
                <a:spcPts val="0"/>
              </a:spcAft>
              <a:buNone/>
            </a:pPr>
            <a:r>
              <a:rPr lang="en"/>
              <a:t>Equation of hyperplane- </a:t>
            </a:r>
            <a:r>
              <a:rPr b="1" lang="en">
                <a:solidFill>
                  <a:srgbClr val="000000"/>
                </a:solidFill>
              </a:rPr>
              <a:t>g(x) = wx + b</a:t>
            </a:r>
            <a:endParaRPr b="1">
              <a:solidFill>
                <a:srgbClr val="000000"/>
              </a:solidFill>
            </a:endParaRPr>
          </a:p>
          <a:p>
            <a:pPr indent="0" lvl="0" marL="0" rtl="0" algn="l">
              <a:spcBef>
                <a:spcPts val="1200"/>
              </a:spcBef>
              <a:spcAft>
                <a:spcPts val="0"/>
              </a:spcAft>
              <a:buNone/>
            </a:pPr>
            <a:r>
              <a:rPr lang="en"/>
              <a:t>Normal vector to hyperplane- </a:t>
            </a:r>
            <a:endParaRPr/>
          </a:p>
          <a:p>
            <a:pPr indent="0" lvl="0" marL="0" rtl="0" algn="l">
              <a:spcBef>
                <a:spcPts val="1200"/>
              </a:spcBef>
              <a:spcAft>
                <a:spcPts val="0"/>
              </a:spcAft>
              <a:buNone/>
            </a:pPr>
            <a:r>
              <a:rPr lang="en"/>
              <a:t>Classifier is constructed as follow- </a:t>
            </a:r>
            <a:endParaRPr/>
          </a:p>
          <a:p>
            <a:pPr indent="0" lvl="0" marL="0" rtl="0" algn="l">
              <a:spcBef>
                <a:spcPts val="1200"/>
              </a:spcBef>
              <a:spcAft>
                <a:spcPts val="1200"/>
              </a:spcAft>
              <a:buNone/>
            </a:pPr>
            <a:br>
              <a:rPr lang="en"/>
            </a:br>
            <a:br>
              <a:rPr lang="en"/>
            </a:br>
            <a:r>
              <a:rPr lang="en"/>
              <a:t>Can be combined into </a:t>
            </a:r>
            <a:endParaRPr/>
          </a:p>
        </p:txBody>
      </p:sp>
      <p:pic>
        <p:nvPicPr>
          <p:cNvPr id="92" name="Google Shape;92;p17"/>
          <p:cNvPicPr preferRelativeResize="0"/>
          <p:nvPr/>
        </p:nvPicPr>
        <p:blipFill>
          <a:blip r:embed="rId4">
            <a:alphaModFix/>
          </a:blip>
          <a:stretch>
            <a:fillRect/>
          </a:stretch>
        </p:blipFill>
        <p:spPr>
          <a:xfrm>
            <a:off x="8302702" y="104875"/>
            <a:ext cx="755126" cy="723300"/>
          </a:xfrm>
          <a:prstGeom prst="rect">
            <a:avLst/>
          </a:prstGeom>
          <a:noFill/>
          <a:ln>
            <a:noFill/>
          </a:ln>
        </p:spPr>
      </p:pic>
      <p:pic>
        <p:nvPicPr>
          <p:cNvPr id="93" name="Google Shape;93;p17"/>
          <p:cNvPicPr preferRelativeResize="0"/>
          <p:nvPr/>
        </p:nvPicPr>
        <p:blipFill>
          <a:blip r:embed="rId5">
            <a:alphaModFix/>
          </a:blip>
          <a:stretch>
            <a:fillRect/>
          </a:stretch>
        </p:blipFill>
        <p:spPr>
          <a:xfrm>
            <a:off x="5681297" y="1288375"/>
            <a:ext cx="3369800" cy="3775225"/>
          </a:xfrm>
          <a:prstGeom prst="rect">
            <a:avLst/>
          </a:prstGeom>
          <a:noFill/>
          <a:ln>
            <a:noFill/>
          </a:ln>
        </p:spPr>
      </p:pic>
      <p:sp>
        <p:nvSpPr>
          <p:cNvPr id="94" name="Google Shape;94;p17"/>
          <p:cNvSpPr/>
          <p:nvPr/>
        </p:nvSpPr>
        <p:spPr>
          <a:xfrm>
            <a:off x="5622900" y="4724025"/>
            <a:ext cx="1258500" cy="26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8469300" y="4694075"/>
            <a:ext cx="419400" cy="26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 name="Google Shape;96;p17"/>
          <p:cNvPicPr preferRelativeResize="0"/>
          <p:nvPr/>
        </p:nvPicPr>
        <p:blipFill>
          <a:blip r:embed="rId6">
            <a:alphaModFix/>
          </a:blip>
          <a:stretch>
            <a:fillRect/>
          </a:stretch>
        </p:blipFill>
        <p:spPr>
          <a:xfrm>
            <a:off x="1079000" y="3078700"/>
            <a:ext cx="2944865" cy="723300"/>
          </a:xfrm>
          <a:prstGeom prst="rect">
            <a:avLst/>
          </a:prstGeom>
          <a:noFill/>
          <a:ln>
            <a:noFill/>
          </a:ln>
        </p:spPr>
      </p:pic>
      <p:pic>
        <p:nvPicPr>
          <p:cNvPr id="97" name="Google Shape;97;p17"/>
          <p:cNvPicPr preferRelativeResize="0"/>
          <p:nvPr/>
        </p:nvPicPr>
        <p:blipFill>
          <a:blip r:embed="rId7">
            <a:alphaModFix/>
          </a:blip>
          <a:stretch>
            <a:fillRect/>
          </a:stretch>
        </p:blipFill>
        <p:spPr>
          <a:xfrm>
            <a:off x="2469475" y="3735275"/>
            <a:ext cx="1485525" cy="487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8"/>
          <p:cNvPicPr preferRelativeResize="0"/>
          <p:nvPr/>
        </p:nvPicPr>
        <p:blipFill>
          <a:blip r:embed="rId3">
            <a:alphaModFix/>
          </a:blip>
          <a:stretch>
            <a:fillRect/>
          </a:stretch>
        </p:blipFill>
        <p:spPr>
          <a:xfrm>
            <a:off x="3678842" y="1711550"/>
            <a:ext cx="1800434" cy="698350"/>
          </a:xfrm>
          <a:prstGeom prst="rect">
            <a:avLst/>
          </a:prstGeom>
          <a:noFill/>
          <a:ln>
            <a:noFill/>
          </a:ln>
        </p:spPr>
      </p:pic>
      <p:sp>
        <p:nvSpPr>
          <p:cNvPr id="103" name="Google Shape;103;p18"/>
          <p:cNvSpPr txBox="1"/>
          <p:nvPr>
            <p:ph idx="1" type="body"/>
          </p:nvPr>
        </p:nvSpPr>
        <p:spPr>
          <a:xfrm>
            <a:off x="371625" y="425775"/>
            <a:ext cx="8520600" cy="415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margin width is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For maximum margin we need to                                       with constrain</a:t>
            </a:r>
            <a:endParaRPr/>
          </a:p>
          <a:p>
            <a:pPr indent="0" lvl="0" marL="0" rtl="0" algn="l">
              <a:spcBef>
                <a:spcPts val="1200"/>
              </a:spcBef>
              <a:spcAft>
                <a:spcPts val="0"/>
              </a:spcAft>
              <a:buNone/>
            </a:pPr>
            <a:br>
              <a:rPr lang="en"/>
            </a:br>
            <a:r>
              <a:rPr lang="en"/>
              <a:t>Applying lagrangian method, we need to maximize the </a:t>
            </a:r>
            <a:endParaRPr/>
          </a:p>
          <a:p>
            <a:pPr indent="0" lvl="0" marL="0" rtl="0" algn="l">
              <a:spcBef>
                <a:spcPts val="1200"/>
              </a:spcBef>
              <a:spcAft>
                <a:spcPts val="1200"/>
              </a:spcAft>
              <a:buNone/>
            </a:pPr>
            <a:r>
              <a:rPr lang="en"/>
              <a:t>	</a:t>
            </a:r>
            <a:endParaRPr/>
          </a:p>
        </p:txBody>
      </p:sp>
      <p:pic>
        <p:nvPicPr>
          <p:cNvPr id="104" name="Google Shape;104;p18"/>
          <p:cNvPicPr preferRelativeResize="0"/>
          <p:nvPr/>
        </p:nvPicPr>
        <p:blipFill>
          <a:blip r:embed="rId4">
            <a:alphaModFix/>
          </a:blip>
          <a:stretch>
            <a:fillRect/>
          </a:stretch>
        </p:blipFill>
        <p:spPr>
          <a:xfrm>
            <a:off x="2580900" y="425775"/>
            <a:ext cx="2630875" cy="1265800"/>
          </a:xfrm>
          <a:prstGeom prst="rect">
            <a:avLst/>
          </a:prstGeom>
          <a:noFill/>
          <a:ln>
            <a:noFill/>
          </a:ln>
        </p:spPr>
      </p:pic>
      <p:pic>
        <p:nvPicPr>
          <p:cNvPr id="105" name="Google Shape;105;p18"/>
          <p:cNvPicPr preferRelativeResize="0"/>
          <p:nvPr/>
        </p:nvPicPr>
        <p:blipFill>
          <a:blip r:embed="rId5">
            <a:alphaModFix/>
          </a:blip>
          <a:stretch>
            <a:fillRect/>
          </a:stretch>
        </p:blipFill>
        <p:spPr>
          <a:xfrm>
            <a:off x="6911275" y="1859575"/>
            <a:ext cx="1583900" cy="382300"/>
          </a:xfrm>
          <a:prstGeom prst="rect">
            <a:avLst/>
          </a:prstGeom>
          <a:noFill/>
          <a:ln>
            <a:noFill/>
          </a:ln>
        </p:spPr>
      </p:pic>
      <p:pic>
        <p:nvPicPr>
          <p:cNvPr id="106" name="Google Shape;106;p18"/>
          <p:cNvPicPr preferRelativeResize="0"/>
          <p:nvPr/>
        </p:nvPicPr>
        <p:blipFill>
          <a:blip r:embed="rId6">
            <a:alphaModFix/>
          </a:blip>
          <a:stretch>
            <a:fillRect/>
          </a:stretch>
        </p:blipFill>
        <p:spPr>
          <a:xfrm>
            <a:off x="1172675" y="3125475"/>
            <a:ext cx="5628724" cy="938100"/>
          </a:xfrm>
          <a:prstGeom prst="rect">
            <a:avLst/>
          </a:prstGeom>
          <a:noFill/>
          <a:ln>
            <a:noFill/>
          </a:ln>
        </p:spPr>
      </p:pic>
      <p:pic>
        <p:nvPicPr>
          <p:cNvPr id="107" name="Google Shape;107;p18"/>
          <p:cNvPicPr preferRelativeResize="0"/>
          <p:nvPr/>
        </p:nvPicPr>
        <p:blipFill>
          <a:blip r:embed="rId7">
            <a:alphaModFix/>
          </a:blip>
          <a:stretch>
            <a:fillRect/>
          </a:stretch>
        </p:blipFill>
        <p:spPr>
          <a:xfrm>
            <a:off x="8302702" y="104875"/>
            <a:ext cx="755126" cy="723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nvSpPr>
        <p:spPr>
          <a:xfrm>
            <a:off x="818975" y="3697925"/>
            <a:ext cx="8029800" cy="1780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Lato"/>
              <a:buChar char="●"/>
            </a:pPr>
            <a:r>
              <a:rPr lang="en" sz="1800">
                <a:solidFill>
                  <a:schemeClr val="dk2"/>
                </a:solidFill>
                <a:latin typeface="Lato"/>
                <a:ea typeface="Lato"/>
                <a:cs typeface="Lato"/>
                <a:sym typeface="Lato"/>
              </a:rPr>
              <a:t>w.r.t. </a:t>
            </a:r>
            <a:r>
              <a:rPr lang="en" sz="2100">
                <a:solidFill>
                  <a:schemeClr val="dk2"/>
                </a:solidFill>
                <a:latin typeface="Lato"/>
                <a:ea typeface="Lato"/>
                <a:cs typeface="Lato"/>
                <a:sym typeface="Lato"/>
              </a:rPr>
              <a:t>𝜶</a:t>
            </a:r>
            <a:r>
              <a:rPr b="1" baseline="-25000" lang="en" sz="1800">
                <a:solidFill>
                  <a:schemeClr val="dk2"/>
                </a:solidFill>
                <a:latin typeface="Lato"/>
                <a:ea typeface="Lato"/>
                <a:cs typeface="Lato"/>
                <a:sym typeface="Lato"/>
              </a:rPr>
              <a:t>i </a:t>
            </a:r>
            <a:endParaRPr b="1" sz="1800">
              <a:solidFill>
                <a:schemeClr val="dk2"/>
              </a:solidFill>
              <a:latin typeface="Lato"/>
              <a:ea typeface="Lato"/>
              <a:cs typeface="Lato"/>
              <a:sym typeface="Lato"/>
            </a:endParaRPr>
          </a:p>
          <a:p>
            <a:pPr indent="-317500" lvl="0" marL="457200" rtl="0" algn="l">
              <a:lnSpc>
                <a:spcPct val="115000"/>
              </a:lnSpc>
              <a:spcBef>
                <a:spcPts val="0"/>
              </a:spcBef>
              <a:spcAft>
                <a:spcPts val="0"/>
              </a:spcAft>
              <a:buClr>
                <a:schemeClr val="dk2"/>
              </a:buClr>
              <a:buSzPts val="1400"/>
              <a:buFont typeface="Lato"/>
              <a:buChar char="●"/>
            </a:pPr>
            <a:r>
              <a:rPr b="1" baseline="-25000" lang="en" sz="1800">
                <a:solidFill>
                  <a:schemeClr val="dk2"/>
                </a:solidFill>
                <a:latin typeface="Lato"/>
                <a:ea typeface="Lato"/>
                <a:cs typeface="Lato"/>
                <a:sym typeface="Lato"/>
              </a:rPr>
              <a:t> </a:t>
            </a:r>
            <a:r>
              <a:rPr lang="en" sz="1800">
                <a:solidFill>
                  <a:schemeClr val="dk2"/>
                </a:solidFill>
                <a:latin typeface="Lato"/>
                <a:ea typeface="Lato"/>
                <a:cs typeface="Lato"/>
                <a:sym typeface="Lato"/>
              </a:rPr>
              <a:t>Subject to constraints </a:t>
            </a:r>
            <a:endParaRPr sz="1800">
              <a:solidFill>
                <a:schemeClr val="dk2"/>
              </a:solidFill>
              <a:latin typeface="Lato"/>
              <a:ea typeface="Lato"/>
              <a:cs typeface="Lato"/>
              <a:sym typeface="Lato"/>
            </a:endParaRPr>
          </a:p>
          <a:p>
            <a:pPr indent="-317500" lvl="0" marL="457200" rtl="0" algn="l">
              <a:lnSpc>
                <a:spcPct val="115000"/>
              </a:lnSpc>
              <a:spcBef>
                <a:spcPts val="0"/>
              </a:spcBef>
              <a:spcAft>
                <a:spcPts val="0"/>
              </a:spcAft>
              <a:buClr>
                <a:schemeClr val="dk2"/>
              </a:buClr>
              <a:buSzPts val="1400"/>
              <a:buFont typeface="Lato"/>
              <a:buChar char="●"/>
            </a:pPr>
            <a:r>
              <a:rPr lang="en" sz="1800">
                <a:solidFill>
                  <a:schemeClr val="dk2"/>
                </a:solidFill>
                <a:latin typeface="Lato"/>
                <a:ea typeface="Lato"/>
                <a:cs typeface="Lato"/>
                <a:sym typeface="Lato"/>
              </a:rPr>
              <a:t>With </a:t>
            </a:r>
            <a:r>
              <a:rPr lang="en" sz="2100">
                <a:solidFill>
                  <a:schemeClr val="dk2"/>
                </a:solidFill>
                <a:latin typeface="Lato"/>
                <a:ea typeface="Lato"/>
                <a:cs typeface="Lato"/>
                <a:sym typeface="Lato"/>
              </a:rPr>
              <a:t>𝜶</a:t>
            </a:r>
            <a:r>
              <a:rPr b="1" baseline="-25000" lang="en" sz="1800">
                <a:solidFill>
                  <a:schemeClr val="dk2"/>
                </a:solidFill>
                <a:latin typeface="Lato"/>
                <a:ea typeface="Lato"/>
                <a:cs typeface="Lato"/>
                <a:sym typeface="Lato"/>
              </a:rPr>
              <a:t>i </a:t>
            </a:r>
            <a:r>
              <a:rPr b="1" lang="en" sz="1800">
                <a:solidFill>
                  <a:schemeClr val="dk2"/>
                </a:solidFill>
                <a:latin typeface="Lato"/>
                <a:ea typeface="Lato"/>
                <a:cs typeface="Lato"/>
                <a:sym typeface="Lato"/>
              </a:rPr>
              <a:t>&gt; 0</a:t>
            </a:r>
            <a:r>
              <a:rPr b="1" baseline="-25000" lang="en" sz="1800">
                <a:solidFill>
                  <a:schemeClr val="dk2"/>
                </a:solidFill>
                <a:latin typeface="Lato"/>
                <a:ea typeface="Lato"/>
                <a:cs typeface="Lato"/>
                <a:sym typeface="Lato"/>
              </a:rPr>
              <a:t> </a:t>
            </a:r>
            <a:br>
              <a:rPr b="1" lang="en" sz="1800">
                <a:solidFill>
                  <a:schemeClr val="dk2"/>
                </a:solidFill>
                <a:latin typeface="Lato"/>
                <a:ea typeface="Lato"/>
                <a:cs typeface="Lato"/>
                <a:sym typeface="Lato"/>
              </a:rPr>
            </a:br>
            <a:br>
              <a:rPr lang="en" sz="1800">
                <a:solidFill>
                  <a:schemeClr val="dk2"/>
                </a:solidFill>
                <a:latin typeface="Lato"/>
                <a:ea typeface="Lato"/>
                <a:cs typeface="Lato"/>
                <a:sym typeface="Lato"/>
              </a:rPr>
            </a:br>
            <a:endParaRPr>
              <a:latin typeface="Lato"/>
              <a:ea typeface="Lato"/>
              <a:cs typeface="Lato"/>
              <a:sym typeface="Lato"/>
            </a:endParaRPr>
          </a:p>
        </p:txBody>
      </p:sp>
      <p:sp>
        <p:nvSpPr>
          <p:cNvPr id="113" name="Google Shape;113;p19"/>
          <p:cNvSpPr txBox="1"/>
          <p:nvPr>
            <p:ph idx="1" type="body"/>
          </p:nvPr>
        </p:nvSpPr>
        <p:spPr>
          <a:xfrm>
            <a:off x="371625" y="425775"/>
            <a:ext cx="8520600" cy="34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we set derivatives of           w.r.t  </a:t>
            </a:r>
            <a:r>
              <a:rPr b="1" lang="en">
                <a:solidFill>
                  <a:srgbClr val="000000"/>
                </a:solidFill>
              </a:rPr>
              <a:t>w, b</a:t>
            </a:r>
            <a:r>
              <a:rPr lang="en"/>
              <a:t> to </a:t>
            </a:r>
            <a:r>
              <a:rPr b="1" lang="en">
                <a:solidFill>
                  <a:srgbClr val="000000"/>
                </a:solidFill>
              </a:rPr>
              <a:t>0</a:t>
            </a:r>
            <a:r>
              <a:rPr lang="en"/>
              <a:t>, we obtain : </a:t>
            </a:r>
            <a:endParaRPr/>
          </a:p>
          <a:p>
            <a:pPr indent="0" lvl="0" marL="0" rtl="0" algn="l">
              <a:spcBef>
                <a:spcPts val="1200"/>
              </a:spcBef>
              <a:spcAft>
                <a:spcPts val="0"/>
              </a:spcAft>
              <a:buNone/>
            </a:pPr>
            <a:r>
              <a:rPr b="1" lang="en"/>
              <a:t>			</a:t>
            </a:r>
            <a:r>
              <a:rPr b="1" lang="en">
                <a:solidFill>
                  <a:srgbClr val="000000"/>
                </a:solidFill>
              </a:rPr>
              <a:t>1.</a:t>
            </a:r>
            <a:br>
              <a:rPr b="1" lang="en">
                <a:solidFill>
                  <a:srgbClr val="000000"/>
                </a:solidFill>
              </a:rPr>
            </a:br>
            <a:endParaRPr b="1">
              <a:solidFill>
                <a:srgbClr val="000000"/>
              </a:solidFill>
            </a:endParaRPr>
          </a:p>
          <a:p>
            <a:pPr indent="0" lvl="0" marL="0" rtl="0" algn="l">
              <a:spcBef>
                <a:spcPts val="1200"/>
              </a:spcBef>
              <a:spcAft>
                <a:spcPts val="0"/>
              </a:spcAft>
              <a:buNone/>
            </a:pPr>
            <a:r>
              <a:rPr b="1" lang="en">
                <a:solidFill>
                  <a:srgbClr val="000000"/>
                </a:solidFill>
              </a:rPr>
              <a:t>			2. </a:t>
            </a:r>
            <a:endParaRPr b="1">
              <a:solidFill>
                <a:srgbClr val="000000"/>
              </a:solidFill>
            </a:endParaRPr>
          </a:p>
          <a:p>
            <a:pPr indent="0" lvl="0" marL="0" rtl="0" algn="l">
              <a:spcBef>
                <a:spcPts val="1200"/>
              </a:spcBef>
              <a:spcAft>
                <a:spcPts val="0"/>
              </a:spcAft>
              <a:buNone/>
            </a:pPr>
            <a:r>
              <a:rPr lang="en"/>
              <a:t>If we substitute the above into the equation for          and obtain </a:t>
            </a:r>
            <a:r>
              <a:rPr b="1" lang="en"/>
              <a:t>“Dual Formulation of linear SVM”</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lang="en"/>
              <a:t>Maximize </a:t>
            </a:r>
            <a:endParaRPr/>
          </a:p>
        </p:txBody>
      </p:sp>
      <p:pic>
        <p:nvPicPr>
          <p:cNvPr id="114" name="Google Shape;114;p19"/>
          <p:cNvPicPr preferRelativeResize="0"/>
          <p:nvPr/>
        </p:nvPicPr>
        <p:blipFill>
          <a:blip r:embed="rId3">
            <a:alphaModFix/>
          </a:blip>
          <a:stretch>
            <a:fillRect/>
          </a:stretch>
        </p:blipFill>
        <p:spPr>
          <a:xfrm>
            <a:off x="2018738" y="880062"/>
            <a:ext cx="1944050" cy="621400"/>
          </a:xfrm>
          <a:prstGeom prst="rect">
            <a:avLst/>
          </a:prstGeom>
          <a:noFill/>
          <a:ln>
            <a:noFill/>
          </a:ln>
        </p:spPr>
      </p:pic>
      <p:pic>
        <p:nvPicPr>
          <p:cNvPr id="115" name="Google Shape;115;p19"/>
          <p:cNvPicPr preferRelativeResize="0"/>
          <p:nvPr/>
        </p:nvPicPr>
        <p:blipFill>
          <a:blip r:embed="rId4">
            <a:alphaModFix/>
          </a:blip>
          <a:stretch>
            <a:fillRect/>
          </a:stretch>
        </p:blipFill>
        <p:spPr>
          <a:xfrm>
            <a:off x="2084550" y="1611625"/>
            <a:ext cx="1823239" cy="621400"/>
          </a:xfrm>
          <a:prstGeom prst="rect">
            <a:avLst/>
          </a:prstGeom>
          <a:noFill/>
          <a:ln>
            <a:noFill/>
          </a:ln>
        </p:spPr>
      </p:pic>
      <p:pic>
        <p:nvPicPr>
          <p:cNvPr id="116" name="Google Shape;116;p19"/>
          <p:cNvPicPr preferRelativeResize="0"/>
          <p:nvPr/>
        </p:nvPicPr>
        <p:blipFill>
          <a:blip r:embed="rId5">
            <a:alphaModFix/>
          </a:blip>
          <a:stretch>
            <a:fillRect/>
          </a:stretch>
        </p:blipFill>
        <p:spPr>
          <a:xfrm>
            <a:off x="2779100" y="516450"/>
            <a:ext cx="356925" cy="303375"/>
          </a:xfrm>
          <a:prstGeom prst="rect">
            <a:avLst/>
          </a:prstGeom>
          <a:noFill/>
          <a:ln>
            <a:noFill/>
          </a:ln>
        </p:spPr>
      </p:pic>
      <p:pic>
        <p:nvPicPr>
          <p:cNvPr id="117" name="Google Shape;117;p19"/>
          <p:cNvPicPr preferRelativeResize="0"/>
          <p:nvPr/>
        </p:nvPicPr>
        <p:blipFill>
          <a:blip r:embed="rId5">
            <a:alphaModFix/>
          </a:blip>
          <a:stretch>
            <a:fillRect/>
          </a:stretch>
        </p:blipFill>
        <p:spPr>
          <a:xfrm>
            <a:off x="5178650" y="2233025"/>
            <a:ext cx="356925" cy="303375"/>
          </a:xfrm>
          <a:prstGeom prst="rect">
            <a:avLst/>
          </a:prstGeom>
          <a:noFill/>
          <a:ln>
            <a:noFill/>
          </a:ln>
        </p:spPr>
      </p:pic>
      <p:pic>
        <p:nvPicPr>
          <p:cNvPr id="118" name="Google Shape;118;p19"/>
          <p:cNvPicPr preferRelativeResize="0"/>
          <p:nvPr/>
        </p:nvPicPr>
        <p:blipFill>
          <a:blip r:embed="rId6">
            <a:alphaModFix/>
          </a:blip>
          <a:stretch>
            <a:fillRect/>
          </a:stretch>
        </p:blipFill>
        <p:spPr>
          <a:xfrm>
            <a:off x="1645425" y="2661325"/>
            <a:ext cx="4894100" cy="666225"/>
          </a:xfrm>
          <a:prstGeom prst="rect">
            <a:avLst/>
          </a:prstGeom>
          <a:noFill/>
          <a:ln>
            <a:noFill/>
          </a:ln>
        </p:spPr>
      </p:pic>
      <p:pic>
        <p:nvPicPr>
          <p:cNvPr id="119" name="Google Shape;119;p19"/>
          <p:cNvPicPr preferRelativeResize="0"/>
          <p:nvPr/>
        </p:nvPicPr>
        <p:blipFill>
          <a:blip r:embed="rId7">
            <a:alphaModFix/>
          </a:blip>
          <a:stretch>
            <a:fillRect/>
          </a:stretch>
        </p:blipFill>
        <p:spPr>
          <a:xfrm>
            <a:off x="1490725" y="3452463"/>
            <a:ext cx="1042825" cy="402675"/>
          </a:xfrm>
          <a:prstGeom prst="rect">
            <a:avLst/>
          </a:prstGeom>
          <a:noFill/>
          <a:ln>
            <a:noFill/>
          </a:ln>
        </p:spPr>
      </p:pic>
      <p:pic>
        <p:nvPicPr>
          <p:cNvPr id="120" name="Google Shape;120;p19"/>
          <p:cNvPicPr preferRelativeResize="0"/>
          <p:nvPr/>
        </p:nvPicPr>
        <p:blipFill>
          <a:blip r:embed="rId4">
            <a:alphaModFix/>
          </a:blip>
          <a:stretch>
            <a:fillRect/>
          </a:stretch>
        </p:blipFill>
        <p:spPr>
          <a:xfrm>
            <a:off x="3615200" y="4045625"/>
            <a:ext cx="1658125" cy="565125"/>
          </a:xfrm>
          <a:prstGeom prst="rect">
            <a:avLst/>
          </a:prstGeom>
          <a:noFill/>
          <a:ln>
            <a:noFill/>
          </a:ln>
        </p:spPr>
      </p:pic>
      <p:pic>
        <p:nvPicPr>
          <p:cNvPr id="121" name="Google Shape;121;p19"/>
          <p:cNvPicPr preferRelativeResize="0"/>
          <p:nvPr/>
        </p:nvPicPr>
        <p:blipFill>
          <a:blip r:embed="rId8">
            <a:alphaModFix/>
          </a:blip>
          <a:stretch>
            <a:fillRect/>
          </a:stretch>
        </p:blipFill>
        <p:spPr>
          <a:xfrm>
            <a:off x="8302702" y="104875"/>
            <a:ext cx="755126" cy="72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Kernel method in SVM is used when we encounter nonlinear classification.</a:t>
            </a:r>
            <a:endParaRPr/>
          </a:p>
          <a:p>
            <a:pPr indent="0" lvl="0" marL="0" rtl="0" algn="l">
              <a:spcBef>
                <a:spcPts val="1200"/>
              </a:spcBef>
              <a:spcAft>
                <a:spcPts val="0"/>
              </a:spcAft>
              <a:buNone/>
            </a:pPr>
            <a:r>
              <a:rPr lang="en"/>
              <a:t>It involves nonlinear transformation of data into higher dimensional feature space and detects optimal solution in the kernel feature space.</a:t>
            </a:r>
            <a:endParaRPr/>
          </a:p>
          <a:p>
            <a:pPr indent="0" lvl="0" marL="0" rtl="0" algn="l">
              <a:spcBef>
                <a:spcPts val="1200"/>
              </a:spcBef>
              <a:spcAft>
                <a:spcPts val="1200"/>
              </a:spcAft>
              <a:buNone/>
            </a:pPr>
            <a:r>
              <a:t/>
            </a:r>
            <a:endParaRPr/>
          </a:p>
        </p:txBody>
      </p:sp>
      <p:sp>
        <p:nvSpPr>
          <p:cNvPr id="127" name="Google Shape;127;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Kernel trick</a:t>
            </a:r>
            <a:endParaRPr/>
          </a:p>
        </p:txBody>
      </p:sp>
      <p:pic>
        <p:nvPicPr>
          <p:cNvPr id="128" name="Google Shape;128;p20"/>
          <p:cNvPicPr preferRelativeResize="0"/>
          <p:nvPr/>
        </p:nvPicPr>
        <p:blipFill>
          <a:blip r:embed="rId3">
            <a:alphaModFix/>
          </a:blip>
          <a:stretch>
            <a:fillRect/>
          </a:stretch>
        </p:blipFill>
        <p:spPr>
          <a:xfrm>
            <a:off x="931425" y="2419525"/>
            <a:ext cx="2723750" cy="1695275"/>
          </a:xfrm>
          <a:prstGeom prst="rect">
            <a:avLst/>
          </a:prstGeom>
          <a:noFill/>
          <a:ln>
            <a:noFill/>
          </a:ln>
        </p:spPr>
      </p:pic>
      <p:pic>
        <p:nvPicPr>
          <p:cNvPr id="129" name="Google Shape;129;p20"/>
          <p:cNvPicPr preferRelativeResize="0"/>
          <p:nvPr/>
        </p:nvPicPr>
        <p:blipFill>
          <a:blip r:embed="rId4">
            <a:alphaModFix/>
          </a:blip>
          <a:stretch>
            <a:fillRect/>
          </a:stretch>
        </p:blipFill>
        <p:spPr>
          <a:xfrm>
            <a:off x="3780400" y="2419525"/>
            <a:ext cx="4385111" cy="1695275"/>
          </a:xfrm>
          <a:prstGeom prst="rect">
            <a:avLst/>
          </a:prstGeom>
          <a:noFill/>
          <a:ln>
            <a:noFill/>
          </a:ln>
        </p:spPr>
      </p:pic>
      <p:pic>
        <p:nvPicPr>
          <p:cNvPr id="130" name="Google Shape;130;p20"/>
          <p:cNvPicPr preferRelativeResize="0"/>
          <p:nvPr/>
        </p:nvPicPr>
        <p:blipFill>
          <a:blip r:embed="rId5">
            <a:alphaModFix/>
          </a:blip>
          <a:stretch>
            <a:fillRect/>
          </a:stretch>
        </p:blipFill>
        <p:spPr>
          <a:xfrm>
            <a:off x="8302702" y="104875"/>
            <a:ext cx="755126" cy="723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Kernel Functions</a:t>
            </a:r>
            <a:endParaRPr/>
          </a:p>
        </p:txBody>
      </p:sp>
      <p:pic>
        <p:nvPicPr>
          <p:cNvPr id="136" name="Google Shape;136;p21"/>
          <p:cNvPicPr preferRelativeResize="0"/>
          <p:nvPr/>
        </p:nvPicPr>
        <p:blipFill>
          <a:blip r:embed="rId3">
            <a:alphaModFix/>
          </a:blip>
          <a:stretch>
            <a:fillRect/>
          </a:stretch>
        </p:blipFill>
        <p:spPr>
          <a:xfrm>
            <a:off x="447550" y="1450050"/>
            <a:ext cx="6656899" cy="2622150"/>
          </a:xfrm>
          <a:prstGeom prst="rect">
            <a:avLst/>
          </a:prstGeom>
          <a:noFill/>
          <a:ln>
            <a:noFill/>
          </a:ln>
        </p:spPr>
      </p:pic>
      <p:pic>
        <p:nvPicPr>
          <p:cNvPr id="137" name="Google Shape;137;p21"/>
          <p:cNvPicPr preferRelativeResize="0"/>
          <p:nvPr/>
        </p:nvPicPr>
        <p:blipFill>
          <a:blip r:embed="rId4">
            <a:alphaModFix/>
          </a:blip>
          <a:stretch>
            <a:fillRect/>
          </a:stretch>
        </p:blipFill>
        <p:spPr>
          <a:xfrm>
            <a:off x="8302702" y="104875"/>
            <a:ext cx="755126" cy="723300"/>
          </a:xfrm>
          <a:prstGeom prst="rect">
            <a:avLst/>
          </a:prstGeom>
          <a:noFill/>
          <a:ln>
            <a:noFill/>
          </a:ln>
        </p:spPr>
      </p:pic>
      <p:pic>
        <p:nvPicPr>
          <p:cNvPr id="138" name="Google Shape;138;p21"/>
          <p:cNvPicPr preferRelativeResize="0"/>
          <p:nvPr/>
        </p:nvPicPr>
        <p:blipFill>
          <a:blip r:embed="rId5">
            <a:alphaModFix/>
          </a:blip>
          <a:stretch>
            <a:fillRect/>
          </a:stretch>
        </p:blipFill>
        <p:spPr>
          <a:xfrm>
            <a:off x="7209262" y="865050"/>
            <a:ext cx="1101775" cy="1307850"/>
          </a:xfrm>
          <a:prstGeom prst="rect">
            <a:avLst/>
          </a:prstGeom>
          <a:noFill/>
          <a:ln>
            <a:noFill/>
          </a:ln>
        </p:spPr>
      </p:pic>
      <p:pic>
        <p:nvPicPr>
          <p:cNvPr id="139" name="Google Shape;139;p21"/>
          <p:cNvPicPr preferRelativeResize="0"/>
          <p:nvPr/>
        </p:nvPicPr>
        <p:blipFill>
          <a:blip r:embed="rId6">
            <a:alphaModFix/>
          </a:blip>
          <a:stretch>
            <a:fillRect/>
          </a:stretch>
        </p:blipFill>
        <p:spPr>
          <a:xfrm>
            <a:off x="7253947" y="2216953"/>
            <a:ext cx="1046375" cy="1309982"/>
          </a:xfrm>
          <a:prstGeom prst="rect">
            <a:avLst/>
          </a:prstGeom>
          <a:noFill/>
          <a:ln>
            <a:noFill/>
          </a:ln>
        </p:spPr>
      </p:pic>
      <p:pic>
        <p:nvPicPr>
          <p:cNvPr id="140" name="Google Shape;140;p21"/>
          <p:cNvPicPr preferRelativeResize="0"/>
          <p:nvPr/>
        </p:nvPicPr>
        <p:blipFill>
          <a:blip r:embed="rId7">
            <a:alphaModFix/>
          </a:blip>
          <a:stretch>
            <a:fillRect/>
          </a:stretch>
        </p:blipFill>
        <p:spPr>
          <a:xfrm>
            <a:off x="7255822" y="3532875"/>
            <a:ext cx="1046375" cy="13079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