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66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36553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Compiler Design &amp; Working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12325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presentation will explore the design and implementation of a compiler, focusing on the key components and design choices that contribute to its functionality.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48401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0" y="5491639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0040" y="5467112"/>
            <a:ext cx="3454479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kern="0" spc="-36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by Abhay Narayan Bairagi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943415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Compiler Purpose: Translating Code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Input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compiler takes source code written in a custom language as input.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Output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produces assembly code for a hypothetical CPU architecture as output.</a:t>
            </a:r>
            <a:endParaRPr lang="en-US" sz="17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CD3D5A-54F1-AD1B-85FD-98CC45967AC8}"/>
              </a:ext>
            </a:extLst>
          </p:cNvPr>
          <p:cNvSpPr/>
          <p:nvPr/>
        </p:nvSpPr>
        <p:spPr>
          <a:xfrm>
            <a:off x="12500810" y="7327232"/>
            <a:ext cx="2129589" cy="902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493413"/>
            <a:ext cx="996541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Lexical Analysis: Breaking Down Code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542353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lexer breaks down the source code into tokens, which are the smallest units of meaningful code. It handles keywords, identifiers, numbers, and operators.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523309"/>
            <a:ext cx="6408063" cy="2047994"/>
          </a:xfrm>
          <a:prstGeom prst="roundRect">
            <a:avLst>
              <a:gd name="adj" fmla="val 46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028224" y="57577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Manual Tokenization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028224" y="6248162"/>
            <a:ext cx="59391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lexer class uses simple character-by-character parsing, skipping whitespace and identifying patterns like keywords and operators.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8667" y="5523309"/>
            <a:ext cx="6408063" cy="2047994"/>
          </a:xfrm>
          <a:prstGeom prst="roundRect">
            <a:avLst>
              <a:gd name="adj" fmla="val 46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63101" y="5757743"/>
            <a:ext cx="37395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Efficient Token Management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7663101" y="6248162"/>
            <a:ext cx="59391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getNextToken method handles both character traversal and token generation dynamically, ensuring that tokens are produced as needed.</a:t>
            </a:r>
            <a:endParaRPr lang="en-US" sz="17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CA0D21-7223-A847-99B3-7035F65BBD29}"/>
              </a:ext>
            </a:extLst>
          </p:cNvPr>
          <p:cNvSpPr/>
          <p:nvPr/>
        </p:nvSpPr>
        <p:spPr>
          <a:xfrm>
            <a:off x="12500810" y="7707392"/>
            <a:ext cx="2129589" cy="5222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5652"/>
            <a:ext cx="881157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Syntax Analysis: Building the AST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1805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parser takes tokens from the lexer and builds an Abstract Syntax Tree (AST) based on the grammar of the language.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362926"/>
            <a:ext cx="349948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Recursive Descent Parsing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94407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technique is used where each function in the parser corresponds to a non-terminal in the grammar.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43629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Error Handling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94407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Errors like missing semicolons or unclosed parentheses are thrown as exceptions, ensuring robustness.</a:t>
            </a:r>
            <a:endParaRPr lang="en-US" sz="17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94FEB-F78A-69A8-21CC-5B6F29DFF46D}"/>
              </a:ext>
            </a:extLst>
          </p:cNvPr>
          <p:cNvSpPr/>
          <p:nvPr/>
        </p:nvSpPr>
        <p:spPr>
          <a:xfrm>
            <a:off x="12500810" y="7628020"/>
            <a:ext cx="2129589" cy="6015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36278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Abstract Syntax Tree: Representing Structure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120509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AST represents the logical structure of the program, reflecting the source code’s syntax in a hierarchical manner.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4101465"/>
            <a:ext cx="3664863" cy="2765227"/>
          </a:xfrm>
          <a:prstGeom prst="roundRect">
            <a:avLst>
              <a:gd name="adj" fmla="val 344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028224" y="4335899"/>
            <a:ext cx="292417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Node-based Structure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028224" y="4826318"/>
            <a:ext cx="31959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Each class like Expression and Statement inherits from ASTNode, representing different parts of the program.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4101465"/>
            <a:ext cx="3664863" cy="2765227"/>
          </a:xfrm>
          <a:prstGeom prst="roundRect">
            <a:avLst>
              <a:gd name="adj" fmla="val 344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919901" y="4335899"/>
            <a:ext cx="31959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Specific Nodes for Operations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4919901" y="5180647"/>
            <a:ext cx="31959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 example, BinaryOp represents binary operations, and Assignment represents variable assignments.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5652"/>
            <a:ext cx="1064073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Code Generation: From AST to Assembly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1805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code generator converts the AST into assembly.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3629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Register Allocation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94407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register is assigned dynamically using getNewRegister().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4362926"/>
            <a:ext cx="331196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Assembly Code Emission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94407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Assembly instructions are generated based on the AST structure, using methods like emit to produce output.</a:t>
            </a:r>
            <a:endParaRPr lang="en-US" sz="17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E99709-791A-C559-C2B1-3A63864C1F72}"/>
              </a:ext>
            </a:extLst>
          </p:cNvPr>
          <p:cNvSpPr/>
          <p:nvPr/>
        </p:nvSpPr>
        <p:spPr>
          <a:xfrm>
            <a:off x="12500810" y="7327232"/>
            <a:ext cx="2129589" cy="902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07194" y="321588"/>
            <a:ext cx="3146941" cy="3634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b="1" kern="0" spc="-69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Program Flow: Example</a:t>
            </a:r>
            <a:endParaRPr lang="en-US" sz="2250" dirty="0"/>
          </a:p>
        </p:txBody>
      </p:sp>
      <p:sp>
        <p:nvSpPr>
          <p:cNvPr id="3" name="Text 1"/>
          <p:cNvSpPr/>
          <p:nvPr/>
        </p:nvSpPr>
        <p:spPr>
          <a:xfrm>
            <a:off x="407194" y="917734"/>
            <a:ext cx="13816013" cy="1860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50"/>
              </a:lnSpc>
              <a:buNone/>
            </a:pPr>
            <a:r>
              <a:rPr lang="en-US" sz="900" kern="0" spc="-1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example demonstrates the compiler's process, from input code to generated assembly code.</a:t>
            </a:r>
            <a:endParaRPr lang="en-US" sz="900" dirty="0"/>
          </a:p>
        </p:txBody>
      </p:sp>
      <p:sp>
        <p:nvSpPr>
          <p:cNvPr id="4" name="Shape 2"/>
          <p:cNvSpPr/>
          <p:nvPr/>
        </p:nvSpPr>
        <p:spPr>
          <a:xfrm>
            <a:off x="407194" y="3175635"/>
            <a:ext cx="13816013" cy="15240"/>
          </a:xfrm>
          <a:prstGeom prst="roundRect">
            <a:avLst>
              <a:gd name="adj" fmla="val 320650"/>
            </a:avLst>
          </a:prstGeom>
          <a:solidFill>
            <a:srgbClr val="C0C1D7"/>
          </a:solidFill>
          <a:ln/>
        </p:spPr>
      </p:sp>
      <p:sp>
        <p:nvSpPr>
          <p:cNvPr id="5" name="Shape 3"/>
          <p:cNvSpPr/>
          <p:nvPr/>
        </p:nvSpPr>
        <p:spPr>
          <a:xfrm>
            <a:off x="3127772" y="2768441"/>
            <a:ext cx="15240" cy="407194"/>
          </a:xfrm>
          <a:prstGeom prst="roundRect">
            <a:avLst>
              <a:gd name="adj" fmla="val 320650"/>
            </a:avLst>
          </a:prstGeom>
          <a:solidFill>
            <a:srgbClr val="C0C1D7"/>
          </a:solidFill>
          <a:ln/>
        </p:spPr>
      </p:sp>
      <p:sp>
        <p:nvSpPr>
          <p:cNvPr id="6" name="Shape 4"/>
          <p:cNvSpPr/>
          <p:nvPr/>
        </p:nvSpPr>
        <p:spPr>
          <a:xfrm>
            <a:off x="3004542" y="3044785"/>
            <a:ext cx="261699" cy="261699"/>
          </a:xfrm>
          <a:prstGeom prst="roundRect">
            <a:avLst>
              <a:gd name="adj" fmla="val 1867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3100388" y="3088362"/>
            <a:ext cx="70009" cy="1745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 sz="1350" b="1" kern="0" spc="-4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1350" dirty="0"/>
          </a:p>
        </p:txBody>
      </p:sp>
      <p:sp>
        <p:nvSpPr>
          <p:cNvPr id="8" name="Text 6"/>
          <p:cNvSpPr/>
          <p:nvPr/>
        </p:nvSpPr>
        <p:spPr>
          <a:xfrm>
            <a:off x="2408277" y="1234678"/>
            <a:ext cx="1454348" cy="181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400"/>
              </a:lnSpc>
              <a:buNone/>
            </a:pPr>
            <a:r>
              <a:rPr lang="en-US" sz="1100" b="1" kern="0" spc="-3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Input Code</a:t>
            </a:r>
            <a:endParaRPr lang="en-US" sz="1100" dirty="0"/>
          </a:p>
        </p:txBody>
      </p:sp>
      <p:sp>
        <p:nvSpPr>
          <p:cNvPr id="9" name="Shape 7"/>
          <p:cNvSpPr/>
          <p:nvPr/>
        </p:nvSpPr>
        <p:spPr>
          <a:xfrm>
            <a:off x="523518" y="1547336"/>
            <a:ext cx="5223867" cy="1104781"/>
          </a:xfrm>
          <a:prstGeom prst="roundRect">
            <a:avLst>
              <a:gd name="adj" fmla="val 4423"/>
            </a:avLst>
          </a:prstGeom>
          <a:solidFill>
            <a:srgbClr val="DADBF1"/>
          </a:solidFill>
          <a:ln/>
        </p:spPr>
      </p:sp>
      <p:sp>
        <p:nvSpPr>
          <p:cNvPr id="10" name="Shape 8"/>
          <p:cNvSpPr/>
          <p:nvPr/>
        </p:nvSpPr>
        <p:spPr>
          <a:xfrm>
            <a:off x="517803" y="1547336"/>
            <a:ext cx="5235297" cy="1104781"/>
          </a:xfrm>
          <a:prstGeom prst="roundRect">
            <a:avLst>
              <a:gd name="adj" fmla="val 1580"/>
            </a:avLst>
          </a:prstGeom>
          <a:solidFill>
            <a:srgbClr val="DADBF1"/>
          </a:solidFill>
          <a:ln/>
        </p:spPr>
      </p:sp>
      <p:sp>
        <p:nvSpPr>
          <p:cNvPr id="11" name="Text 9"/>
          <p:cNvSpPr/>
          <p:nvPr/>
        </p:nvSpPr>
        <p:spPr>
          <a:xfrm>
            <a:off x="634127" y="1634490"/>
            <a:ext cx="5002649" cy="9304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450"/>
              </a:lnSpc>
              <a:buNone/>
            </a:pPr>
            <a:r>
              <a:rPr lang="en-US" sz="900" kern="0" spc="-1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int x = 5;</a:t>
            </a:r>
            <a:endParaRPr lang="en-US" sz="900" dirty="0"/>
          </a:p>
          <a:p>
            <a:pPr marL="0" indent="0" algn="ctr">
              <a:lnSpc>
                <a:spcPts val="1450"/>
              </a:lnSpc>
              <a:buNone/>
            </a:pPr>
            <a:r>
              <a:rPr lang="en-US" sz="900" kern="0" spc="-1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int y = x + 10;</a:t>
            </a:r>
            <a:endParaRPr lang="en-US" sz="900" dirty="0"/>
          </a:p>
          <a:p>
            <a:pPr marL="0" indent="0" algn="ctr">
              <a:lnSpc>
                <a:spcPts val="1450"/>
              </a:lnSpc>
              <a:buNone/>
            </a:pPr>
            <a:r>
              <a:rPr lang="en-US" sz="900" kern="0" spc="-1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if (y == 15) {</a:t>
            </a:r>
            <a:endParaRPr lang="en-US" sz="900" dirty="0"/>
          </a:p>
          <a:p>
            <a:pPr marL="0" indent="0" algn="ctr">
              <a:lnSpc>
                <a:spcPts val="1450"/>
              </a:lnSpc>
              <a:buNone/>
            </a:pPr>
            <a:r>
              <a:rPr lang="en-US" sz="900" kern="0" spc="-1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x = y;</a:t>
            </a:r>
            <a:endParaRPr lang="en-US" sz="900" dirty="0"/>
          </a:p>
          <a:p>
            <a:pPr marL="0" indent="0" algn="ctr">
              <a:lnSpc>
                <a:spcPts val="1450"/>
              </a:lnSpc>
              <a:buNone/>
            </a:pPr>
            <a:r>
              <a:rPr lang="en-US" sz="900" kern="0" spc="-1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900" dirty="0"/>
          </a:p>
        </p:txBody>
      </p:sp>
      <p:sp>
        <p:nvSpPr>
          <p:cNvPr id="12" name="Shape 10"/>
          <p:cNvSpPr/>
          <p:nvPr/>
        </p:nvSpPr>
        <p:spPr>
          <a:xfrm>
            <a:off x="5914311" y="3175635"/>
            <a:ext cx="15240" cy="407194"/>
          </a:xfrm>
          <a:prstGeom prst="roundRect">
            <a:avLst>
              <a:gd name="adj" fmla="val 320650"/>
            </a:avLst>
          </a:prstGeom>
          <a:solidFill>
            <a:srgbClr val="C0C1D7"/>
          </a:solidFill>
          <a:ln/>
        </p:spPr>
      </p:sp>
      <p:sp>
        <p:nvSpPr>
          <p:cNvPr id="13" name="Shape 11"/>
          <p:cNvSpPr/>
          <p:nvPr/>
        </p:nvSpPr>
        <p:spPr>
          <a:xfrm>
            <a:off x="5791081" y="3044785"/>
            <a:ext cx="261699" cy="261699"/>
          </a:xfrm>
          <a:prstGeom prst="roundRect">
            <a:avLst>
              <a:gd name="adj" fmla="val 1867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5869543" y="3088362"/>
            <a:ext cx="104656" cy="1745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 sz="1350" b="1" kern="0" spc="-4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1350" dirty="0"/>
          </a:p>
        </p:txBody>
      </p:sp>
      <p:sp>
        <p:nvSpPr>
          <p:cNvPr id="15" name="Text 13"/>
          <p:cNvSpPr/>
          <p:nvPr/>
        </p:nvSpPr>
        <p:spPr>
          <a:xfrm>
            <a:off x="5194697" y="3699153"/>
            <a:ext cx="1454348" cy="181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400"/>
              </a:lnSpc>
              <a:buNone/>
            </a:pPr>
            <a:r>
              <a:rPr lang="en-US" sz="1100" b="1" kern="0" spc="-3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Tokenized Code</a:t>
            </a:r>
            <a:endParaRPr lang="en-US" sz="1100" dirty="0"/>
          </a:p>
        </p:txBody>
      </p:sp>
      <p:sp>
        <p:nvSpPr>
          <p:cNvPr id="16" name="Shape 14"/>
          <p:cNvSpPr/>
          <p:nvPr/>
        </p:nvSpPr>
        <p:spPr>
          <a:xfrm>
            <a:off x="3309938" y="4011811"/>
            <a:ext cx="5223986" cy="1476970"/>
          </a:xfrm>
          <a:prstGeom prst="roundRect">
            <a:avLst>
              <a:gd name="adj" fmla="val 3309"/>
            </a:avLst>
          </a:prstGeom>
          <a:solidFill>
            <a:srgbClr val="DADBF1"/>
          </a:solidFill>
          <a:ln/>
        </p:spPr>
      </p:sp>
      <p:sp>
        <p:nvSpPr>
          <p:cNvPr id="17" name="Shape 15"/>
          <p:cNvSpPr/>
          <p:nvPr/>
        </p:nvSpPr>
        <p:spPr>
          <a:xfrm>
            <a:off x="3304223" y="4011811"/>
            <a:ext cx="5235416" cy="1476970"/>
          </a:xfrm>
          <a:prstGeom prst="roundRect">
            <a:avLst>
              <a:gd name="adj" fmla="val 1182"/>
            </a:avLst>
          </a:prstGeom>
          <a:solidFill>
            <a:srgbClr val="DADBF1"/>
          </a:solidFill>
          <a:ln/>
        </p:spPr>
      </p:sp>
      <p:sp>
        <p:nvSpPr>
          <p:cNvPr id="18" name="Text 16"/>
          <p:cNvSpPr/>
          <p:nvPr/>
        </p:nvSpPr>
        <p:spPr>
          <a:xfrm>
            <a:off x="3420547" y="4098965"/>
            <a:ext cx="5002768" cy="13026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450"/>
              </a:lnSpc>
              <a:buNone/>
            </a:pPr>
            <a:r>
              <a:rPr lang="en-US" sz="900" kern="0" spc="-1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[TOKEN_INT, "int"], [TOKEN_IDENTIFIER, "x"], [TOKEN_ASSIGN, "="], [TOKEN_NUMBER, "5"]</a:t>
            </a:r>
            <a:endParaRPr lang="en-US" sz="900" dirty="0"/>
          </a:p>
          <a:p>
            <a:pPr marL="0" indent="0" algn="ctr">
              <a:lnSpc>
                <a:spcPts val="1450"/>
              </a:lnSpc>
              <a:buNone/>
            </a:pPr>
            <a:r>
              <a:rPr lang="en-US" sz="900" kern="0" spc="-1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[TOKEN_INT, "int"], [TOKEN_IDENTIFIER, "y"], [TOKEN_ASSIGN, "="], [TOKEN_IDENTIFIER, "x"], [TOKEN_PLUS, "+"], [TOKEN_NUMBER, "10"]</a:t>
            </a:r>
            <a:endParaRPr lang="en-US" sz="900" dirty="0"/>
          </a:p>
          <a:p>
            <a:pPr marL="0" indent="0" algn="ctr">
              <a:lnSpc>
                <a:spcPts val="1450"/>
              </a:lnSpc>
              <a:buNone/>
            </a:pPr>
            <a:r>
              <a:rPr lang="en-US" sz="900" kern="0" spc="-1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[TOKEN_IF, "if"], [TOKEN_LPAREN, "("], [TOKEN_IDENTIFIER, "y"], [TOKEN_EQUAL, "=="], [TOKEN_NUMBER, "15"], [TOKEN_RPAREN, ")"]</a:t>
            </a:r>
            <a:endParaRPr lang="en-US" sz="900" dirty="0"/>
          </a:p>
          <a:p>
            <a:pPr marL="0" indent="0" algn="ctr">
              <a:lnSpc>
                <a:spcPts val="1450"/>
              </a:lnSpc>
              <a:buNone/>
            </a:pPr>
            <a:r>
              <a:rPr lang="en-US" sz="900" kern="0" spc="-1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[TOKEN_LBRACE, "{"], [TOKEN_IDENTIFIER, "x"], [TOKEN_ASSIGN, "="], [TOKEN_IDENTIFIER, "y"], [TOKEN_RBRACE, "}"]</a:t>
            </a:r>
            <a:endParaRPr lang="en-US" sz="900" dirty="0"/>
          </a:p>
        </p:txBody>
      </p:sp>
      <p:sp>
        <p:nvSpPr>
          <p:cNvPr id="19" name="Shape 17"/>
          <p:cNvSpPr/>
          <p:nvPr/>
        </p:nvSpPr>
        <p:spPr>
          <a:xfrm>
            <a:off x="8700730" y="2768441"/>
            <a:ext cx="15240" cy="407194"/>
          </a:xfrm>
          <a:prstGeom prst="roundRect">
            <a:avLst>
              <a:gd name="adj" fmla="val 320650"/>
            </a:avLst>
          </a:prstGeom>
          <a:solidFill>
            <a:srgbClr val="C0C1D7"/>
          </a:solidFill>
          <a:ln/>
        </p:spPr>
      </p:sp>
      <p:sp>
        <p:nvSpPr>
          <p:cNvPr id="20" name="Shape 18"/>
          <p:cNvSpPr/>
          <p:nvPr/>
        </p:nvSpPr>
        <p:spPr>
          <a:xfrm>
            <a:off x="8577501" y="3044785"/>
            <a:ext cx="261699" cy="261699"/>
          </a:xfrm>
          <a:prstGeom prst="roundRect">
            <a:avLst>
              <a:gd name="adj" fmla="val 1867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8654653" y="3088362"/>
            <a:ext cx="107394" cy="1745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 sz="1350" b="1" kern="0" spc="-4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1350" dirty="0"/>
          </a:p>
        </p:txBody>
      </p:sp>
      <p:sp>
        <p:nvSpPr>
          <p:cNvPr id="22" name="Text 20"/>
          <p:cNvSpPr/>
          <p:nvPr/>
        </p:nvSpPr>
        <p:spPr>
          <a:xfrm>
            <a:off x="7981117" y="1792962"/>
            <a:ext cx="1454348" cy="181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400"/>
              </a:lnSpc>
              <a:buNone/>
            </a:pPr>
            <a:r>
              <a:rPr lang="en-US" sz="1100" b="1" kern="0" spc="-3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AST Structure</a:t>
            </a:r>
            <a:endParaRPr lang="en-US" sz="1100" dirty="0"/>
          </a:p>
        </p:txBody>
      </p:sp>
      <p:sp>
        <p:nvSpPr>
          <p:cNvPr id="23" name="Shape 21"/>
          <p:cNvSpPr/>
          <p:nvPr/>
        </p:nvSpPr>
        <p:spPr>
          <a:xfrm>
            <a:off x="6096357" y="2105620"/>
            <a:ext cx="5223986" cy="546497"/>
          </a:xfrm>
          <a:prstGeom prst="roundRect">
            <a:avLst>
              <a:gd name="adj" fmla="val 8942"/>
            </a:avLst>
          </a:prstGeom>
          <a:solidFill>
            <a:srgbClr val="DADBF1"/>
          </a:solidFill>
          <a:ln/>
        </p:spPr>
      </p:sp>
      <p:sp>
        <p:nvSpPr>
          <p:cNvPr id="24" name="Shape 22"/>
          <p:cNvSpPr/>
          <p:nvPr/>
        </p:nvSpPr>
        <p:spPr>
          <a:xfrm>
            <a:off x="6090642" y="2105620"/>
            <a:ext cx="5235416" cy="546497"/>
          </a:xfrm>
          <a:prstGeom prst="roundRect">
            <a:avLst>
              <a:gd name="adj" fmla="val 3194"/>
            </a:avLst>
          </a:prstGeom>
          <a:solidFill>
            <a:srgbClr val="DADBF1"/>
          </a:solidFill>
          <a:ln/>
        </p:spPr>
      </p:sp>
      <p:sp>
        <p:nvSpPr>
          <p:cNvPr id="25" name="Text 23"/>
          <p:cNvSpPr/>
          <p:nvPr/>
        </p:nvSpPr>
        <p:spPr>
          <a:xfrm>
            <a:off x="6206966" y="2192774"/>
            <a:ext cx="5002768" cy="3721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450"/>
              </a:lnSpc>
              <a:buNone/>
            </a:pPr>
            <a:r>
              <a:rPr lang="en-US" sz="900" kern="0" spc="-1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Block → VarDeclaration → Assignment BinaryOp (x + 10)</a:t>
            </a:r>
            <a:endParaRPr lang="en-US" sz="900" dirty="0"/>
          </a:p>
          <a:p>
            <a:pPr marL="0" indent="0" algn="ctr">
              <a:lnSpc>
                <a:spcPts val="1450"/>
              </a:lnSpc>
              <a:buNone/>
            </a:pPr>
            <a:r>
              <a:rPr lang="en-US" sz="900" kern="0" spc="-1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If → BinaryOp (y == 15) → Assignment (x = y)</a:t>
            </a:r>
            <a:endParaRPr lang="en-US" sz="900" dirty="0"/>
          </a:p>
        </p:txBody>
      </p:sp>
      <p:sp>
        <p:nvSpPr>
          <p:cNvPr id="26" name="Shape 24"/>
          <p:cNvSpPr/>
          <p:nvPr/>
        </p:nvSpPr>
        <p:spPr>
          <a:xfrm>
            <a:off x="11487269" y="3175635"/>
            <a:ext cx="15240" cy="407194"/>
          </a:xfrm>
          <a:prstGeom prst="roundRect">
            <a:avLst>
              <a:gd name="adj" fmla="val 320650"/>
            </a:avLst>
          </a:prstGeom>
          <a:solidFill>
            <a:srgbClr val="C0C1D7"/>
          </a:solidFill>
          <a:ln/>
        </p:spPr>
      </p:sp>
      <p:sp>
        <p:nvSpPr>
          <p:cNvPr id="27" name="Shape 25"/>
          <p:cNvSpPr/>
          <p:nvPr/>
        </p:nvSpPr>
        <p:spPr>
          <a:xfrm>
            <a:off x="11364039" y="3044785"/>
            <a:ext cx="261699" cy="261699"/>
          </a:xfrm>
          <a:prstGeom prst="roundRect">
            <a:avLst>
              <a:gd name="adj" fmla="val 1867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8" name="Text 26"/>
          <p:cNvSpPr/>
          <p:nvPr/>
        </p:nvSpPr>
        <p:spPr>
          <a:xfrm>
            <a:off x="11438453" y="3088362"/>
            <a:ext cx="112752" cy="1745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 sz="1350" b="1" kern="0" spc="-4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1350" dirty="0"/>
          </a:p>
        </p:txBody>
      </p:sp>
      <p:sp>
        <p:nvSpPr>
          <p:cNvPr id="29" name="Text 27"/>
          <p:cNvSpPr/>
          <p:nvPr/>
        </p:nvSpPr>
        <p:spPr>
          <a:xfrm>
            <a:off x="10596324" y="3699153"/>
            <a:ext cx="1797010" cy="181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400"/>
              </a:lnSpc>
              <a:buNone/>
            </a:pPr>
            <a:r>
              <a:rPr lang="en-US" sz="1100" b="1" kern="0" spc="-3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Generated Assembly Code</a:t>
            </a:r>
            <a:endParaRPr lang="en-US" sz="1100" dirty="0"/>
          </a:p>
        </p:txBody>
      </p:sp>
      <p:sp>
        <p:nvSpPr>
          <p:cNvPr id="30" name="Shape 28"/>
          <p:cNvSpPr/>
          <p:nvPr/>
        </p:nvSpPr>
        <p:spPr>
          <a:xfrm>
            <a:off x="8882896" y="4011811"/>
            <a:ext cx="5223986" cy="3896201"/>
          </a:xfrm>
          <a:prstGeom prst="roundRect">
            <a:avLst>
              <a:gd name="adj" fmla="val 1254"/>
            </a:avLst>
          </a:prstGeom>
          <a:solidFill>
            <a:srgbClr val="DADBF1"/>
          </a:solidFill>
          <a:ln/>
        </p:spPr>
      </p:sp>
      <p:sp>
        <p:nvSpPr>
          <p:cNvPr id="31" name="Shape 29"/>
          <p:cNvSpPr/>
          <p:nvPr/>
        </p:nvSpPr>
        <p:spPr>
          <a:xfrm>
            <a:off x="8877181" y="4011811"/>
            <a:ext cx="5235416" cy="3896201"/>
          </a:xfrm>
          <a:prstGeom prst="roundRect">
            <a:avLst>
              <a:gd name="adj" fmla="val 448"/>
            </a:avLst>
          </a:prstGeom>
          <a:solidFill>
            <a:srgbClr val="DADBF1"/>
          </a:solidFill>
          <a:ln/>
        </p:spPr>
      </p:sp>
      <p:sp>
        <p:nvSpPr>
          <p:cNvPr id="32" name="Text 30"/>
          <p:cNvSpPr/>
          <p:nvPr/>
        </p:nvSpPr>
        <p:spPr>
          <a:xfrm>
            <a:off x="8993505" y="4098965"/>
            <a:ext cx="5002768" cy="3721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450"/>
              </a:lnSpc>
              <a:buNone/>
            </a:pPr>
            <a:r>
              <a:rPr lang="en-US" sz="900" kern="0" spc="-1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.section .data</a:t>
            </a:r>
            <a:endParaRPr lang="en-US" sz="900" dirty="0"/>
          </a:p>
          <a:p>
            <a:pPr marL="0" indent="0" algn="ctr">
              <a:lnSpc>
                <a:spcPts val="1450"/>
              </a:lnSpc>
              <a:buNone/>
            </a:pPr>
            <a:r>
              <a:rPr lang="en-US" sz="900" kern="0" spc="-1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x: .word 0</a:t>
            </a:r>
            <a:endParaRPr lang="en-US" sz="900" dirty="0"/>
          </a:p>
          <a:p>
            <a:pPr marL="0" indent="0" algn="ctr">
              <a:lnSpc>
                <a:spcPts val="1450"/>
              </a:lnSpc>
              <a:buNone/>
            </a:pPr>
            <a:r>
              <a:rPr lang="en-US" sz="900" kern="0" spc="-1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y: .word 0</a:t>
            </a:r>
            <a:endParaRPr lang="en-US" sz="900" dirty="0"/>
          </a:p>
          <a:p>
            <a:pPr marL="0" indent="0" algn="ctr">
              <a:lnSpc>
                <a:spcPts val="1450"/>
              </a:lnSpc>
              <a:buNone/>
            </a:pPr>
            <a:r>
              <a:rPr lang="en-US" sz="900" kern="0" spc="-1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.section .text</a:t>
            </a:r>
            <a:endParaRPr lang="en-US" sz="900" dirty="0"/>
          </a:p>
          <a:p>
            <a:pPr marL="0" indent="0" algn="ctr">
              <a:lnSpc>
                <a:spcPts val="1450"/>
              </a:lnSpc>
              <a:buNone/>
            </a:pPr>
            <a:r>
              <a:rPr lang="en-US" sz="900" kern="0" spc="-1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_start:</a:t>
            </a:r>
            <a:endParaRPr lang="en-US" sz="900" dirty="0"/>
          </a:p>
          <a:p>
            <a:pPr marL="0" indent="0" algn="ctr">
              <a:lnSpc>
                <a:spcPts val="1450"/>
              </a:lnSpc>
              <a:buNone/>
            </a:pPr>
            <a:r>
              <a:rPr lang="en-US" sz="900" kern="0" spc="-1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MOV R0, #5</a:t>
            </a:r>
            <a:endParaRPr lang="en-US" sz="900" dirty="0"/>
          </a:p>
          <a:p>
            <a:pPr marL="0" indent="0" algn="ctr">
              <a:lnSpc>
                <a:spcPts val="1450"/>
              </a:lnSpc>
              <a:buNone/>
            </a:pPr>
            <a:r>
              <a:rPr lang="en-US" sz="900" kern="0" spc="-1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STR R0, [x]</a:t>
            </a:r>
            <a:endParaRPr lang="en-US" sz="900" dirty="0"/>
          </a:p>
          <a:p>
            <a:pPr marL="0" indent="0" algn="ctr">
              <a:lnSpc>
                <a:spcPts val="1450"/>
              </a:lnSpc>
              <a:buNone/>
            </a:pPr>
            <a:r>
              <a:rPr lang="en-US" sz="900" kern="0" spc="-1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MOV R0, [x]</a:t>
            </a:r>
            <a:endParaRPr lang="en-US" sz="900" dirty="0"/>
          </a:p>
          <a:p>
            <a:pPr marL="0" indent="0" algn="ctr">
              <a:lnSpc>
                <a:spcPts val="1450"/>
              </a:lnSpc>
              <a:buNone/>
            </a:pPr>
            <a:r>
              <a:rPr lang="en-US" sz="900" kern="0" spc="-1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MOV R1, #10</a:t>
            </a:r>
            <a:endParaRPr lang="en-US" sz="900" dirty="0"/>
          </a:p>
          <a:p>
            <a:pPr marL="0" indent="0" algn="ctr">
              <a:lnSpc>
                <a:spcPts val="1450"/>
              </a:lnSpc>
              <a:buNone/>
            </a:pPr>
            <a:r>
              <a:rPr lang="en-US" sz="900" kern="0" spc="-1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ADD R2, R0, R1</a:t>
            </a:r>
            <a:endParaRPr lang="en-US" sz="900" dirty="0"/>
          </a:p>
          <a:p>
            <a:pPr marL="0" indent="0" algn="ctr">
              <a:lnSpc>
                <a:spcPts val="1450"/>
              </a:lnSpc>
              <a:buNone/>
            </a:pPr>
            <a:r>
              <a:rPr lang="en-US" sz="900" kern="0" spc="-1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STR R2, [y]</a:t>
            </a:r>
            <a:endParaRPr lang="en-US" sz="900" dirty="0"/>
          </a:p>
          <a:p>
            <a:pPr marL="0" indent="0" algn="ctr">
              <a:lnSpc>
                <a:spcPts val="1450"/>
              </a:lnSpc>
              <a:buNone/>
            </a:pPr>
            <a:r>
              <a:rPr lang="en-US" sz="900" kern="0" spc="-1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LDR R3, [y]</a:t>
            </a:r>
            <a:endParaRPr lang="en-US" sz="900" dirty="0"/>
          </a:p>
          <a:p>
            <a:pPr marL="0" indent="0" algn="ctr">
              <a:lnSpc>
                <a:spcPts val="1450"/>
              </a:lnSpc>
              <a:buNone/>
            </a:pPr>
            <a:r>
              <a:rPr lang="en-US" sz="900" kern="0" spc="-1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CMP R3, #15</a:t>
            </a:r>
            <a:endParaRPr lang="en-US" sz="900" dirty="0"/>
          </a:p>
          <a:p>
            <a:pPr marL="0" indent="0" algn="ctr">
              <a:lnSpc>
                <a:spcPts val="1450"/>
              </a:lnSpc>
              <a:buNone/>
            </a:pPr>
            <a:r>
              <a:rPr lang="en-US" sz="900" kern="0" spc="-1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BNE L1</a:t>
            </a:r>
            <a:endParaRPr lang="en-US" sz="900" dirty="0"/>
          </a:p>
          <a:p>
            <a:pPr marL="0" indent="0" algn="ctr">
              <a:lnSpc>
                <a:spcPts val="1450"/>
              </a:lnSpc>
              <a:buNone/>
            </a:pPr>
            <a:r>
              <a:rPr lang="en-US" sz="900" kern="0" spc="-1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LDR R4, [y]</a:t>
            </a:r>
            <a:endParaRPr lang="en-US" sz="900" dirty="0"/>
          </a:p>
          <a:p>
            <a:pPr marL="0" indent="0" algn="ctr">
              <a:lnSpc>
                <a:spcPts val="1450"/>
              </a:lnSpc>
              <a:buNone/>
            </a:pPr>
            <a:r>
              <a:rPr lang="en-US" sz="900" kern="0" spc="-1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STR R4, [x]</a:t>
            </a:r>
            <a:endParaRPr lang="en-US" sz="900" dirty="0"/>
          </a:p>
          <a:p>
            <a:pPr marL="0" indent="0" algn="ctr">
              <a:lnSpc>
                <a:spcPts val="1450"/>
              </a:lnSpc>
              <a:buNone/>
            </a:pPr>
            <a:r>
              <a:rPr lang="en-US" sz="900" kern="0" spc="-1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L1:</a:t>
            </a:r>
            <a:endParaRPr lang="en-US" sz="900" dirty="0"/>
          </a:p>
          <a:p>
            <a:pPr marL="0" indent="0" algn="ctr">
              <a:lnSpc>
                <a:spcPts val="1450"/>
              </a:lnSpc>
              <a:buNone/>
            </a:pPr>
            <a:r>
              <a:rPr lang="en-US" sz="900" kern="0" spc="-1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MOV R7, #1</a:t>
            </a:r>
            <a:endParaRPr lang="en-US" sz="900" dirty="0"/>
          </a:p>
          <a:p>
            <a:pPr marL="0" indent="0" algn="ctr">
              <a:lnSpc>
                <a:spcPts val="1450"/>
              </a:lnSpc>
              <a:buNone/>
            </a:pPr>
            <a:r>
              <a:rPr lang="en-US" sz="900" kern="0" spc="-1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MOV R0, #0</a:t>
            </a:r>
            <a:endParaRPr lang="en-US" sz="900" dirty="0"/>
          </a:p>
          <a:p>
            <a:pPr marL="0" indent="0" algn="ctr">
              <a:lnSpc>
                <a:spcPts val="1450"/>
              </a:lnSpc>
              <a:buNone/>
            </a:pPr>
            <a:r>
              <a:rPr lang="en-US" sz="900" kern="0" spc="-1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SWI 0</a:t>
            </a:r>
            <a:endParaRPr lang="en-US" sz="9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2A0CF6-9517-B52B-80B2-C4770097C2C9}"/>
              </a:ext>
            </a:extLst>
          </p:cNvPr>
          <p:cNvSpPr/>
          <p:nvPr/>
        </p:nvSpPr>
        <p:spPr>
          <a:xfrm>
            <a:off x="12500810" y="7908012"/>
            <a:ext cx="2129589" cy="321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730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0447" y="3238976"/>
            <a:ext cx="12135088" cy="6431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050" b="1" kern="0" spc="-122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Conclusion: Advantages and Future Enhancements</a:t>
            </a:r>
            <a:endParaRPr lang="en-US" sz="4050" dirty="0"/>
          </a:p>
        </p:txBody>
      </p:sp>
      <p:sp>
        <p:nvSpPr>
          <p:cNvPr id="4" name="Text 1"/>
          <p:cNvSpPr/>
          <p:nvPr/>
        </p:nvSpPr>
        <p:spPr>
          <a:xfrm>
            <a:off x="720447" y="4190881"/>
            <a:ext cx="13189506" cy="6586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compiler's modular design, thorough error handling, and potential for optimization and future enhancements make it a valuable tool for software development.</a:t>
            </a:r>
            <a:endParaRPr lang="en-US" sz="16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447" y="5080992"/>
            <a:ext cx="514588" cy="51458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20447" y="5801320"/>
            <a:ext cx="2573060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kern="0" spc="-6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Modular Design</a:t>
            </a:r>
            <a:endParaRPr lang="en-US" sz="2000" dirty="0"/>
          </a:p>
        </p:txBody>
      </p:sp>
      <p:sp>
        <p:nvSpPr>
          <p:cNvPr id="7" name="Text 3"/>
          <p:cNvSpPr/>
          <p:nvPr/>
        </p:nvSpPr>
        <p:spPr>
          <a:xfrm>
            <a:off x="720447" y="6246376"/>
            <a:ext cx="4190643" cy="987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Each component is responsible for a specific task, making the system easy to maintain and extend.</a:t>
            </a:r>
            <a:endParaRPr lang="en-US" sz="16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819" y="5080992"/>
            <a:ext cx="514588" cy="51458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219819" y="5801320"/>
            <a:ext cx="2573060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kern="0" spc="-6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Error Handling</a:t>
            </a:r>
            <a:endParaRPr lang="en-US" sz="2000" dirty="0"/>
          </a:p>
        </p:txBody>
      </p:sp>
      <p:sp>
        <p:nvSpPr>
          <p:cNvPr id="10" name="Text 5"/>
          <p:cNvSpPr/>
          <p:nvPr/>
        </p:nvSpPr>
        <p:spPr>
          <a:xfrm>
            <a:off x="5219819" y="6246376"/>
            <a:ext cx="4190643" cy="6586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Thorough error checking at each stage ensures that invalid code is caught early.</a:t>
            </a:r>
            <a:endParaRPr lang="en-US" sz="16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9191" y="5080992"/>
            <a:ext cx="514588" cy="514588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719191" y="5801320"/>
            <a:ext cx="2597229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kern="0" spc="-6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Future Enhancements</a:t>
            </a:r>
            <a:endParaRPr lang="en-US" sz="2000" dirty="0"/>
          </a:p>
        </p:txBody>
      </p:sp>
      <p:sp>
        <p:nvSpPr>
          <p:cNvPr id="13" name="Text 7"/>
          <p:cNvSpPr/>
          <p:nvPr/>
        </p:nvSpPr>
        <p:spPr>
          <a:xfrm>
            <a:off x="9719191" y="6246376"/>
            <a:ext cx="4190762" cy="13173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generated assembly code can be optimized for performance. Adding more control structures and data types could enhance the compiler.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CFCA1-8A81-C4E4-B95A-9F3702AACF74}"/>
              </a:ext>
            </a:extLst>
          </p:cNvPr>
          <p:cNvSpPr/>
          <p:nvPr/>
        </p:nvSpPr>
        <p:spPr>
          <a:xfrm>
            <a:off x="12500810" y="7327232"/>
            <a:ext cx="2129589" cy="902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749</Words>
  <Application>Microsoft Office PowerPoint</Application>
  <PresentationFormat>Custom</PresentationFormat>
  <Paragraphs>89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Consolas</vt:lpstr>
      <vt:lpstr>Inter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Abhay Bairagi</cp:lastModifiedBy>
  <cp:revision>3</cp:revision>
  <dcterms:created xsi:type="dcterms:W3CDTF">2024-12-24T17:19:41Z</dcterms:created>
  <dcterms:modified xsi:type="dcterms:W3CDTF">2024-12-24T17:24:06Z</dcterms:modified>
</cp:coreProperties>
</file>