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571E-C924-4502-99CC-1B0651D2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4F1D-8172-4197-ABF3-69517D2E9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0FB3-5DE0-4643-9B0B-48027382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9E7-2B22-4CB9-8993-303DE34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F81C-9F1A-46A8-99F4-62F41629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1E8A-59BE-440D-B6B5-5EBFEBFD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14F0-D3B1-40F5-AC97-3A163F28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A585-0DA3-49C6-BAC1-6F8E645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BEAC-AE26-4F4D-A88F-6C93F195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C3C9-1F8C-4A17-8296-50C03716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A149D-9499-4CA0-886A-954D6840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9734A-480A-442D-B943-E2CCA721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9CEC-228A-48BF-B1A0-6201CACA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C385-7426-4BB7-9F68-1C4DD98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E887-2CED-4F64-934E-15049722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7986-DD1E-4364-8498-A0A58DF8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CA1C-3DE7-43AB-9809-C786242A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D78D-8131-42F5-9CD0-D15267E1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56AA-112A-4D22-ACC5-59C420DA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D34F-636B-424A-ACE3-8D6C898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8326-1C2C-47A3-BC5C-371CA908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C7567-AE6D-4EAC-AF35-58A6DD4A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66D1-7A1A-463F-9AD4-B7CCAC2C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DB0C-6734-4D6F-BBFA-93D85C6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67F-6BF4-424C-B157-685A2987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34D3-A8DD-400E-9113-6FD17A2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7D35-1FE5-495F-BE20-548931DB4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FF85-F968-4E91-AFD4-5D56E6BA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639E-6F4D-4904-B5BC-255A2AAE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3A97-8F66-4752-A5E5-3BD60F82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BE6F-3EEB-4FD0-900B-0695B39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08C0-C923-43F3-97F5-0BAB74AF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B97C-32DA-4540-B7E9-E7A5DF26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DF97-5820-42FB-890A-CE86582C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37573-7E42-4C5C-96F8-34213565C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E4813-762A-43E5-BFC2-39BE1EF6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5E856-F80E-45AC-8ECE-728C223B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9EAE3-DA70-4D21-8701-2ED3FEA0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DD458-A2EC-454E-BBD4-03C07DD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D860-3CE1-42DB-86F6-5582BA5E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46F90-30FB-4A8D-8BF0-534E9579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A2F06-598C-4D2D-9432-38BACA3D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5FCDD-5C19-4A69-B7F7-6DD4B2A2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4D3B9-B9AF-4E64-93DE-F4D199F5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10FB8-2685-49AA-800A-7E521FB4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4447-0C01-43CB-9E73-E49809B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F8AC-4692-4C43-9227-C776915B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A96-5BB7-4FA5-A6A8-BDD978C3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43448-62D5-4A76-AE25-D1120054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47114-1287-4479-9DBC-5E291143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B1F9-82E4-403A-8FFD-9DFC3919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30B6B-4AD9-4598-BF83-376DB875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9BD3-37C0-48C2-B907-5A03C70C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04407-01AB-4883-A31E-853383D0B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5037E-ECBD-437B-B465-BFD0426C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4221-D811-42AE-844D-7C04BC6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F2E9-99B7-451E-9E26-7A53964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05C1D-6516-401E-B7F2-A10CAB78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11D26-D387-4C97-A77C-8A405EE9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87F4-7800-4CAD-83C7-B5148B09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A333-D915-4CB2-9CC5-64855609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EFBC-301E-4ED3-BFB7-083D8261CC3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1E10-1FB9-4ADF-B650-A00FC7CA3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047C-F724-4389-8F0B-43FE2EB81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BFB5-E755-4C9F-8912-114F548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5513-DE4F-4221-A1CD-00C7DA25C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9286"/>
            <a:ext cx="12192000" cy="22793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Analysis of Bank Loan </a:t>
            </a:r>
          </a:p>
        </p:txBody>
      </p:sp>
    </p:spTree>
    <p:extLst>
      <p:ext uri="{BB962C8B-B14F-4D97-AF65-F5344CB8AC3E}">
        <p14:creationId xmlns:p14="http://schemas.microsoft.com/office/powerpoint/2010/main" val="14090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994B-2CFF-4CC7-A6A1-08378D2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2"/>
            <a:ext cx="9250017" cy="655292"/>
          </a:xfrm>
        </p:spPr>
        <p:txBody>
          <a:bodyPr>
            <a:normAutofit/>
          </a:bodyPr>
          <a:lstStyle/>
          <a:p>
            <a:r>
              <a:rPr lang="en-US" sz="4000" b="1" dirty="0"/>
              <a:t>KPI 4 - State wise and month wise loan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C803A-BF29-4B99-8D69-02B5C8DB87C6}"/>
              </a:ext>
            </a:extLst>
          </p:cNvPr>
          <p:cNvSpPr/>
          <p:nvPr/>
        </p:nvSpPr>
        <p:spPr>
          <a:xfrm>
            <a:off x="1192695" y="4680763"/>
            <a:ext cx="10469217" cy="53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 : This chart displays month wise loan status of customers which is divided into quarter wise by using different colors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0A5-D742-4D16-80F5-878B536C402D}"/>
              </a:ext>
            </a:extLst>
          </p:cNvPr>
          <p:cNvSpPr txBox="1"/>
          <p:nvPr/>
        </p:nvSpPr>
        <p:spPr>
          <a:xfrm>
            <a:off x="1192696" y="5348117"/>
            <a:ext cx="10561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Observation </a:t>
            </a:r>
            <a:r>
              <a:rPr lang="en-US" dirty="0"/>
              <a:t>: The bar chart illustrates the monthly loan status of customers, organized by quarters. A state filter is applied in the dashboard, enabling a focused view of customer loan status for each individual state, allowing for in-depth, region-specific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F1218-3856-4BF5-9F75-CC56DE10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39" y="792562"/>
            <a:ext cx="5038519" cy="37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994B-2CFF-4CC7-A6A1-08378D2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2"/>
            <a:ext cx="9727095" cy="6552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KPI 5 – Home ownership vs Last payment date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C803A-BF29-4B99-8D69-02B5C8DB87C6}"/>
              </a:ext>
            </a:extLst>
          </p:cNvPr>
          <p:cNvSpPr/>
          <p:nvPr/>
        </p:nvSpPr>
        <p:spPr>
          <a:xfrm>
            <a:off x="1192695" y="4680763"/>
            <a:ext cx="10469217" cy="53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 : This chart displays count of home ownership of borrower.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0A5-D742-4D16-80F5-878B536C402D}"/>
              </a:ext>
            </a:extLst>
          </p:cNvPr>
          <p:cNvSpPr txBox="1"/>
          <p:nvPr/>
        </p:nvSpPr>
        <p:spPr>
          <a:xfrm>
            <a:off x="1192696" y="5348117"/>
            <a:ext cx="10561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Observation </a:t>
            </a:r>
            <a:r>
              <a:rPr lang="en-US" dirty="0"/>
              <a:t>: This donut chart shows the types of home ownership among loan borrowers, with each type shown in a different color. The data is also broken down by year from 2007 to 2011. A year filter lets us focus on home ownership counts for specific years, making it easy to see trends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4786-A0C3-46C4-BAD0-B20BA77D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71" y="586553"/>
            <a:ext cx="4685058" cy="3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673-6719-48B8-989F-EA9E687B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352A3-A2A4-4C44-82B3-E8C86B92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dashboard offers a clear overview of loan distribution, borrower profiles, and repayment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Visualizations help identify high-risk segments, allowing for targeted risk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Payment behavior based on borrower verification status is tracked for better insights into payment reliability.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These insights support informed decision-making, reduce default rates, and enhance overall financial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2F04-4425-46E9-B0AF-6993C2D6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239" y="3024709"/>
            <a:ext cx="3263522" cy="80858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548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A65-ACFA-4DD4-AF95-C3E15F58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302" y="326088"/>
            <a:ext cx="3123395" cy="157265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CC00"/>
                </a:solidFill>
                <a:latin typeface="Arial Black" panose="020B0A04020102020204" pitchFamily="34" charset="0"/>
              </a:rPr>
              <a:t>AGENDA</a:t>
            </a:r>
            <a:br>
              <a:rPr lang="en-US" sz="6000" dirty="0">
                <a:solidFill>
                  <a:srgbClr val="FFCC00"/>
                </a:solidFill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1FB86-7747-4617-B128-CAE806748EC6}"/>
              </a:ext>
            </a:extLst>
          </p:cNvPr>
          <p:cNvSpPr txBox="1"/>
          <p:nvPr/>
        </p:nvSpPr>
        <p:spPr>
          <a:xfrm>
            <a:off x="715617" y="1678675"/>
            <a:ext cx="25709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B243D-9083-444D-887D-F5130D061EDB}"/>
              </a:ext>
            </a:extLst>
          </p:cNvPr>
          <p:cNvSpPr txBox="1"/>
          <p:nvPr/>
        </p:nvSpPr>
        <p:spPr>
          <a:xfrm>
            <a:off x="715617" y="2676938"/>
            <a:ext cx="25709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15687-D114-4127-8188-2796B2035C0D}"/>
              </a:ext>
            </a:extLst>
          </p:cNvPr>
          <p:cNvSpPr txBox="1"/>
          <p:nvPr/>
        </p:nvSpPr>
        <p:spPr>
          <a:xfrm>
            <a:off x="715617" y="4681242"/>
            <a:ext cx="25709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20491-F578-407E-8B34-824F849A7985}"/>
              </a:ext>
            </a:extLst>
          </p:cNvPr>
          <p:cNvSpPr txBox="1"/>
          <p:nvPr/>
        </p:nvSpPr>
        <p:spPr>
          <a:xfrm>
            <a:off x="715617" y="3679090"/>
            <a:ext cx="25709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KPI’s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C2485-4044-4A0F-9829-73372047198E}"/>
              </a:ext>
            </a:extLst>
          </p:cNvPr>
          <p:cNvSpPr txBox="1"/>
          <p:nvPr/>
        </p:nvSpPr>
        <p:spPr>
          <a:xfrm>
            <a:off x="715617" y="5655822"/>
            <a:ext cx="25709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54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E0D-3CBA-4EED-827D-22487A25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407" y="185531"/>
            <a:ext cx="4161183" cy="71541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6BA92-E4F7-4533-945E-02CC3D8C6693}"/>
              </a:ext>
            </a:extLst>
          </p:cNvPr>
          <p:cNvSpPr txBox="1"/>
          <p:nvPr/>
        </p:nvSpPr>
        <p:spPr>
          <a:xfrm>
            <a:off x="1853901" y="2050918"/>
            <a:ext cx="4018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 of the Project 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           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       Analytics of Bank loan of customers project focuses on analyzing the bank loan data of customers to understand patterns, identify potential risk factors, and provide actionable insights.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0A46A-38EB-4893-B125-4BE483F2BD45}"/>
              </a:ext>
            </a:extLst>
          </p:cNvPr>
          <p:cNvSpPr txBox="1"/>
          <p:nvPr/>
        </p:nvSpPr>
        <p:spPr>
          <a:xfrm>
            <a:off x="6319883" y="2050918"/>
            <a:ext cx="4018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Importance of Bank Loan Analytics 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        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      Analyzing customer loan data accurately helps banks make better loan decisions, reduce risks, and keep customers happy.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2B3A8-E410-4740-8C1E-41D825EAD5C4}"/>
              </a:ext>
            </a:extLst>
          </p:cNvPr>
          <p:cNvCxnSpPr>
            <a:cxnSpLocks/>
          </p:cNvCxnSpPr>
          <p:nvPr/>
        </p:nvCxnSpPr>
        <p:spPr>
          <a:xfrm>
            <a:off x="6095999" y="1630017"/>
            <a:ext cx="1" cy="304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2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1E3D-789D-4B98-A93D-18A9C69D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37" y="0"/>
            <a:ext cx="4363002" cy="7421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D0061-471C-44F6-B8CF-88A8E0B7D287}"/>
              </a:ext>
            </a:extLst>
          </p:cNvPr>
          <p:cNvSpPr/>
          <p:nvPr/>
        </p:nvSpPr>
        <p:spPr>
          <a:xfrm>
            <a:off x="1414946" y="1656522"/>
            <a:ext cx="2690191" cy="36841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study customer profiles and how loans are given out.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A228EA-9470-453F-AEEB-28DD9A06A2D2}"/>
              </a:ext>
            </a:extLst>
          </p:cNvPr>
          <p:cNvSpPr/>
          <p:nvPr/>
        </p:nvSpPr>
        <p:spPr>
          <a:xfrm>
            <a:off x="4625009" y="1656522"/>
            <a:ext cx="2690191" cy="3684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find what affects loan approvals and defaults.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530F42-25B8-44E3-BD0D-2FC895FFC99D}"/>
              </a:ext>
            </a:extLst>
          </p:cNvPr>
          <p:cNvSpPr/>
          <p:nvPr/>
        </p:nvSpPr>
        <p:spPr>
          <a:xfrm>
            <a:off x="7835072" y="1656522"/>
            <a:ext cx="2690191" cy="3684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 suggest ways to increase loan approvals and lower defaults.</a:t>
            </a:r>
          </a:p>
        </p:txBody>
      </p:sp>
    </p:spTree>
    <p:extLst>
      <p:ext uri="{BB962C8B-B14F-4D97-AF65-F5344CB8AC3E}">
        <p14:creationId xmlns:p14="http://schemas.microsoft.com/office/powerpoint/2010/main" val="41049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1FAF-A502-49CB-8C79-ACB7A87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341" y="106018"/>
            <a:ext cx="5173318" cy="5757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13213-BE5C-42C6-A471-CBD4BAFD2125}"/>
              </a:ext>
            </a:extLst>
          </p:cNvPr>
          <p:cNvSpPr/>
          <p:nvPr/>
        </p:nvSpPr>
        <p:spPr>
          <a:xfrm>
            <a:off x="917298" y="1828794"/>
            <a:ext cx="1550504" cy="32865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KPI-1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Year wise loan amount stats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AF634-2246-4956-9FA2-2B6AAD8C80DC}"/>
              </a:ext>
            </a:extLst>
          </p:cNvPr>
          <p:cNvSpPr/>
          <p:nvPr/>
        </p:nvSpPr>
        <p:spPr>
          <a:xfrm>
            <a:off x="3209200" y="1828794"/>
            <a:ext cx="1550504" cy="32865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KPI-2</a:t>
            </a:r>
          </a:p>
          <a:p>
            <a:pPr algn="ctr"/>
            <a:endParaRPr lang="en-IN" sz="2400" dirty="0">
              <a:latin typeface="+mj-lt"/>
            </a:endParaRPr>
          </a:p>
          <a:p>
            <a:pPr algn="ctr"/>
            <a:r>
              <a:rPr lang="en-IN" sz="2400" dirty="0">
                <a:latin typeface="+mj-lt"/>
              </a:rPr>
              <a:t>Grade and sub grade wise </a:t>
            </a:r>
            <a:r>
              <a:rPr lang="en-IN" sz="2400" dirty="0" err="1">
                <a:latin typeface="+mj-lt"/>
              </a:rPr>
              <a:t>Revol</a:t>
            </a:r>
            <a:r>
              <a:rPr lang="en-IN" sz="2400" dirty="0">
                <a:latin typeface="+mj-lt"/>
              </a:rPr>
              <a:t>_ </a:t>
            </a:r>
            <a:r>
              <a:rPr lang="en-IN" sz="2400" dirty="0" err="1">
                <a:latin typeface="+mj-lt"/>
              </a:rPr>
              <a:t>bal</a:t>
            </a:r>
            <a:endParaRPr lang="en-IN" sz="2400" dirty="0">
              <a:latin typeface="+mj-lt"/>
            </a:endParaRP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DA80D-FA3B-4BD3-BAC0-979E5F05055B}"/>
              </a:ext>
            </a:extLst>
          </p:cNvPr>
          <p:cNvSpPr/>
          <p:nvPr/>
        </p:nvSpPr>
        <p:spPr>
          <a:xfrm>
            <a:off x="5607119" y="1828794"/>
            <a:ext cx="1550504" cy="32865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KPI-3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Verified vs Non-verified Status</a:t>
            </a:r>
          </a:p>
          <a:p>
            <a:pPr algn="ctr"/>
            <a:endParaRPr lang="en-US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027C2-57C5-4DA9-BF93-D2539C4566C3}"/>
              </a:ext>
            </a:extLst>
          </p:cNvPr>
          <p:cNvSpPr/>
          <p:nvPr/>
        </p:nvSpPr>
        <p:spPr>
          <a:xfrm>
            <a:off x="7846012" y="1828794"/>
            <a:ext cx="1550504" cy="32865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KPI-4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State wise and month wise loan status</a:t>
            </a:r>
          </a:p>
          <a:p>
            <a:pPr algn="ctr"/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002E25-87B6-4A7C-B62B-D83060036905}"/>
              </a:ext>
            </a:extLst>
          </p:cNvPr>
          <p:cNvSpPr/>
          <p:nvPr/>
        </p:nvSpPr>
        <p:spPr>
          <a:xfrm>
            <a:off x="10084905" y="1828794"/>
            <a:ext cx="1550504" cy="32865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KPI-5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Home ownership vs last payment date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62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F028-C466-4827-BED7-1C314C1B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578" y="30220"/>
            <a:ext cx="2792896" cy="56612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83445-A9F2-43B1-8915-3AA6E6A4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596349"/>
            <a:ext cx="11926956" cy="61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994B-2CFF-4CC7-A6A1-08378D2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35" y="100083"/>
            <a:ext cx="7272130" cy="655292"/>
          </a:xfrm>
        </p:spPr>
        <p:txBody>
          <a:bodyPr>
            <a:normAutofit/>
          </a:bodyPr>
          <a:lstStyle/>
          <a:p>
            <a:r>
              <a:rPr lang="en-US" sz="4000" b="1" dirty="0"/>
              <a:t>KPI 1 - </a:t>
            </a:r>
            <a:r>
              <a:rPr lang="en-IN" sz="4000" b="1" dirty="0">
                <a:latin typeface="+mj-lt"/>
              </a:rPr>
              <a:t>Year wise loan amount Stats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ED42-0E2F-47F2-A17E-E5BBCD0F9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67" y="977564"/>
            <a:ext cx="8455022" cy="3435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C803A-BF29-4B99-8D69-02B5C8DB87C6}"/>
              </a:ext>
            </a:extLst>
          </p:cNvPr>
          <p:cNvSpPr/>
          <p:nvPr/>
        </p:nvSpPr>
        <p:spPr>
          <a:xfrm>
            <a:off x="238538" y="4953021"/>
            <a:ext cx="7272130" cy="53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 : Breakdown of loan amounts distributed each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0A5-D742-4D16-80F5-878B536C402D}"/>
              </a:ext>
            </a:extLst>
          </p:cNvPr>
          <p:cNvSpPr txBox="1"/>
          <p:nvPr/>
        </p:nvSpPr>
        <p:spPr>
          <a:xfrm>
            <a:off x="1086679" y="5483107"/>
            <a:ext cx="10561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Observation </a:t>
            </a:r>
            <a:r>
              <a:rPr lang="en-US" dirty="0"/>
              <a:t>: The line chart indicates that 2007 had the lowest total loan amount requested, while 2011 saw the highest total loan amount requested. This trend highlights a significant increase in loan requests over this period.</a:t>
            </a:r>
          </a:p>
        </p:txBody>
      </p:sp>
    </p:spTree>
    <p:extLst>
      <p:ext uri="{BB962C8B-B14F-4D97-AF65-F5344CB8AC3E}">
        <p14:creationId xmlns:p14="http://schemas.microsoft.com/office/powerpoint/2010/main" val="19567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994B-2CFF-4CC7-A6A1-08378D2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52" y="66263"/>
            <a:ext cx="7673009" cy="6552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KPI 2 - </a:t>
            </a:r>
            <a:r>
              <a:rPr lang="en-IN" sz="4000" b="1" dirty="0"/>
              <a:t>Grade &amp; sub-grade wise </a:t>
            </a:r>
            <a:r>
              <a:rPr lang="en-IN" sz="4000" b="1" dirty="0" err="1"/>
              <a:t>revol_bal</a:t>
            </a:r>
            <a:r>
              <a:rPr lang="en-IN" sz="4000" b="1" dirty="0"/>
              <a:t> </a:t>
            </a:r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C803A-BF29-4B99-8D69-02B5C8DB87C6}"/>
              </a:ext>
            </a:extLst>
          </p:cNvPr>
          <p:cNvSpPr/>
          <p:nvPr/>
        </p:nvSpPr>
        <p:spPr>
          <a:xfrm>
            <a:off x="1192696" y="4680763"/>
            <a:ext cx="6652592" cy="53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 : Grade and sub-grade wise revolving balance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0A5-D742-4D16-80F5-878B536C402D}"/>
              </a:ext>
            </a:extLst>
          </p:cNvPr>
          <p:cNvSpPr txBox="1"/>
          <p:nvPr/>
        </p:nvSpPr>
        <p:spPr>
          <a:xfrm>
            <a:off x="1192696" y="5348117"/>
            <a:ext cx="10561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Observation </a:t>
            </a:r>
            <a:r>
              <a:rPr lang="en-US" dirty="0"/>
              <a:t>: This bar chart illustrates the revolving balance for each grade and sub-grade, with different colors used to represent each sub-grade within a grade. This visualization allows us to easily identify which grades or sub-grades have the highest and lowest revolving balances.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34E7B-4CED-4547-AC35-AF734D22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20" y="858823"/>
            <a:ext cx="8084654" cy="36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994B-2CFF-4CC7-A6A1-08378D2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66263"/>
            <a:ext cx="10561982" cy="6552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KPI 3 - Total payment for verified and non verified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C803A-BF29-4B99-8D69-02B5C8DB87C6}"/>
              </a:ext>
            </a:extLst>
          </p:cNvPr>
          <p:cNvSpPr/>
          <p:nvPr/>
        </p:nvSpPr>
        <p:spPr>
          <a:xfrm>
            <a:off x="1192696" y="4680763"/>
            <a:ext cx="6652592" cy="53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 : Display total payment for verified and non-verified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0A5-D742-4D16-80F5-878B536C402D}"/>
              </a:ext>
            </a:extLst>
          </p:cNvPr>
          <p:cNvSpPr txBox="1"/>
          <p:nvPr/>
        </p:nvSpPr>
        <p:spPr>
          <a:xfrm>
            <a:off x="1192696" y="5348117"/>
            <a:ext cx="10561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Observation </a:t>
            </a:r>
            <a:r>
              <a:rPr lang="en-US" dirty="0"/>
              <a:t>: This pie chart shows the total payments made by verified and non-verified borrowers. Filters have been applied in dashboard to explore the payment distributions for different years and grades, allowing us to compare verified and non-verified borrowers across various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6FB07-E086-4AE7-AC29-AEFD68A7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42" y="858823"/>
            <a:ext cx="6844767" cy="35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559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 UI Light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Analysis of Bank Loan </vt:lpstr>
      <vt:lpstr>AGENDA </vt:lpstr>
      <vt:lpstr>INTRODUCTION</vt:lpstr>
      <vt:lpstr>PROJECT OBJECTIVE</vt:lpstr>
      <vt:lpstr>Key Performance Indicators</vt:lpstr>
      <vt:lpstr>DASHBOARD</vt:lpstr>
      <vt:lpstr>KPI 1 - Year wise loan amount Stats</vt:lpstr>
      <vt:lpstr>KPI 2 - Grade &amp; sub-grade wise revol_bal </vt:lpstr>
      <vt:lpstr>KPI 3 - Total payment for verified and non verified status</vt:lpstr>
      <vt:lpstr>KPI 4 - State wise and month wise loan status</vt:lpstr>
      <vt:lpstr>KPI 5 – Home ownership vs Last payment date status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abhayrogale2002@outlook.com</dc:creator>
  <cp:lastModifiedBy>abhayrogale2002@outlook.com</cp:lastModifiedBy>
  <cp:revision>31</cp:revision>
  <dcterms:created xsi:type="dcterms:W3CDTF">2024-10-25T15:02:51Z</dcterms:created>
  <dcterms:modified xsi:type="dcterms:W3CDTF">2024-10-27T12:31:05Z</dcterms:modified>
</cp:coreProperties>
</file>