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85" r:id="rId6"/>
    <p:sldId id="278" r:id="rId7"/>
    <p:sldId id="289" r:id="rId8"/>
    <p:sldId id="290" r:id="rId9"/>
    <p:sldId id="291" r:id="rId10"/>
    <p:sldId id="292" r:id="rId11"/>
    <p:sldId id="293" r:id="rId12"/>
    <p:sldId id="294" r:id="rId13"/>
    <p:sldId id="287" r:id="rId14"/>
    <p:sldId id="295" r:id="rId15"/>
    <p:sldId id="296" r:id="rId16"/>
    <p:sldId id="297" r:id="rId17"/>
    <p:sldId id="261" r:id="rId18"/>
    <p:sldId id="260" r:id="rId19"/>
    <p:sldId id="298" r:id="rId20"/>
    <p:sldId id="299" r:id="rId21"/>
    <p:sldId id="300" r:id="rId22"/>
    <p:sldId id="281" r:id="rId23"/>
    <p:sldId id="301" r:id="rId24"/>
    <p:sldId id="302" r:id="rId25"/>
    <p:sldId id="303"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70" d="100"/>
          <a:sy n="70" d="100"/>
        </p:scale>
        <p:origin x="536" y="4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8/26/2023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8/26/2023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8/26/2023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8/26/2023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8/26/2023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8/26/2023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8/26/2023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8/26/2023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8/26/2023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8/26/2023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8/26/2023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8/26/2023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ngall.com/business-growth-chart-p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leap.com/impact-government-debt-economic-growth-ghana-time-series-analysis-1990-2015/" TargetMode="External"/><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hyperlink" Target="https://www.thebluediamondgallery.com/tablet/a/analysis.html"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394847" cy="3668269"/>
          </a:xfrm>
        </p:spPr>
        <p:txBody>
          <a:bodyPr>
            <a:normAutofit/>
          </a:bodyPr>
          <a:lstStyle/>
          <a:p>
            <a:r>
              <a:rPr lang="en-US" dirty="0"/>
              <a:t>Telangana Growth Analysis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By Abhay Pratap Singh</a:t>
            </a:r>
          </a:p>
          <a:p>
            <a:r>
              <a:rPr lang="en-US" dirty="0"/>
              <a:t>August 29, 2023</a:t>
            </a:r>
          </a:p>
          <a:p>
            <a:endParaRPr lang="en-US" dirty="0"/>
          </a:p>
        </p:txBody>
      </p:sp>
      <p:pic>
        <p:nvPicPr>
          <p:cNvPr id="12" name="Picture Placeholder 11">
            <a:extLst>
              <a:ext uri="{FF2B5EF4-FFF2-40B4-BE49-F238E27FC236}">
                <a16:creationId xmlns:a16="http://schemas.microsoft.com/office/drawing/2014/main" id="{8C3207E1-6545-842B-07E3-D20A2F892E6B}"/>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19177" r="19177"/>
          <a:stretch>
            <a:fillRect/>
          </a:stretch>
        </p:blipFill>
        <p:spPr>
          <a:xfrm>
            <a:off x="6559741" y="457200"/>
            <a:ext cx="4941887"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659080" y="350922"/>
            <a:ext cx="2378075" cy="1111250"/>
          </a:xfrm>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833450" y="977626"/>
            <a:ext cx="10770285" cy="655320"/>
          </a:xfrm>
        </p:spPr>
        <p:txBody>
          <a:bodyPr>
            <a:normAutofit fontScale="90000"/>
          </a:bodyPr>
          <a:lstStyle/>
          <a:p>
            <a:r>
              <a:rPr lang="en-US" dirty="0"/>
              <a:t>Correlation Between Vehicles Sales And       Month Or Seasons</a:t>
            </a:r>
          </a:p>
        </p:txBody>
      </p:sp>
      <p:sp>
        <p:nvSpPr>
          <p:cNvPr id="5" name="TextBox 4">
            <a:extLst>
              <a:ext uri="{FF2B5EF4-FFF2-40B4-BE49-F238E27FC236}">
                <a16:creationId xmlns:a16="http://schemas.microsoft.com/office/drawing/2014/main" id="{20B7D9FB-45FF-313B-FA31-58A29B8E512D}"/>
              </a:ext>
            </a:extLst>
          </p:cNvPr>
          <p:cNvSpPr txBox="1"/>
          <p:nvPr/>
        </p:nvSpPr>
        <p:spPr>
          <a:xfrm>
            <a:off x="659080" y="2088876"/>
            <a:ext cx="493641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correlation is established by considering the sales of Fuel-type category. </a:t>
            </a:r>
          </a:p>
          <a:p>
            <a:pPr marL="285750" indent="-285750">
              <a:buFont typeface="Arial" panose="020B0604020202020204" pitchFamily="34" charset="0"/>
              <a:buChar char="•"/>
            </a:pPr>
            <a:r>
              <a:rPr lang="en-US" dirty="0"/>
              <a:t>As we can see from the line chart that the month of April and May has less sales than the regular sales in different districts and the month of October has significantly more sales than the various districts</a:t>
            </a:r>
          </a:p>
          <a:p>
            <a:pPr marL="285750" indent="-285750">
              <a:buFont typeface="Arial" panose="020B0604020202020204" pitchFamily="34" charset="0"/>
              <a:buChar char="•"/>
            </a:pPr>
            <a:r>
              <a:rPr lang="en-US" b="0" i="0" dirty="0">
                <a:solidFill>
                  <a:schemeClr val="tx1">
                    <a:lumMod val="95000"/>
                    <a:lumOff val="5000"/>
                  </a:schemeClr>
                </a:solidFill>
                <a:effectLst/>
                <a:latin typeface="Biome Light (Body)"/>
              </a:rPr>
              <a:t>October marks the end of the third quarter for businesses Companies, including car dealerships, which offer special deals or discounts to meet quarterly or yearly sales targets. This can encourage consumers to make purchases during this period.</a:t>
            </a:r>
            <a:endParaRPr lang="en-IN" dirty="0">
              <a:solidFill>
                <a:schemeClr val="tx1">
                  <a:lumMod val="95000"/>
                  <a:lumOff val="5000"/>
                </a:schemeClr>
              </a:solidFill>
              <a:latin typeface="Biome Light (Body)"/>
            </a:endParaRPr>
          </a:p>
        </p:txBody>
      </p:sp>
      <p:pic>
        <p:nvPicPr>
          <p:cNvPr id="12" name="Picture 11">
            <a:extLst>
              <a:ext uri="{FF2B5EF4-FFF2-40B4-BE49-F238E27FC236}">
                <a16:creationId xmlns:a16="http://schemas.microsoft.com/office/drawing/2014/main" id="{3C1612D8-7F25-DBBF-632C-EC284AFB87D7}"/>
              </a:ext>
            </a:extLst>
          </p:cNvPr>
          <p:cNvPicPr>
            <a:picLocks noChangeAspect="1"/>
          </p:cNvPicPr>
          <p:nvPr/>
        </p:nvPicPr>
        <p:blipFill>
          <a:blip r:embed="rId2"/>
          <a:stretch>
            <a:fillRect/>
          </a:stretch>
        </p:blipFill>
        <p:spPr>
          <a:xfrm>
            <a:off x="6181344" y="1932252"/>
            <a:ext cx="5742432" cy="4367964"/>
          </a:xfrm>
          <a:prstGeom prst="rect">
            <a:avLst/>
          </a:prstGeom>
        </p:spPr>
      </p:pic>
    </p:spTree>
    <p:extLst>
      <p:ext uri="{BB962C8B-B14F-4D97-AF65-F5344CB8AC3E}">
        <p14:creationId xmlns:p14="http://schemas.microsoft.com/office/powerpoint/2010/main" val="191201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E6C500-FBF5-EB60-0F1E-25144931F8EA}"/>
              </a:ext>
            </a:extLst>
          </p:cNvPr>
          <p:cNvSpPr>
            <a:spLocks noGrp="1"/>
          </p:cNvSpPr>
          <p:nvPr>
            <p:ph type="body" sz="quarter" idx="13"/>
          </p:nvPr>
        </p:nvSpPr>
        <p:spPr>
          <a:xfrm>
            <a:off x="659080" y="460650"/>
            <a:ext cx="2378075" cy="1111250"/>
          </a:xfrm>
        </p:spPr>
        <p:txBody>
          <a:bodyPr/>
          <a:lstStyle/>
          <a:p>
            <a:r>
              <a:rPr lang="en-US" dirty="0"/>
              <a:t>02</a:t>
            </a:r>
            <a:endParaRPr lang="en-IN" dirty="0"/>
          </a:p>
        </p:txBody>
      </p:sp>
      <p:sp>
        <p:nvSpPr>
          <p:cNvPr id="7" name="Title 6">
            <a:extLst>
              <a:ext uri="{FF2B5EF4-FFF2-40B4-BE49-F238E27FC236}">
                <a16:creationId xmlns:a16="http://schemas.microsoft.com/office/drawing/2014/main" id="{9B82CF26-BDEC-3B26-E9DE-18C29FC45070}"/>
              </a:ext>
            </a:extLst>
          </p:cNvPr>
          <p:cNvSpPr>
            <a:spLocks noGrp="1"/>
          </p:cNvSpPr>
          <p:nvPr>
            <p:ph type="title"/>
          </p:nvPr>
        </p:nvSpPr>
        <p:spPr>
          <a:xfrm>
            <a:off x="897458" y="789199"/>
            <a:ext cx="10038765" cy="655320"/>
          </a:xfrm>
        </p:spPr>
        <p:txBody>
          <a:bodyPr>
            <a:normAutofit fontScale="90000"/>
          </a:bodyPr>
          <a:lstStyle/>
          <a:p>
            <a:r>
              <a:rPr lang="en-US" dirty="0"/>
              <a:t>Distribution Of Vehicle By Vehicle Class</a:t>
            </a:r>
            <a:endParaRPr lang="en-IN" dirty="0"/>
          </a:p>
        </p:txBody>
      </p:sp>
      <p:pic>
        <p:nvPicPr>
          <p:cNvPr id="10" name="Picture 9">
            <a:extLst>
              <a:ext uri="{FF2B5EF4-FFF2-40B4-BE49-F238E27FC236}">
                <a16:creationId xmlns:a16="http://schemas.microsoft.com/office/drawing/2014/main" id="{78403307-AA94-B5D4-C477-F363537D1AFD}"/>
              </a:ext>
            </a:extLst>
          </p:cNvPr>
          <p:cNvPicPr>
            <a:picLocks noChangeAspect="1"/>
          </p:cNvPicPr>
          <p:nvPr/>
        </p:nvPicPr>
        <p:blipFill>
          <a:blip r:embed="rId2"/>
          <a:stretch>
            <a:fillRect/>
          </a:stretch>
        </p:blipFill>
        <p:spPr>
          <a:xfrm>
            <a:off x="659080" y="2165284"/>
            <a:ext cx="10862360" cy="3366835"/>
          </a:xfrm>
          <a:prstGeom prst="rect">
            <a:avLst/>
          </a:prstGeom>
        </p:spPr>
      </p:pic>
      <p:sp>
        <p:nvSpPr>
          <p:cNvPr id="11" name="TextBox 10">
            <a:extLst>
              <a:ext uri="{FF2B5EF4-FFF2-40B4-BE49-F238E27FC236}">
                <a16:creationId xmlns:a16="http://schemas.microsoft.com/office/drawing/2014/main" id="{F47B6B59-4D9C-D696-BBBE-F9AE8E81C7A6}"/>
              </a:ext>
            </a:extLst>
          </p:cNvPr>
          <p:cNvSpPr txBox="1"/>
          <p:nvPr/>
        </p:nvSpPr>
        <p:spPr>
          <a:xfrm>
            <a:off x="897458" y="5802337"/>
            <a:ext cx="1113604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We can see that state like Rangareddy , Medchal Malkajgiri and Hyderabad had preference to Motor-Cycle class vehicle over other according to FY2022 Data.</a:t>
            </a:r>
            <a:endParaRPr lang="en-IN" b="1" dirty="0"/>
          </a:p>
        </p:txBody>
      </p:sp>
    </p:spTree>
    <p:extLst>
      <p:ext uri="{BB962C8B-B14F-4D97-AF65-F5344CB8AC3E}">
        <p14:creationId xmlns:p14="http://schemas.microsoft.com/office/powerpoint/2010/main" val="72033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E6C500-FBF5-EB60-0F1E-25144931F8EA}"/>
              </a:ext>
            </a:extLst>
          </p:cNvPr>
          <p:cNvSpPr>
            <a:spLocks noGrp="1"/>
          </p:cNvSpPr>
          <p:nvPr>
            <p:ph type="body" sz="quarter" idx="13"/>
          </p:nvPr>
        </p:nvSpPr>
        <p:spPr>
          <a:xfrm>
            <a:off x="659080" y="460650"/>
            <a:ext cx="2378075" cy="1111250"/>
          </a:xfrm>
        </p:spPr>
        <p:txBody>
          <a:bodyPr/>
          <a:lstStyle/>
          <a:p>
            <a:r>
              <a:rPr lang="en-US" dirty="0"/>
              <a:t>02</a:t>
            </a:r>
            <a:endParaRPr lang="en-IN" dirty="0"/>
          </a:p>
        </p:txBody>
      </p:sp>
      <p:sp>
        <p:nvSpPr>
          <p:cNvPr id="7" name="Title 6">
            <a:extLst>
              <a:ext uri="{FF2B5EF4-FFF2-40B4-BE49-F238E27FC236}">
                <a16:creationId xmlns:a16="http://schemas.microsoft.com/office/drawing/2014/main" id="{9B82CF26-BDEC-3B26-E9DE-18C29FC45070}"/>
              </a:ext>
            </a:extLst>
          </p:cNvPr>
          <p:cNvSpPr>
            <a:spLocks noGrp="1"/>
          </p:cNvSpPr>
          <p:nvPr>
            <p:ph type="title"/>
          </p:nvPr>
        </p:nvSpPr>
        <p:spPr>
          <a:xfrm>
            <a:off x="897458" y="1016275"/>
            <a:ext cx="10038765" cy="655320"/>
          </a:xfrm>
        </p:spPr>
        <p:txBody>
          <a:bodyPr>
            <a:normAutofit fontScale="90000"/>
          </a:bodyPr>
          <a:lstStyle/>
          <a:p>
            <a:r>
              <a:rPr lang="en-US" dirty="0"/>
              <a:t>Sales Growth overview for FY2021 to FY 2022</a:t>
            </a:r>
            <a:endParaRPr lang="en-IN" dirty="0"/>
          </a:p>
        </p:txBody>
      </p:sp>
      <p:pic>
        <p:nvPicPr>
          <p:cNvPr id="9" name="Picture 8">
            <a:extLst>
              <a:ext uri="{FF2B5EF4-FFF2-40B4-BE49-F238E27FC236}">
                <a16:creationId xmlns:a16="http://schemas.microsoft.com/office/drawing/2014/main" id="{0B69E971-B272-AC79-B1F5-6A16290CF221}"/>
              </a:ext>
            </a:extLst>
          </p:cNvPr>
          <p:cNvPicPr>
            <a:picLocks noChangeAspect="1"/>
          </p:cNvPicPr>
          <p:nvPr/>
        </p:nvPicPr>
        <p:blipFill>
          <a:blip r:embed="rId2"/>
          <a:stretch>
            <a:fillRect/>
          </a:stretch>
        </p:blipFill>
        <p:spPr>
          <a:xfrm>
            <a:off x="784614" y="2127524"/>
            <a:ext cx="10608809" cy="2755371"/>
          </a:xfrm>
          <a:prstGeom prst="rect">
            <a:avLst/>
          </a:prstGeom>
        </p:spPr>
      </p:pic>
      <p:sp>
        <p:nvSpPr>
          <p:cNvPr id="12" name="TextBox 11">
            <a:extLst>
              <a:ext uri="{FF2B5EF4-FFF2-40B4-BE49-F238E27FC236}">
                <a16:creationId xmlns:a16="http://schemas.microsoft.com/office/drawing/2014/main" id="{6513B809-7819-0660-0466-1DDAB81C9E53}"/>
              </a:ext>
            </a:extLst>
          </p:cNvPr>
          <p:cNvSpPr txBox="1"/>
          <p:nvPr/>
        </p:nvSpPr>
        <p:spPr>
          <a:xfrm>
            <a:off x="784614" y="5328389"/>
            <a:ext cx="1087221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These are top 3 districts with highest sales growth during the FY 2022 compared to FY 2021 based  on Fuel-Type </a:t>
            </a:r>
            <a:endParaRPr lang="en-IN" b="1" dirty="0"/>
          </a:p>
        </p:txBody>
      </p:sp>
    </p:spTree>
    <p:extLst>
      <p:ext uri="{BB962C8B-B14F-4D97-AF65-F5344CB8AC3E}">
        <p14:creationId xmlns:p14="http://schemas.microsoft.com/office/powerpoint/2010/main" val="78951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E6C500-FBF5-EB60-0F1E-25144931F8EA}"/>
              </a:ext>
            </a:extLst>
          </p:cNvPr>
          <p:cNvSpPr>
            <a:spLocks noGrp="1"/>
          </p:cNvSpPr>
          <p:nvPr>
            <p:ph type="body" sz="quarter" idx="13"/>
          </p:nvPr>
        </p:nvSpPr>
        <p:spPr>
          <a:xfrm>
            <a:off x="659080" y="460650"/>
            <a:ext cx="2378075" cy="1111250"/>
          </a:xfrm>
        </p:spPr>
        <p:txBody>
          <a:bodyPr/>
          <a:lstStyle/>
          <a:p>
            <a:r>
              <a:rPr lang="en-US" dirty="0"/>
              <a:t>02</a:t>
            </a:r>
            <a:endParaRPr lang="en-IN" dirty="0"/>
          </a:p>
        </p:txBody>
      </p:sp>
      <p:sp>
        <p:nvSpPr>
          <p:cNvPr id="7" name="Title 6">
            <a:extLst>
              <a:ext uri="{FF2B5EF4-FFF2-40B4-BE49-F238E27FC236}">
                <a16:creationId xmlns:a16="http://schemas.microsoft.com/office/drawing/2014/main" id="{9B82CF26-BDEC-3B26-E9DE-18C29FC45070}"/>
              </a:ext>
            </a:extLst>
          </p:cNvPr>
          <p:cNvSpPr>
            <a:spLocks noGrp="1"/>
          </p:cNvSpPr>
          <p:nvPr>
            <p:ph type="title"/>
          </p:nvPr>
        </p:nvSpPr>
        <p:spPr>
          <a:xfrm>
            <a:off x="897458" y="1016275"/>
            <a:ext cx="10038765" cy="655320"/>
          </a:xfrm>
        </p:spPr>
        <p:txBody>
          <a:bodyPr>
            <a:normAutofit fontScale="90000"/>
          </a:bodyPr>
          <a:lstStyle/>
          <a:p>
            <a:r>
              <a:rPr lang="en-US" dirty="0"/>
              <a:t>Sales Growth overview for FY2021 to FY 2022</a:t>
            </a:r>
            <a:endParaRPr lang="en-IN" dirty="0"/>
          </a:p>
        </p:txBody>
      </p:sp>
      <p:sp>
        <p:nvSpPr>
          <p:cNvPr id="12" name="TextBox 11">
            <a:extLst>
              <a:ext uri="{FF2B5EF4-FFF2-40B4-BE49-F238E27FC236}">
                <a16:creationId xmlns:a16="http://schemas.microsoft.com/office/drawing/2014/main" id="{6513B809-7819-0660-0466-1DDAB81C9E53}"/>
              </a:ext>
            </a:extLst>
          </p:cNvPr>
          <p:cNvSpPr txBox="1"/>
          <p:nvPr/>
        </p:nvSpPr>
        <p:spPr>
          <a:xfrm>
            <a:off x="784614" y="5328389"/>
            <a:ext cx="1087221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These are bottom 3 districts with lowest sales growth during the FY 2022 compared to FY 2021 based  on Fuel-Type </a:t>
            </a:r>
            <a:endParaRPr lang="en-IN" b="1" dirty="0"/>
          </a:p>
        </p:txBody>
      </p:sp>
      <p:pic>
        <p:nvPicPr>
          <p:cNvPr id="3" name="Picture 2">
            <a:extLst>
              <a:ext uri="{FF2B5EF4-FFF2-40B4-BE49-F238E27FC236}">
                <a16:creationId xmlns:a16="http://schemas.microsoft.com/office/drawing/2014/main" id="{2CEF9C4F-5944-7380-2CF6-18B7DD5DBEAF}"/>
              </a:ext>
            </a:extLst>
          </p:cNvPr>
          <p:cNvPicPr>
            <a:picLocks noChangeAspect="1"/>
          </p:cNvPicPr>
          <p:nvPr/>
        </p:nvPicPr>
        <p:blipFill>
          <a:blip r:embed="rId2"/>
          <a:stretch>
            <a:fillRect/>
          </a:stretch>
        </p:blipFill>
        <p:spPr>
          <a:xfrm>
            <a:off x="897458" y="2048256"/>
            <a:ext cx="10221646" cy="2944368"/>
          </a:xfrm>
          <a:prstGeom prst="rect">
            <a:avLst/>
          </a:prstGeom>
        </p:spPr>
      </p:pic>
    </p:spTree>
    <p:extLst>
      <p:ext uri="{BB962C8B-B14F-4D97-AF65-F5344CB8AC3E}">
        <p14:creationId xmlns:p14="http://schemas.microsoft.com/office/powerpoint/2010/main" val="325744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DE9B8-B084-0CBD-9CC6-6940F1375306}"/>
              </a:ext>
            </a:extLst>
          </p:cNvPr>
          <p:cNvSpPr>
            <a:spLocks noGrp="1"/>
          </p:cNvSpPr>
          <p:nvPr>
            <p:ph type="title"/>
          </p:nvPr>
        </p:nvSpPr>
        <p:spPr/>
        <p:txBody>
          <a:bodyPr/>
          <a:lstStyle/>
          <a:p>
            <a:r>
              <a:rPr lang="en-US" dirty="0"/>
              <a:t>Top 5 Sectors in FY 2022</a:t>
            </a:r>
            <a:endParaRPr lang="en-IN" dirty="0"/>
          </a:p>
        </p:txBody>
      </p:sp>
      <p:pic>
        <p:nvPicPr>
          <p:cNvPr id="11" name="Picture 10">
            <a:extLst>
              <a:ext uri="{FF2B5EF4-FFF2-40B4-BE49-F238E27FC236}">
                <a16:creationId xmlns:a16="http://schemas.microsoft.com/office/drawing/2014/main" id="{A631A0CE-B837-57F4-D863-A5EEE47D36F1}"/>
              </a:ext>
            </a:extLst>
          </p:cNvPr>
          <p:cNvPicPr>
            <a:picLocks noChangeAspect="1"/>
          </p:cNvPicPr>
          <p:nvPr/>
        </p:nvPicPr>
        <p:blipFill>
          <a:blip r:embed="rId2"/>
          <a:stretch>
            <a:fillRect/>
          </a:stretch>
        </p:blipFill>
        <p:spPr>
          <a:xfrm>
            <a:off x="2331720" y="1280160"/>
            <a:ext cx="6903720" cy="3266497"/>
          </a:xfrm>
          <a:prstGeom prst="rect">
            <a:avLst/>
          </a:prstGeom>
        </p:spPr>
      </p:pic>
      <p:sp>
        <p:nvSpPr>
          <p:cNvPr id="12" name="TextBox 11">
            <a:extLst>
              <a:ext uri="{FF2B5EF4-FFF2-40B4-BE49-F238E27FC236}">
                <a16:creationId xmlns:a16="http://schemas.microsoft.com/office/drawing/2014/main" id="{2E9D4BC1-6AF6-DC69-5CE4-F3C4CFDA4BE9}"/>
              </a:ext>
            </a:extLst>
          </p:cNvPr>
          <p:cNvSpPr txBox="1"/>
          <p:nvPr/>
        </p:nvSpPr>
        <p:spPr>
          <a:xfrm>
            <a:off x="1143000" y="5208508"/>
            <a:ext cx="10365338" cy="369332"/>
          </a:xfrm>
          <a:prstGeom prst="rect">
            <a:avLst/>
          </a:prstGeom>
          <a:noFill/>
        </p:spPr>
        <p:txBody>
          <a:bodyPr wrap="none" rtlCol="0">
            <a:spAutoFit/>
          </a:bodyPr>
          <a:lstStyle/>
          <a:p>
            <a:pPr marL="285750" indent="-285750">
              <a:buFont typeface="Arial" panose="020B0604020202020204" pitchFamily="34" charset="0"/>
              <a:buChar char="•"/>
            </a:pPr>
            <a:r>
              <a:rPr lang="en-US" b="1" dirty="0"/>
              <a:t>These are top 5 sectors that have witnessed the most significant investment in FY 2022</a:t>
            </a:r>
            <a:endParaRPr lang="en-IN" b="1" dirty="0"/>
          </a:p>
        </p:txBody>
      </p:sp>
    </p:spTree>
    <p:extLst>
      <p:ext uri="{BB962C8B-B14F-4D97-AF65-F5344CB8AC3E}">
        <p14:creationId xmlns:p14="http://schemas.microsoft.com/office/powerpoint/2010/main" val="15273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Top 3 districts with significant sector investment</a:t>
            </a:r>
          </a:p>
        </p:txBody>
      </p:sp>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8/26/2023</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9FF0D31B-24AB-9607-3473-77C80823AF33}"/>
              </a:ext>
            </a:extLst>
          </p:cNvPr>
          <p:cNvPicPr>
            <a:picLocks noChangeAspect="1"/>
          </p:cNvPicPr>
          <p:nvPr/>
        </p:nvPicPr>
        <p:blipFill>
          <a:blip r:embed="rId2"/>
          <a:stretch>
            <a:fillRect/>
          </a:stretch>
        </p:blipFill>
        <p:spPr>
          <a:xfrm>
            <a:off x="3035809" y="1597789"/>
            <a:ext cx="6279641" cy="2432304"/>
          </a:xfrm>
          <a:prstGeom prst="rect">
            <a:avLst/>
          </a:prstGeom>
        </p:spPr>
      </p:pic>
      <p:sp>
        <p:nvSpPr>
          <p:cNvPr id="8" name="TextBox 7">
            <a:extLst>
              <a:ext uri="{FF2B5EF4-FFF2-40B4-BE49-F238E27FC236}">
                <a16:creationId xmlns:a16="http://schemas.microsoft.com/office/drawing/2014/main" id="{000397C1-B002-110C-6EDB-42B18489C569}"/>
              </a:ext>
            </a:extLst>
          </p:cNvPr>
          <p:cNvSpPr txBox="1"/>
          <p:nvPr/>
        </p:nvSpPr>
        <p:spPr>
          <a:xfrm>
            <a:off x="1591056" y="4084221"/>
            <a:ext cx="9546336" cy="2585323"/>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chemeClr val="tx1">
                    <a:lumMod val="95000"/>
                    <a:lumOff val="5000"/>
                  </a:schemeClr>
                </a:solidFill>
                <a:effectLst/>
                <a:latin typeface="Biome Light (Body)"/>
              </a:rPr>
              <a:t>Industrial Corridors</a:t>
            </a:r>
            <a:r>
              <a:rPr lang="en-IN" b="0" i="0" dirty="0">
                <a:solidFill>
                  <a:schemeClr val="tx1">
                    <a:lumMod val="95000"/>
                    <a:lumOff val="5000"/>
                  </a:schemeClr>
                </a:solidFill>
                <a:effectLst/>
                <a:latin typeface="Biome Light (Body)"/>
              </a:rPr>
              <a:t>: Ranga Reddy district falls within the Chennai-Bengaluru Industrial Corridor and the Hyderabad-Warangal Industrial Corridor. </a:t>
            </a:r>
          </a:p>
          <a:p>
            <a:pPr marL="285750" indent="-285750">
              <a:buFont typeface="Arial" panose="020B0604020202020204" pitchFamily="34" charset="0"/>
              <a:buChar char="•"/>
            </a:pPr>
            <a:r>
              <a:rPr lang="en-US" b="1" i="0" dirty="0">
                <a:solidFill>
                  <a:schemeClr val="tx1">
                    <a:lumMod val="95000"/>
                    <a:lumOff val="5000"/>
                  </a:schemeClr>
                </a:solidFill>
                <a:effectLst/>
                <a:latin typeface="Biome Light (Body)"/>
              </a:rPr>
              <a:t>Information Technology Hub</a:t>
            </a:r>
            <a:r>
              <a:rPr lang="en-US" b="0" i="0" dirty="0">
                <a:solidFill>
                  <a:schemeClr val="tx1">
                    <a:lumMod val="95000"/>
                    <a:lumOff val="5000"/>
                  </a:schemeClr>
                </a:solidFill>
                <a:effectLst/>
                <a:latin typeface="Biome Light (Body)"/>
              </a:rPr>
              <a:t>: Hyderabad, the capital of Telangana and part of Rangareddy district, has gained prominence as a major IT and software hub. The presence of numerous IT parks, technology companies, and research institutions has drawn both domestic and international investment, contributing to the growth of the district.</a:t>
            </a:r>
          </a:p>
          <a:p>
            <a:pPr marL="285750" indent="-285750">
              <a:buFont typeface="Arial" panose="020B0604020202020204" pitchFamily="34" charset="0"/>
              <a:buChar char="•"/>
            </a:pPr>
            <a:r>
              <a:rPr lang="en-US" dirty="0">
                <a:solidFill>
                  <a:schemeClr val="tx1">
                    <a:lumMod val="95000"/>
                    <a:lumOff val="5000"/>
                  </a:schemeClr>
                </a:solidFill>
                <a:latin typeface="Biome Light (Body)"/>
              </a:rPr>
              <a:t>These are some factors which led to substantial sector investment in these particular districts.</a:t>
            </a:r>
            <a:endParaRPr lang="en-IN" dirty="0">
              <a:solidFill>
                <a:schemeClr val="tx1">
                  <a:lumMod val="95000"/>
                  <a:lumOff val="5000"/>
                </a:schemeClr>
              </a:solidFill>
              <a:latin typeface="Biome Light (Body)"/>
            </a:endParaRPr>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E430E2-C7DD-82BD-BC59-907B2F1575FB}"/>
              </a:ext>
            </a:extLst>
          </p:cNvPr>
          <p:cNvSpPr>
            <a:spLocks noGrp="1"/>
          </p:cNvSpPr>
          <p:nvPr>
            <p:ph type="title"/>
          </p:nvPr>
        </p:nvSpPr>
        <p:spPr/>
        <p:txBody>
          <a:bodyPr/>
          <a:lstStyle/>
          <a:p>
            <a:r>
              <a:rPr lang="en-US" dirty="0"/>
              <a:t>Relation Between District Investment ,vehicles Sales and Stamp Revenue</a:t>
            </a:r>
            <a:endParaRPr lang="en-IN" dirty="0"/>
          </a:p>
        </p:txBody>
      </p:sp>
      <p:pic>
        <p:nvPicPr>
          <p:cNvPr id="6" name="Picture 5">
            <a:extLst>
              <a:ext uri="{FF2B5EF4-FFF2-40B4-BE49-F238E27FC236}">
                <a16:creationId xmlns:a16="http://schemas.microsoft.com/office/drawing/2014/main" id="{69FB6D53-BD4C-C123-74EA-902DDD5953CF}"/>
              </a:ext>
            </a:extLst>
          </p:cNvPr>
          <p:cNvPicPr>
            <a:picLocks noChangeAspect="1"/>
          </p:cNvPicPr>
          <p:nvPr/>
        </p:nvPicPr>
        <p:blipFill>
          <a:blip r:embed="rId2"/>
          <a:stretch>
            <a:fillRect/>
          </a:stretch>
        </p:blipFill>
        <p:spPr>
          <a:xfrm>
            <a:off x="1161288" y="1477963"/>
            <a:ext cx="10094976" cy="4675949"/>
          </a:xfrm>
          <a:prstGeom prst="rect">
            <a:avLst/>
          </a:prstGeom>
        </p:spPr>
      </p:pic>
    </p:spTree>
    <p:extLst>
      <p:ext uri="{BB962C8B-B14F-4D97-AF65-F5344CB8AC3E}">
        <p14:creationId xmlns:p14="http://schemas.microsoft.com/office/powerpoint/2010/main" val="286183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1B8E03-B97F-60C4-86CD-E4BDAAFD425C}"/>
              </a:ext>
            </a:extLst>
          </p:cNvPr>
          <p:cNvSpPr>
            <a:spLocks noGrp="1"/>
          </p:cNvSpPr>
          <p:nvPr>
            <p:ph type="title"/>
          </p:nvPr>
        </p:nvSpPr>
        <p:spPr/>
        <p:txBody>
          <a:bodyPr/>
          <a:lstStyle/>
          <a:p>
            <a:r>
              <a:rPr lang="en-US" dirty="0"/>
              <a:t>Sector showing multiple investment in every districts</a:t>
            </a:r>
            <a:endParaRPr lang="en-IN" dirty="0"/>
          </a:p>
        </p:txBody>
      </p:sp>
      <p:pic>
        <p:nvPicPr>
          <p:cNvPr id="7" name="Picture 6">
            <a:extLst>
              <a:ext uri="{FF2B5EF4-FFF2-40B4-BE49-F238E27FC236}">
                <a16:creationId xmlns:a16="http://schemas.microsoft.com/office/drawing/2014/main" id="{6EFCDAC8-045D-1FD7-1B98-F743D29B21DD}"/>
              </a:ext>
            </a:extLst>
          </p:cNvPr>
          <p:cNvPicPr>
            <a:picLocks noChangeAspect="1"/>
          </p:cNvPicPr>
          <p:nvPr/>
        </p:nvPicPr>
        <p:blipFill>
          <a:blip r:embed="rId2"/>
          <a:stretch>
            <a:fillRect/>
          </a:stretch>
        </p:blipFill>
        <p:spPr>
          <a:xfrm>
            <a:off x="2441448" y="2222438"/>
            <a:ext cx="6153912" cy="2843338"/>
          </a:xfrm>
          <a:prstGeom prst="rect">
            <a:avLst/>
          </a:prstGeom>
        </p:spPr>
      </p:pic>
      <p:sp>
        <p:nvSpPr>
          <p:cNvPr id="8" name="TextBox 7">
            <a:extLst>
              <a:ext uri="{FF2B5EF4-FFF2-40B4-BE49-F238E27FC236}">
                <a16:creationId xmlns:a16="http://schemas.microsoft.com/office/drawing/2014/main" id="{919DB101-3AA7-E700-5791-0A28CC2D8048}"/>
              </a:ext>
            </a:extLst>
          </p:cNvPr>
          <p:cNvSpPr txBox="1"/>
          <p:nvPr/>
        </p:nvSpPr>
        <p:spPr>
          <a:xfrm>
            <a:off x="1091184" y="5554218"/>
            <a:ext cx="1000963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Sectors like Pharmaceuticals and chemicals, Plastics and Rubbers have shown substantially high investment in multiple districts</a:t>
            </a:r>
            <a:endParaRPr lang="en-IN" b="1" dirty="0"/>
          </a:p>
        </p:txBody>
      </p:sp>
    </p:spTree>
    <p:extLst>
      <p:ext uri="{BB962C8B-B14F-4D97-AF65-F5344CB8AC3E}">
        <p14:creationId xmlns:p14="http://schemas.microsoft.com/office/powerpoint/2010/main" val="93523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C3EA3-D512-C558-959B-30AD157F2BAA}"/>
              </a:ext>
            </a:extLst>
          </p:cNvPr>
          <p:cNvSpPr>
            <a:spLocks noGrp="1"/>
          </p:cNvSpPr>
          <p:nvPr>
            <p:ph type="title"/>
          </p:nvPr>
        </p:nvSpPr>
        <p:spPr/>
        <p:txBody>
          <a:bodyPr/>
          <a:lstStyle/>
          <a:p>
            <a:r>
              <a:rPr lang="en-US" dirty="0"/>
              <a:t>Seasonal trend in Investment </a:t>
            </a:r>
            <a:endParaRPr lang="en-IN" dirty="0"/>
          </a:p>
        </p:txBody>
      </p:sp>
      <p:pic>
        <p:nvPicPr>
          <p:cNvPr id="6" name="Picture 5">
            <a:extLst>
              <a:ext uri="{FF2B5EF4-FFF2-40B4-BE49-F238E27FC236}">
                <a16:creationId xmlns:a16="http://schemas.microsoft.com/office/drawing/2014/main" id="{1F631322-03A2-284A-4845-58EE04AD060F}"/>
              </a:ext>
            </a:extLst>
          </p:cNvPr>
          <p:cNvPicPr>
            <a:picLocks noChangeAspect="1"/>
          </p:cNvPicPr>
          <p:nvPr/>
        </p:nvPicPr>
        <p:blipFill>
          <a:blip r:embed="rId2"/>
          <a:stretch>
            <a:fillRect/>
          </a:stretch>
        </p:blipFill>
        <p:spPr>
          <a:xfrm>
            <a:off x="621792" y="1289304"/>
            <a:ext cx="10954512" cy="4764024"/>
          </a:xfrm>
          <a:prstGeom prst="rect">
            <a:avLst/>
          </a:prstGeom>
        </p:spPr>
      </p:pic>
    </p:spTree>
    <p:extLst>
      <p:ext uri="{BB962C8B-B14F-4D97-AF65-F5344CB8AC3E}">
        <p14:creationId xmlns:p14="http://schemas.microsoft.com/office/powerpoint/2010/main" val="13826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487045" y="350922"/>
            <a:ext cx="2378075" cy="1111250"/>
          </a:xfrm>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723722" y="524022"/>
            <a:ext cx="11254917" cy="2173457"/>
          </a:xfrm>
        </p:spPr>
        <p:txBody>
          <a:bodyPr>
            <a:normAutofit/>
          </a:bodyPr>
          <a:lstStyle/>
          <a:p>
            <a:r>
              <a:rPr lang="en-US" sz="4000" dirty="0">
                <a:latin typeface="Biome Light (Body)"/>
              </a:rPr>
              <a:t>What are the top 5 districts to buy commercial properties in Telangana? Justify your answer. </a:t>
            </a:r>
          </a:p>
        </p:txBody>
      </p:sp>
      <p:sp>
        <p:nvSpPr>
          <p:cNvPr id="5" name="TextBox 4">
            <a:extLst>
              <a:ext uri="{FF2B5EF4-FFF2-40B4-BE49-F238E27FC236}">
                <a16:creationId xmlns:a16="http://schemas.microsoft.com/office/drawing/2014/main" id="{07663D2E-B7FC-DE58-DB14-A3D0311E36E7}"/>
              </a:ext>
            </a:extLst>
          </p:cNvPr>
          <p:cNvSpPr txBox="1"/>
          <p:nvPr/>
        </p:nvSpPr>
        <p:spPr>
          <a:xfrm>
            <a:off x="1060704" y="3026664"/>
            <a:ext cx="4946904" cy="369332"/>
          </a:xfrm>
          <a:prstGeom prst="rect">
            <a:avLst/>
          </a:prstGeom>
          <a:noFill/>
        </p:spPr>
        <p:txBody>
          <a:bodyPr wrap="square" rtlCol="0">
            <a:spAutoFit/>
          </a:bodyPr>
          <a:lstStyle/>
          <a:p>
            <a:r>
              <a:rPr lang="en-US" dirty="0"/>
              <a:t>a</a:t>
            </a:r>
            <a:endParaRPr lang="en-IN" dirty="0"/>
          </a:p>
        </p:txBody>
      </p:sp>
      <p:sp>
        <p:nvSpPr>
          <p:cNvPr id="7" name="Rectangle 2">
            <a:extLst>
              <a:ext uri="{FF2B5EF4-FFF2-40B4-BE49-F238E27FC236}">
                <a16:creationId xmlns:a16="http://schemas.microsoft.com/office/drawing/2014/main" id="{21F42FDB-6DA6-546D-015E-6EEB207B8AA7}"/>
              </a:ext>
            </a:extLst>
          </p:cNvPr>
          <p:cNvSpPr>
            <a:spLocks noChangeArrowheads="1"/>
          </p:cNvSpPr>
          <p:nvPr/>
        </p:nvSpPr>
        <p:spPr bwMode="auto">
          <a:xfrm>
            <a:off x="292608" y="2579391"/>
            <a:ext cx="11832334" cy="400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iome Light (Body)"/>
              </a:rPr>
              <a:t>Here are five districts in Telangana that have shown potential for buying commercial properties, along with justifications for each:</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Biome Light (Body)"/>
              </a:rPr>
              <a:t>Hyderabad</a:t>
            </a:r>
            <a:r>
              <a:rPr kumimoji="0" lang="en-US" altLang="en-US" sz="1800" b="0" i="0" u="none" strike="noStrike" cap="none" normalizeH="0" baseline="0" dirty="0">
                <a:ln>
                  <a:noFill/>
                </a:ln>
                <a:solidFill>
                  <a:schemeClr val="tx1"/>
                </a:solidFill>
                <a:effectLst/>
                <a:latin typeface="Biome Light (Body)"/>
              </a:rPr>
              <a:t>: The capital city of Telangana, Hyderabad, is the state's prime commercial hub. It has witnessed substantial growth in IT and software sectors, pharmaceuticals, manufacturing, and various service industries. With its robust infrastructure, skilled workforce, and diverse economy, Hyderabad remains a top choice for commercial property investment.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Biome Light (Body)"/>
              </a:rPr>
              <a:t>Rangareddy</a:t>
            </a:r>
            <a:r>
              <a:rPr kumimoji="0" lang="en-US" altLang="en-US" sz="1800" b="0" i="0" u="none" strike="noStrike" cap="none" normalizeH="0" baseline="0" dirty="0">
                <a:ln>
                  <a:noFill/>
                </a:ln>
                <a:solidFill>
                  <a:schemeClr val="tx1"/>
                </a:solidFill>
                <a:effectLst/>
                <a:latin typeface="Biome Light (Body)"/>
              </a:rPr>
              <a:t>: Rangareddy district, particularly areas around Hyderabad, has been experiencing significant commercial development. Its proximity to the city, well-established IT parks, and industrial corridors make it an attractive location for businesses looking for well-connected spaces.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Biome Light (Body)"/>
              </a:rPr>
              <a:t>Medchal-Malkajgiri</a:t>
            </a:r>
            <a:r>
              <a:rPr kumimoji="0" lang="en-US" altLang="en-US" sz="1800" b="0" i="0" u="none" strike="noStrike" cap="none" normalizeH="0" baseline="0" dirty="0">
                <a:ln>
                  <a:noFill/>
                </a:ln>
                <a:solidFill>
                  <a:schemeClr val="tx1"/>
                </a:solidFill>
                <a:effectLst/>
                <a:latin typeface="Biome Light (Body)"/>
              </a:rPr>
              <a:t>: This district is an extension of the Hyderabad metropolitan area and is witnessing rapid urbanization. Its strategic location, along with residential and commercial growth, has led to increased interest from investors and developers.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13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Objective</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914513" y="2000250"/>
            <a:ext cx="11010787" cy="4144518"/>
          </a:xfrm>
        </p:spPr>
        <p:txBody>
          <a:bodyPr/>
          <a:lstStyle/>
          <a:p>
            <a:r>
              <a:rPr lang="en-US" dirty="0"/>
              <a:t>• Explore Stamp Registration, Transportation and Ts-</a:t>
            </a:r>
            <a:r>
              <a:rPr lang="en-US" dirty="0" err="1"/>
              <a:t>ipass</a:t>
            </a:r>
            <a:r>
              <a:rPr lang="en-US" dirty="0"/>
              <a:t> Datasets. Understand their attributes, categories and time period.</a:t>
            </a:r>
          </a:p>
          <a:p>
            <a:r>
              <a:rPr lang="en-US" dirty="0"/>
              <a:t> • Analyze trends and patterns within each department. </a:t>
            </a:r>
          </a:p>
          <a:p>
            <a:r>
              <a:rPr lang="en-US" dirty="0"/>
              <a:t>• Identify growth opportunities and areas needing attention. </a:t>
            </a:r>
          </a:p>
          <a:p>
            <a:r>
              <a:rPr lang="en-US" dirty="0"/>
              <a:t>• Find correlation among these departments and report the overall growth of the state through insights and relevant visuals such as shape maps. </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8/26/2023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487045" y="350922"/>
            <a:ext cx="2378075" cy="1111250"/>
          </a:xfrm>
        </p:spPr>
        <p:txBody>
          <a:bodyPr/>
          <a:lstStyle/>
          <a:p>
            <a:r>
              <a:rPr lang="en-US" dirty="0"/>
              <a:t>04</a:t>
            </a:r>
          </a:p>
        </p:txBody>
      </p:sp>
      <p:sp>
        <p:nvSpPr>
          <p:cNvPr id="10" name="TextBox 9">
            <a:extLst>
              <a:ext uri="{FF2B5EF4-FFF2-40B4-BE49-F238E27FC236}">
                <a16:creationId xmlns:a16="http://schemas.microsoft.com/office/drawing/2014/main" id="{6AAB0073-942C-7281-BADF-9EA947DF466A}"/>
              </a:ext>
            </a:extLst>
          </p:cNvPr>
          <p:cNvSpPr txBox="1"/>
          <p:nvPr/>
        </p:nvSpPr>
        <p:spPr>
          <a:xfrm>
            <a:off x="695324" y="1997839"/>
            <a:ext cx="11008996" cy="2554545"/>
          </a:xfrm>
          <a:prstGeom prst="rect">
            <a:avLst/>
          </a:prstGeom>
          <a:noFill/>
        </p:spPr>
        <p:txBody>
          <a:bodyPr wrap="square" rtlCol="0">
            <a:spAutoFit/>
          </a:bodyPr>
          <a:lstStyle/>
          <a:p>
            <a:pPr algn="l"/>
            <a:r>
              <a:rPr lang="en-US" sz="2000" b="1" i="0" dirty="0">
                <a:solidFill>
                  <a:schemeClr val="tx1">
                    <a:lumMod val="95000"/>
                    <a:lumOff val="5000"/>
                  </a:schemeClr>
                </a:solidFill>
                <a:effectLst/>
                <a:latin typeface="Biome Light (Body)"/>
              </a:rPr>
              <a:t>4.Warangal Urban</a:t>
            </a:r>
            <a:r>
              <a:rPr lang="en-US" sz="2000" b="0" i="0" dirty="0">
                <a:solidFill>
                  <a:schemeClr val="tx1">
                    <a:lumMod val="95000"/>
                    <a:lumOff val="5000"/>
                  </a:schemeClr>
                </a:solidFill>
                <a:effectLst/>
                <a:latin typeface="Biome Light (Body)"/>
              </a:rPr>
              <a:t>: Warangal has been developing as an industrial and educational hub. Its potential for growth in sectors like textiles, engineering, and pharmaceuticals makes it an emerging destination for commercial investments.</a:t>
            </a:r>
          </a:p>
          <a:p>
            <a:pPr algn="l"/>
            <a:r>
              <a:rPr lang="en-US" sz="2000" b="1" i="0" dirty="0">
                <a:solidFill>
                  <a:schemeClr val="tx1">
                    <a:lumMod val="95000"/>
                    <a:lumOff val="5000"/>
                  </a:schemeClr>
                </a:solidFill>
                <a:effectLst/>
                <a:latin typeface="Biome Light (Body)"/>
              </a:rPr>
              <a:t>5.Sangareddy</a:t>
            </a:r>
            <a:r>
              <a:rPr lang="en-US" sz="2000" b="0" i="0" dirty="0">
                <a:solidFill>
                  <a:schemeClr val="tx1">
                    <a:lumMod val="95000"/>
                    <a:lumOff val="5000"/>
                  </a:schemeClr>
                </a:solidFill>
                <a:effectLst/>
                <a:latin typeface="Biome Light (Body)"/>
              </a:rPr>
              <a:t>: This district has gained attention due to its connectivity to both Hyderabad and other important cities like Mumbai and Bengaluru through the National Highway. It has seen growth in sectors like manufacturing, agribusiness, and warehousing.</a:t>
            </a:r>
          </a:p>
          <a:p>
            <a:endParaRPr lang="en-IN" sz="2000" dirty="0">
              <a:solidFill>
                <a:schemeClr val="tx1">
                  <a:lumMod val="95000"/>
                  <a:lumOff val="5000"/>
                </a:schemeClr>
              </a:solidFill>
              <a:latin typeface="Biome Light (Body)"/>
            </a:endParaRPr>
          </a:p>
        </p:txBody>
      </p:sp>
    </p:spTree>
    <p:extLst>
      <p:ext uri="{BB962C8B-B14F-4D97-AF65-F5344CB8AC3E}">
        <p14:creationId xmlns:p14="http://schemas.microsoft.com/office/powerpoint/2010/main" val="216279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7C2F79-D522-B37D-623B-BF916AFA7539}"/>
              </a:ext>
            </a:extLst>
          </p:cNvPr>
          <p:cNvSpPr>
            <a:spLocks noGrp="1"/>
          </p:cNvSpPr>
          <p:nvPr>
            <p:ph type="body" sz="quarter" idx="13"/>
          </p:nvPr>
        </p:nvSpPr>
        <p:spPr>
          <a:xfrm>
            <a:off x="514477" y="424074"/>
            <a:ext cx="2378075" cy="1111250"/>
          </a:xfrm>
        </p:spPr>
        <p:txBody>
          <a:bodyPr/>
          <a:lstStyle/>
          <a:p>
            <a:r>
              <a:rPr lang="en-US" dirty="0"/>
              <a:t>05</a:t>
            </a:r>
            <a:endParaRPr lang="en-IN" dirty="0"/>
          </a:p>
        </p:txBody>
      </p:sp>
      <p:sp>
        <p:nvSpPr>
          <p:cNvPr id="4" name="Title 3">
            <a:extLst>
              <a:ext uri="{FF2B5EF4-FFF2-40B4-BE49-F238E27FC236}">
                <a16:creationId xmlns:a16="http://schemas.microsoft.com/office/drawing/2014/main" id="{E5C1AE38-970A-77F4-6DE5-6928A791697D}"/>
              </a:ext>
            </a:extLst>
          </p:cNvPr>
          <p:cNvSpPr>
            <a:spLocks noGrp="1"/>
          </p:cNvSpPr>
          <p:nvPr>
            <p:ph type="title"/>
          </p:nvPr>
        </p:nvSpPr>
        <p:spPr>
          <a:xfrm>
            <a:off x="970611" y="615854"/>
            <a:ext cx="6674802" cy="727690"/>
          </a:xfrm>
        </p:spPr>
        <p:txBody>
          <a:bodyPr>
            <a:normAutofit/>
          </a:bodyPr>
          <a:lstStyle/>
          <a:p>
            <a:r>
              <a:rPr lang="en-US" dirty="0"/>
              <a:t>Insights </a:t>
            </a:r>
            <a:endParaRPr lang="en-IN" dirty="0"/>
          </a:p>
        </p:txBody>
      </p:sp>
      <p:sp>
        <p:nvSpPr>
          <p:cNvPr id="8" name="TextBox 7">
            <a:extLst>
              <a:ext uri="{FF2B5EF4-FFF2-40B4-BE49-F238E27FC236}">
                <a16:creationId xmlns:a16="http://schemas.microsoft.com/office/drawing/2014/main" id="{A99905FD-5FAB-B32F-590C-1B215EB9071F}"/>
              </a:ext>
            </a:extLst>
          </p:cNvPr>
          <p:cNvSpPr txBox="1"/>
          <p:nvPr/>
        </p:nvSpPr>
        <p:spPr>
          <a:xfrm>
            <a:off x="1161288" y="2240280"/>
            <a:ext cx="100401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 implementation of E-stamp challans has increased the revenue generated by districts.</a:t>
            </a:r>
          </a:p>
          <a:p>
            <a:pPr marL="285750" indent="-285750">
              <a:buFont typeface="Arial" panose="020B0604020202020204" pitchFamily="34" charset="0"/>
              <a:buChar char="•"/>
            </a:pPr>
            <a:r>
              <a:rPr lang="en-US" dirty="0"/>
              <a:t>As we can see the sales of fuel type petrol vehicle is significantly larger than others.</a:t>
            </a:r>
          </a:p>
          <a:p>
            <a:pPr marL="285750" indent="-285750">
              <a:buFont typeface="Arial" panose="020B0604020202020204" pitchFamily="34" charset="0"/>
              <a:buChar char="•"/>
            </a:pPr>
            <a:r>
              <a:rPr lang="en-US" dirty="0"/>
              <a:t>As fuel type petrol and diesel vehicles are more respective to electric cause increase of pollution and increases the use of petroleum resources.</a:t>
            </a:r>
          </a:p>
          <a:p>
            <a:pPr marL="285750" indent="-285750">
              <a:buFont typeface="Arial" panose="020B0604020202020204" pitchFamily="34" charset="0"/>
              <a:buChar char="•"/>
            </a:pPr>
            <a:r>
              <a:rPr lang="en-US" dirty="0"/>
              <a:t>Sectors like Pharmaceuticals and Plastic and Rubber industry are playing crucial roles in investment to different districts.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57484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5457AE-6AA5-86B7-76FF-2F3DC75140B3}"/>
              </a:ext>
            </a:extLst>
          </p:cNvPr>
          <p:cNvSpPr>
            <a:spLocks noGrp="1"/>
          </p:cNvSpPr>
          <p:nvPr>
            <p:ph type="body" sz="quarter" idx="13"/>
          </p:nvPr>
        </p:nvSpPr>
        <p:spPr>
          <a:xfrm>
            <a:off x="659080" y="643530"/>
            <a:ext cx="2378075" cy="1111250"/>
          </a:xfrm>
        </p:spPr>
        <p:txBody>
          <a:bodyPr/>
          <a:lstStyle/>
          <a:p>
            <a:r>
              <a:rPr lang="en-US" dirty="0"/>
              <a:t>05</a:t>
            </a:r>
            <a:endParaRPr lang="en-IN" dirty="0"/>
          </a:p>
        </p:txBody>
      </p:sp>
      <p:sp>
        <p:nvSpPr>
          <p:cNvPr id="7" name="Title 6">
            <a:extLst>
              <a:ext uri="{FF2B5EF4-FFF2-40B4-BE49-F238E27FC236}">
                <a16:creationId xmlns:a16="http://schemas.microsoft.com/office/drawing/2014/main" id="{688041F1-69C0-6B8F-3E74-32F0F12132EE}"/>
              </a:ext>
            </a:extLst>
          </p:cNvPr>
          <p:cNvSpPr>
            <a:spLocks noGrp="1"/>
          </p:cNvSpPr>
          <p:nvPr>
            <p:ph type="title"/>
          </p:nvPr>
        </p:nvSpPr>
        <p:spPr>
          <a:xfrm>
            <a:off x="979755" y="995914"/>
            <a:ext cx="6674802" cy="655320"/>
          </a:xfrm>
        </p:spPr>
        <p:txBody>
          <a:bodyPr>
            <a:normAutofit fontScale="90000"/>
          </a:bodyPr>
          <a:lstStyle/>
          <a:p>
            <a:r>
              <a:rPr lang="en-US" dirty="0"/>
              <a:t>Recommendations</a:t>
            </a:r>
            <a:endParaRPr lang="en-IN" dirty="0"/>
          </a:p>
        </p:txBody>
      </p:sp>
      <p:sp>
        <p:nvSpPr>
          <p:cNvPr id="9" name="TextBox 8">
            <a:extLst>
              <a:ext uri="{FF2B5EF4-FFF2-40B4-BE49-F238E27FC236}">
                <a16:creationId xmlns:a16="http://schemas.microsoft.com/office/drawing/2014/main" id="{0F0B07FC-2F7E-4C96-39B5-5F94844DBDAC}"/>
              </a:ext>
            </a:extLst>
          </p:cNvPr>
          <p:cNvSpPr txBox="1"/>
          <p:nvPr/>
        </p:nvSpPr>
        <p:spPr>
          <a:xfrm>
            <a:off x="979755" y="2212848"/>
            <a:ext cx="78990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Increase the sales of Electric vehicles to reduce the usage of petroleum resources.</a:t>
            </a:r>
          </a:p>
          <a:p>
            <a:pPr marL="285750" indent="-285750">
              <a:buFont typeface="Arial" panose="020B0604020202020204" pitchFamily="34" charset="0"/>
              <a:buChar char="•"/>
            </a:pPr>
            <a:r>
              <a:rPr lang="en-US" b="0" i="0" dirty="0">
                <a:solidFill>
                  <a:schemeClr val="tx1">
                    <a:lumMod val="95000"/>
                    <a:lumOff val="5000"/>
                  </a:schemeClr>
                </a:solidFill>
                <a:effectLst/>
                <a:latin typeface="Biome Light (Body)"/>
              </a:rPr>
              <a:t>While urban areas have seen substantial growth, rural development should not be neglected. Improve agricultural productivity, provide rural infrastructure, and support entrepreneurship in rural areas to achieve balanced development.</a:t>
            </a:r>
          </a:p>
          <a:p>
            <a:pPr marL="285750" indent="-285750">
              <a:buFont typeface="Arial" panose="020B0604020202020204" pitchFamily="34" charset="0"/>
              <a:buChar char="•"/>
            </a:pPr>
            <a:r>
              <a:rPr lang="en-US" b="0" i="0" dirty="0">
                <a:solidFill>
                  <a:schemeClr val="tx1">
                    <a:lumMod val="95000"/>
                    <a:lumOff val="5000"/>
                  </a:schemeClr>
                </a:solidFill>
                <a:effectLst/>
                <a:latin typeface="Biome Light (Body)"/>
              </a:rPr>
              <a:t>Encourage investments in sectors beyond IT, such as manufacturing, agribusiness, renewable energy, and healthcare. Offer incentives and create a business-friendly environment for these industries to thrive.</a:t>
            </a:r>
            <a:endParaRPr lang="en-IN" dirty="0">
              <a:solidFill>
                <a:schemeClr val="tx1">
                  <a:lumMod val="95000"/>
                  <a:lumOff val="5000"/>
                </a:schemeClr>
              </a:solidFill>
              <a:latin typeface="Biome Light (Body)"/>
            </a:endParaRPr>
          </a:p>
        </p:txBody>
      </p:sp>
    </p:spTree>
    <p:extLst>
      <p:ext uri="{BB962C8B-B14F-4D97-AF65-F5344CB8AC3E}">
        <p14:creationId xmlns:p14="http://schemas.microsoft.com/office/powerpoint/2010/main" val="398713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a:lnSpc>
                <a:spcPct val="150000"/>
              </a:lnSpc>
              <a:buNone/>
            </a:pPr>
            <a:r>
              <a:rPr lang="en-US" sz="1600" dirty="0">
                <a:solidFill>
                  <a:schemeClr val="accent2">
                    <a:lumMod val="50000"/>
                  </a:schemeClr>
                </a:solidFill>
                <a:latin typeface="Biome Light" panose="020B0303030204020804" pitchFamily="34" charset="0"/>
                <a:cs typeface="Biome Light" panose="020B0303030204020804" pitchFamily="34" charset="0"/>
              </a:rPr>
              <a:t>Thanks to CodeBasics and Telangana government for providing data to us for learning purpose.</a:t>
            </a: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a:lstStyle/>
          <a:p>
            <a:pPr marL="0" indent="0">
              <a:lnSpc>
                <a:spcPct val="150000"/>
              </a:lnSpc>
              <a:buNone/>
            </a:pPr>
            <a:r>
              <a:rPr lang="en-US" sz="1600" dirty="0">
                <a:solidFill>
                  <a:schemeClr val="accent2">
                    <a:lumMod val="50000"/>
                  </a:schemeClr>
                </a:solidFill>
                <a:cs typeface="Biome Light" panose="020B0303030204020804" pitchFamily="34" charset="0"/>
              </a:rPr>
              <a:t>Abhay Pratap Singh </a:t>
            </a:r>
          </a:p>
          <a:p>
            <a:pPr marL="0" indent="0">
              <a:lnSpc>
                <a:spcPct val="150000"/>
              </a:lnSpc>
              <a:buNone/>
            </a:pPr>
            <a:r>
              <a:rPr lang="en-US" dirty="0">
                <a:solidFill>
                  <a:schemeClr val="accent2">
                    <a:lumMod val="50000"/>
                  </a:schemeClr>
                </a:solidFill>
                <a:cs typeface="Biome Light" panose="020B0303030204020804" pitchFamily="34" charset="0"/>
              </a:rPr>
              <a:t>a</a:t>
            </a:r>
            <a:r>
              <a:rPr lang="en-US" sz="1600" dirty="0">
                <a:solidFill>
                  <a:schemeClr val="accent2">
                    <a:lumMod val="50000"/>
                  </a:schemeClr>
                </a:solidFill>
                <a:cs typeface="Biome Light" panose="020B0303030204020804" pitchFamily="34" charset="0"/>
              </a:rPr>
              <a:t>bhaypratap</a:t>
            </a:r>
            <a:r>
              <a:rPr lang="en-US" dirty="0">
                <a:solidFill>
                  <a:schemeClr val="accent2">
                    <a:lumMod val="50000"/>
                  </a:schemeClr>
                </a:solidFill>
                <a:cs typeface="Biome Light" panose="020B0303030204020804" pitchFamily="34" charset="0"/>
              </a:rPr>
              <a:t>singh16072004 @gmail.com</a:t>
            </a:r>
            <a:endParaRPr lang="en-US" sz="1600" dirty="0">
              <a:solidFill>
                <a:schemeClr val="accent2">
                  <a:lumMod val="50000"/>
                </a:schemeClr>
              </a:solidFill>
              <a:cs typeface="Biome Light" panose="020B0303030204020804" pitchFamily="34" charset="0"/>
            </a:endParaRPr>
          </a:p>
          <a:p>
            <a:endParaRPr lang="en-US" dirty="0">
              <a:solidFill>
                <a:schemeClr val="accent2">
                  <a:lumMod val="50000"/>
                </a:schemeClr>
              </a:solidFill>
            </a:endParaRPr>
          </a:p>
        </p:txBody>
      </p:sp>
      <p:pic>
        <p:nvPicPr>
          <p:cNvPr id="13" name="Picture Placeholder 12" descr="various facial beauty products">
            <a:extLst>
              <a:ext uri="{FF2B5EF4-FFF2-40B4-BE49-F238E27FC236}">
                <a16:creationId xmlns:a16="http://schemas.microsoft.com/office/drawing/2014/main" id="{D5094D89-3467-444F-9A3D-B2B71654A7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15" name="Picture Placeholder 14" descr="woman washing her face">
            <a:extLst>
              <a:ext uri="{FF2B5EF4-FFF2-40B4-BE49-F238E27FC236}">
                <a16:creationId xmlns:a16="http://schemas.microsoft.com/office/drawing/2014/main" id="{6C7D5080-FE21-4E07-928E-9E970CC7E5E0}"/>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a:xfrm>
            <a:off x="6210300" y="3543302"/>
            <a:ext cx="4953000" cy="2849562"/>
          </a:xfrm>
        </p:spPr>
      </p:pic>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8/26/2023</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2377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40130" y="343282"/>
            <a:ext cx="6825996" cy="2195767"/>
          </a:xfrm>
        </p:spPr>
        <p:txBody>
          <a:bodyPr/>
          <a:lstStyle/>
          <a:p>
            <a:r>
              <a:rPr lang="en-US" dirty="0"/>
              <a:t>Document And Stamp Registration Analysis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8/26/2023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4" name="Text Placeholder 3">
            <a:extLst>
              <a:ext uri="{FF2B5EF4-FFF2-40B4-BE49-F238E27FC236}">
                <a16:creationId xmlns:a16="http://schemas.microsoft.com/office/drawing/2014/main" id="{93B00637-6F56-95AF-4FDB-73FE2B4919D4}"/>
              </a:ext>
            </a:extLst>
          </p:cNvPr>
          <p:cNvSpPr>
            <a:spLocks noGrp="1"/>
          </p:cNvSpPr>
          <p:nvPr>
            <p:ph type="body" sz="quarter" idx="13"/>
          </p:nvPr>
        </p:nvSpPr>
        <p:spPr>
          <a:xfrm>
            <a:off x="1040130" y="5166360"/>
            <a:ext cx="3924300" cy="1234440"/>
          </a:xfrm>
        </p:spPr>
        <p:txBody>
          <a:bodyPr/>
          <a:lstStyle/>
          <a:p>
            <a:endParaRPr lang="en-IN" dirty="0"/>
          </a:p>
        </p:txBody>
      </p:sp>
      <p:sp>
        <p:nvSpPr>
          <p:cNvPr id="6" name="Picture Placeholder 5">
            <a:extLst>
              <a:ext uri="{FF2B5EF4-FFF2-40B4-BE49-F238E27FC236}">
                <a16:creationId xmlns:a16="http://schemas.microsoft.com/office/drawing/2014/main" id="{1B94C821-0024-2648-4B5B-523BA3DCCBF8}"/>
              </a:ext>
            </a:extLst>
          </p:cNvPr>
          <p:cNvSpPr>
            <a:spLocks noGrp="1"/>
          </p:cNvSpPr>
          <p:nvPr>
            <p:ph type="pic" sz="quarter" idx="10"/>
          </p:nvPr>
        </p:nvSpPr>
        <p:spPr>
          <a:xfrm>
            <a:off x="8984425" y="5957646"/>
            <a:ext cx="1955292" cy="529336"/>
          </a:xfrm>
        </p:spPr>
        <p:txBody>
          <a:bodyPr>
            <a:normAutofit fontScale="85000" lnSpcReduction="20000"/>
          </a:bodyPr>
          <a:lstStyle/>
          <a:p>
            <a:endParaRPr lang="en-IN" dirty="0"/>
          </a:p>
        </p:txBody>
      </p:sp>
      <p:pic>
        <p:nvPicPr>
          <p:cNvPr id="38" name="Picture Placeholder 37">
            <a:extLst>
              <a:ext uri="{FF2B5EF4-FFF2-40B4-BE49-F238E27FC236}">
                <a16:creationId xmlns:a16="http://schemas.microsoft.com/office/drawing/2014/main" id="{0D49FF98-E346-CB62-218D-2C94D8619CAF}"/>
              </a:ext>
            </a:extLst>
          </p:cNvPr>
          <p:cNvPicPr>
            <a:picLocks noGrp="1" noChangeAspect="1"/>
          </p:cNvPicPr>
          <p:nvPr>
            <p:ph type="pic" sz="quarter" idx="12"/>
          </p:nvPr>
        </p:nvPicPr>
        <p:blipFill>
          <a:blip r:embed="rId2">
            <a:extLst>
              <a:ext uri="{837473B0-CC2E-450A-ABE3-18F120FF3D39}">
                <a1611:picAttrSrcUrl xmlns:a1611="http://schemas.microsoft.com/office/drawing/2016/11/main" r:id="rId3"/>
              </a:ext>
            </a:extLst>
          </a:blip>
          <a:srcRect l="19637" r="19637"/>
          <a:stretch>
            <a:fillRect/>
          </a:stretch>
        </p:blipFill>
        <p:spPr>
          <a:xfrm>
            <a:off x="4453128" y="2271443"/>
            <a:ext cx="3264408" cy="2720865"/>
          </a:xfrm>
        </p:spPr>
      </p:pic>
      <p:pic>
        <p:nvPicPr>
          <p:cNvPr id="23" name="Picture Placeholder 22">
            <a:extLst>
              <a:ext uri="{FF2B5EF4-FFF2-40B4-BE49-F238E27FC236}">
                <a16:creationId xmlns:a16="http://schemas.microsoft.com/office/drawing/2014/main" id="{EEF4D2B7-377E-6677-864A-3EF2F5BA82DF}"/>
              </a:ext>
            </a:extLst>
          </p:cNvPr>
          <p:cNvPicPr>
            <a:picLocks noGrp="1" noChangeAspect="1"/>
          </p:cNvPicPr>
          <p:nvPr>
            <p:ph type="pic" sz="quarter" idx="11"/>
          </p:nvPr>
        </p:nvPicPr>
        <p:blipFill>
          <a:blip r:embed="rId4">
            <a:extLst>
              <a:ext uri="{837473B0-CC2E-450A-ABE3-18F120FF3D39}">
                <a1611:picAttrSrcUrl xmlns:a1611="http://schemas.microsoft.com/office/drawing/2016/11/main" r:id="rId5"/>
              </a:ext>
            </a:extLst>
          </a:blip>
          <a:srcRect l="19585" r="19585"/>
          <a:stretch>
            <a:fillRect/>
          </a:stretch>
        </p:blipFill>
        <p:spPr>
          <a:xfrm>
            <a:off x="8121397" y="2269760"/>
            <a:ext cx="3112092" cy="2538413"/>
          </a:xfrm>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38E4A7E-C5B0-4626-50C3-DF3DF82A6C24}"/>
              </a:ext>
            </a:extLst>
          </p:cNvPr>
          <p:cNvSpPr>
            <a:spLocks noGrp="1"/>
          </p:cNvSpPr>
          <p:nvPr>
            <p:ph type="body" sz="quarter" idx="15"/>
          </p:nvPr>
        </p:nvSpPr>
        <p:spPr/>
        <p:txBody>
          <a:bodyPr/>
          <a:lstStyle/>
          <a:p>
            <a:endParaRPr lang="en-IN"/>
          </a:p>
        </p:txBody>
      </p:sp>
      <p:sp>
        <p:nvSpPr>
          <p:cNvPr id="13" name="Title 12">
            <a:extLst>
              <a:ext uri="{FF2B5EF4-FFF2-40B4-BE49-F238E27FC236}">
                <a16:creationId xmlns:a16="http://schemas.microsoft.com/office/drawing/2014/main" id="{FF32119B-492E-ECB4-8B7B-2FACE40BE5C2}"/>
              </a:ext>
            </a:extLst>
          </p:cNvPr>
          <p:cNvSpPr>
            <a:spLocks noGrp="1"/>
          </p:cNvSpPr>
          <p:nvPr>
            <p:ph type="title"/>
          </p:nvPr>
        </p:nvSpPr>
        <p:spPr>
          <a:xfrm>
            <a:off x="1147572" y="785177"/>
            <a:ext cx="10794492" cy="1340615"/>
          </a:xfrm>
        </p:spPr>
        <p:txBody>
          <a:bodyPr/>
          <a:lstStyle/>
          <a:p>
            <a:r>
              <a:rPr lang="en-US" dirty="0"/>
              <a:t>Registration Variation Across Districts</a:t>
            </a:r>
            <a:endParaRPr lang="en-IN" dirty="0"/>
          </a:p>
        </p:txBody>
      </p:sp>
      <p:sp>
        <p:nvSpPr>
          <p:cNvPr id="39" name="Picture Placeholder 38">
            <a:extLst>
              <a:ext uri="{FF2B5EF4-FFF2-40B4-BE49-F238E27FC236}">
                <a16:creationId xmlns:a16="http://schemas.microsoft.com/office/drawing/2014/main" id="{5E8919A3-F0B9-10B7-B27D-7943118D7AE3}"/>
              </a:ext>
            </a:extLst>
          </p:cNvPr>
          <p:cNvSpPr>
            <a:spLocks noGrp="1"/>
          </p:cNvSpPr>
          <p:nvPr>
            <p:ph type="pic" sz="quarter" idx="11"/>
          </p:nvPr>
        </p:nvSpPr>
        <p:spPr>
          <a:xfrm>
            <a:off x="625677" y="2055843"/>
            <a:ext cx="6185599" cy="1976661"/>
          </a:xfrm>
        </p:spPr>
        <p:txBody>
          <a:bodyPr>
            <a:normAutofit/>
          </a:bodyPr>
          <a:lstStyle/>
          <a:p>
            <a:r>
              <a:rPr lang="en-US" sz="2400" dirty="0"/>
              <a:t>Top 5 districts with highest revenue with Document registration.</a:t>
            </a:r>
            <a:endParaRPr lang="en-IN" sz="2400" dirty="0"/>
          </a:p>
        </p:txBody>
      </p:sp>
      <p:pic>
        <p:nvPicPr>
          <p:cNvPr id="45" name="Picture 44">
            <a:extLst>
              <a:ext uri="{FF2B5EF4-FFF2-40B4-BE49-F238E27FC236}">
                <a16:creationId xmlns:a16="http://schemas.microsoft.com/office/drawing/2014/main" id="{D1935DF0-F4E3-C8C8-3449-7CB8BF446E40}"/>
              </a:ext>
            </a:extLst>
          </p:cNvPr>
          <p:cNvPicPr>
            <a:picLocks noChangeAspect="1"/>
          </p:cNvPicPr>
          <p:nvPr/>
        </p:nvPicPr>
        <p:blipFill>
          <a:blip r:embed="rId2"/>
          <a:stretch>
            <a:fillRect/>
          </a:stretch>
        </p:blipFill>
        <p:spPr>
          <a:xfrm>
            <a:off x="7196930" y="1755648"/>
            <a:ext cx="3847497" cy="2459401"/>
          </a:xfrm>
          <a:prstGeom prst="rect">
            <a:avLst/>
          </a:prstGeom>
        </p:spPr>
      </p:pic>
      <p:sp>
        <p:nvSpPr>
          <p:cNvPr id="46" name="TextBox 45">
            <a:extLst>
              <a:ext uri="{FF2B5EF4-FFF2-40B4-BE49-F238E27FC236}">
                <a16:creationId xmlns:a16="http://schemas.microsoft.com/office/drawing/2014/main" id="{6BD12499-3358-18A0-1470-94D5F4E53D9B}"/>
              </a:ext>
            </a:extLst>
          </p:cNvPr>
          <p:cNvSpPr txBox="1"/>
          <p:nvPr/>
        </p:nvSpPr>
        <p:spPr>
          <a:xfrm>
            <a:off x="6096000" y="5129784"/>
            <a:ext cx="570890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Top 5 districts with highest revenue with E-stamps challans</a:t>
            </a:r>
            <a:endParaRPr lang="en-IN" sz="2400" dirty="0"/>
          </a:p>
        </p:txBody>
      </p:sp>
      <p:pic>
        <p:nvPicPr>
          <p:cNvPr id="48" name="Picture 47">
            <a:extLst>
              <a:ext uri="{FF2B5EF4-FFF2-40B4-BE49-F238E27FC236}">
                <a16:creationId xmlns:a16="http://schemas.microsoft.com/office/drawing/2014/main" id="{E3E781D1-292F-798B-0FDD-A0C7430AEA12}"/>
              </a:ext>
            </a:extLst>
          </p:cNvPr>
          <p:cNvPicPr>
            <a:picLocks noChangeAspect="1"/>
          </p:cNvPicPr>
          <p:nvPr/>
        </p:nvPicPr>
        <p:blipFill>
          <a:blip r:embed="rId3"/>
          <a:stretch>
            <a:fillRect/>
          </a:stretch>
        </p:blipFill>
        <p:spPr>
          <a:xfrm>
            <a:off x="904908" y="3551742"/>
            <a:ext cx="4160868" cy="2788285"/>
          </a:xfrm>
          <a:prstGeom prst="rect">
            <a:avLst/>
          </a:prstGeom>
        </p:spPr>
      </p:pic>
    </p:spTree>
    <p:extLst>
      <p:ext uri="{BB962C8B-B14F-4D97-AF65-F5344CB8AC3E}">
        <p14:creationId xmlns:p14="http://schemas.microsoft.com/office/powerpoint/2010/main" val="403164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40130" y="343282"/>
            <a:ext cx="9832086" cy="2195767"/>
          </a:xfrm>
        </p:spPr>
        <p:txBody>
          <a:bodyPr/>
          <a:lstStyle/>
          <a:p>
            <a:r>
              <a:rPr lang="en-US" dirty="0"/>
              <a:t>Revenue Variation Across Districts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8/26/2023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4" name="Text Placeholder 3">
            <a:extLst>
              <a:ext uri="{FF2B5EF4-FFF2-40B4-BE49-F238E27FC236}">
                <a16:creationId xmlns:a16="http://schemas.microsoft.com/office/drawing/2014/main" id="{93B00637-6F56-95AF-4FDB-73FE2B4919D4}"/>
              </a:ext>
            </a:extLst>
          </p:cNvPr>
          <p:cNvSpPr>
            <a:spLocks noGrp="1"/>
          </p:cNvSpPr>
          <p:nvPr>
            <p:ph type="body" sz="quarter" idx="13"/>
          </p:nvPr>
        </p:nvSpPr>
        <p:spPr>
          <a:xfrm>
            <a:off x="1040130" y="1851472"/>
            <a:ext cx="9475470" cy="862267"/>
          </a:xfrm>
        </p:spPr>
        <p:txBody>
          <a:bodyPr/>
          <a:lstStyle/>
          <a:p>
            <a:pPr marL="285750" indent="-285750">
              <a:buFont typeface="Arial" panose="020B0604020202020204" pitchFamily="34" charset="0"/>
              <a:buChar char="•"/>
            </a:pPr>
            <a:r>
              <a:rPr lang="en-US" dirty="0"/>
              <a:t>Document registration and E-stamp challans using maps</a:t>
            </a:r>
            <a:endParaRPr lang="en-IN" dirty="0"/>
          </a:p>
        </p:txBody>
      </p:sp>
      <p:pic>
        <p:nvPicPr>
          <p:cNvPr id="16" name="Picture 15">
            <a:extLst>
              <a:ext uri="{FF2B5EF4-FFF2-40B4-BE49-F238E27FC236}">
                <a16:creationId xmlns:a16="http://schemas.microsoft.com/office/drawing/2014/main" id="{8395AC02-C069-5B94-0BBC-19DF4B4A2811}"/>
              </a:ext>
            </a:extLst>
          </p:cNvPr>
          <p:cNvPicPr>
            <a:picLocks noChangeAspect="1"/>
          </p:cNvPicPr>
          <p:nvPr/>
        </p:nvPicPr>
        <p:blipFill>
          <a:blip r:embed="rId2"/>
          <a:stretch>
            <a:fillRect/>
          </a:stretch>
        </p:blipFill>
        <p:spPr>
          <a:xfrm>
            <a:off x="1161288" y="2504054"/>
            <a:ext cx="4638461" cy="3064642"/>
          </a:xfrm>
          <a:prstGeom prst="rect">
            <a:avLst/>
          </a:prstGeom>
        </p:spPr>
      </p:pic>
      <p:pic>
        <p:nvPicPr>
          <p:cNvPr id="19" name="Picture 18">
            <a:extLst>
              <a:ext uri="{FF2B5EF4-FFF2-40B4-BE49-F238E27FC236}">
                <a16:creationId xmlns:a16="http://schemas.microsoft.com/office/drawing/2014/main" id="{E96A5DFE-6F3A-8E62-0935-21EF6451125E}"/>
              </a:ext>
            </a:extLst>
          </p:cNvPr>
          <p:cNvPicPr>
            <a:picLocks noChangeAspect="1"/>
          </p:cNvPicPr>
          <p:nvPr/>
        </p:nvPicPr>
        <p:blipFill>
          <a:blip r:embed="rId3"/>
          <a:stretch>
            <a:fillRect/>
          </a:stretch>
        </p:blipFill>
        <p:spPr>
          <a:xfrm>
            <a:off x="6392252" y="2504053"/>
            <a:ext cx="4505917" cy="3064643"/>
          </a:xfrm>
          <a:prstGeom prst="rect">
            <a:avLst/>
          </a:prstGeom>
        </p:spPr>
      </p:pic>
    </p:spTree>
    <p:extLst>
      <p:ext uri="{BB962C8B-B14F-4D97-AF65-F5344CB8AC3E}">
        <p14:creationId xmlns:p14="http://schemas.microsoft.com/office/powerpoint/2010/main" val="77337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8F0890-212D-01C8-9D55-02352681F88D}"/>
              </a:ext>
            </a:extLst>
          </p:cNvPr>
          <p:cNvSpPr>
            <a:spLocks noGrp="1"/>
          </p:cNvSpPr>
          <p:nvPr>
            <p:ph type="body" sz="quarter" idx="15"/>
          </p:nvPr>
        </p:nvSpPr>
        <p:spPr/>
        <p:txBody>
          <a:bodyPr/>
          <a:lstStyle/>
          <a:p>
            <a:r>
              <a:rPr lang="en-US" dirty="0"/>
              <a:t>01</a:t>
            </a:r>
            <a:endParaRPr lang="en-IN" dirty="0"/>
          </a:p>
        </p:txBody>
      </p:sp>
      <p:sp>
        <p:nvSpPr>
          <p:cNvPr id="6" name="Title 5">
            <a:extLst>
              <a:ext uri="{FF2B5EF4-FFF2-40B4-BE49-F238E27FC236}">
                <a16:creationId xmlns:a16="http://schemas.microsoft.com/office/drawing/2014/main" id="{439BAD67-E859-AC0E-63AE-3B41FD8E23EE}"/>
              </a:ext>
            </a:extLst>
          </p:cNvPr>
          <p:cNvSpPr>
            <a:spLocks noGrp="1"/>
          </p:cNvSpPr>
          <p:nvPr>
            <p:ph type="title"/>
          </p:nvPr>
        </p:nvSpPr>
        <p:spPr>
          <a:xfrm>
            <a:off x="1040130" y="821753"/>
            <a:ext cx="10234422" cy="1921447"/>
          </a:xfrm>
        </p:spPr>
        <p:txBody>
          <a:bodyPr/>
          <a:lstStyle/>
          <a:p>
            <a:r>
              <a:rPr lang="en-US" dirty="0"/>
              <a:t>District with highest Document Registration revenue growth between FY2019-2022</a:t>
            </a:r>
            <a:endParaRPr lang="en-IN" dirty="0"/>
          </a:p>
        </p:txBody>
      </p:sp>
      <p:pic>
        <p:nvPicPr>
          <p:cNvPr id="11" name="Picture 10">
            <a:extLst>
              <a:ext uri="{FF2B5EF4-FFF2-40B4-BE49-F238E27FC236}">
                <a16:creationId xmlns:a16="http://schemas.microsoft.com/office/drawing/2014/main" id="{8236DF56-4AC8-79CE-9F0A-862D27A1DCD3}"/>
              </a:ext>
            </a:extLst>
          </p:cNvPr>
          <p:cNvPicPr>
            <a:picLocks noChangeAspect="1"/>
          </p:cNvPicPr>
          <p:nvPr/>
        </p:nvPicPr>
        <p:blipFill>
          <a:blip r:embed="rId2"/>
          <a:stretch>
            <a:fillRect/>
          </a:stretch>
        </p:blipFill>
        <p:spPr>
          <a:xfrm>
            <a:off x="2240197" y="3169644"/>
            <a:ext cx="7507225" cy="3314835"/>
          </a:xfrm>
          <a:prstGeom prst="rect">
            <a:avLst/>
          </a:prstGeom>
        </p:spPr>
      </p:pic>
    </p:spTree>
    <p:extLst>
      <p:ext uri="{BB962C8B-B14F-4D97-AF65-F5344CB8AC3E}">
        <p14:creationId xmlns:p14="http://schemas.microsoft.com/office/powerpoint/2010/main" val="297961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B873367-1DBE-EA8C-7BAD-18AAC09C3F22}"/>
              </a:ext>
            </a:extLst>
          </p:cNvPr>
          <p:cNvSpPr>
            <a:spLocks noGrp="1"/>
          </p:cNvSpPr>
          <p:nvPr>
            <p:ph type="body" sz="quarter" idx="15"/>
          </p:nvPr>
        </p:nvSpPr>
        <p:spPr/>
        <p:txBody>
          <a:bodyPr/>
          <a:lstStyle/>
          <a:p>
            <a:r>
              <a:rPr lang="en-US" dirty="0"/>
              <a:t>01</a:t>
            </a:r>
            <a:endParaRPr lang="en-IN" dirty="0"/>
          </a:p>
        </p:txBody>
      </p:sp>
      <p:sp>
        <p:nvSpPr>
          <p:cNvPr id="7" name="Title 6">
            <a:extLst>
              <a:ext uri="{FF2B5EF4-FFF2-40B4-BE49-F238E27FC236}">
                <a16:creationId xmlns:a16="http://schemas.microsoft.com/office/drawing/2014/main" id="{BBDF04A1-A43E-CE21-10CF-82570B2D409E}"/>
              </a:ext>
            </a:extLst>
          </p:cNvPr>
          <p:cNvSpPr>
            <a:spLocks noGrp="1"/>
          </p:cNvSpPr>
          <p:nvPr>
            <p:ph type="title"/>
          </p:nvPr>
        </p:nvSpPr>
        <p:spPr>
          <a:xfrm>
            <a:off x="1028700" y="465137"/>
            <a:ext cx="10081260" cy="1340615"/>
          </a:xfrm>
        </p:spPr>
        <p:txBody>
          <a:bodyPr/>
          <a:lstStyle/>
          <a:p>
            <a:r>
              <a:rPr lang="en-US" dirty="0"/>
              <a:t>Revenue contribution : </a:t>
            </a:r>
            <a:endParaRPr lang="en-IN" dirty="0"/>
          </a:p>
        </p:txBody>
      </p:sp>
      <p:sp>
        <p:nvSpPr>
          <p:cNvPr id="8" name="TextBox 7">
            <a:extLst>
              <a:ext uri="{FF2B5EF4-FFF2-40B4-BE49-F238E27FC236}">
                <a16:creationId xmlns:a16="http://schemas.microsoft.com/office/drawing/2014/main" id="{D9120DBE-28D3-F6EA-CC2D-11C38CD4CCA8}"/>
              </a:ext>
            </a:extLst>
          </p:cNvPr>
          <p:cNvSpPr txBox="1"/>
          <p:nvPr/>
        </p:nvSpPr>
        <p:spPr>
          <a:xfrm>
            <a:off x="1028700" y="1851472"/>
            <a:ext cx="991209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Top 5 districts where E-stamps challan revenue contributes more to revenue than the revenue generated by document registration (down to up)</a:t>
            </a:r>
            <a:endParaRPr lang="en-IN" sz="2400" dirty="0"/>
          </a:p>
        </p:txBody>
      </p:sp>
      <p:pic>
        <p:nvPicPr>
          <p:cNvPr id="10" name="Picture 9">
            <a:extLst>
              <a:ext uri="{FF2B5EF4-FFF2-40B4-BE49-F238E27FC236}">
                <a16:creationId xmlns:a16="http://schemas.microsoft.com/office/drawing/2014/main" id="{D79D1F79-D6FB-6AC3-727F-92FB504AEEA7}"/>
              </a:ext>
            </a:extLst>
          </p:cNvPr>
          <p:cNvPicPr>
            <a:picLocks noChangeAspect="1"/>
          </p:cNvPicPr>
          <p:nvPr/>
        </p:nvPicPr>
        <p:blipFill>
          <a:blip r:embed="rId2"/>
          <a:stretch>
            <a:fillRect/>
          </a:stretch>
        </p:blipFill>
        <p:spPr>
          <a:xfrm>
            <a:off x="3321077" y="3349955"/>
            <a:ext cx="5722339" cy="2990073"/>
          </a:xfrm>
          <a:prstGeom prst="rect">
            <a:avLst/>
          </a:prstGeom>
        </p:spPr>
      </p:pic>
    </p:spTree>
    <p:extLst>
      <p:ext uri="{BB962C8B-B14F-4D97-AF65-F5344CB8AC3E}">
        <p14:creationId xmlns:p14="http://schemas.microsoft.com/office/powerpoint/2010/main" val="243150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242B5C-85B4-7CD2-4C60-A4651BA9CF94}"/>
              </a:ext>
            </a:extLst>
          </p:cNvPr>
          <p:cNvSpPr>
            <a:spLocks noGrp="1"/>
          </p:cNvSpPr>
          <p:nvPr>
            <p:ph type="body" sz="quarter" idx="15"/>
          </p:nvPr>
        </p:nvSpPr>
        <p:spPr/>
        <p:txBody>
          <a:bodyPr/>
          <a:lstStyle/>
          <a:p>
            <a:r>
              <a:rPr lang="en-US" dirty="0"/>
              <a:t>01</a:t>
            </a:r>
            <a:endParaRPr lang="en-IN" dirty="0"/>
          </a:p>
        </p:txBody>
      </p:sp>
      <p:sp>
        <p:nvSpPr>
          <p:cNvPr id="6" name="Title 5">
            <a:extLst>
              <a:ext uri="{FF2B5EF4-FFF2-40B4-BE49-F238E27FC236}">
                <a16:creationId xmlns:a16="http://schemas.microsoft.com/office/drawing/2014/main" id="{2B36C33E-367A-A851-F940-1460E9CFDD51}"/>
              </a:ext>
            </a:extLst>
          </p:cNvPr>
          <p:cNvSpPr>
            <a:spLocks noGrp="1"/>
          </p:cNvSpPr>
          <p:nvPr>
            <p:ph type="title"/>
          </p:nvPr>
        </p:nvSpPr>
        <p:spPr>
          <a:xfrm>
            <a:off x="1083564" y="776033"/>
            <a:ext cx="10163556" cy="1340615"/>
          </a:xfrm>
        </p:spPr>
        <p:txBody>
          <a:bodyPr/>
          <a:lstStyle/>
          <a:p>
            <a:r>
              <a:rPr lang="en-US" dirty="0"/>
              <a:t>Pattern Analysis Between Revenue Generated </a:t>
            </a:r>
            <a:endParaRPr lang="en-IN" dirty="0"/>
          </a:p>
        </p:txBody>
      </p:sp>
      <p:pic>
        <p:nvPicPr>
          <p:cNvPr id="11" name="Picture 10">
            <a:extLst>
              <a:ext uri="{FF2B5EF4-FFF2-40B4-BE49-F238E27FC236}">
                <a16:creationId xmlns:a16="http://schemas.microsoft.com/office/drawing/2014/main" id="{0585CB23-3DF6-069A-DC06-EBF3D296E918}"/>
              </a:ext>
            </a:extLst>
          </p:cNvPr>
          <p:cNvPicPr>
            <a:picLocks noChangeAspect="1"/>
          </p:cNvPicPr>
          <p:nvPr/>
        </p:nvPicPr>
        <p:blipFill>
          <a:blip r:embed="rId2"/>
          <a:stretch>
            <a:fillRect/>
          </a:stretch>
        </p:blipFill>
        <p:spPr>
          <a:xfrm>
            <a:off x="1517904" y="2238314"/>
            <a:ext cx="8860536" cy="2790886"/>
          </a:xfrm>
          <a:prstGeom prst="rect">
            <a:avLst/>
          </a:prstGeom>
        </p:spPr>
      </p:pic>
    </p:spTree>
    <p:extLst>
      <p:ext uri="{BB962C8B-B14F-4D97-AF65-F5344CB8AC3E}">
        <p14:creationId xmlns:p14="http://schemas.microsoft.com/office/powerpoint/2010/main" val="104777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9A171D-FDEE-6448-CDCC-098727F87B6E}"/>
              </a:ext>
            </a:extLst>
          </p:cNvPr>
          <p:cNvSpPr>
            <a:spLocks noGrp="1"/>
          </p:cNvSpPr>
          <p:nvPr>
            <p:ph type="body" sz="quarter" idx="15"/>
          </p:nvPr>
        </p:nvSpPr>
        <p:spPr/>
        <p:txBody>
          <a:bodyPr/>
          <a:lstStyle/>
          <a:p>
            <a:r>
              <a:rPr lang="en-US" dirty="0"/>
              <a:t>01</a:t>
            </a:r>
            <a:endParaRPr lang="en-IN" dirty="0"/>
          </a:p>
        </p:txBody>
      </p:sp>
      <p:sp>
        <p:nvSpPr>
          <p:cNvPr id="7" name="Title 6">
            <a:extLst>
              <a:ext uri="{FF2B5EF4-FFF2-40B4-BE49-F238E27FC236}">
                <a16:creationId xmlns:a16="http://schemas.microsoft.com/office/drawing/2014/main" id="{42A2B1C4-4761-6ABA-A411-FB1C1C7B26AC}"/>
              </a:ext>
            </a:extLst>
          </p:cNvPr>
          <p:cNvSpPr>
            <a:spLocks noGrp="1"/>
          </p:cNvSpPr>
          <p:nvPr>
            <p:ph type="title"/>
          </p:nvPr>
        </p:nvSpPr>
        <p:spPr>
          <a:xfrm>
            <a:off x="1028700" y="465137"/>
            <a:ext cx="8773668" cy="1340615"/>
          </a:xfrm>
        </p:spPr>
        <p:txBody>
          <a:bodyPr/>
          <a:lstStyle/>
          <a:p>
            <a:r>
              <a:rPr lang="en-US" dirty="0"/>
              <a:t>Categorization Of Districts</a:t>
            </a:r>
            <a:endParaRPr lang="en-IN" dirty="0"/>
          </a:p>
        </p:txBody>
      </p:sp>
      <p:sp>
        <p:nvSpPr>
          <p:cNvPr id="8" name="TextBox 7">
            <a:extLst>
              <a:ext uri="{FF2B5EF4-FFF2-40B4-BE49-F238E27FC236}">
                <a16:creationId xmlns:a16="http://schemas.microsoft.com/office/drawing/2014/main" id="{B80DE0C2-5551-3B8F-C4A4-A91DA85753F3}"/>
              </a:ext>
            </a:extLst>
          </p:cNvPr>
          <p:cNvSpPr txBox="1"/>
          <p:nvPr/>
        </p:nvSpPr>
        <p:spPr>
          <a:xfrm>
            <a:off x="761917" y="2029968"/>
            <a:ext cx="869297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Here districts are categorized into segment based on the revenue generated by the stamp registration.</a:t>
            </a:r>
          </a:p>
          <a:p>
            <a:pPr marL="285750" indent="-285750">
              <a:buFont typeface="Arial" panose="020B0604020202020204" pitchFamily="34" charset="0"/>
              <a:buChar char="•"/>
            </a:pPr>
            <a:r>
              <a:rPr lang="en-US" dirty="0"/>
              <a:t>Group A- 43538381-9918756399</a:t>
            </a:r>
          </a:p>
          <a:p>
            <a:pPr marL="285750" indent="-285750">
              <a:buFont typeface="Arial" panose="020B0604020202020204" pitchFamily="34" charset="0"/>
              <a:buChar char="•"/>
            </a:pPr>
            <a:r>
              <a:rPr lang="en-US" dirty="0"/>
              <a:t>Group B:9918756399-19793974417</a:t>
            </a:r>
          </a:p>
          <a:p>
            <a:pPr marL="285750" indent="-285750">
              <a:buFont typeface="Arial" panose="020B0604020202020204" pitchFamily="34" charset="0"/>
              <a:buChar char="•"/>
            </a:pPr>
            <a:r>
              <a:rPr lang="en-US" dirty="0"/>
              <a:t>Group C-19793974417-onwards</a:t>
            </a:r>
          </a:p>
          <a:p>
            <a:pPr marL="285750" indent="-285750">
              <a:buFont typeface="Arial" panose="020B0604020202020204" pitchFamily="34" charset="0"/>
              <a:buChar char="•"/>
            </a:pPr>
            <a:r>
              <a:rPr lang="en-US" dirty="0"/>
              <a:t>Grey -0</a:t>
            </a:r>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1E2DD6BA-8FB6-4468-723C-992F81754198}"/>
              </a:ext>
            </a:extLst>
          </p:cNvPr>
          <p:cNvPicPr>
            <a:picLocks noChangeAspect="1"/>
          </p:cNvPicPr>
          <p:nvPr/>
        </p:nvPicPr>
        <p:blipFill>
          <a:blip r:embed="rId2"/>
          <a:stretch>
            <a:fillRect/>
          </a:stretch>
        </p:blipFill>
        <p:spPr>
          <a:xfrm>
            <a:off x="5504688" y="2459736"/>
            <a:ext cx="6199632" cy="3959642"/>
          </a:xfrm>
          <a:prstGeom prst="rect">
            <a:avLst/>
          </a:prstGeom>
        </p:spPr>
      </p:pic>
    </p:spTree>
    <p:extLst>
      <p:ext uri="{BB962C8B-B14F-4D97-AF65-F5344CB8AC3E}">
        <p14:creationId xmlns:p14="http://schemas.microsoft.com/office/powerpoint/2010/main" val="1874073909"/>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175</TotalTime>
  <Words>994</Words>
  <Application>Microsoft Office PowerPoint</Application>
  <PresentationFormat>Widescreen</PresentationFormat>
  <Paragraphs>94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Biome Light</vt:lpstr>
      <vt:lpstr>Biome Light (Body)</vt:lpstr>
      <vt:lpstr>Calibri</vt:lpstr>
      <vt:lpstr>Office Theme</vt:lpstr>
      <vt:lpstr>Telangana Growth Analysis</vt:lpstr>
      <vt:lpstr>Objective</vt:lpstr>
      <vt:lpstr>Document And Stamp Registration Analysis</vt:lpstr>
      <vt:lpstr>Registration Variation Across Districts</vt:lpstr>
      <vt:lpstr>Revenue Variation Across Districts</vt:lpstr>
      <vt:lpstr>District with highest Document Registration revenue growth between FY2019-2022</vt:lpstr>
      <vt:lpstr>Revenue contribution : </vt:lpstr>
      <vt:lpstr>Pattern Analysis Between Revenue Generated </vt:lpstr>
      <vt:lpstr>Categorization Of Districts</vt:lpstr>
      <vt:lpstr>Correlation Between Vehicles Sales And       Month Or Seasons</vt:lpstr>
      <vt:lpstr>Distribution Of Vehicle By Vehicle Class</vt:lpstr>
      <vt:lpstr>Sales Growth overview for FY2021 to FY 2022</vt:lpstr>
      <vt:lpstr>Sales Growth overview for FY2021 to FY 2022</vt:lpstr>
      <vt:lpstr>Top 5 Sectors in FY 2022</vt:lpstr>
      <vt:lpstr>Top 3 districts with significant sector investment</vt:lpstr>
      <vt:lpstr>Relation Between District Investment ,vehicles Sales and Stamp Revenue</vt:lpstr>
      <vt:lpstr>Sector showing multiple investment in every districts</vt:lpstr>
      <vt:lpstr>Seasonal trend in Investment </vt:lpstr>
      <vt:lpstr>What are the top 5 districts to buy commercial properties in Telangana? Justify your answer. </vt:lpstr>
      <vt:lpstr>PowerPoint Presentation</vt:lpstr>
      <vt:lpstr>Insights </vt:lpstr>
      <vt:lpstr>Recommendations</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abhay pratap singh</dc:creator>
  <cp:lastModifiedBy>abhay pratap singh</cp:lastModifiedBy>
  <cp:revision>4</cp:revision>
  <dcterms:created xsi:type="dcterms:W3CDTF">2023-08-26T15:06:37Z</dcterms:created>
  <dcterms:modified xsi:type="dcterms:W3CDTF">2023-08-26T19:07:56Z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