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8" r:id="rId10"/>
    <p:sldId id="262" r:id="rId11"/>
    <p:sldId id="265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lear Sans Regular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4049" autoAdjust="0"/>
  </p:normalViewPr>
  <p:slideViewPr>
    <p:cSldViewPr>
      <p:cViewPr varScale="1">
        <p:scale>
          <a:sx n="45" d="100"/>
          <a:sy n="45" d="100"/>
        </p:scale>
        <p:origin x="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A:\d\New%20folder\accentu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A:\d\New%20folder\accentu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total score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05-4DAE-83BE-2515BEFAA383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05-4DAE-83BE-2515BEFAA38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05-4DAE-83BE-2515BEFAA383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05-4DAE-83BE-2515BEFAA383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405-4DAE-83BE-2515BEFAA3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05-4DAE-83BE-2515BEFAA38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[accenture.xlsx]distict  no of categories!PivotTable1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Distinct</a:t>
            </a:r>
            <a:r>
              <a:rPr lang="en-US" baseline="0"/>
              <a:t> no of categories and no of reactions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'distict  no of categories'!$B$1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'distict  no of categories'!$A$2:$A$18</c:f>
              <c:strCache>
                <c:ptCount val="16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  <c:pt idx="5">
                  <c:v>fitness</c:v>
                </c:pt>
                <c:pt idx="6">
                  <c:v>food</c:v>
                </c:pt>
                <c:pt idx="7">
                  <c:v>healthy eating</c:v>
                </c:pt>
                <c:pt idx="8">
                  <c:v>public speaking</c:v>
                </c:pt>
                <c:pt idx="9">
                  <c:v>science</c:v>
                </c:pt>
                <c:pt idx="10">
                  <c:v>soccer</c:v>
                </c:pt>
                <c:pt idx="11">
                  <c:v>studying</c:v>
                </c:pt>
                <c:pt idx="12">
                  <c:v>technology</c:v>
                </c:pt>
                <c:pt idx="13">
                  <c:v>tennis</c:v>
                </c:pt>
                <c:pt idx="14">
                  <c:v>travel</c:v>
                </c:pt>
                <c:pt idx="15">
                  <c:v>veganism</c:v>
                </c:pt>
              </c:strCache>
            </c:strRef>
          </c:cat>
          <c:val>
            <c:numRef>
              <c:f>'distict  no of categories'!$B$2:$B$18</c:f>
              <c:numCache>
                <c:formatCode>General</c:formatCode>
                <c:ptCount val="16"/>
                <c:pt idx="0">
                  <c:v>1897</c:v>
                </c:pt>
                <c:pt idx="1">
                  <c:v>1664</c:v>
                </c:pt>
                <c:pt idx="2">
                  <c:v>1676</c:v>
                </c:pt>
                <c:pt idx="3">
                  <c:v>1338</c:v>
                </c:pt>
                <c:pt idx="4">
                  <c:v>1433</c:v>
                </c:pt>
                <c:pt idx="5">
                  <c:v>1395</c:v>
                </c:pt>
                <c:pt idx="6">
                  <c:v>1699</c:v>
                </c:pt>
                <c:pt idx="7">
                  <c:v>1717</c:v>
                </c:pt>
                <c:pt idx="8">
                  <c:v>1217</c:v>
                </c:pt>
                <c:pt idx="9">
                  <c:v>1796</c:v>
                </c:pt>
                <c:pt idx="10">
                  <c:v>1457</c:v>
                </c:pt>
                <c:pt idx="11">
                  <c:v>1363</c:v>
                </c:pt>
                <c:pt idx="12">
                  <c:v>1698</c:v>
                </c:pt>
                <c:pt idx="13">
                  <c:v>1328</c:v>
                </c:pt>
                <c:pt idx="14">
                  <c:v>1647</c:v>
                </c:pt>
                <c:pt idx="15">
                  <c:v>1248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B-4623-8908-A15745D544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2079023"/>
        <c:axId val="1365875743"/>
      </c:barChart>
      <c:catAx>
        <c:axId val="142079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875743"/>
        <c:crosses val="autoZero"/>
        <c:auto val="1"/>
        <c:lblAlgn val="ctr"/>
        <c:lblOffset val="100"/>
        <c:noMultiLvlLbl val="0"/>
      </c:catAx>
      <c:valAx>
        <c:axId val="1365875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79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048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7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xhere.com/en/photo/675843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7.png"/><Relationship Id="rId7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2796530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Analysis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09274" y="34847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559CCC-0C86-0E1C-833C-1A5EE2FC658F}"/>
              </a:ext>
            </a:extLst>
          </p:cNvPr>
          <p:cNvSpPr txBox="1"/>
          <p:nvPr/>
        </p:nvSpPr>
        <p:spPr>
          <a:xfrm>
            <a:off x="1052226" y="1579581"/>
            <a:ext cx="66620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Top 5 categories by reaction score are 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Animal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Science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Healthy Eating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Technology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Food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E419C8-45B8-1671-953C-8D62547EF18F}"/>
              </a:ext>
            </a:extLst>
          </p:cNvPr>
          <p:cNvSpPr txBox="1"/>
          <p:nvPr/>
        </p:nvSpPr>
        <p:spPr>
          <a:xfrm>
            <a:off x="8840250" y="1597738"/>
            <a:ext cx="68023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Top 5 categories by no of reactions are 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Animal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Cooking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Culture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Dog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Education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C3BB6-0663-2AA1-9A14-949CCAA13FB9}"/>
              </a:ext>
            </a:extLst>
          </p:cNvPr>
          <p:cNvSpPr txBox="1"/>
          <p:nvPr/>
        </p:nvSpPr>
        <p:spPr>
          <a:xfrm>
            <a:off x="1052226" y="5448300"/>
            <a:ext cx="15282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From this analysis we can see that animal category is the top category of the Social Buzz’s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848B0AB-CDA7-D6E7-976C-5B795D7A4D0B}"/>
              </a:ext>
            </a:extLst>
          </p:cNvPr>
          <p:cNvSpPr txBox="1"/>
          <p:nvPr/>
        </p:nvSpPr>
        <p:spPr>
          <a:xfrm>
            <a:off x="11581833" y="1409700"/>
            <a:ext cx="5486967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 this task we created a clean dataset and merged our three datasets to form a final dataset and figured out the top 5 performing categories in Social Buzz’s.</a:t>
            </a:r>
          </a:p>
          <a:p>
            <a:endParaRPr lang="en-IN" sz="2400" dirty="0"/>
          </a:p>
          <a:p>
            <a:r>
              <a:rPr lang="en-IN" sz="2400" dirty="0"/>
              <a:t>Top 5 categories by reaction score are 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Animal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Science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Healthy Eating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Technology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Food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r>
              <a:rPr lang="en-IN" sz="2400" dirty="0"/>
              <a:t>Top 5 categories by no of reactions are 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Animal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Cooking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Culture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Dog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Education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398864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7F2054-C86E-83D8-867B-B12A74B6A6E3}"/>
              </a:ext>
            </a:extLst>
          </p:cNvPr>
          <p:cNvSpPr txBox="1"/>
          <p:nvPr/>
        </p:nvSpPr>
        <p:spPr>
          <a:xfrm>
            <a:off x="8527773" y="3373784"/>
            <a:ext cx="74126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Social Buzz is a fast growing technology unicorn that needs to adapt quickly to it’s global scale. Accenture has begun a 3 month POC focusing on these 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 audit of Social Buzz’s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Recommendations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Analysis to find Social Buss’s top 5 most popular categories of content.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368C5-8A35-17E0-AF78-3DE41485EF70}"/>
              </a:ext>
            </a:extLst>
          </p:cNvPr>
          <p:cNvSpPr txBox="1"/>
          <p:nvPr/>
        </p:nvSpPr>
        <p:spPr>
          <a:xfrm flipH="1">
            <a:off x="2599441" y="5117505"/>
            <a:ext cx="503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Over </a:t>
            </a:r>
            <a:r>
              <a:rPr lang="en-IN" sz="3200" b="1" u="sng" dirty="0">
                <a:solidFill>
                  <a:schemeClr val="bg1"/>
                </a:solidFill>
              </a:rPr>
              <a:t>100000</a:t>
            </a:r>
            <a:r>
              <a:rPr lang="en-IN" sz="3200" dirty="0">
                <a:solidFill>
                  <a:schemeClr val="bg1"/>
                </a:solidFill>
              </a:rPr>
              <a:t> posts per 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08D84D-F6AE-FB03-381B-1E22A71A2055}"/>
              </a:ext>
            </a:extLst>
          </p:cNvPr>
          <p:cNvSpPr txBox="1"/>
          <p:nvPr/>
        </p:nvSpPr>
        <p:spPr>
          <a:xfrm flipH="1">
            <a:off x="2580391" y="6090269"/>
            <a:ext cx="5901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bg1"/>
                </a:solidFill>
              </a:rPr>
              <a:t>36,500,000</a:t>
            </a:r>
            <a:r>
              <a:rPr lang="en-IN" sz="3200" dirty="0">
                <a:solidFill>
                  <a:schemeClr val="bg1"/>
                </a:solidFill>
              </a:rPr>
              <a:t> pieces of content per year!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118524-8C0D-B653-3075-4B9E8ED250DF}"/>
              </a:ext>
            </a:extLst>
          </p:cNvPr>
          <p:cNvSpPr txBox="1"/>
          <p:nvPr/>
        </p:nvSpPr>
        <p:spPr>
          <a:xfrm>
            <a:off x="2631245" y="8069581"/>
            <a:ext cx="5695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sz="2000" u="sng" dirty="0">
                <a:solidFill>
                  <a:schemeClr val="bg1"/>
                </a:solidFill>
              </a:rPr>
              <a:t>Analysis to find the Social Buzz’s top 5 most popular categories of content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9D265D-449A-9513-B685-BDD783396CBC}"/>
              </a:ext>
            </a:extLst>
          </p:cNvPr>
          <p:cNvSpPr/>
          <p:nvPr/>
        </p:nvSpPr>
        <p:spPr>
          <a:xfrm>
            <a:off x="11481589" y="6988644"/>
            <a:ext cx="2085137" cy="20851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6D5869D-CA21-A407-9DF5-BE1058B878A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6" b="9366"/>
          <a:stretch/>
        </p:blipFill>
        <p:spPr>
          <a:xfrm>
            <a:off x="11481588" y="6950699"/>
            <a:ext cx="2085137" cy="2123082"/>
          </a:xfrm>
          <a:prstGeom prst="ellipse">
            <a:avLst/>
          </a:prstGeom>
          <a:ln w="381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DC38FA4-C50F-708C-7E3F-444AA7973E42}"/>
              </a:ext>
            </a:extLst>
          </p:cNvPr>
          <p:cNvSpPr txBox="1"/>
          <p:nvPr/>
        </p:nvSpPr>
        <p:spPr>
          <a:xfrm>
            <a:off x="14173200" y="16383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Andrew Fleming</a:t>
            </a:r>
          </a:p>
          <a:p>
            <a:r>
              <a:rPr lang="en-IN" sz="2800" dirty="0"/>
              <a:t>Chief technical Architect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8A3CED-C915-C263-EEB0-AD5F10054A6D}"/>
              </a:ext>
            </a:extLst>
          </p:cNvPr>
          <p:cNvSpPr txBox="1"/>
          <p:nvPr/>
        </p:nvSpPr>
        <p:spPr>
          <a:xfrm>
            <a:off x="14173200" y="4686300"/>
            <a:ext cx="27444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Marcus Rompton</a:t>
            </a:r>
          </a:p>
          <a:p>
            <a:r>
              <a:rPr lang="en-IN" sz="2800" dirty="0"/>
              <a:t>Senior Principle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391587-961D-E5E7-15F8-0F8E5EA068DD}"/>
              </a:ext>
            </a:extLst>
          </p:cNvPr>
          <p:cNvSpPr txBox="1"/>
          <p:nvPr/>
        </p:nvSpPr>
        <p:spPr>
          <a:xfrm>
            <a:off x="14173200" y="7784814"/>
            <a:ext cx="3082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Abhay Pratap Singh</a:t>
            </a:r>
          </a:p>
          <a:p>
            <a:r>
              <a:rPr lang="en-IN" sz="2800" dirty="0"/>
              <a:t>Data Analyst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242D0B-6507-332E-0106-452E7A9D3C5B}"/>
              </a:ext>
            </a:extLst>
          </p:cNvPr>
          <p:cNvSpPr txBox="1"/>
          <p:nvPr/>
        </p:nvSpPr>
        <p:spPr>
          <a:xfrm>
            <a:off x="5805904" y="2976995"/>
            <a:ext cx="2490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B4AA49-E866-414A-1C3B-2531B4AAC5DA}"/>
              </a:ext>
            </a:extLst>
          </p:cNvPr>
          <p:cNvSpPr txBox="1"/>
          <p:nvPr/>
        </p:nvSpPr>
        <p:spPr>
          <a:xfrm>
            <a:off x="4160154" y="1555213"/>
            <a:ext cx="3512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A0E010-FD17-A742-4E19-0CEF45D14E77}"/>
              </a:ext>
            </a:extLst>
          </p:cNvPr>
          <p:cNvSpPr txBox="1"/>
          <p:nvPr/>
        </p:nvSpPr>
        <p:spPr>
          <a:xfrm>
            <a:off x="7626237" y="4516374"/>
            <a:ext cx="273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A8CF36-1F2B-A835-D729-69272B103018}"/>
              </a:ext>
            </a:extLst>
          </p:cNvPr>
          <p:cNvSpPr txBox="1"/>
          <p:nvPr/>
        </p:nvSpPr>
        <p:spPr>
          <a:xfrm>
            <a:off x="9479889" y="6095031"/>
            <a:ext cx="2397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E1465B-3974-DDA1-B6C5-3927A4F9F721}"/>
              </a:ext>
            </a:extLst>
          </p:cNvPr>
          <p:cNvSpPr txBox="1"/>
          <p:nvPr/>
        </p:nvSpPr>
        <p:spPr>
          <a:xfrm>
            <a:off x="11179806" y="7817263"/>
            <a:ext cx="294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C149E926-E987-75DD-3825-E070F915C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859252"/>
              </p:ext>
            </p:extLst>
          </p:nvPr>
        </p:nvGraphicFramePr>
        <p:xfrm>
          <a:off x="5029200" y="3495674"/>
          <a:ext cx="11049000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6347460" imgH="3295117" progId="Excel.Sheet.12">
                  <p:embed/>
                </p:oleObj>
              </mc:Choice>
              <mc:Fallback>
                <p:oleObj name="Worksheet" r:id="rId7" imgW="6347460" imgH="32951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9200" y="3495674"/>
                        <a:ext cx="11049000" cy="500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DC1BB64-C470-BAD1-642A-72A019A6727D}"/>
              </a:ext>
            </a:extLst>
          </p:cNvPr>
          <p:cNvSpPr txBox="1"/>
          <p:nvPr/>
        </p:nvSpPr>
        <p:spPr>
          <a:xfrm>
            <a:off x="5029200" y="1685150"/>
            <a:ext cx="102656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/>
              <a:t>Top 5 categories</a:t>
            </a:r>
          </a:p>
          <a:p>
            <a:pPr algn="ctr"/>
            <a:endParaRPr lang="en-IN" sz="3200" b="1" dirty="0"/>
          </a:p>
          <a:p>
            <a:pPr algn="ctr"/>
            <a:r>
              <a:rPr lang="en-IN" sz="3200" b="1" dirty="0"/>
              <a:t>Using Bar chart</a:t>
            </a:r>
          </a:p>
          <a:p>
            <a:pPr algn="ctr"/>
            <a:endParaRPr lang="en-IN" sz="2000" b="1" u="sng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E19F3D6-E9D4-6F56-B489-E87A0FE161D3}"/>
              </a:ext>
            </a:extLst>
          </p:cNvPr>
          <p:cNvSpPr txBox="1"/>
          <p:nvPr/>
        </p:nvSpPr>
        <p:spPr>
          <a:xfrm>
            <a:off x="5029200" y="1685150"/>
            <a:ext cx="102656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/>
              <a:t>Top 5 categories</a:t>
            </a:r>
          </a:p>
          <a:p>
            <a:pPr algn="ctr"/>
            <a:endParaRPr lang="en-IN" sz="3200" b="1" dirty="0"/>
          </a:p>
          <a:p>
            <a:pPr algn="ctr"/>
            <a:r>
              <a:rPr lang="en-IN" sz="3200" b="1" dirty="0"/>
              <a:t>Using Pie Chart</a:t>
            </a:r>
          </a:p>
          <a:p>
            <a:pPr algn="ctr"/>
            <a:endParaRPr lang="en-IN" sz="2000" b="1" u="sng" dirty="0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AF88E1C-A840-C81C-B7E3-BF37437CD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543045"/>
              </p:ext>
            </p:extLst>
          </p:nvPr>
        </p:nvGraphicFramePr>
        <p:xfrm>
          <a:off x="3581401" y="3771900"/>
          <a:ext cx="13030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E19F3D6-E9D4-6F56-B489-E87A0FE161D3}"/>
              </a:ext>
            </a:extLst>
          </p:cNvPr>
          <p:cNvSpPr txBox="1"/>
          <p:nvPr/>
        </p:nvSpPr>
        <p:spPr>
          <a:xfrm>
            <a:off x="5029200" y="1115764"/>
            <a:ext cx="102656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/>
              <a:t>Distinct Categories With Reactions</a:t>
            </a:r>
            <a:endParaRPr lang="en-IN" sz="3200" b="1" dirty="0"/>
          </a:p>
          <a:p>
            <a:pPr algn="ctr"/>
            <a:endParaRPr lang="en-IN" sz="2000" b="1" u="sng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21EF8CE-8CC9-CC2D-DD8B-DB98EB31C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49348"/>
              </p:ext>
            </p:extLst>
          </p:nvPr>
        </p:nvGraphicFramePr>
        <p:xfrm>
          <a:off x="3325743" y="2254538"/>
          <a:ext cx="5292287" cy="6903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5120">
                  <a:extLst>
                    <a:ext uri="{9D8B030D-6E8A-4147-A177-3AD203B41FA5}">
                      <a16:colId xmlns:a16="http://schemas.microsoft.com/office/drawing/2014/main" val="1588957545"/>
                    </a:ext>
                  </a:extLst>
                </a:gridCol>
                <a:gridCol w="3087167">
                  <a:extLst>
                    <a:ext uri="{9D8B030D-6E8A-4147-A177-3AD203B41FA5}">
                      <a16:colId xmlns:a16="http://schemas.microsoft.com/office/drawing/2014/main" val="1735576272"/>
                    </a:ext>
                  </a:extLst>
                </a:gridCol>
              </a:tblGrid>
              <a:tr h="34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effectLst/>
                        </a:rPr>
                        <a:t>Row Labels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Sum of no of reaction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4164520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animals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1897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8003652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cooking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1664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9853711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culture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1676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0473143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dogs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1338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6556016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education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1433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9438389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fitness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1395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4985636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food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1699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7524277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healthy eating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1717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9109515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public speaking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1217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6824807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science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1796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48171160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soccer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1457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5809797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studying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1363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3350569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technology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1698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7529435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tennis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1328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3545946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travel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1647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4577045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veganism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1248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3275866"/>
                  </a:ext>
                </a:extLst>
              </a:tr>
              <a:tr h="38419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Grand Total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24573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6067271"/>
                  </a:ext>
                </a:extLst>
              </a:tr>
            </a:tbl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1B2F0152-50C1-068D-CBD8-645915BFE0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029855"/>
              </p:ext>
            </p:extLst>
          </p:nvPr>
        </p:nvGraphicFramePr>
        <p:xfrm>
          <a:off x="8915400" y="2324100"/>
          <a:ext cx="7599846" cy="6833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358022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346</Words>
  <Application>Microsoft Office PowerPoint</Application>
  <PresentationFormat>Custom</PresentationFormat>
  <Paragraphs>140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Graphik Regular</vt:lpstr>
      <vt:lpstr>Arial</vt:lpstr>
      <vt:lpstr>Calibri</vt:lpstr>
      <vt:lpstr>Clear Sans Regular Bold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abhay pratap singh</cp:lastModifiedBy>
  <cp:revision>13</cp:revision>
  <dcterms:created xsi:type="dcterms:W3CDTF">2006-08-16T00:00:00Z</dcterms:created>
  <dcterms:modified xsi:type="dcterms:W3CDTF">2023-09-05T04:40:19Z</dcterms:modified>
  <dc:identifier>DAEhDyfaYKE</dc:identifier>
</cp:coreProperties>
</file>