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slideLayouts/slideLayout12.xml" ContentType="application/vnd.openxmlformats-officedocument.presentationml.slideLayout+xml"/>
  <Override PartName="/ppt/theme/theme6.xml" ContentType="application/vnd.openxmlformats-officedocument.theme+xml"/>
  <Override PartName="/ppt/slideLayouts/slideLayout13.xml" ContentType="application/vnd.openxmlformats-officedocument.presentationml.slideLayout+xml"/>
  <Override PartName="/ppt/theme/theme7.xml" ContentType="application/vnd.openxmlformats-officedocument.theme+xml"/>
  <Override PartName="/ppt/slideLayouts/slideLayout14.xml" ContentType="application/vnd.openxmlformats-officedocument.presentationml.slideLayout+xml"/>
  <Override PartName="/ppt/theme/theme8.xml" ContentType="application/vnd.openxmlformats-officedocument.theme+xml"/>
  <Override PartName="/ppt/slideLayouts/slideLayout15.xml" ContentType="application/vnd.openxmlformats-officedocument.presentationml.slideLayout+xml"/>
  <Override PartName="/ppt/theme/theme9.xml" ContentType="application/vnd.openxmlformats-officedocument.theme+xml"/>
  <Override PartName="/ppt/slideLayouts/slideLayout16.xml" ContentType="application/vnd.openxmlformats-officedocument.presentationml.slideLayout+xml"/>
  <Override PartName="/ppt/theme/theme10.xml" ContentType="application/vnd.openxmlformats-officedocument.theme+xml"/>
  <Override PartName="/ppt/slideLayouts/slideLayout17.xml" ContentType="application/vnd.openxmlformats-officedocument.presentationml.slideLayout+xml"/>
  <Override PartName="/ppt/theme/theme11.xml" ContentType="application/vnd.openxmlformats-officedocument.theme+xml"/>
  <Override PartName="/ppt/slideLayouts/slideLayout18.xml" ContentType="application/vnd.openxmlformats-officedocument.presentationml.slideLayout+xml"/>
  <Override PartName="/ppt/theme/theme12.xml" ContentType="application/vnd.openxmlformats-officedocument.theme+xml"/>
  <Override PartName="/ppt/slideLayouts/slideLayout19.xml" ContentType="application/vnd.openxmlformats-officedocument.presentationml.slideLayout+xml"/>
  <Override PartName="/ppt/theme/theme13.xml" ContentType="application/vnd.openxmlformats-officedocument.theme+xml"/>
  <Override PartName="/ppt/slideLayouts/slideLayout20.xml" ContentType="application/vnd.openxmlformats-officedocument.presentationml.slideLayout+xml"/>
  <Override PartName="/ppt/theme/theme14.xml" ContentType="application/vnd.openxmlformats-officedocument.theme+xml"/>
  <Override PartName="/ppt/slideLayouts/slideLayout21.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7.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8.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9.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0.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1.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12.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13.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14.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15.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16.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7.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18.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19.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20.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 id="2147483653" r:id="rId4"/>
    <p:sldMasterId id="2147483654" r:id="rId5"/>
    <p:sldMasterId id="2147483655" r:id="rId6"/>
    <p:sldMasterId id="2147483656" r:id="rId7"/>
    <p:sldMasterId id="2147483657" r:id="rId8"/>
    <p:sldMasterId id="2147483658" r:id="rId9"/>
    <p:sldMasterId id="2147483659" r:id="rId10"/>
    <p:sldMasterId id="2147483660" r:id="rId11"/>
    <p:sldMasterId id="2147483661" r:id="rId12"/>
    <p:sldMasterId id="2147483662" r:id="rId13"/>
    <p:sldMasterId id="2147483663" r:id="rId14"/>
    <p:sldMasterId id="2147483670" r:id="rId15"/>
  </p:sldMasterIdLst>
  <p:notesMasterIdLst>
    <p:notesMasterId r:id="rId37"/>
  </p:notesMasterIdLst>
  <p:sldIdLst>
    <p:sldId id="257" r:id="rId16"/>
    <p:sldId id="259" r:id="rId17"/>
    <p:sldId id="261" r:id="rId18"/>
    <p:sldId id="262" r:id="rId19"/>
    <p:sldId id="263" r:id="rId20"/>
    <p:sldId id="264" r:id="rId21"/>
    <p:sldId id="265" r:id="rId22"/>
    <p:sldId id="266" r:id="rId23"/>
    <p:sldId id="267" r:id="rId24"/>
    <p:sldId id="268" r:id="rId25"/>
    <p:sldId id="269" r:id="rId26"/>
    <p:sldId id="270" r:id="rId27"/>
    <p:sldId id="271" r:id="rId28"/>
    <p:sldId id="279" r:id="rId29"/>
    <p:sldId id="280" r:id="rId30"/>
    <p:sldId id="281" r:id="rId31"/>
    <p:sldId id="282" r:id="rId32"/>
    <p:sldId id="283" r:id="rId33"/>
    <p:sldId id="284" r:id="rId34"/>
    <p:sldId id="285" r:id="rId35"/>
    <p:sldId id="278" r:id="rId36"/>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660"/>
  </p:normalViewPr>
  <p:slideViewPr>
    <p:cSldViewPr snapToGrid="0">
      <p:cViewPr varScale="1">
        <p:scale>
          <a:sx n="90" d="100"/>
          <a:sy n="90" d="100"/>
        </p:scale>
        <p:origin x="36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presProps" Target="presProps.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1.xml"/><Relationship Id="rId20" Type="http://schemas.openxmlformats.org/officeDocument/2006/relationships/slide" Target="slides/slide5.xml"/><Relationship Id="rId29" Type="http://schemas.openxmlformats.org/officeDocument/2006/relationships/slide" Target="slides/slide14.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slide" Target="slides/slide1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DF08FC-7D84-45B4-81A7-055E928DDFF5}" type="datetimeFigureOut">
              <a:rPr lang="en-US" smtClean="0"/>
              <a:t>8/30/2025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04EF5-F801-4E2A-933D-77C568F13BC9}" type="slidenum">
              <a:rPr lang="en-US" smtClean="0"/>
              <a:t>‹#›</a:t>
            </a:fld>
            <a:endParaRPr lang="en-US"/>
          </a:p>
        </p:txBody>
      </p:sp>
    </p:spTree>
    <p:extLst>
      <p:ext uri="{BB962C8B-B14F-4D97-AF65-F5344CB8AC3E}">
        <p14:creationId xmlns:p14="http://schemas.microsoft.com/office/powerpoint/2010/main" val="101275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C1E"/>
                </a:solidFill>
                <a:effectLst/>
                <a:latin typeface="Google Sans Text"/>
              </a:rPr>
              <a:t>Good </a:t>
            </a:r>
            <a:r>
              <a:rPr lang="en-US" b="0" i="0" dirty="0" err="1">
                <a:solidFill>
                  <a:srgbClr val="1A1C1E"/>
                </a:solidFill>
                <a:effectLst/>
                <a:latin typeface="Google Sans Text"/>
              </a:rPr>
              <a:t>Eveneing</a:t>
            </a:r>
            <a:r>
              <a:rPr lang="en-US" b="0" i="0" dirty="0">
                <a:solidFill>
                  <a:srgbClr val="1A1C1E"/>
                </a:solidFill>
                <a:effectLst/>
                <a:latin typeface="Google Sans Text"/>
              </a:rPr>
              <a:t>, Professor. My name is Abhay Prabhakar. Today, I'll be presenting my final project, which explores image-based deep learning techniques and the design of a reinforcement learning strategy</a:t>
            </a:r>
            <a:endParaRPr lang="en-US" dirty="0"/>
          </a:p>
        </p:txBody>
      </p:sp>
      <p:sp>
        <p:nvSpPr>
          <p:cNvPr id="4" name="Slide Number Placeholder 3"/>
          <p:cNvSpPr>
            <a:spLocks noGrp="1"/>
          </p:cNvSpPr>
          <p:nvPr>
            <p:ph type="sldNum" sz="quarter" idx="5"/>
          </p:nvPr>
        </p:nvSpPr>
        <p:spPr/>
        <p:txBody>
          <a:bodyPr/>
          <a:lstStyle/>
          <a:p>
            <a:fld id="{40E04EF5-F801-4E2A-933D-77C568F13BC9}" type="slidenum">
              <a:rPr lang="en-US" smtClean="0"/>
              <a:t>1</a:t>
            </a:fld>
            <a:endParaRPr lang="en-US"/>
          </a:p>
        </p:txBody>
      </p:sp>
    </p:spTree>
    <p:extLst>
      <p:ext uri="{BB962C8B-B14F-4D97-AF65-F5344CB8AC3E}">
        <p14:creationId xmlns:p14="http://schemas.microsoft.com/office/powerpoint/2010/main" val="1015041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C1E"/>
                </a:solidFill>
                <a:effectLst/>
                <a:latin typeface="Google Sans Text"/>
              </a:rPr>
              <a:t>For Image 3, the tower, YOLOv8n did not detect any objects above the default confidence threshold, resulting in no bounding boxes being drawn. This is likely because 'tower' isn't a standard COCO class or wasn't prominent enough for the nano model. Nonetheless, the captioning model successfully identified the main subject, generating 'a tall tower with a clock on top'.</a:t>
            </a:r>
            <a:endParaRPr lang="en-US" dirty="0"/>
          </a:p>
        </p:txBody>
      </p:sp>
      <p:sp>
        <p:nvSpPr>
          <p:cNvPr id="4" name="Slide Number Placeholder 3"/>
          <p:cNvSpPr>
            <a:spLocks noGrp="1"/>
          </p:cNvSpPr>
          <p:nvPr>
            <p:ph type="sldNum" sz="quarter" idx="5"/>
          </p:nvPr>
        </p:nvSpPr>
        <p:spPr/>
        <p:txBody>
          <a:bodyPr/>
          <a:lstStyle/>
          <a:p>
            <a:fld id="{40E04EF5-F801-4E2A-933D-77C568F13BC9}" type="slidenum">
              <a:rPr lang="en-US" smtClean="0"/>
              <a:t>10</a:t>
            </a:fld>
            <a:endParaRPr lang="en-US"/>
          </a:p>
        </p:txBody>
      </p:sp>
    </p:spTree>
    <p:extLst>
      <p:ext uri="{BB962C8B-B14F-4D97-AF65-F5344CB8AC3E}">
        <p14:creationId xmlns:p14="http://schemas.microsoft.com/office/powerpoint/2010/main" val="2102444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C1E"/>
                </a:solidFill>
                <a:effectLst/>
                <a:latin typeface="Google Sans Text"/>
              </a:rPr>
              <a:t>Image 4, the bus, yielded interesting detection results. YOLOv8n identified 'truck' with 71% confidence, 'person' (the driver) at 50%, and 'bus' (likely lower confidence, hence 'truck' might be the primary label shown). Notably, it also detected the 'sheep' graphic on the bus with high confidence (82%). The caption 'a bus parked on the side of the road' was accurate and concise.</a:t>
            </a:r>
            <a:endParaRPr lang="en-US" dirty="0"/>
          </a:p>
        </p:txBody>
      </p:sp>
      <p:sp>
        <p:nvSpPr>
          <p:cNvPr id="4" name="Slide Number Placeholder 3"/>
          <p:cNvSpPr>
            <a:spLocks noGrp="1"/>
          </p:cNvSpPr>
          <p:nvPr>
            <p:ph type="sldNum" sz="quarter" idx="5"/>
          </p:nvPr>
        </p:nvSpPr>
        <p:spPr/>
        <p:txBody>
          <a:bodyPr/>
          <a:lstStyle/>
          <a:p>
            <a:fld id="{40E04EF5-F801-4E2A-933D-77C568F13BC9}" type="slidenum">
              <a:rPr lang="en-US" smtClean="0"/>
              <a:t>11</a:t>
            </a:fld>
            <a:endParaRPr lang="en-US"/>
          </a:p>
        </p:txBody>
      </p:sp>
    </p:spTree>
    <p:extLst>
      <p:ext uri="{BB962C8B-B14F-4D97-AF65-F5344CB8AC3E}">
        <p14:creationId xmlns:p14="http://schemas.microsoft.com/office/powerpoint/2010/main" val="3740696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C1E"/>
                </a:solidFill>
                <a:effectLst/>
                <a:latin typeface="Google Sans Text"/>
              </a:rPr>
              <a:t>Finally, for Image 5, the bird was correctly detected by YOLOv8n with a solid confidence of 74%. The corresponding caption, 'a bird sitting on top of a tree branch', accurately described the bird and its environment, demonstrating successful application of both models on this natural scene.</a:t>
            </a:r>
            <a:endParaRPr lang="en-US" dirty="0"/>
          </a:p>
        </p:txBody>
      </p:sp>
      <p:sp>
        <p:nvSpPr>
          <p:cNvPr id="4" name="Slide Number Placeholder 3"/>
          <p:cNvSpPr>
            <a:spLocks noGrp="1"/>
          </p:cNvSpPr>
          <p:nvPr>
            <p:ph type="sldNum" sz="quarter" idx="5"/>
          </p:nvPr>
        </p:nvSpPr>
        <p:spPr/>
        <p:txBody>
          <a:bodyPr/>
          <a:lstStyle/>
          <a:p>
            <a:fld id="{40E04EF5-F801-4E2A-933D-77C568F13BC9}" type="slidenum">
              <a:rPr lang="en-US" smtClean="0"/>
              <a:t>12</a:t>
            </a:fld>
            <a:endParaRPr lang="en-US"/>
          </a:p>
        </p:txBody>
      </p:sp>
    </p:spTree>
    <p:extLst>
      <p:ext uri="{BB962C8B-B14F-4D97-AF65-F5344CB8AC3E}">
        <p14:creationId xmlns:p14="http://schemas.microsoft.com/office/powerpoint/2010/main" val="932730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C1E"/>
                </a:solidFill>
                <a:effectLst/>
                <a:latin typeface="Google Sans Text"/>
              </a:rPr>
              <a:t>To summarize Part A, using the fallback images allowed successful execution of the detection and captioning pipeline. The table provides a quick overview of the primary objects and detection outcomes. YOLOv8n effectively detected key objects in most images, showing reasonable confidence, but also exhibited limitations like misclassifications (the 'tv' example) and struggles with ambiguous objects (the bikes). BLIP-base consistently generated coherent and relevant captions. The overall limitations stem mainly from the failure of the GAN training to produce usable images initially, and the inherent accuracy bounds of using lightweight, general pre-trained models like YOLOv8n for detection.</a:t>
            </a:r>
            <a:endParaRPr lang="en-US" dirty="0"/>
          </a:p>
        </p:txBody>
      </p:sp>
      <p:sp>
        <p:nvSpPr>
          <p:cNvPr id="4" name="Slide Number Placeholder 3"/>
          <p:cNvSpPr>
            <a:spLocks noGrp="1"/>
          </p:cNvSpPr>
          <p:nvPr>
            <p:ph type="sldNum" sz="quarter" idx="5"/>
          </p:nvPr>
        </p:nvSpPr>
        <p:spPr/>
        <p:txBody>
          <a:bodyPr/>
          <a:lstStyle/>
          <a:p>
            <a:fld id="{40E04EF5-F801-4E2A-933D-77C568F13BC9}" type="slidenum">
              <a:rPr lang="en-US" smtClean="0"/>
              <a:t>13</a:t>
            </a:fld>
            <a:endParaRPr lang="en-US"/>
          </a:p>
        </p:txBody>
      </p:sp>
    </p:spTree>
    <p:extLst>
      <p:ext uri="{BB962C8B-B14F-4D97-AF65-F5344CB8AC3E}">
        <p14:creationId xmlns:p14="http://schemas.microsoft.com/office/powerpoint/2010/main" val="3812358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C1E"/>
                </a:solidFill>
                <a:effectLst/>
                <a:latin typeface="Google Sans Text"/>
              </a:rPr>
              <a:t>Moving to Part B, the task was to design a Reinforcement Learning strategy conceptually. I chose the classic game Pong for this design. Pong was selected for its simple yet dynamic nature, clear objective, well-defined state and action spaces, and straightforward reward mechanism, making it ideal for illustrating the core RL principles without excessive complexity. The objective is to control a paddle to hit a ball past the opponent.</a:t>
            </a:r>
            <a:endParaRPr lang="en-US" dirty="0"/>
          </a:p>
        </p:txBody>
      </p:sp>
      <p:sp>
        <p:nvSpPr>
          <p:cNvPr id="4" name="Slide Number Placeholder 3"/>
          <p:cNvSpPr>
            <a:spLocks noGrp="1"/>
          </p:cNvSpPr>
          <p:nvPr>
            <p:ph type="sldNum" sz="quarter" idx="5"/>
          </p:nvPr>
        </p:nvSpPr>
        <p:spPr/>
        <p:txBody>
          <a:bodyPr/>
          <a:lstStyle/>
          <a:p>
            <a:fld id="{40E04EF5-F801-4E2A-933D-77C568F13BC9}" type="slidenum">
              <a:rPr lang="en-US" smtClean="0"/>
              <a:t>14</a:t>
            </a:fld>
            <a:endParaRPr lang="en-US"/>
          </a:p>
        </p:txBody>
      </p:sp>
    </p:spTree>
    <p:extLst>
      <p:ext uri="{BB962C8B-B14F-4D97-AF65-F5344CB8AC3E}">
        <p14:creationId xmlns:p14="http://schemas.microsoft.com/office/powerpoint/2010/main" val="832013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C1E"/>
                </a:solidFill>
                <a:effectLst/>
                <a:latin typeface="Google Sans Text"/>
              </a:rPr>
              <a:t>For the RL design, we first define the key components. The State (S) represents what the agent 'sees' – crucial information like the player's paddle position, the ball's X and Y position, and the ball's X and Y velocity. The Actions (A) are what the agent can 'do' – in Pong, this is simply moving the paddle Up, Down, or staying Still. The Rewards (R) provide the feedback signal – typically +1 for scoring a point, -1 for being scored upon, and optionally a small positive shaping reward for hitting the ball could be added.</a:t>
            </a:r>
            <a:endParaRPr lang="en-US" dirty="0"/>
          </a:p>
        </p:txBody>
      </p:sp>
      <p:sp>
        <p:nvSpPr>
          <p:cNvPr id="4" name="Slide Number Placeholder 3"/>
          <p:cNvSpPr>
            <a:spLocks noGrp="1"/>
          </p:cNvSpPr>
          <p:nvPr>
            <p:ph type="sldNum" sz="quarter" idx="5"/>
          </p:nvPr>
        </p:nvSpPr>
        <p:spPr/>
        <p:txBody>
          <a:bodyPr/>
          <a:lstStyle/>
          <a:p>
            <a:fld id="{40E04EF5-F801-4E2A-933D-77C568F13BC9}" type="slidenum">
              <a:rPr lang="en-US" smtClean="0"/>
              <a:t>15</a:t>
            </a:fld>
            <a:endParaRPr lang="en-US"/>
          </a:p>
        </p:txBody>
      </p:sp>
    </p:spTree>
    <p:extLst>
      <p:ext uri="{BB962C8B-B14F-4D97-AF65-F5344CB8AC3E}">
        <p14:creationId xmlns:p14="http://schemas.microsoft.com/office/powerpoint/2010/main" val="2984948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C1E"/>
                </a:solidFill>
                <a:effectLst/>
                <a:latin typeface="Google Sans Text"/>
              </a:rPr>
              <a:t>Next, we define the modeling hypothesis. The state would be represented numerically as a feature vector containing those 5 or 6 normalized variables. Actions are discrete. Action selection would be handled by a Deep Q-Network, or DQN, which estimates the value (expected future reward) of each action given the state. An epsilon-greedy strategy would typically be used during training to balance exploring new actions versus exploiting known good actions. Regarding rewards, the main +1/-1 rewards occur sparsely at the end of a rally, while the game physics provide deterministic state transitions.</a:t>
            </a:r>
            <a:endParaRPr lang="en-US" dirty="0"/>
          </a:p>
        </p:txBody>
      </p:sp>
      <p:sp>
        <p:nvSpPr>
          <p:cNvPr id="4" name="Slide Number Placeholder 3"/>
          <p:cNvSpPr>
            <a:spLocks noGrp="1"/>
          </p:cNvSpPr>
          <p:nvPr>
            <p:ph type="sldNum" sz="quarter" idx="5"/>
          </p:nvPr>
        </p:nvSpPr>
        <p:spPr/>
        <p:txBody>
          <a:bodyPr/>
          <a:lstStyle/>
          <a:p>
            <a:fld id="{40E04EF5-F801-4E2A-933D-77C568F13BC9}" type="slidenum">
              <a:rPr lang="en-US" smtClean="0"/>
              <a:t>16</a:t>
            </a:fld>
            <a:endParaRPr lang="en-US"/>
          </a:p>
        </p:txBody>
      </p:sp>
    </p:spTree>
    <p:extLst>
      <p:ext uri="{BB962C8B-B14F-4D97-AF65-F5344CB8AC3E}">
        <p14:creationId xmlns:p14="http://schemas.microsoft.com/office/powerpoint/2010/main" val="3892147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C1E"/>
                </a:solidFill>
                <a:effectLst/>
                <a:latin typeface="Google Sans Text"/>
              </a:rPr>
              <a:t>The proposed 'brain' for the agent is a Deep Q-Network using a simple Multi-Layer Perceptron architecture. It takes the state vector (~6 inputs) as input, passes it through two hidden dense layers with </a:t>
            </a:r>
            <a:r>
              <a:rPr lang="en-US" b="0" i="0" dirty="0" err="1">
                <a:solidFill>
                  <a:srgbClr val="1A1C1E"/>
                </a:solidFill>
                <a:effectLst/>
                <a:latin typeface="Google Sans Text"/>
              </a:rPr>
              <a:t>ReLU</a:t>
            </a:r>
            <a:r>
              <a:rPr lang="en-US" b="0" i="0" dirty="0">
                <a:solidFill>
                  <a:srgbClr val="1A1C1E"/>
                </a:solidFill>
                <a:effectLst/>
                <a:latin typeface="Google Sans Text"/>
              </a:rPr>
              <a:t> activation for non-linearity, and finally outputs 3 linear values representing the Q-values for moving Up, Down, or Staying Still. </a:t>
            </a:r>
            <a:r>
              <a:rPr lang="en-US" b="0" i="1" dirty="0">
                <a:solidFill>
                  <a:srgbClr val="1A1C1E"/>
                </a:solidFill>
                <a:effectLst/>
                <a:latin typeface="Google Sans Text"/>
              </a:rPr>
              <a:t>(Point to flowchart)</a:t>
            </a:r>
            <a:r>
              <a:rPr lang="en-US" b="0" i="0" dirty="0">
                <a:solidFill>
                  <a:srgbClr val="1A1C1E"/>
                </a:solidFill>
                <a:effectLst/>
                <a:latin typeface="Google Sans Text"/>
              </a:rPr>
              <a:t> The overall training process follows this loop: The agent observes the state, selects an action using its policy, executes it, receives a reward and the next state, stores this experience, and then samples batches of past experiences to train the Q-network, updating its estimates before repeating the cycle.</a:t>
            </a:r>
            <a:endParaRPr lang="en-US" dirty="0"/>
          </a:p>
        </p:txBody>
      </p:sp>
      <p:sp>
        <p:nvSpPr>
          <p:cNvPr id="4" name="Slide Number Placeholder 3"/>
          <p:cNvSpPr>
            <a:spLocks noGrp="1"/>
          </p:cNvSpPr>
          <p:nvPr>
            <p:ph type="sldNum" sz="quarter" idx="5"/>
          </p:nvPr>
        </p:nvSpPr>
        <p:spPr/>
        <p:txBody>
          <a:bodyPr/>
          <a:lstStyle/>
          <a:p>
            <a:fld id="{40E04EF5-F801-4E2A-933D-77C568F13BC9}" type="slidenum">
              <a:rPr lang="en-US" smtClean="0"/>
              <a:t>17</a:t>
            </a:fld>
            <a:endParaRPr lang="en-US"/>
          </a:p>
        </p:txBody>
      </p:sp>
    </p:spTree>
    <p:extLst>
      <p:ext uri="{BB962C8B-B14F-4D97-AF65-F5344CB8AC3E}">
        <p14:creationId xmlns:p14="http://schemas.microsoft.com/office/powerpoint/2010/main" val="3659006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C1E"/>
                </a:solidFill>
                <a:effectLst/>
                <a:latin typeface="Google Sans Text"/>
              </a:rPr>
              <a:t>The training strategy would employ standard DQN techniques for stability and efficiency. Experience Replay stores transitions in a buffer (e.g., 50-100k entries) and samples mini-batches randomly to break correlations. Target Network Updates involve using a separate, slowly updated network to calculate stable target Q-values for the loss function. Discounting Future Rewards, using a gamma close to 1 like 0.99, ensures the agent plans for long-term success (scoring points). And Epsilon-Greedy Exploration &amp; Annealing ensures the agent explores sufficiently early on by starting with random actions (epsilon=1.0) and gradually becomes more deterministic (exploiting learned knowledge) as epsilon decays to a small value like 0.05.</a:t>
            </a:r>
            <a:endParaRPr lang="en-US" dirty="0"/>
          </a:p>
        </p:txBody>
      </p:sp>
      <p:sp>
        <p:nvSpPr>
          <p:cNvPr id="4" name="Slide Number Placeholder 3"/>
          <p:cNvSpPr>
            <a:spLocks noGrp="1"/>
          </p:cNvSpPr>
          <p:nvPr>
            <p:ph type="sldNum" sz="quarter" idx="5"/>
          </p:nvPr>
        </p:nvSpPr>
        <p:spPr/>
        <p:txBody>
          <a:bodyPr/>
          <a:lstStyle/>
          <a:p>
            <a:fld id="{40E04EF5-F801-4E2A-933D-77C568F13BC9}" type="slidenum">
              <a:rPr lang="en-US" smtClean="0"/>
              <a:t>18</a:t>
            </a:fld>
            <a:endParaRPr lang="en-US"/>
          </a:p>
        </p:txBody>
      </p:sp>
    </p:spTree>
    <p:extLst>
      <p:ext uri="{BB962C8B-B14F-4D97-AF65-F5344CB8AC3E}">
        <p14:creationId xmlns:p14="http://schemas.microsoft.com/office/powerpoint/2010/main" val="926056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C1E"/>
                </a:solidFill>
                <a:effectLst/>
                <a:latin typeface="Google Sans Text"/>
              </a:rPr>
              <a:t>To evaluate if the training is successful, we would track several metrics. Key indicators include the Average Score per Episode (or win rate), showing if the agent is learning to achieve the game objective. Average Rally Length could provide insight into its defensive capability. And plotting these metrics over training episodes helps visualize the learning progress and stability.</a:t>
            </a:r>
            <a:endParaRPr lang="en-US" dirty="0"/>
          </a:p>
        </p:txBody>
      </p:sp>
      <p:sp>
        <p:nvSpPr>
          <p:cNvPr id="4" name="Slide Number Placeholder 3"/>
          <p:cNvSpPr>
            <a:spLocks noGrp="1"/>
          </p:cNvSpPr>
          <p:nvPr>
            <p:ph type="sldNum" sz="quarter" idx="5"/>
          </p:nvPr>
        </p:nvSpPr>
        <p:spPr/>
        <p:txBody>
          <a:bodyPr/>
          <a:lstStyle/>
          <a:p>
            <a:fld id="{40E04EF5-F801-4E2A-933D-77C568F13BC9}" type="slidenum">
              <a:rPr lang="en-US" smtClean="0"/>
              <a:t>19</a:t>
            </a:fld>
            <a:endParaRPr lang="en-US"/>
          </a:p>
        </p:txBody>
      </p:sp>
    </p:spTree>
    <p:extLst>
      <p:ext uri="{BB962C8B-B14F-4D97-AF65-F5344CB8AC3E}">
        <p14:creationId xmlns:p14="http://schemas.microsoft.com/office/powerpoint/2010/main" val="3639841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C1E"/>
                </a:solidFill>
                <a:effectLst/>
                <a:latin typeface="Google Sans Text"/>
              </a:rPr>
              <a:t>This project integrates two key areas of AI. Part A involved building an image understanding pipeline, originally encompassing GAN-based image generation, followed by object detection and captioning. Part B required designing a conceptual strategy for an RL agent to play the classic game Pong. A significant aspect of this project was addressing practical implementation challenges; specifically, the initial GAN approach for image generation faced difficulties, leading us to adopt a fallback solution for subsequent steps, which proved effective. The overall goal is to demonstrate understanding of these methodologies.</a:t>
            </a:r>
            <a:endParaRPr lang="en-US" dirty="0"/>
          </a:p>
        </p:txBody>
      </p:sp>
      <p:sp>
        <p:nvSpPr>
          <p:cNvPr id="4" name="Slide Number Placeholder 3"/>
          <p:cNvSpPr>
            <a:spLocks noGrp="1"/>
          </p:cNvSpPr>
          <p:nvPr>
            <p:ph type="sldNum" sz="quarter" idx="5"/>
          </p:nvPr>
        </p:nvSpPr>
        <p:spPr/>
        <p:txBody>
          <a:bodyPr/>
          <a:lstStyle/>
          <a:p>
            <a:fld id="{40E04EF5-F801-4E2A-933D-77C568F13BC9}" type="slidenum">
              <a:rPr lang="en-US" smtClean="0"/>
              <a:t>2</a:t>
            </a:fld>
            <a:endParaRPr lang="en-US"/>
          </a:p>
        </p:txBody>
      </p:sp>
    </p:spTree>
    <p:extLst>
      <p:ext uri="{BB962C8B-B14F-4D97-AF65-F5344CB8AC3E}">
        <p14:creationId xmlns:p14="http://schemas.microsoft.com/office/powerpoint/2010/main" val="3706527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C1E"/>
                </a:solidFill>
                <a:effectLst/>
                <a:latin typeface="Google Sans Text"/>
              </a:rPr>
              <a:t>In conclusion, this project successfully navigated both Part A and Part B. Part A demonstrated the implementation of an image processing pipeline, justifying the use of a fallback strategy after documenting challenges with GAN training, and achieving effective object detection and captioning using YOLOv8n and BLIP. Part B presented a comprehensive theoretical design for an RL agent to play Pong, detailing the states, actions, rewards, and a suitable DQN framework. Key insights include the practical utility of pre-trained deep learning models and the fundamental principles involved in designing RL solutions. Future work could focus on implementing the Pong agent or exploring enhancements to the image pipeline.</a:t>
            </a:r>
            <a:endParaRPr lang="en-US" dirty="0"/>
          </a:p>
        </p:txBody>
      </p:sp>
      <p:sp>
        <p:nvSpPr>
          <p:cNvPr id="4" name="Slide Number Placeholder 3"/>
          <p:cNvSpPr>
            <a:spLocks noGrp="1"/>
          </p:cNvSpPr>
          <p:nvPr>
            <p:ph type="sldNum" sz="quarter" idx="5"/>
          </p:nvPr>
        </p:nvSpPr>
        <p:spPr/>
        <p:txBody>
          <a:bodyPr/>
          <a:lstStyle/>
          <a:p>
            <a:fld id="{BCC20235-DE1E-0E43-AF47-418E280831CB}" type="slidenum">
              <a:rPr lang="en-US" smtClean="0"/>
              <a:t>20</a:t>
            </a:fld>
            <a:endParaRPr lang="en-US"/>
          </a:p>
        </p:txBody>
      </p:sp>
    </p:spTree>
    <p:extLst>
      <p:ext uri="{BB962C8B-B14F-4D97-AF65-F5344CB8AC3E}">
        <p14:creationId xmlns:p14="http://schemas.microsoft.com/office/powerpoint/2010/main" val="2234027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C1E"/>
                </a:solidFill>
                <a:effectLst/>
                <a:latin typeface="Google Sans Text"/>
              </a:rPr>
              <a:t>Part A aimed to develop a pipeline for image understanding. The objectives were to explore GANs for generating images, and then use object detection and captioning models to analyze those images. The primary dataset specified for training the GAN was the MS COCO 2017 training set, a large dataset with over 118,000 images, which was successfully downloaded. The initial plan involved training a DCGAN on a subset of this data. However, as we'll see next, due to challenges with the GAN output quality, we adopted an instructor-approved fallback, using 5 selected real images for the final detection and captioning stages.</a:t>
            </a:r>
            <a:endParaRPr lang="en-US" dirty="0"/>
          </a:p>
        </p:txBody>
      </p:sp>
      <p:sp>
        <p:nvSpPr>
          <p:cNvPr id="4" name="Slide Number Placeholder 3"/>
          <p:cNvSpPr>
            <a:spLocks noGrp="1"/>
          </p:cNvSpPr>
          <p:nvPr>
            <p:ph type="sldNum" sz="quarter" idx="5"/>
          </p:nvPr>
        </p:nvSpPr>
        <p:spPr/>
        <p:txBody>
          <a:bodyPr/>
          <a:lstStyle/>
          <a:p>
            <a:fld id="{40E04EF5-F801-4E2A-933D-77C568F13BC9}" type="slidenum">
              <a:rPr lang="en-US" smtClean="0"/>
              <a:t>3</a:t>
            </a:fld>
            <a:endParaRPr lang="en-US"/>
          </a:p>
        </p:txBody>
      </p:sp>
    </p:spTree>
    <p:extLst>
      <p:ext uri="{BB962C8B-B14F-4D97-AF65-F5344CB8AC3E}">
        <p14:creationId xmlns:p14="http://schemas.microsoft.com/office/powerpoint/2010/main" val="2042805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C1E"/>
                </a:solidFill>
                <a:effectLst/>
                <a:latin typeface="Google Sans Text"/>
              </a:rPr>
              <a:t>The first step attempted was image generation using a GAN. We implemented a Deep Convolutional GAN, or DCGAN, architecture in </a:t>
            </a:r>
            <a:r>
              <a:rPr lang="en-US" b="0" i="0" dirty="0" err="1">
                <a:solidFill>
                  <a:srgbClr val="1A1C1E"/>
                </a:solidFill>
                <a:effectLst/>
                <a:latin typeface="Google Sans Text"/>
              </a:rPr>
              <a:t>PyTorch</a:t>
            </a:r>
            <a:r>
              <a:rPr lang="en-US" b="0" i="0" dirty="0">
                <a:solidFill>
                  <a:srgbClr val="1A1C1E"/>
                </a:solidFill>
                <a:effectLst/>
                <a:latin typeface="Google Sans Text"/>
              </a:rPr>
              <a:t>. This involved a Generator network creating images from noise and a Discriminator trying to differentiate real from fake. The model was trained on approximately 10,000 images from the COCO subset for 15 epochs, utilizing an A100 GPU on Google </a:t>
            </a:r>
            <a:r>
              <a:rPr lang="en-US" b="0" i="0" dirty="0" err="1">
                <a:solidFill>
                  <a:srgbClr val="1A1C1E"/>
                </a:solidFill>
                <a:effectLst/>
                <a:latin typeface="Google Sans Text"/>
              </a:rPr>
              <a:t>Colab</a:t>
            </a:r>
            <a:r>
              <a:rPr lang="en-US" b="0" i="0" dirty="0">
                <a:solidFill>
                  <a:srgbClr val="1A1C1E"/>
                </a:solidFill>
                <a:effectLst/>
                <a:latin typeface="Google Sans Text"/>
              </a:rPr>
              <a:t>. </a:t>
            </a:r>
            <a:r>
              <a:rPr lang="en-US" b="0" i="1" dirty="0">
                <a:solidFill>
                  <a:srgbClr val="1A1C1E"/>
                </a:solidFill>
                <a:effectLst/>
                <a:latin typeface="Google Sans Text"/>
              </a:rPr>
              <a:t>(Point to the blurry image grid)</a:t>
            </a:r>
            <a:r>
              <a:rPr lang="en-US" b="0" i="0" dirty="0">
                <a:solidFill>
                  <a:srgbClr val="1A1C1E"/>
                </a:solidFill>
                <a:effectLst/>
                <a:latin typeface="Google Sans Text"/>
              </a:rPr>
              <a:t> As this output demonstrates, even after 15 epochs, the generated images lacked realism and meaningful features, appearing mostly as blurry artifacts. This outcome highlighted the difficulty of training GANs effectively within the project's constraints and justified the decision to switch to the fallback strategy for the rest of Part A.</a:t>
            </a:r>
            <a:endParaRPr lang="en-US" dirty="0"/>
          </a:p>
        </p:txBody>
      </p:sp>
      <p:sp>
        <p:nvSpPr>
          <p:cNvPr id="4" name="Slide Number Placeholder 3"/>
          <p:cNvSpPr>
            <a:spLocks noGrp="1"/>
          </p:cNvSpPr>
          <p:nvPr>
            <p:ph type="sldNum" sz="quarter" idx="5"/>
          </p:nvPr>
        </p:nvSpPr>
        <p:spPr/>
        <p:txBody>
          <a:bodyPr/>
          <a:lstStyle/>
          <a:p>
            <a:fld id="{40E04EF5-F801-4E2A-933D-77C568F13BC9}" type="slidenum">
              <a:rPr lang="en-US" smtClean="0"/>
              <a:t>4</a:t>
            </a:fld>
            <a:endParaRPr lang="en-US"/>
          </a:p>
        </p:txBody>
      </p:sp>
    </p:spTree>
    <p:extLst>
      <p:ext uri="{BB962C8B-B14F-4D97-AF65-F5344CB8AC3E}">
        <p14:creationId xmlns:p14="http://schemas.microsoft.com/office/powerpoint/2010/main" val="2767345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C1E"/>
                </a:solidFill>
                <a:effectLst/>
                <a:latin typeface="Google Sans Text"/>
              </a:rPr>
              <a:t>Given the GAN challenges, we adopted the fallback strategy. Five diverse images, shown here – covering scenes like vehicles, animals, people, indoor objects, and architecture – were manually chosen. Using these real, clear images allowed us to bypass the GAN limitations and provide meaningful input for the subsequent object detection and captioning steps, ensuring we could test and demonstrate the remainder of the pipeline using effective pre-trained models like YOLOv8n and BLIP-base.</a:t>
            </a:r>
            <a:endParaRPr lang="en-US" dirty="0"/>
          </a:p>
        </p:txBody>
      </p:sp>
      <p:sp>
        <p:nvSpPr>
          <p:cNvPr id="4" name="Slide Number Placeholder 3"/>
          <p:cNvSpPr>
            <a:spLocks noGrp="1"/>
          </p:cNvSpPr>
          <p:nvPr>
            <p:ph type="sldNum" sz="quarter" idx="5"/>
          </p:nvPr>
        </p:nvSpPr>
        <p:spPr/>
        <p:txBody>
          <a:bodyPr/>
          <a:lstStyle/>
          <a:p>
            <a:fld id="{40E04EF5-F801-4E2A-933D-77C568F13BC9}" type="slidenum">
              <a:rPr lang="en-US" smtClean="0"/>
              <a:t>5</a:t>
            </a:fld>
            <a:endParaRPr lang="en-US"/>
          </a:p>
        </p:txBody>
      </p:sp>
    </p:spTree>
    <p:extLst>
      <p:ext uri="{BB962C8B-B14F-4D97-AF65-F5344CB8AC3E}">
        <p14:creationId xmlns:p14="http://schemas.microsoft.com/office/powerpoint/2010/main" val="731579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C1E"/>
                </a:solidFill>
                <a:effectLst/>
                <a:latin typeface="Google Sans Text"/>
              </a:rPr>
              <a:t>For object detection on these five images, we selected the YOLOv8n model, the fast 'nano' variant, known for its good balance of speed and accuracy on common objects, as it's pre-trained on the COCO dataset. The detection process involved loading the model onto the GPU, inputting the images, and receiving predictions including bounding boxes, class labels, and confidence scores. In post-processing, typically detections with confidence scores above roughly 0.25 are retained, and bounding boxes are drawn on the output images. The rationale for this method was to leverage a powerful pre-trained model, avoiding costly training, while using an efficient architecture suitable for processing our images quickly.</a:t>
            </a:r>
            <a:endParaRPr lang="en-US" dirty="0"/>
          </a:p>
        </p:txBody>
      </p:sp>
      <p:sp>
        <p:nvSpPr>
          <p:cNvPr id="4" name="Slide Number Placeholder 3"/>
          <p:cNvSpPr>
            <a:spLocks noGrp="1"/>
          </p:cNvSpPr>
          <p:nvPr>
            <p:ph type="sldNum" sz="quarter" idx="5"/>
          </p:nvPr>
        </p:nvSpPr>
        <p:spPr/>
        <p:txBody>
          <a:bodyPr/>
          <a:lstStyle/>
          <a:p>
            <a:fld id="{40E04EF5-F801-4E2A-933D-77C568F13BC9}" type="slidenum">
              <a:rPr lang="en-US" smtClean="0"/>
              <a:t>6</a:t>
            </a:fld>
            <a:endParaRPr lang="en-US"/>
          </a:p>
        </p:txBody>
      </p:sp>
    </p:spTree>
    <p:extLst>
      <p:ext uri="{BB962C8B-B14F-4D97-AF65-F5344CB8AC3E}">
        <p14:creationId xmlns:p14="http://schemas.microsoft.com/office/powerpoint/2010/main" val="1237916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C1E"/>
                </a:solidFill>
                <a:effectLst/>
                <a:latin typeface="Google Sans Text"/>
              </a:rPr>
              <a:t>Following detection, the final step in the Part A pipeline was image captioning. We chose the BLIP-base model, accessed via the Hugging Face Transformers library, for this task. BLIP-base is recognized for its strong pre-trained vision-language capabilities, allowing effective 'zero-shot' captioning without needing specific fine-tuning for our images. The implementation involved loading the BLIP processor and model onto the GPU. Images were then preprocessed by the processor and passed through the model, which generated token sequences representing the captions. These sequences were then decoded back into natural language text to describe the image content.</a:t>
            </a:r>
            <a:endParaRPr lang="en-US" dirty="0"/>
          </a:p>
        </p:txBody>
      </p:sp>
      <p:sp>
        <p:nvSpPr>
          <p:cNvPr id="4" name="Slide Number Placeholder 3"/>
          <p:cNvSpPr>
            <a:spLocks noGrp="1"/>
          </p:cNvSpPr>
          <p:nvPr>
            <p:ph type="sldNum" sz="quarter" idx="5"/>
          </p:nvPr>
        </p:nvSpPr>
        <p:spPr/>
        <p:txBody>
          <a:bodyPr/>
          <a:lstStyle/>
          <a:p>
            <a:fld id="{40E04EF5-F801-4E2A-933D-77C568F13BC9}" type="slidenum">
              <a:rPr lang="en-US" smtClean="0"/>
              <a:t>7</a:t>
            </a:fld>
            <a:endParaRPr lang="en-US"/>
          </a:p>
        </p:txBody>
      </p:sp>
    </p:spTree>
    <p:extLst>
      <p:ext uri="{BB962C8B-B14F-4D97-AF65-F5344CB8AC3E}">
        <p14:creationId xmlns:p14="http://schemas.microsoft.com/office/powerpoint/2010/main" val="2088180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C1E"/>
                </a:solidFill>
                <a:effectLst/>
                <a:latin typeface="Google Sans Text"/>
              </a:rPr>
              <a:t>Now let's look at the results for each image. For Image 1, the stationary bikes, YOLOv8n detected 'bicycle' with 30% confidence and 'motorcycle' with 25%. The low confidence and ambiguity reflect the model struggling slightly with this specific object type. However, the BLIP model generated an accurate caption: 'a row of stationary bikes in a gym', correctly identifying the objects and context.</a:t>
            </a:r>
            <a:endParaRPr lang="en-US" dirty="0"/>
          </a:p>
        </p:txBody>
      </p:sp>
      <p:sp>
        <p:nvSpPr>
          <p:cNvPr id="4" name="Slide Number Placeholder 3"/>
          <p:cNvSpPr>
            <a:spLocks noGrp="1"/>
          </p:cNvSpPr>
          <p:nvPr>
            <p:ph type="sldNum" sz="quarter" idx="5"/>
          </p:nvPr>
        </p:nvSpPr>
        <p:spPr/>
        <p:txBody>
          <a:bodyPr/>
          <a:lstStyle/>
          <a:p>
            <a:fld id="{40E04EF5-F801-4E2A-933D-77C568F13BC9}" type="slidenum">
              <a:rPr lang="en-US" smtClean="0"/>
              <a:t>8</a:t>
            </a:fld>
            <a:endParaRPr lang="en-US"/>
          </a:p>
        </p:txBody>
      </p:sp>
    </p:spTree>
    <p:extLst>
      <p:ext uri="{BB962C8B-B14F-4D97-AF65-F5344CB8AC3E}">
        <p14:creationId xmlns:p14="http://schemas.microsoft.com/office/powerpoint/2010/main" val="1331981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A1C1E"/>
                </a:solidFill>
                <a:effectLst/>
                <a:latin typeface="Google Sans Text"/>
              </a:rPr>
              <a:t>In Image 2, YOLOv8n successfully detected the 'person' with 51% confidence. However, it also misclassified part of the carriage as a 'tv' with 27% confidence, highlighting a limitation or occasional 'hallucination' in pre-trained models. Despite this detection quirk, the generated caption 'a little girl sitting in a horse drawn carriage' accurately described the overall scene, showcasing the robustness of the BLIP model.</a:t>
            </a:r>
            <a:endParaRPr lang="en-US" dirty="0"/>
          </a:p>
        </p:txBody>
      </p:sp>
      <p:sp>
        <p:nvSpPr>
          <p:cNvPr id="4" name="Slide Number Placeholder 3"/>
          <p:cNvSpPr>
            <a:spLocks noGrp="1"/>
          </p:cNvSpPr>
          <p:nvPr>
            <p:ph type="sldNum" sz="quarter" idx="5"/>
          </p:nvPr>
        </p:nvSpPr>
        <p:spPr/>
        <p:txBody>
          <a:bodyPr/>
          <a:lstStyle/>
          <a:p>
            <a:fld id="{40E04EF5-F801-4E2A-933D-77C568F13BC9}" type="slidenum">
              <a:rPr lang="en-US" smtClean="0"/>
              <a:t>9</a:t>
            </a:fld>
            <a:endParaRPr lang="en-US"/>
          </a:p>
        </p:txBody>
      </p:sp>
    </p:spTree>
    <p:extLst>
      <p:ext uri="{BB962C8B-B14F-4D97-AF65-F5344CB8AC3E}">
        <p14:creationId xmlns:p14="http://schemas.microsoft.com/office/powerpoint/2010/main" val="2854846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5281"/>
            <a:ext cx="6400800" cy="3190240"/>
          </a:xfrm>
        </p:spPr>
        <p:txBody>
          <a:bodyPr anchor="b"/>
          <a:lstStyle>
            <a:lvl1pPr algn="l">
              <a:defRPr sz="6000"/>
            </a:lvl1pPr>
          </a:lstStyle>
          <a:p>
            <a:r>
              <a:rPr lang="en-US"/>
              <a:t>Click to edit Master title style</a:t>
            </a:r>
          </a:p>
        </p:txBody>
      </p:sp>
      <p:sp>
        <p:nvSpPr>
          <p:cNvPr id="3" name="Subtitle 2"/>
          <p:cNvSpPr>
            <a:spLocks noGrp="1"/>
          </p:cNvSpPr>
          <p:nvPr>
            <p:ph type="subTitle" idx="1"/>
          </p:nvPr>
        </p:nvSpPr>
        <p:spPr>
          <a:xfrm>
            <a:off x="1526540" y="5181601"/>
            <a:ext cx="6400800" cy="695960"/>
          </a:xfrm>
        </p:spPr>
        <p:txBody>
          <a:bodyPr anchor="ctr"/>
          <a:lstStyle>
            <a:lvl1pPr marL="0" indent="0" algn="l">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405B87-0B1C-464B-928F-AA5E9D282D70}"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
        <p:nvSpPr>
          <p:cNvPr id="8" name="Picture Placeholder 7">
            <a:extLst>
              <a:ext uri="{FF2B5EF4-FFF2-40B4-BE49-F238E27FC236}">
                <a16:creationId xmlns:a16="http://schemas.microsoft.com/office/drawing/2014/main" id="{3CB9B453-B113-191E-39AE-5F46524E587E}"/>
              </a:ext>
            </a:extLst>
          </p:cNvPr>
          <p:cNvSpPr>
            <a:spLocks noGrp="1"/>
          </p:cNvSpPr>
          <p:nvPr>
            <p:ph type="pic" sz="quarter" idx="13" hasCustomPrompt="1"/>
          </p:nvPr>
        </p:nvSpPr>
        <p:spPr>
          <a:xfrm>
            <a:off x="1524000" y="1082043"/>
            <a:ext cx="1391920" cy="467195"/>
          </a:xfrm>
        </p:spPr>
        <p:txBody>
          <a:bodyPr anchor="ctr"/>
          <a:lstStyle>
            <a:lvl1pPr marL="120648" indent="0" algn="ctr">
              <a:buNone/>
              <a:defRPr/>
            </a:lvl1pPr>
          </a:lstStyle>
          <a:p>
            <a:r>
              <a:rPr lang="en-US"/>
              <a:t>Logo</a:t>
            </a:r>
          </a:p>
        </p:txBody>
      </p:sp>
    </p:spTree>
    <p:extLst>
      <p:ext uri="{BB962C8B-B14F-4D97-AF65-F5344CB8AC3E}">
        <p14:creationId xmlns:p14="http://schemas.microsoft.com/office/powerpoint/2010/main" val="213199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10972800" cy="792480"/>
          </a:xfrm>
        </p:spPr>
        <p:txBody>
          <a:bodyPr/>
          <a:lstStyle/>
          <a:p>
            <a:r>
              <a:rPr lang="en-US"/>
              <a:t>Slide title</a:t>
            </a:r>
          </a:p>
        </p:txBody>
      </p:sp>
      <p:sp>
        <p:nvSpPr>
          <p:cNvPr id="3" name="Text Placeholder 2"/>
          <p:cNvSpPr>
            <a:spLocks noGrp="1"/>
          </p:cNvSpPr>
          <p:nvPr>
            <p:ph type="body" idx="1" hasCustomPrompt="1"/>
          </p:nvPr>
        </p:nvSpPr>
        <p:spPr>
          <a:xfrm>
            <a:off x="609600"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4" name="Content Placeholder 3"/>
          <p:cNvSpPr>
            <a:spLocks noGrp="1"/>
          </p:cNvSpPr>
          <p:nvPr>
            <p:ph sz="half" idx="2"/>
          </p:nvPr>
        </p:nvSpPr>
        <p:spPr>
          <a:xfrm>
            <a:off x="6096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1"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6" name="Content Placeholder 5"/>
          <p:cNvSpPr>
            <a:spLocks noGrp="1"/>
          </p:cNvSpPr>
          <p:nvPr>
            <p:ph sz="quarter" idx="4"/>
          </p:nvPr>
        </p:nvSpPr>
        <p:spPr>
          <a:xfrm>
            <a:off x="60960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8/30/2025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52814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 2 Sections 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700781" y="2052312"/>
            <a:ext cx="7881619" cy="1662255"/>
          </a:xfrm>
        </p:spPr>
        <p:txBody>
          <a:bodyPr anchor="t">
            <a:normAutofit/>
          </a:bodyPr>
          <a:lstStyle>
            <a:lvl1pPr marL="296855" indent="-285744">
              <a:buFont typeface="Arial" panose="020B0604020202020204" pitchFamily="34" charset="0"/>
              <a:buChar cha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700781" y="4531361"/>
            <a:ext cx="7881619" cy="1662255"/>
          </a:xfrm>
        </p:spPr>
        <p:txBody>
          <a:bodyPr anchor="t">
            <a:normAutofit/>
          </a:bodyPr>
          <a:lstStyle>
            <a:lvl1pPr marL="296855" indent="-285744">
              <a:buFont typeface="Arial" panose="020B0604020202020204" pitchFamily="34" charset="0"/>
              <a:buChar cha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3027677" y="1433280"/>
            <a:ext cx="7193283" cy="612648"/>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3027677" y="3910514"/>
            <a:ext cx="7193283" cy="606684"/>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262209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Image 2 Sections 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700781" y="2052312"/>
            <a:ext cx="7881619" cy="1662255"/>
          </a:xfrm>
        </p:spPr>
        <p:txBody>
          <a:bodyPr anchor="t">
            <a:normAutofit/>
          </a:bodyPr>
          <a:lstStyle>
            <a:lvl1pPr marL="296855" indent="-285744">
              <a:buFont typeface="Arial" panose="020B0604020202020204" pitchFamily="34" charset="0"/>
              <a:buChar cha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700781" y="4531361"/>
            <a:ext cx="7881619" cy="1662255"/>
          </a:xfrm>
        </p:spPr>
        <p:txBody>
          <a:bodyPr anchor="t">
            <a:normAutofit/>
          </a:bodyPr>
          <a:lstStyle>
            <a:lvl1pPr marL="296855" indent="-285744">
              <a:buFont typeface="Arial" panose="020B0604020202020204" pitchFamily="34" charset="0"/>
              <a:buChar cha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3027677" y="1433280"/>
            <a:ext cx="7193283" cy="612648"/>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3027677" y="3910514"/>
            <a:ext cx="7193283" cy="606684"/>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262209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Sec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3" name="Content Placeholder 2"/>
          <p:cNvSpPr>
            <a:spLocks noGrp="1"/>
          </p:cNvSpPr>
          <p:nvPr>
            <p:ph sz="half" idx="1"/>
          </p:nvPr>
        </p:nvSpPr>
        <p:spPr>
          <a:xfrm>
            <a:off x="609600"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386328"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609600"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3386328"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2" name="Content Placeholder 2">
            <a:extLst>
              <a:ext uri="{FF2B5EF4-FFF2-40B4-BE49-F238E27FC236}">
                <a16:creationId xmlns:a16="http://schemas.microsoft.com/office/drawing/2014/main" id="{F690ACF7-A408-80E0-A25E-8A9F74C3F2B6}"/>
              </a:ext>
            </a:extLst>
          </p:cNvPr>
          <p:cNvSpPr>
            <a:spLocks noGrp="1"/>
          </p:cNvSpPr>
          <p:nvPr>
            <p:ph sz="half" idx="16"/>
          </p:nvPr>
        </p:nvSpPr>
        <p:spPr>
          <a:xfrm>
            <a:off x="6163056"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FDEA59C2-DB92-D43E-C415-F2F3982923E1}"/>
              </a:ext>
            </a:extLst>
          </p:cNvPr>
          <p:cNvSpPr>
            <a:spLocks noGrp="1"/>
          </p:cNvSpPr>
          <p:nvPr>
            <p:ph sz="half" idx="17"/>
          </p:nvPr>
        </p:nvSpPr>
        <p:spPr>
          <a:xfrm>
            <a:off x="8939784" y="2503564"/>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2">
            <a:extLst>
              <a:ext uri="{FF2B5EF4-FFF2-40B4-BE49-F238E27FC236}">
                <a16:creationId xmlns:a16="http://schemas.microsoft.com/office/drawing/2014/main" id="{CB1781E3-ED60-E5E7-C672-6460D334A22A}"/>
              </a:ext>
            </a:extLst>
          </p:cNvPr>
          <p:cNvSpPr>
            <a:spLocks noGrp="1"/>
          </p:cNvSpPr>
          <p:nvPr>
            <p:ph type="body" idx="18"/>
          </p:nvPr>
        </p:nvSpPr>
        <p:spPr>
          <a:xfrm>
            <a:off x="6163056"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5" name="Text Placeholder 2">
            <a:extLst>
              <a:ext uri="{FF2B5EF4-FFF2-40B4-BE49-F238E27FC236}">
                <a16:creationId xmlns:a16="http://schemas.microsoft.com/office/drawing/2014/main" id="{2B5BF9F1-DF69-2318-71B1-9FBF8A1100A0}"/>
              </a:ext>
            </a:extLst>
          </p:cNvPr>
          <p:cNvSpPr>
            <a:spLocks noGrp="1"/>
          </p:cNvSpPr>
          <p:nvPr>
            <p:ph type="body" idx="19"/>
          </p:nvPr>
        </p:nvSpPr>
        <p:spPr>
          <a:xfrm>
            <a:off x="8939784"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694652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3-Sec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3" name="Content Placeholder 2"/>
          <p:cNvSpPr>
            <a:spLocks noGrp="1"/>
          </p:cNvSpPr>
          <p:nvPr>
            <p:ph sz="half" idx="1"/>
          </p:nvPr>
        </p:nvSpPr>
        <p:spPr>
          <a:xfrm>
            <a:off x="60960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1292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8" name="Content Placeholder 3">
            <a:extLst>
              <a:ext uri="{FF2B5EF4-FFF2-40B4-BE49-F238E27FC236}">
                <a16:creationId xmlns:a16="http://schemas.microsoft.com/office/drawing/2014/main" id="{A80733C4-37B3-EAAC-AEF9-6AA9939E4F15}"/>
              </a:ext>
            </a:extLst>
          </p:cNvPr>
          <p:cNvSpPr>
            <a:spLocks noGrp="1"/>
          </p:cNvSpPr>
          <p:nvPr>
            <p:ph sz="half" idx="13"/>
          </p:nvPr>
        </p:nvSpPr>
        <p:spPr>
          <a:xfrm>
            <a:off x="8016240" y="2501461"/>
            <a:ext cx="3566160" cy="3757099"/>
          </a:xfrm>
        </p:spPr>
        <p:txBody>
          <a:bodyPr/>
          <a:lstStyle>
            <a:lvl1pPr>
              <a:lnSpc>
                <a:spcPct val="150000"/>
              </a:lnSpc>
              <a:defRPr/>
            </a:lvl1pPr>
            <a:lvl2pPr>
              <a:lnSpc>
                <a:spcPct val="150000"/>
              </a:lnSpc>
              <a:defRPr/>
            </a:lvl2pPr>
            <a:lvl3pPr>
              <a:lnSpc>
                <a:spcPct val="150000"/>
              </a:lnSpc>
              <a:defRPr/>
            </a:lvl3pPr>
            <a:lvl4pPr>
              <a:lnSpc>
                <a:spcPct val="150000"/>
              </a:lnSpc>
              <a:defRPr/>
            </a:lvl4pPr>
            <a:lvl5pPr>
              <a:lnSpc>
                <a:spcPct val="15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60960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431292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344020BC-5D0B-9B40-8801-ED945012C912}"/>
              </a:ext>
            </a:extLst>
          </p:cNvPr>
          <p:cNvSpPr>
            <a:spLocks noGrp="1"/>
          </p:cNvSpPr>
          <p:nvPr>
            <p:ph type="body" idx="16"/>
          </p:nvPr>
        </p:nvSpPr>
        <p:spPr>
          <a:xfrm>
            <a:off x="8016242" y="1412241"/>
            <a:ext cx="3566159" cy="946983"/>
          </a:xfrm>
        </p:spPr>
        <p:txBody>
          <a:bodyPr anchor="b">
            <a:noAutofit/>
          </a:bodyPr>
          <a:lstStyle>
            <a:lvl1pPr marL="0" indent="0">
              <a:lnSpc>
                <a:spcPct val="100000"/>
              </a:lnSpc>
              <a:buNone/>
              <a:defRPr sz="24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695459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Image 2 Sections 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700781" y="2052312"/>
            <a:ext cx="7881619" cy="1662255"/>
          </a:xfrm>
        </p:spPr>
        <p:txBody>
          <a:bodyPr anchor="t">
            <a:normAutofit/>
          </a:bodyPr>
          <a:lstStyle>
            <a:lvl1pPr marL="296855" indent="-285744">
              <a:buFont typeface="Arial" panose="020B0604020202020204" pitchFamily="34" charset="0"/>
              <a:buChar cha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700781" y="4531361"/>
            <a:ext cx="7881619" cy="1662255"/>
          </a:xfrm>
        </p:spPr>
        <p:txBody>
          <a:bodyPr anchor="t">
            <a:normAutofit/>
          </a:bodyPr>
          <a:lstStyle>
            <a:lvl1pPr marL="296855" indent="-285744">
              <a:buFont typeface="Arial" panose="020B0604020202020204" pitchFamily="34" charset="0"/>
              <a:buChar cha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3027677" y="1433280"/>
            <a:ext cx="7193283" cy="612648"/>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3027677" y="3910514"/>
            <a:ext cx="7193283" cy="606684"/>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262209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2 Sections 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5445760" y="1428567"/>
            <a:ext cx="6136641" cy="2286000"/>
          </a:xfrm>
        </p:spPr>
        <p:txBody>
          <a:bodyPr anchor="ctr">
            <a:normAutofit/>
          </a:bodyPr>
          <a:lstStyle>
            <a:lvl1pPr marL="296855" indent="-285744">
              <a:buFont typeface="Arial" panose="020B0604020202020204" pitchFamily="34" charset="0"/>
              <a:buChar cha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5445760" y="3907615"/>
            <a:ext cx="6136641" cy="2286000"/>
          </a:xfrm>
        </p:spPr>
        <p:txBody>
          <a:bodyPr anchor="ctr">
            <a:normAutofit/>
          </a:bodyPr>
          <a:lstStyle>
            <a:lvl1pPr marL="296855" indent="-285744">
              <a:buFont typeface="Arial" panose="020B0604020202020204" pitchFamily="34" charset="0"/>
              <a:buChar cha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3027679" y="1433280"/>
            <a:ext cx="2286000" cy="228600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3027679" y="3910515"/>
            <a:ext cx="2286000" cy="228600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2615042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mage 2 Sections 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700781" y="2052312"/>
            <a:ext cx="7881619" cy="1662255"/>
          </a:xfrm>
        </p:spPr>
        <p:txBody>
          <a:bodyPr anchor="t">
            <a:normAutofit/>
          </a:bodyPr>
          <a:lstStyle>
            <a:lvl1pPr marL="296855" indent="-285744">
              <a:buFont typeface="Arial" panose="020B0604020202020204" pitchFamily="34" charset="0"/>
              <a:buChar cha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700781" y="4531361"/>
            <a:ext cx="7881619" cy="1662255"/>
          </a:xfrm>
        </p:spPr>
        <p:txBody>
          <a:bodyPr anchor="t">
            <a:normAutofit/>
          </a:bodyPr>
          <a:lstStyle>
            <a:lvl1pPr marL="296855" indent="-285744">
              <a:buFont typeface="Arial" panose="020B0604020202020204" pitchFamily="34" charset="0"/>
              <a:buChar cha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3027677" y="1433280"/>
            <a:ext cx="7193283" cy="612648"/>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3027677" y="3910514"/>
            <a:ext cx="7193283" cy="606684"/>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2622096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 2 Sections 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700781" y="2052312"/>
            <a:ext cx="7881619" cy="1662255"/>
          </a:xfrm>
        </p:spPr>
        <p:txBody>
          <a:bodyPr anchor="t">
            <a:normAutofit/>
          </a:bodyPr>
          <a:lstStyle>
            <a:lvl1pPr marL="296855" indent="-285744">
              <a:buFont typeface="Arial" panose="020B0604020202020204" pitchFamily="34" charset="0"/>
              <a:buChar cha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700781" y="4531361"/>
            <a:ext cx="7881619" cy="1662255"/>
          </a:xfrm>
        </p:spPr>
        <p:txBody>
          <a:bodyPr anchor="t">
            <a:normAutofit/>
          </a:bodyPr>
          <a:lstStyle>
            <a:lvl1pPr marL="296855" indent="-285744">
              <a:buFont typeface="Arial" panose="020B0604020202020204" pitchFamily="34" charset="0"/>
              <a:buChar cha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3027677" y="1433280"/>
            <a:ext cx="7193283" cy="612648"/>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3027677" y="3910514"/>
            <a:ext cx="7193283" cy="606684"/>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262209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 2 Sections 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700781" y="2052312"/>
            <a:ext cx="7881619" cy="1662255"/>
          </a:xfrm>
        </p:spPr>
        <p:txBody>
          <a:bodyPr anchor="t">
            <a:normAutofit/>
          </a:bodyPr>
          <a:lstStyle>
            <a:lvl1pPr marL="296855" indent="-285744">
              <a:buFont typeface="Arial" panose="020B0604020202020204" pitchFamily="34" charset="0"/>
              <a:buChar cha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700781" y="4531361"/>
            <a:ext cx="7881619" cy="1662255"/>
          </a:xfrm>
        </p:spPr>
        <p:txBody>
          <a:bodyPr anchor="t">
            <a:normAutofit/>
          </a:bodyPr>
          <a:lstStyle>
            <a:lvl1pPr marL="296855" indent="-285744">
              <a:buFont typeface="Arial" panose="020B0604020202020204" pitchFamily="34" charset="0"/>
              <a:buChar cha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3027677" y="1433280"/>
            <a:ext cx="7193283" cy="612648"/>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3027677" y="3910514"/>
            <a:ext cx="7193283" cy="606684"/>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262209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689944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Sections-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581400" y="1432560"/>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581400" y="2660711"/>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EA1DB515-6EB5-E071-77D5-52780B1F93A1}"/>
              </a:ext>
            </a:extLst>
          </p:cNvPr>
          <p:cNvSpPr>
            <a:spLocks noGrp="1"/>
          </p:cNvSpPr>
          <p:nvPr>
            <p:ph sz="half" idx="16"/>
          </p:nvPr>
        </p:nvSpPr>
        <p:spPr>
          <a:xfrm>
            <a:off x="3581400" y="3888863"/>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609602" y="1432560"/>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609602" y="2660711"/>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910CFF52-B968-331C-1CD8-EA2083E67BDF}"/>
              </a:ext>
            </a:extLst>
          </p:cNvPr>
          <p:cNvSpPr>
            <a:spLocks noGrp="1"/>
          </p:cNvSpPr>
          <p:nvPr>
            <p:ph type="body" idx="19"/>
          </p:nvPr>
        </p:nvSpPr>
        <p:spPr>
          <a:xfrm>
            <a:off x="609602" y="3888863"/>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2CC4066B-28F8-3C74-DB38-FF82E9635AC4}"/>
              </a:ext>
            </a:extLst>
          </p:cNvPr>
          <p:cNvSpPr>
            <a:spLocks noGrp="1"/>
          </p:cNvSpPr>
          <p:nvPr>
            <p:ph sz="half" idx="20"/>
          </p:nvPr>
        </p:nvSpPr>
        <p:spPr>
          <a:xfrm>
            <a:off x="3581400" y="5120640"/>
            <a:ext cx="8000999" cy="10972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2">
            <a:extLst>
              <a:ext uri="{FF2B5EF4-FFF2-40B4-BE49-F238E27FC236}">
                <a16:creationId xmlns:a16="http://schemas.microsoft.com/office/drawing/2014/main" id="{8638F9F0-5516-0541-FD13-06BB4C7FD86C}"/>
              </a:ext>
            </a:extLst>
          </p:cNvPr>
          <p:cNvSpPr>
            <a:spLocks noGrp="1"/>
          </p:cNvSpPr>
          <p:nvPr>
            <p:ph type="body" idx="21"/>
          </p:nvPr>
        </p:nvSpPr>
        <p:spPr>
          <a:xfrm>
            <a:off x="609602" y="5117012"/>
            <a:ext cx="2743199" cy="1097280"/>
          </a:xfrm>
        </p:spPr>
        <p:txBody>
          <a:bodyPr anchor="ctr">
            <a:noAutofit/>
          </a:bodyPr>
          <a:lstStyle>
            <a:lvl1pPr marL="0" indent="0">
              <a:lnSpc>
                <a:spcPct val="100000"/>
              </a:lnSpc>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1109474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689944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ext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5D3F-2ED7-EDDC-23D1-6C2A8606B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4BCDB5-92CE-19FC-210E-528313183730}"/>
              </a:ext>
            </a:extLst>
          </p:cNvPr>
          <p:cNvSpPr>
            <a:spLocks noGrp="1"/>
          </p:cNvSpPr>
          <p:nvPr>
            <p:ph type="dt" sz="half" idx="10"/>
          </p:nvPr>
        </p:nvSpPr>
        <p:spPr/>
        <p:txBody>
          <a:bodyPr/>
          <a:lstStyle/>
          <a:p>
            <a:fld id="{2E405B87-0B1C-464B-928F-AA5E9D282D70}" type="datetimeFigureOut">
              <a:rPr lang="en-US" smtClean="0"/>
              <a:t>8/30/2025</a:t>
            </a:fld>
            <a:endParaRPr lang="en-US"/>
          </a:p>
        </p:txBody>
      </p:sp>
      <p:sp>
        <p:nvSpPr>
          <p:cNvPr id="4" name="Footer Placeholder 3">
            <a:extLst>
              <a:ext uri="{FF2B5EF4-FFF2-40B4-BE49-F238E27FC236}">
                <a16:creationId xmlns:a16="http://schemas.microsoft.com/office/drawing/2014/main" id="{7EB004F1-D87B-3EFD-38E4-82030EC3F6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28C3EC-6AEF-4A9D-0ADF-E1554C7B9058}"/>
              </a:ext>
            </a:extLst>
          </p:cNvPr>
          <p:cNvSpPr>
            <a:spLocks noGrp="1"/>
          </p:cNvSpPr>
          <p:nvPr>
            <p:ph type="sldNum" sz="quarter" idx="12"/>
          </p:nvPr>
        </p:nvSpPr>
        <p:spPr/>
        <p:txBody>
          <a:bodyPr/>
          <a:lstStyle/>
          <a:p>
            <a:fld id="{D9AD4B2D-25FF-0B46-98A4-87FBB723E472}" type="slidenum">
              <a:rPr lang="en-US" smtClean="0"/>
              <a:t>‹#›</a:t>
            </a:fld>
            <a:endParaRPr lang="en-US"/>
          </a:p>
        </p:txBody>
      </p:sp>
      <p:sp>
        <p:nvSpPr>
          <p:cNvPr id="6" name="Text Placeholder 2">
            <a:extLst>
              <a:ext uri="{FF2B5EF4-FFF2-40B4-BE49-F238E27FC236}">
                <a16:creationId xmlns:a16="http://schemas.microsoft.com/office/drawing/2014/main" id="{D021B172-A4F0-5282-DB74-F5ACD631B73B}"/>
              </a:ext>
            </a:extLst>
          </p:cNvPr>
          <p:cNvSpPr>
            <a:spLocks noGrp="1"/>
          </p:cNvSpPr>
          <p:nvPr>
            <p:ph type="body" idx="1" hasCustomPrompt="1"/>
          </p:nvPr>
        </p:nvSpPr>
        <p:spPr>
          <a:xfrm>
            <a:off x="4693920" y="1371600"/>
            <a:ext cx="5059680" cy="873761"/>
          </a:xfrm>
        </p:spPr>
        <p:txBody>
          <a:bodyPr anchor="t">
            <a:normAutofit/>
          </a:bodyPr>
          <a:lstStyle>
            <a:lvl1pPr marL="0" indent="0">
              <a:lnSpc>
                <a:spcPct val="100000"/>
              </a:lnSpc>
              <a:buNone/>
              <a:defRPr sz="2400" b="1">
                <a:solidFill>
                  <a:schemeClr val="tx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7" name="Content Placeholder 3">
            <a:extLst>
              <a:ext uri="{FF2B5EF4-FFF2-40B4-BE49-F238E27FC236}">
                <a16:creationId xmlns:a16="http://schemas.microsoft.com/office/drawing/2014/main" id="{17A1B9EB-D4F3-ECAC-785C-671C0F3BF323}"/>
              </a:ext>
            </a:extLst>
          </p:cNvPr>
          <p:cNvSpPr>
            <a:spLocks noGrp="1"/>
          </p:cNvSpPr>
          <p:nvPr>
            <p:ph sz="half" idx="2"/>
          </p:nvPr>
        </p:nvSpPr>
        <p:spPr>
          <a:xfrm>
            <a:off x="4693920" y="2405949"/>
            <a:ext cx="6187440" cy="3694176"/>
          </a:xfrm>
        </p:spPr>
        <p:txBody>
          <a:bodyPr>
            <a:norm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0072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ext-3-Sections-Horizonta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3581400" y="1486263"/>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3581400" y="3113676"/>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EA1DB515-6EB5-E071-77D5-52780B1F93A1}"/>
              </a:ext>
            </a:extLst>
          </p:cNvPr>
          <p:cNvSpPr>
            <a:spLocks noGrp="1"/>
          </p:cNvSpPr>
          <p:nvPr>
            <p:ph sz="half" idx="16"/>
          </p:nvPr>
        </p:nvSpPr>
        <p:spPr>
          <a:xfrm>
            <a:off x="3581400" y="4741091"/>
            <a:ext cx="8000999" cy="1554480"/>
          </a:xfrm>
        </p:spPr>
        <p:txBody>
          <a:bodyPr anchor="ctr"/>
          <a:lstStyle>
            <a:lvl1pPr marL="11113"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609602" y="14862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609602" y="31118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Text Placeholder 2">
            <a:extLst>
              <a:ext uri="{FF2B5EF4-FFF2-40B4-BE49-F238E27FC236}">
                <a16:creationId xmlns:a16="http://schemas.microsoft.com/office/drawing/2014/main" id="{910CFF52-B968-331C-1CD8-EA2083E67BDF}"/>
              </a:ext>
            </a:extLst>
          </p:cNvPr>
          <p:cNvSpPr>
            <a:spLocks noGrp="1"/>
          </p:cNvSpPr>
          <p:nvPr>
            <p:ph type="body" idx="19"/>
          </p:nvPr>
        </p:nvSpPr>
        <p:spPr>
          <a:xfrm>
            <a:off x="609602" y="4737463"/>
            <a:ext cx="2743199" cy="1554480"/>
          </a:xfrm>
        </p:spPr>
        <p:txBody>
          <a:bodyPr anchor="ctr">
            <a:noAutofit/>
          </a:bodyPr>
          <a:lstStyle>
            <a:lvl1pPr marL="0" indent="0">
              <a:lnSpc>
                <a:spcPct val="100000"/>
              </a:lnSpc>
              <a:buNone/>
              <a:defRPr sz="22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966515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Text 2 Column Outline">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10972800" cy="792480"/>
          </a:xfrm>
        </p:spPr>
        <p:txBody>
          <a:bodyPr/>
          <a:lstStyle/>
          <a:p>
            <a:r>
              <a:rPr lang="en-US"/>
              <a:t>Slide title</a:t>
            </a:r>
          </a:p>
        </p:txBody>
      </p:sp>
      <p:sp>
        <p:nvSpPr>
          <p:cNvPr id="3" name="Text Placeholder 2"/>
          <p:cNvSpPr>
            <a:spLocks noGrp="1"/>
          </p:cNvSpPr>
          <p:nvPr>
            <p:ph type="body" idx="1" hasCustomPrompt="1"/>
          </p:nvPr>
        </p:nvSpPr>
        <p:spPr>
          <a:xfrm>
            <a:off x="721360" y="1412240"/>
            <a:ext cx="4958080" cy="684848"/>
          </a:xfrm>
        </p:spPr>
        <p:txBody>
          <a:bodyPr anchor="b">
            <a:normAutofit/>
          </a:bodyPr>
          <a:lstStyle>
            <a:lvl1pPr marL="0" indent="0">
              <a:buNone/>
              <a:defRPr sz="2000" b="1">
                <a:solidFill>
                  <a:schemeClr val="accent2"/>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4" name="Content Placeholder 3"/>
          <p:cNvSpPr>
            <a:spLocks noGrp="1"/>
          </p:cNvSpPr>
          <p:nvPr>
            <p:ph sz="half" idx="2"/>
          </p:nvPr>
        </p:nvSpPr>
        <p:spPr>
          <a:xfrm>
            <a:off x="721360" y="2259648"/>
            <a:ext cx="4958080" cy="4029392"/>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207762" y="1412240"/>
            <a:ext cx="4947919" cy="684848"/>
          </a:xfrm>
        </p:spPr>
        <p:txBody>
          <a:bodyPr anchor="b">
            <a:normAutofit/>
          </a:bodyPr>
          <a:lstStyle>
            <a:lvl1pPr marL="0" indent="0">
              <a:buNone/>
              <a:defRPr sz="2000" b="1">
                <a:solidFill>
                  <a:schemeClr val="accent2"/>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6" name="Content Placeholder 5"/>
          <p:cNvSpPr>
            <a:spLocks noGrp="1"/>
          </p:cNvSpPr>
          <p:nvPr>
            <p:ph sz="quarter" idx="4"/>
          </p:nvPr>
        </p:nvSpPr>
        <p:spPr>
          <a:xfrm>
            <a:off x="6207761" y="2259648"/>
            <a:ext cx="4947920" cy="4029392"/>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8/30/2025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9491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ext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5D3F-2ED7-EDDC-23D1-6C2A8606B62E}"/>
              </a:ext>
            </a:extLst>
          </p:cNvPr>
          <p:cNvSpPr>
            <a:spLocks noGrp="1"/>
          </p:cNvSpPr>
          <p:nvPr>
            <p:ph type="title"/>
          </p:nvPr>
        </p:nvSpPr>
        <p:spPr>
          <a:xfrm>
            <a:off x="609600" y="457200"/>
            <a:ext cx="7254240" cy="762000"/>
          </a:xfrm>
        </p:spPr>
        <p:txBody>
          <a:bodyPr/>
          <a:lstStyle/>
          <a:p>
            <a:r>
              <a:rPr lang="en-US"/>
              <a:t>Click to edit Master title style</a:t>
            </a:r>
          </a:p>
        </p:txBody>
      </p:sp>
      <p:sp>
        <p:nvSpPr>
          <p:cNvPr id="3" name="Date Placeholder 2">
            <a:extLst>
              <a:ext uri="{FF2B5EF4-FFF2-40B4-BE49-F238E27FC236}">
                <a16:creationId xmlns:a16="http://schemas.microsoft.com/office/drawing/2014/main" id="{224BCDB5-92CE-19FC-210E-528313183730}"/>
              </a:ext>
            </a:extLst>
          </p:cNvPr>
          <p:cNvSpPr>
            <a:spLocks noGrp="1"/>
          </p:cNvSpPr>
          <p:nvPr>
            <p:ph type="dt" sz="half" idx="10"/>
          </p:nvPr>
        </p:nvSpPr>
        <p:spPr/>
        <p:txBody>
          <a:bodyPr/>
          <a:lstStyle/>
          <a:p>
            <a:fld id="{2E405B87-0B1C-464B-928F-AA5E9D282D70}" type="datetimeFigureOut">
              <a:rPr lang="en-US" smtClean="0"/>
              <a:t>8/30/2025</a:t>
            </a:fld>
            <a:endParaRPr lang="en-US"/>
          </a:p>
        </p:txBody>
      </p:sp>
      <p:sp>
        <p:nvSpPr>
          <p:cNvPr id="4" name="Footer Placeholder 3">
            <a:extLst>
              <a:ext uri="{FF2B5EF4-FFF2-40B4-BE49-F238E27FC236}">
                <a16:creationId xmlns:a16="http://schemas.microsoft.com/office/drawing/2014/main" id="{7EB004F1-D87B-3EFD-38E4-82030EC3F6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28C3EC-6AEF-4A9D-0ADF-E1554C7B9058}"/>
              </a:ext>
            </a:extLst>
          </p:cNvPr>
          <p:cNvSpPr>
            <a:spLocks noGrp="1"/>
          </p:cNvSpPr>
          <p:nvPr>
            <p:ph type="sldNum" sz="quarter" idx="12"/>
          </p:nvPr>
        </p:nvSpPr>
        <p:spPr/>
        <p:txBody>
          <a:bodyPr/>
          <a:lstStyle/>
          <a:p>
            <a:fld id="{D9AD4B2D-25FF-0B46-98A4-87FBB723E472}" type="slidenum">
              <a:rPr lang="en-US" smtClean="0"/>
              <a:t>‹#›</a:t>
            </a:fld>
            <a:endParaRPr lang="en-US"/>
          </a:p>
        </p:txBody>
      </p:sp>
      <p:sp>
        <p:nvSpPr>
          <p:cNvPr id="6" name="Text Placeholder 2">
            <a:extLst>
              <a:ext uri="{FF2B5EF4-FFF2-40B4-BE49-F238E27FC236}">
                <a16:creationId xmlns:a16="http://schemas.microsoft.com/office/drawing/2014/main" id="{D021B172-A4F0-5282-DB74-F5ACD631B73B}"/>
              </a:ext>
            </a:extLst>
          </p:cNvPr>
          <p:cNvSpPr>
            <a:spLocks noGrp="1"/>
          </p:cNvSpPr>
          <p:nvPr>
            <p:ph type="body" idx="1" hasCustomPrompt="1"/>
          </p:nvPr>
        </p:nvSpPr>
        <p:spPr>
          <a:xfrm>
            <a:off x="609600" y="1371599"/>
            <a:ext cx="7254240" cy="684848"/>
          </a:xfrm>
        </p:spPr>
        <p:txBody>
          <a:bodyPr anchor="b">
            <a:normAutofit/>
          </a:bodyPr>
          <a:lstStyle>
            <a:lvl1pPr marL="0" indent="0">
              <a:buNone/>
              <a:defRPr sz="2000" b="1">
                <a:solidFill>
                  <a:schemeClr val="tx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7" name="Content Placeholder 3">
            <a:extLst>
              <a:ext uri="{FF2B5EF4-FFF2-40B4-BE49-F238E27FC236}">
                <a16:creationId xmlns:a16="http://schemas.microsoft.com/office/drawing/2014/main" id="{17A1B9EB-D4F3-ECAC-785C-671C0F3BF323}"/>
              </a:ext>
            </a:extLst>
          </p:cNvPr>
          <p:cNvSpPr>
            <a:spLocks noGrp="1"/>
          </p:cNvSpPr>
          <p:nvPr>
            <p:ph sz="half" idx="2"/>
          </p:nvPr>
        </p:nvSpPr>
        <p:spPr>
          <a:xfrm>
            <a:off x="609600" y="2219007"/>
            <a:ext cx="7254240" cy="402939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4368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Sec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3" name="Content Placeholder 2"/>
          <p:cNvSpPr>
            <a:spLocks noGrp="1"/>
          </p:cNvSpPr>
          <p:nvPr>
            <p:ph sz="half" idx="1"/>
          </p:nvPr>
        </p:nvSpPr>
        <p:spPr>
          <a:xfrm>
            <a:off x="609600"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386328"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609600"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3386328"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2" name="Content Placeholder 2">
            <a:extLst>
              <a:ext uri="{FF2B5EF4-FFF2-40B4-BE49-F238E27FC236}">
                <a16:creationId xmlns:a16="http://schemas.microsoft.com/office/drawing/2014/main" id="{F690ACF7-A408-80E0-A25E-8A9F74C3F2B6}"/>
              </a:ext>
            </a:extLst>
          </p:cNvPr>
          <p:cNvSpPr>
            <a:spLocks noGrp="1"/>
          </p:cNvSpPr>
          <p:nvPr>
            <p:ph sz="half" idx="16"/>
          </p:nvPr>
        </p:nvSpPr>
        <p:spPr>
          <a:xfrm>
            <a:off x="6163056"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FDEA59C2-DB92-D43E-C415-F2F3982923E1}"/>
              </a:ext>
            </a:extLst>
          </p:cNvPr>
          <p:cNvSpPr>
            <a:spLocks noGrp="1"/>
          </p:cNvSpPr>
          <p:nvPr>
            <p:ph sz="half" idx="17"/>
          </p:nvPr>
        </p:nvSpPr>
        <p:spPr>
          <a:xfrm>
            <a:off x="8939784" y="2503564"/>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2">
            <a:extLst>
              <a:ext uri="{FF2B5EF4-FFF2-40B4-BE49-F238E27FC236}">
                <a16:creationId xmlns:a16="http://schemas.microsoft.com/office/drawing/2014/main" id="{CB1781E3-ED60-E5E7-C672-6460D334A22A}"/>
              </a:ext>
            </a:extLst>
          </p:cNvPr>
          <p:cNvSpPr>
            <a:spLocks noGrp="1"/>
          </p:cNvSpPr>
          <p:nvPr>
            <p:ph type="body" idx="18"/>
          </p:nvPr>
        </p:nvSpPr>
        <p:spPr>
          <a:xfrm>
            <a:off x="6163056"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5" name="Text Placeholder 2">
            <a:extLst>
              <a:ext uri="{FF2B5EF4-FFF2-40B4-BE49-F238E27FC236}">
                <a16:creationId xmlns:a16="http://schemas.microsoft.com/office/drawing/2014/main" id="{2B5BF9F1-DF69-2318-71B1-9FBF8A1100A0}"/>
              </a:ext>
            </a:extLst>
          </p:cNvPr>
          <p:cNvSpPr>
            <a:spLocks noGrp="1"/>
          </p:cNvSpPr>
          <p:nvPr>
            <p:ph type="body" idx="19"/>
          </p:nvPr>
        </p:nvSpPr>
        <p:spPr>
          <a:xfrm>
            <a:off x="8939784"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1923032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cSld name="Four Sections">
    <p:spTree>
      <p:nvGrpSpPr>
        <p:cNvPr id="1" name=""/>
        <p:cNvGrpSpPr/>
        <p:nvPr/>
      </p:nvGrpSpPr>
      <p:grpSpPr>
        <a:xfrm>
          <a:off x="0" y="0"/>
          <a:ext cx="0" cy="0"/>
          <a:chOff x="0" y="0"/>
          <a:chExt cx="0" cy="0"/>
        </a:xfrm>
      </p:grpSpPr>
      <p:sp>
        <p:nvSpPr>
          <p:cNvPr id="2" name="Title 1"/>
          <p:cNvSpPr>
            <a:spLocks noGrp="1"/>
          </p:cNvSpPr>
          <p:nvPr>
            <p:ph type="title"/>
          </p:nvPr>
        </p:nvSpPr>
        <p:spPr>
          <a:xfrm>
            <a:off x="609599" y="457200"/>
            <a:ext cx="10972803" cy="792480"/>
          </a:xfrm>
        </p:spPr>
        <p:txBody>
          <a:bodyPr/>
          <a:lstStyle/>
          <a:p>
            <a:r>
              <a:rPr lang="en-US"/>
              <a:t>Click to edit Master title style</a:t>
            </a:r>
          </a:p>
        </p:txBody>
      </p:sp>
      <p:sp>
        <p:nvSpPr>
          <p:cNvPr id="3" name="Text Placeholder 2"/>
          <p:cNvSpPr>
            <a:spLocks noGrp="1"/>
          </p:cNvSpPr>
          <p:nvPr>
            <p:ph type="body" idx="1"/>
          </p:nvPr>
        </p:nvSpPr>
        <p:spPr>
          <a:xfrm>
            <a:off x="609602" y="1412240"/>
            <a:ext cx="5183188" cy="609600"/>
          </a:xfrm>
        </p:spPr>
        <p:txBody>
          <a:bodyPr anchor="b">
            <a:normAutofit/>
          </a:bodyPr>
          <a:lstStyle>
            <a:lvl1pPr marL="0" indent="0">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1" y="2144872"/>
            <a:ext cx="5183188" cy="1645920"/>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2" y="1412240"/>
            <a:ext cx="5183188" cy="609600"/>
          </a:xfrm>
        </p:spPr>
        <p:txBody>
          <a:bodyPr anchor="b">
            <a:normAutofit/>
          </a:bodyPr>
          <a:lstStyle>
            <a:lvl1pPr marL="0" indent="0">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6000" y="2144872"/>
            <a:ext cx="5183189" cy="1645920"/>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8/30/2025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
        <p:nvSpPr>
          <p:cNvPr id="10" name="Text Placeholder 2">
            <a:extLst>
              <a:ext uri="{FF2B5EF4-FFF2-40B4-BE49-F238E27FC236}">
                <a16:creationId xmlns:a16="http://schemas.microsoft.com/office/drawing/2014/main" id="{96837BAB-9ADC-9365-5A0B-8A91EE33DA23}"/>
              </a:ext>
            </a:extLst>
          </p:cNvPr>
          <p:cNvSpPr>
            <a:spLocks noGrp="1"/>
          </p:cNvSpPr>
          <p:nvPr>
            <p:ph type="body" idx="13"/>
          </p:nvPr>
        </p:nvSpPr>
        <p:spPr>
          <a:xfrm>
            <a:off x="609601" y="3899216"/>
            <a:ext cx="5183188" cy="609600"/>
          </a:xfrm>
        </p:spPr>
        <p:txBody>
          <a:bodyPr anchor="b">
            <a:normAutofit/>
          </a:bodyPr>
          <a:lstStyle>
            <a:lvl1pPr marL="0" indent="0">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1" name="Content Placeholder 3">
            <a:extLst>
              <a:ext uri="{FF2B5EF4-FFF2-40B4-BE49-F238E27FC236}">
                <a16:creationId xmlns:a16="http://schemas.microsoft.com/office/drawing/2014/main" id="{BE79C132-0B69-207E-C232-9EE27B81446A}"/>
              </a:ext>
            </a:extLst>
          </p:cNvPr>
          <p:cNvSpPr>
            <a:spLocks noGrp="1"/>
          </p:cNvSpPr>
          <p:nvPr>
            <p:ph sz="half" idx="14"/>
          </p:nvPr>
        </p:nvSpPr>
        <p:spPr>
          <a:xfrm>
            <a:off x="609599" y="4631848"/>
            <a:ext cx="5183188" cy="1645920"/>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4">
            <a:extLst>
              <a:ext uri="{FF2B5EF4-FFF2-40B4-BE49-F238E27FC236}">
                <a16:creationId xmlns:a16="http://schemas.microsoft.com/office/drawing/2014/main" id="{1046A678-0BB1-E640-930F-4F9737D1DF0B}"/>
              </a:ext>
            </a:extLst>
          </p:cNvPr>
          <p:cNvSpPr>
            <a:spLocks noGrp="1"/>
          </p:cNvSpPr>
          <p:nvPr>
            <p:ph type="body" sz="quarter" idx="15"/>
          </p:nvPr>
        </p:nvSpPr>
        <p:spPr>
          <a:xfrm>
            <a:off x="6106162" y="3911600"/>
            <a:ext cx="5183188" cy="609600"/>
          </a:xfrm>
        </p:spPr>
        <p:txBody>
          <a:bodyPr anchor="b">
            <a:normAutofit/>
          </a:bodyPr>
          <a:lstStyle>
            <a:lvl1pPr marL="0" indent="0">
              <a:buNone/>
              <a:defRPr sz="1800" b="1">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C46D1EF4-2522-BB04-328D-2B072016AAD5}"/>
              </a:ext>
            </a:extLst>
          </p:cNvPr>
          <p:cNvSpPr>
            <a:spLocks noGrp="1"/>
          </p:cNvSpPr>
          <p:nvPr>
            <p:ph sz="quarter" idx="16"/>
          </p:nvPr>
        </p:nvSpPr>
        <p:spPr>
          <a:xfrm>
            <a:off x="6106160" y="4644232"/>
            <a:ext cx="5183189" cy="1645920"/>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704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199"/>
            <a:ext cx="4442235" cy="1188720"/>
          </a:xfrm>
        </p:spPr>
        <p:txBody>
          <a:bodyPr anchor="t"/>
          <a:lstStyle>
            <a:lvl1pPr>
              <a:lnSpc>
                <a:spcPct val="10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03380647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6.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7.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8.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9.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0.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2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1.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2.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3.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4.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8/30/2025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2"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8/30/2025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92"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8/30/2025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93"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8/30/2025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94"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8/30/2025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95"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8/30/2025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96"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8/30/2025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703"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8/30/2025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3" r:id="rId1"/>
    <p:sldLayoutId id="2147483715" r:id="rId2"/>
    <p:sldLayoutId id="2147483716" r:id="rId3"/>
    <p:sldLayoutId id="2147483717" r:id="rId4"/>
    <p:sldLayoutId id="2147483718" r:id="rId5"/>
    <p:sldLayoutId id="2147483719" r:id="rId6"/>
    <p:sldLayoutId id="2147483720" r:id="rId7"/>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8/30/2025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4"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8/30/2025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8/30/2025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7"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8/30/2025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8"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8/30/2025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9"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8/30/2025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90"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8/30/2025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91"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tags" Target="../tags/tag4.xml"/><Relationship Id="rId7" Type="http://schemas.openxmlformats.org/officeDocument/2006/relationships/image" Target="../media/image1.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tags" Target="../tags/tag69.xml"/><Relationship Id="rId7" Type="http://schemas.openxmlformats.org/officeDocument/2006/relationships/tags" Target="../tags/tag73.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5" Type="http://schemas.openxmlformats.org/officeDocument/2006/relationships/tags" Target="../tags/tag71.xml"/><Relationship Id="rId10" Type="http://schemas.openxmlformats.org/officeDocument/2006/relationships/image" Target="../media/image9.jpeg"/><Relationship Id="rId4" Type="http://schemas.openxmlformats.org/officeDocument/2006/relationships/tags" Target="../tags/tag70.xml"/><Relationship Id="rId9"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76.xml"/><Relationship Id="rId7" Type="http://schemas.openxmlformats.org/officeDocument/2006/relationships/tags" Target="../tags/tag80.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10" Type="http://schemas.openxmlformats.org/officeDocument/2006/relationships/image" Target="../media/image13.jpeg"/><Relationship Id="rId4" Type="http://schemas.openxmlformats.org/officeDocument/2006/relationships/tags" Target="../tags/tag77.xml"/><Relationship Id="rId9"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tags" Target="../tags/tag83.xml"/><Relationship Id="rId7" Type="http://schemas.openxmlformats.org/officeDocument/2006/relationships/tags" Target="../tags/tag87.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5" Type="http://schemas.openxmlformats.org/officeDocument/2006/relationships/tags" Target="../tags/tag85.xml"/><Relationship Id="rId10" Type="http://schemas.openxmlformats.org/officeDocument/2006/relationships/image" Target="../media/image14.jpeg"/><Relationship Id="rId4" Type="http://schemas.openxmlformats.org/officeDocument/2006/relationships/tags" Target="../tags/tag84.xml"/><Relationship Id="rId9"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notesSlide" Target="../notesSlides/notesSlide13.xml"/><Relationship Id="rId3" Type="http://schemas.openxmlformats.org/officeDocument/2006/relationships/tags" Target="../tags/tag90.xml"/><Relationship Id="rId7" Type="http://schemas.openxmlformats.org/officeDocument/2006/relationships/tags" Target="../tags/tag94.xml"/><Relationship Id="rId12" Type="http://schemas.openxmlformats.org/officeDocument/2006/relationships/slideLayout" Target="../slideLayouts/slideLayout20.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5" Type="http://schemas.openxmlformats.org/officeDocument/2006/relationships/tags" Target="../tags/tag92.xml"/><Relationship Id="rId10" Type="http://schemas.openxmlformats.org/officeDocument/2006/relationships/tags" Target="../tags/tag97.xml"/><Relationship Id="rId4" Type="http://schemas.openxmlformats.org/officeDocument/2006/relationships/tags" Target="../tags/tag91.xml"/><Relationship Id="rId9" Type="http://schemas.openxmlformats.org/officeDocument/2006/relationships/tags" Target="../tags/tag96.xml"/></Relationships>
</file>

<file path=ppt/slides/_rels/slide1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tags" Target="../tags/tag101.xml"/><Relationship Id="rId7" Type="http://schemas.openxmlformats.org/officeDocument/2006/relationships/notesSlide" Target="../notesSlides/notesSlide14.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slideLayout" Target="../slideLayouts/slideLayout3.xml"/><Relationship Id="rId5" Type="http://schemas.openxmlformats.org/officeDocument/2006/relationships/tags" Target="../tags/tag103.xml"/><Relationship Id="rId4" Type="http://schemas.openxmlformats.org/officeDocument/2006/relationships/tags" Target="../tags/tag102.xml"/></Relationships>
</file>

<file path=ppt/slides/_rels/slide15.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tags" Target="../tags/tag116.xml"/><Relationship Id="rId18" Type="http://schemas.openxmlformats.org/officeDocument/2006/relationships/image" Target="../media/image18.png"/><Relationship Id="rId3" Type="http://schemas.openxmlformats.org/officeDocument/2006/relationships/tags" Target="../tags/tag106.xml"/><Relationship Id="rId21" Type="http://schemas.openxmlformats.org/officeDocument/2006/relationships/image" Target="../media/image21.svg"/><Relationship Id="rId7" Type="http://schemas.openxmlformats.org/officeDocument/2006/relationships/tags" Target="../tags/tag110.xml"/><Relationship Id="rId12" Type="http://schemas.openxmlformats.org/officeDocument/2006/relationships/tags" Target="../tags/tag115.xml"/><Relationship Id="rId17" Type="http://schemas.openxmlformats.org/officeDocument/2006/relationships/image" Target="../media/image17.svg"/><Relationship Id="rId2" Type="http://schemas.openxmlformats.org/officeDocument/2006/relationships/tags" Target="../tags/tag105.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tags" Target="../tags/tag114.xml"/><Relationship Id="rId5" Type="http://schemas.openxmlformats.org/officeDocument/2006/relationships/tags" Target="../tags/tag108.xml"/><Relationship Id="rId15" Type="http://schemas.openxmlformats.org/officeDocument/2006/relationships/notesSlide" Target="../notesSlides/notesSlide15.xml"/><Relationship Id="rId10" Type="http://schemas.openxmlformats.org/officeDocument/2006/relationships/tags" Target="../tags/tag113.xml"/><Relationship Id="rId19" Type="http://schemas.openxmlformats.org/officeDocument/2006/relationships/image" Target="../media/image19.svg"/><Relationship Id="rId4" Type="http://schemas.openxmlformats.org/officeDocument/2006/relationships/tags" Target="../tags/tag107.xml"/><Relationship Id="rId9" Type="http://schemas.openxmlformats.org/officeDocument/2006/relationships/tags" Target="../tags/tag112.xml"/><Relationship Id="rId14" Type="http://schemas.openxmlformats.org/officeDocument/2006/relationships/slideLayout" Target="../slideLayouts/slideLayout4.xml"/><Relationship Id="rId22" Type="http://schemas.openxmlformats.org/officeDocument/2006/relationships/image" Target="../media/image22.jpe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5.xml"/><Relationship Id="rId3" Type="http://schemas.openxmlformats.org/officeDocument/2006/relationships/tags" Target="../tags/tag119.xml"/><Relationship Id="rId7" Type="http://schemas.openxmlformats.org/officeDocument/2006/relationships/tags" Target="../tags/tag123.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 Id="rId9"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126.xml"/><Relationship Id="rId7" Type="http://schemas.openxmlformats.org/officeDocument/2006/relationships/notesSlide" Target="../notesSlides/notesSlide17.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slideLayout" Target="../slideLayouts/slideLayout6.xml"/><Relationship Id="rId5" Type="http://schemas.openxmlformats.org/officeDocument/2006/relationships/tags" Target="../tags/tag128.xml"/><Relationship Id="rId4" Type="http://schemas.openxmlformats.org/officeDocument/2006/relationships/tags" Target="../tags/tag127.xml"/></Relationships>
</file>

<file path=ppt/slides/_rels/slide18.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tags" Target="../tags/tag141.xml"/><Relationship Id="rId18" Type="http://schemas.openxmlformats.org/officeDocument/2006/relationships/slideLayout" Target="../slideLayouts/slideLayout7.xml"/><Relationship Id="rId3" Type="http://schemas.openxmlformats.org/officeDocument/2006/relationships/tags" Target="../tags/tag131.xml"/><Relationship Id="rId7" Type="http://schemas.openxmlformats.org/officeDocument/2006/relationships/tags" Target="../tags/tag135.xml"/><Relationship Id="rId12" Type="http://schemas.openxmlformats.org/officeDocument/2006/relationships/tags" Target="../tags/tag140.xml"/><Relationship Id="rId17" Type="http://schemas.openxmlformats.org/officeDocument/2006/relationships/tags" Target="../tags/tag145.xml"/><Relationship Id="rId2" Type="http://schemas.openxmlformats.org/officeDocument/2006/relationships/tags" Target="../tags/tag130.xml"/><Relationship Id="rId16" Type="http://schemas.openxmlformats.org/officeDocument/2006/relationships/tags" Target="../tags/tag144.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tags" Target="../tags/tag139.xml"/><Relationship Id="rId5" Type="http://schemas.openxmlformats.org/officeDocument/2006/relationships/tags" Target="../tags/tag133.xml"/><Relationship Id="rId15" Type="http://schemas.openxmlformats.org/officeDocument/2006/relationships/tags" Target="../tags/tag143.xml"/><Relationship Id="rId10" Type="http://schemas.openxmlformats.org/officeDocument/2006/relationships/tags" Target="../tags/tag138.xml"/><Relationship Id="rId19" Type="http://schemas.openxmlformats.org/officeDocument/2006/relationships/notesSlide" Target="../notesSlides/notesSlide18.xml"/><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tags" Target="../tags/tag142.xml"/></Relationships>
</file>

<file path=ppt/slides/_rels/slide19.xml.rels><?xml version="1.0" encoding="UTF-8" standalone="yes"?>
<Relationships xmlns="http://schemas.openxmlformats.org/package/2006/relationships"><Relationship Id="rId8" Type="http://schemas.openxmlformats.org/officeDocument/2006/relationships/tags" Target="../tags/tag153.xml"/><Relationship Id="rId13" Type="http://schemas.openxmlformats.org/officeDocument/2006/relationships/tags" Target="../tags/tag158.xml"/><Relationship Id="rId18" Type="http://schemas.openxmlformats.org/officeDocument/2006/relationships/image" Target="../media/image24.png"/><Relationship Id="rId3" Type="http://schemas.openxmlformats.org/officeDocument/2006/relationships/tags" Target="../tags/tag148.xml"/><Relationship Id="rId21" Type="http://schemas.openxmlformats.org/officeDocument/2006/relationships/image" Target="../media/image27.svg"/><Relationship Id="rId7" Type="http://schemas.openxmlformats.org/officeDocument/2006/relationships/tags" Target="../tags/tag152.xml"/><Relationship Id="rId12" Type="http://schemas.openxmlformats.org/officeDocument/2006/relationships/tags" Target="../tags/tag157.xml"/><Relationship Id="rId17" Type="http://schemas.openxmlformats.org/officeDocument/2006/relationships/notesSlide" Target="../notesSlides/notesSlide19.xml"/><Relationship Id="rId25" Type="http://schemas.openxmlformats.org/officeDocument/2006/relationships/image" Target="../media/image31.svg"/><Relationship Id="rId2" Type="http://schemas.openxmlformats.org/officeDocument/2006/relationships/tags" Target="../tags/tag147.xml"/><Relationship Id="rId16" Type="http://schemas.openxmlformats.org/officeDocument/2006/relationships/slideLayout" Target="../slideLayouts/slideLayout8.xml"/><Relationship Id="rId20" Type="http://schemas.openxmlformats.org/officeDocument/2006/relationships/image" Target="../media/image26.png"/><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tags" Target="../tags/tag156.xml"/><Relationship Id="rId24" Type="http://schemas.openxmlformats.org/officeDocument/2006/relationships/image" Target="../media/image30.png"/><Relationship Id="rId5" Type="http://schemas.openxmlformats.org/officeDocument/2006/relationships/tags" Target="../tags/tag150.xml"/><Relationship Id="rId15" Type="http://schemas.openxmlformats.org/officeDocument/2006/relationships/tags" Target="../tags/tag160.xml"/><Relationship Id="rId23" Type="http://schemas.openxmlformats.org/officeDocument/2006/relationships/image" Target="../media/image29.svg"/><Relationship Id="rId10" Type="http://schemas.openxmlformats.org/officeDocument/2006/relationships/tags" Target="../tags/tag155.xml"/><Relationship Id="rId19" Type="http://schemas.openxmlformats.org/officeDocument/2006/relationships/image" Target="../media/image25.svg"/><Relationship Id="rId4" Type="http://schemas.openxmlformats.org/officeDocument/2006/relationships/tags" Target="../tags/tag149.xml"/><Relationship Id="rId9" Type="http://schemas.openxmlformats.org/officeDocument/2006/relationships/tags" Target="../tags/tag154.xml"/><Relationship Id="rId14" Type="http://schemas.openxmlformats.org/officeDocument/2006/relationships/tags" Target="../tags/tag159.xml"/><Relationship Id="rId22"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8.xml"/><Relationship Id="rId7" Type="http://schemas.openxmlformats.org/officeDocument/2006/relationships/slideLayout" Target="../slideLayouts/slideLayout9.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20.xml"/><Relationship Id="rId3" Type="http://schemas.openxmlformats.org/officeDocument/2006/relationships/tags" Target="../tags/tag163.xml"/><Relationship Id="rId7" Type="http://schemas.openxmlformats.org/officeDocument/2006/relationships/slideLayout" Target="../slideLayouts/slideLayout2.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5" Type="http://schemas.openxmlformats.org/officeDocument/2006/relationships/tags" Target="../tags/tag165.xml"/><Relationship Id="rId4" Type="http://schemas.openxmlformats.org/officeDocument/2006/relationships/tags" Target="../tags/tag164.xml"/><Relationship Id="rId9" Type="http://schemas.openxmlformats.org/officeDocument/2006/relationships/image" Target="../media/image32.jpeg"/></Relationships>
</file>

<file path=ppt/slides/_rels/slide21.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tags" Target="../tags/tag169.xml"/><Relationship Id="rId7" Type="http://schemas.openxmlformats.org/officeDocument/2006/relationships/slideLayout" Target="../slideLayouts/slideLayout21.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10" Type="http://schemas.openxmlformats.org/officeDocument/2006/relationships/image" Target="../media/image4.png"/><Relationship Id="rId4" Type="http://schemas.openxmlformats.org/officeDocument/2006/relationships/tags" Target="../tags/tag15.xml"/><Relationship Id="rId9"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tags" Target="../tags/tag21.xml"/><Relationship Id="rId7" Type="http://schemas.openxmlformats.org/officeDocument/2006/relationships/tags" Target="../tags/tag25.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10" Type="http://schemas.openxmlformats.org/officeDocument/2006/relationships/image" Target="../media/image5.png"/><Relationship Id="rId4" Type="http://schemas.openxmlformats.org/officeDocument/2006/relationships/tags" Target="../tags/tag22.xml"/><Relationship Id="rId9"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9.jpeg"/><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8.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image" Target="../media/image7.jpeg"/><Relationship Id="rId5" Type="http://schemas.openxmlformats.org/officeDocument/2006/relationships/tags" Target="../tags/tag30.xml"/><Relationship Id="rId10" Type="http://schemas.openxmlformats.org/officeDocument/2006/relationships/image" Target="../media/image6.jpeg"/><Relationship Id="rId4" Type="http://schemas.openxmlformats.org/officeDocument/2006/relationships/tags" Target="../tags/tag29.xml"/><Relationship Id="rId9" Type="http://schemas.openxmlformats.org/officeDocument/2006/relationships/notesSlide" Target="../notesSlides/notesSlide5.xml"/><Relationship Id="rId14" Type="http://schemas.openxmlformats.org/officeDocument/2006/relationships/image" Target="../media/image10.jpeg"/></Relationships>
</file>

<file path=ppt/slides/_rels/slide6.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notesSlide" Target="../notesSlides/notesSlide6.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slideLayout" Target="../slideLayouts/slideLayout13.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tags" Target="../tags/tag43.xml"/><Relationship Id="rId5" Type="http://schemas.openxmlformats.org/officeDocument/2006/relationships/tags" Target="../tags/tag37.xml"/><Relationship Id="rId10" Type="http://schemas.openxmlformats.org/officeDocument/2006/relationships/tags" Target="../tags/tag42.xml"/><Relationship Id="rId4" Type="http://schemas.openxmlformats.org/officeDocument/2006/relationships/tags" Target="../tags/tag36.xml"/><Relationship Id="rId9" Type="http://schemas.openxmlformats.org/officeDocument/2006/relationships/tags" Target="../tags/tag41.xml"/></Relationships>
</file>

<file path=ppt/slides/_rels/slide7.xml.rels><?xml version="1.0" encoding="UTF-8" standalone="yes"?>
<Relationships xmlns="http://schemas.openxmlformats.org/package/2006/relationships"><Relationship Id="rId8" Type="http://schemas.openxmlformats.org/officeDocument/2006/relationships/tags" Target="../tags/tag51.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notesSlide" Target="../notesSlides/notesSlide7.xml"/><Relationship Id="rId5" Type="http://schemas.openxmlformats.org/officeDocument/2006/relationships/tags" Target="../tags/tag48.xml"/><Relationship Id="rId10" Type="http://schemas.openxmlformats.org/officeDocument/2006/relationships/slideLayout" Target="../slideLayouts/slideLayout14.xml"/><Relationship Id="rId4" Type="http://schemas.openxmlformats.org/officeDocument/2006/relationships/tags" Target="../tags/tag47.xml"/><Relationship Id="rId9" Type="http://schemas.openxmlformats.org/officeDocument/2006/relationships/tags" Target="../tags/tag52.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tags" Target="../tags/tag55.xml"/><Relationship Id="rId7" Type="http://schemas.openxmlformats.org/officeDocument/2006/relationships/tags" Target="../tags/tag59.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10" Type="http://schemas.openxmlformats.org/officeDocument/2006/relationships/image" Target="../media/image11.jpeg"/><Relationship Id="rId4" Type="http://schemas.openxmlformats.org/officeDocument/2006/relationships/tags" Target="../tags/tag56.xml"/><Relationship Id="rId9"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tags" Target="../tags/tag62.xml"/><Relationship Id="rId7" Type="http://schemas.openxmlformats.org/officeDocument/2006/relationships/tags" Target="../tags/tag66.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5" Type="http://schemas.openxmlformats.org/officeDocument/2006/relationships/tags" Target="../tags/tag64.xml"/><Relationship Id="rId10" Type="http://schemas.openxmlformats.org/officeDocument/2006/relationships/image" Target="../media/image12.jpeg"/><Relationship Id="rId4" Type="http://schemas.openxmlformats.org/officeDocument/2006/relationships/tags" Target="../tags/tag63.xml"/><Relationship Id="rId9"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24E124-D334-7962-D080-4695418A9ECC}"/>
              </a:ext>
            </a:extLst>
          </p:cNvPr>
          <p:cNvSpPr>
            <a:spLocks noGrp="1"/>
          </p:cNvSpPr>
          <p:nvPr>
            <p:ph type="ctrTitle"/>
            <p:custDataLst>
              <p:tags r:id="rId2"/>
            </p:custDataLst>
          </p:nvPr>
        </p:nvSpPr>
        <p:spPr>
          <a:xfrm>
            <a:off x="6726578" y="685680"/>
            <a:ext cx="4203323" cy="3596201"/>
          </a:xfrm>
        </p:spPr>
        <p:txBody>
          <a:bodyPr vert="horz" lIns="91440" tIns="45720" rIns="91440" bIns="45720" rtlCol="0" anchor="b">
            <a:normAutofit/>
          </a:bodyPr>
          <a:lstStyle/>
          <a:p>
            <a:pPr algn="r" defTabSz="914400"/>
            <a:r>
              <a:rPr lang="en-US" sz="5400" kern="1200" dirty="0">
                <a:solidFill>
                  <a:schemeClr val="bg1"/>
                </a:solidFill>
                <a:latin typeface="+mj-lt"/>
                <a:ea typeface="+mj-ea"/>
                <a:cs typeface="+mj-cs"/>
              </a:rPr>
              <a:t>Deep Learning &amp; RL Strategy Design</a:t>
            </a:r>
          </a:p>
        </p:txBody>
      </p:sp>
      <p:sp>
        <p:nvSpPr>
          <p:cNvPr id="3" name="Subtitle 2">
            <a:extLst>
              <a:ext uri="{FF2B5EF4-FFF2-40B4-BE49-F238E27FC236}">
                <a16:creationId xmlns:a16="http://schemas.microsoft.com/office/drawing/2014/main" id="{C6A0F976-02A3-7F7A-1643-1F2BBA987641}"/>
              </a:ext>
            </a:extLst>
          </p:cNvPr>
          <p:cNvSpPr>
            <a:spLocks noGrp="1"/>
          </p:cNvSpPr>
          <p:nvPr>
            <p:ph type="subTitle" idx="1"/>
            <p:custDataLst>
              <p:tags r:id="rId3"/>
            </p:custDataLst>
          </p:nvPr>
        </p:nvSpPr>
        <p:spPr>
          <a:xfrm>
            <a:off x="6726578" y="4373955"/>
            <a:ext cx="4203323" cy="1143291"/>
          </a:xfrm>
        </p:spPr>
        <p:txBody>
          <a:bodyPr vert="horz" lIns="91440" tIns="45720" rIns="91440" bIns="45720" rtlCol="0">
            <a:normAutofit/>
          </a:bodyPr>
          <a:lstStyle/>
          <a:p>
            <a:pPr algn="r" defTabSz="914400">
              <a:lnSpc>
                <a:spcPct val="90000"/>
              </a:lnSpc>
              <a:spcBef>
                <a:spcPts val="1000"/>
              </a:spcBef>
            </a:pPr>
            <a:r>
              <a:rPr lang="en-US" sz="2000" kern="1200">
                <a:solidFill>
                  <a:schemeClr val="bg1"/>
                </a:solidFill>
                <a:latin typeface="+mn-lt"/>
                <a:ea typeface="+mn-ea"/>
                <a:cs typeface="+mn-cs"/>
              </a:rPr>
              <a:t>April 28, 2025</a:t>
            </a:r>
          </a:p>
        </p:txBody>
      </p:sp>
      <p:grpSp>
        <p:nvGrpSpPr>
          <p:cNvPr id="13" name="Group 12">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4" name="Rectangle 13">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Freeform: Shape 16">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9" name="Freeform: Shape 18">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1" name="Rectangle 20">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solidFill>
            <a:schemeClr val="tx1"/>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6" name="Picture Placeholder 5">
            <a:extLst>
              <a:ext uri="{FF2B5EF4-FFF2-40B4-BE49-F238E27FC236}">
                <a16:creationId xmlns:a16="http://schemas.microsoft.com/office/drawing/2014/main" id="{0EC7E239-B87C-0950-545D-6BA9F67E08C5}"/>
              </a:ext>
            </a:extLst>
          </p:cNvPr>
          <p:cNvPicPr>
            <a:picLocks noGrp="1" noChangeAspect="1"/>
          </p:cNvPicPr>
          <p:nvPr>
            <p:ph type="pic" sz="quarter" idx="13"/>
            <p:custDataLst>
              <p:tags r:id="rId4"/>
            </p:custDataLst>
          </p:nvPr>
        </p:nvPicPr>
        <p:blipFill rotWithShape="1">
          <a:blip r:embed="rId7">
            <a:extLst>
              <a:ext uri="{96DAC541-7B7A-43D3-8B79-37D633B846F1}">
                <asvg:svgBlip xmlns:asvg="http://schemas.microsoft.com/office/drawing/2016/SVG/main" r:embed="rId8"/>
              </a:ext>
            </a:extLst>
          </a:blip>
          <a:srcRect t="-1396" r="-99816" b="-1396"/>
          <a:stretch/>
        </p:blipFill>
        <p:spPr>
          <a:xfrm>
            <a:off x="1700022" y="2999355"/>
            <a:ext cx="4172845" cy="700947"/>
          </a:xfrm>
          <a:prstGeom prst="rect">
            <a:avLst/>
          </a:prstGeom>
          <a:ln w="28575">
            <a:noFill/>
          </a:ln>
        </p:spPr>
      </p:pic>
      <p:sp>
        <p:nvSpPr>
          <p:cNvPr id="29"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1"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33"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4" name="Freeform: Shape 33">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427299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EB5B7B-B1E4-82CD-2F1B-4190C2222342}"/>
              </a:ext>
            </a:extLst>
          </p:cNvPr>
          <p:cNvSpPr/>
          <p:nvPr/>
        </p:nvSpPr>
        <p:spPr>
          <a:xfrm>
            <a:off x="-177" y="-1"/>
            <a:ext cx="404505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0" name="TextBox 9">
            <a:extLst>
              <a:ext uri="{FF2B5EF4-FFF2-40B4-BE49-F238E27FC236}">
                <a16:creationId xmlns:a16="http://schemas.microsoft.com/office/drawing/2014/main" id="{315CEE83-5E94-96A5-29BD-F5364172E762}"/>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Part A Results</a:t>
            </a:r>
          </a:p>
        </p:txBody>
      </p:sp>
      <p:sp>
        <p:nvSpPr>
          <p:cNvPr id="2" name="Title 1">
            <a:extLst>
              <a:ext uri="{FF2B5EF4-FFF2-40B4-BE49-F238E27FC236}">
                <a16:creationId xmlns:a16="http://schemas.microsoft.com/office/drawing/2014/main" id="{EBA6586C-1FA9-6842-68E8-90655E0DB317}"/>
              </a:ext>
            </a:extLst>
          </p:cNvPr>
          <p:cNvSpPr>
            <a:spLocks noGrp="1"/>
          </p:cNvSpPr>
          <p:nvPr>
            <p:ph type="title"/>
            <p:custDataLst>
              <p:tags r:id="rId2"/>
            </p:custDataLst>
          </p:nvPr>
        </p:nvSpPr>
        <p:spPr>
          <a:xfrm>
            <a:off x="609600" y="700740"/>
            <a:ext cx="2946360" cy="5435600"/>
          </a:xfrm>
        </p:spPr>
        <p:txBody>
          <a:bodyPr>
            <a:normAutofit/>
          </a:bodyPr>
          <a:lstStyle/>
          <a:p>
            <a:r>
              <a:rPr lang="en-US"/>
              <a:t>Detection &amp; Captioning: Image 3 (Tower)</a:t>
            </a:r>
          </a:p>
        </p:txBody>
      </p:sp>
      <p:sp>
        <p:nvSpPr>
          <p:cNvPr id="4" name="Content Placeholder 3">
            <a:extLst>
              <a:ext uri="{FF2B5EF4-FFF2-40B4-BE49-F238E27FC236}">
                <a16:creationId xmlns:a16="http://schemas.microsoft.com/office/drawing/2014/main" id="{220817A8-0C99-2773-9EB3-AF980A0543DA}"/>
              </a:ext>
            </a:extLst>
          </p:cNvPr>
          <p:cNvSpPr>
            <a:spLocks noGrp="1"/>
          </p:cNvSpPr>
          <p:nvPr>
            <p:ph sz="half" idx="14"/>
            <p:custDataLst>
              <p:tags r:id="rId3"/>
            </p:custDataLst>
          </p:nvPr>
        </p:nvSpPr>
        <p:spPr>
          <a:xfrm>
            <a:off x="8001001" y="914400"/>
            <a:ext cx="3581400" cy="2377440"/>
          </a:xfrm>
        </p:spPr>
        <p:txBody>
          <a:bodyPr>
            <a:normAutofit/>
          </a:bodyPr>
          <a:lstStyle/>
          <a:p>
            <a:pPr marL="11113" indent="0">
              <a:lnSpc>
                <a:spcPct val="120000"/>
              </a:lnSpc>
              <a:buNone/>
            </a:pPr>
            <a:r>
              <a:rPr lang="en-US" b="1" dirty="0"/>
              <a:t>No objects </a:t>
            </a:r>
            <a:r>
              <a:rPr lang="en-US" dirty="0"/>
              <a:t>were detected above the confidence threshold, resulting in no bounding boxes on the tower image.</a:t>
            </a:r>
          </a:p>
        </p:txBody>
      </p:sp>
      <p:sp>
        <p:nvSpPr>
          <p:cNvPr id="6" name="Content Placeholder 5">
            <a:extLst>
              <a:ext uri="{FF2B5EF4-FFF2-40B4-BE49-F238E27FC236}">
                <a16:creationId xmlns:a16="http://schemas.microsoft.com/office/drawing/2014/main" id="{04C6A205-D944-C4A3-0737-C9B40D30FE5E}"/>
              </a:ext>
            </a:extLst>
          </p:cNvPr>
          <p:cNvSpPr>
            <a:spLocks noGrp="1"/>
          </p:cNvSpPr>
          <p:nvPr>
            <p:ph sz="half" idx="15"/>
            <p:custDataLst>
              <p:tags r:id="rId4"/>
            </p:custDataLst>
          </p:nvPr>
        </p:nvSpPr>
        <p:spPr>
          <a:xfrm>
            <a:off x="8001000" y="4002066"/>
            <a:ext cx="3581400" cy="2387066"/>
          </a:xfrm>
        </p:spPr>
        <p:txBody>
          <a:bodyPr>
            <a:normAutofit/>
          </a:bodyPr>
          <a:lstStyle/>
          <a:p>
            <a:pPr marL="11113" indent="0">
              <a:lnSpc>
                <a:spcPct val="120000"/>
              </a:lnSpc>
              <a:buNone/>
            </a:pPr>
            <a:r>
              <a:rPr lang="en-US" dirty="0"/>
              <a:t>The image captioning model generated the caption: </a:t>
            </a:r>
            <a:r>
              <a:rPr lang="en-US" b="1" dirty="0"/>
              <a:t>'a tall tower with a clock on top</a:t>
            </a:r>
            <a:r>
              <a:rPr lang="en-US" dirty="0"/>
              <a:t>', accurately describing the scene despite detection failure.</a:t>
            </a:r>
          </a:p>
        </p:txBody>
      </p:sp>
      <p:sp>
        <p:nvSpPr>
          <p:cNvPr id="3" name="Text Placeholder 2">
            <a:extLst>
              <a:ext uri="{FF2B5EF4-FFF2-40B4-BE49-F238E27FC236}">
                <a16:creationId xmlns:a16="http://schemas.microsoft.com/office/drawing/2014/main" id="{4B515C28-264A-B565-F074-3D37916FC28F}"/>
              </a:ext>
            </a:extLst>
          </p:cNvPr>
          <p:cNvSpPr>
            <a:spLocks noGrp="1"/>
          </p:cNvSpPr>
          <p:nvPr>
            <p:ph type="body" idx="17"/>
            <p:custDataLst>
              <p:tags r:id="rId5"/>
            </p:custDataLst>
          </p:nvPr>
        </p:nvSpPr>
        <p:spPr>
          <a:xfrm>
            <a:off x="8001001" y="457200"/>
            <a:ext cx="3581400" cy="457200"/>
          </a:xfrm>
        </p:spPr>
        <p:txBody>
          <a:bodyPr anchor="ctr">
            <a:normAutofit/>
          </a:bodyPr>
          <a:lstStyle/>
          <a:p>
            <a:r>
              <a:rPr lang="en-US" sz="1800" dirty="0">
                <a:solidFill>
                  <a:schemeClr val="tx2"/>
                </a:solidFill>
                <a:latin typeface="+mj-lt"/>
              </a:rPr>
              <a:t>Detection Results</a:t>
            </a:r>
          </a:p>
        </p:txBody>
      </p:sp>
      <p:sp>
        <p:nvSpPr>
          <p:cNvPr id="5" name="Text Placeholder 4">
            <a:extLst>
              <a:ext uri="{FF2B5EF4-FFF2-40B4-BE49-F238E27FC236}">
                <a16:creationId xmlns:a16="http://schemas.microsoft.com/office/drawing/2014/main" id="{F8447373-3FA9-37F0-AE75-4F52A99B4525}"/>
              </a:ext>
            </a:extLst>
          </p:cNvPr>
          <p:cNvSpPr>
            <a:spLocks noGrp="1"/>
          </p:cNvSpPr>
          <p:nvPr>
            <p:ph type="body" idx="18"/>
            <p:custDataLst>
              <p:tags r:id="rId6"/>
            </p:custDataLst>
          </p:nvPr>
        </p:nvSpPr>
        <p:spPr>
          <a:xfrm>
            <a:off x="8001000" y="3544866"/>
            <a:ext cx="3581400" cy="457200"/>
          </a:xfrm>
        </p:spPr>
        <p:txBody>
          <a:bodyPr anchor="ctr">
            <a:normAutofit/>
          </a:bodyPr>
          <a:lstStyle/>
          <a:p>
            <a:r>
              <a:rPr lang="en-US" sz="1800">
                <a:solidFill>
                  <a:schemeClr val="tx2"/>
                </a:solidFill>
                <a:latin typeface="+mj-lt"/>
              </a:rPr>
              <a:t>Captioning Results</a:t>
            </a:r>
          </a:p>
        </p:txBody>
      </p:sp>
      <p:sp>
        <p:nvSpPr>
          <p:cNvPr id="9" name="Rectangle 8">
            <a:extLst>
              <a:ext uri="{FF2B5EF4-FFF2-40B4-BE49-F238E27FC236}">
                <a16:creationId xmlns:a16="http://schemas.microsoft.com/office/drawing/2014/main" id="{4F896AD3-0045-EF0A-CA39-9CB4C30AB43C}"/>
              </a:ext>
            </a:extLst>
          </p:cNvPr>
          <p:cNvSpPr/>
          <p:nvPr>
            <p:custDataLst>
              <p:tags r:id="rId7"/>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pic>
        <p:nvPicPr>
          <p:cNvPr id="12" name="Picture 11" descr="A tall tower with a black dome&#10;&#10;AI-generated content may be incorrect.">
            <a:extLst>
              <a:ext uri="{FF2B5EF4-FFF2-40B4-BE49-F238E27FC236}">
                <a16:creationId xmlns:a16="http://schemas.microsoft.com/office/drawing/2014/main" id="{4C7F591E-EFCD-07F5-42E7-51FFB681E703}"/>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531360" y="457200"/>
            <a:ext cx="2743200" cy="5842000"/>
          </a:xfrm>
          <a:prstGeom prst="rect">
            <a:avLst/>
          </a:prstGeom>
          <a:noFill/>
          <a:ln>
            <a:noFill/>
          </a:ln>
        </p:spPr>
      </p:pic>
    </p:spTree>
    <p:extLst>
      <p:ext uri="{BB962C8B-B14F-4D97-AF65-F5344CB8AC3E}">
        <p14:creationId xmlns:p14="http://schemas.microsoft.com/office/powerpoint/2010/main" val="94244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EB5B7B-B1E4-82CD-2F1B-4190C2222342}"/>
              </a:ext>
            </a:extLst>
          </p:cNvPr>
          <p:cNvSpPr/>
          <p:nvPr/>
        </p:nvSpPr>
        <p:spPr>
          <a:xfrm>
            <a:off x="-177" y="-1"/>
            <a:ext cx="404505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0" name="TextBox 9">
            <a:extLst>
              <a:ext uri="{FF2B5EF4-FFF2-40B4-BE49-F238E27FC236}">
                <a16:creationId xmlns:a16="http://schemas.microsoft.com/office/drawing/2014/main" id="{315CEE83-5E94-96A5-29BD-F5364172E762}"/>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Part A Results</a:t>
            </a:r>
          </a:p>
        </p:txBody>
      </p:sp>
      <p:sp>
        <p:nvSpPr>
          <p:cNvPr id="2" name="Title 1">
            <a:extLst>
              <a:ext uri="{FF2B5EF4-FFF2-40B4-BE49-F238E27FC236}">
                <a16:creationId xmlns:a16="http://schemas.microsoft.com/office/drawing/2014/main" id="{EBA6586C-1FA9-6842-68E8-90655E0DB317}"/>
              </a:ext>
            </a:extLst>
          </p:cNvPr>
          <p:cNvSpPr>
            <a:spLocks noGrp="1"/>
          </p:cNvSpPr>
          <p:nvPr>
            <p:ph type="title"/>
            <p:custDataLst>
              <p:tags r:id="rId2"/>
            </p:custDataLst>
          </p:nvPr>
        </p:nvSpPr>
        <p:spPr>
          <a:xfrm>
            <a:off x="609600" y="700740"/>
            <a:ext cx="2946360" cy="5435600"/>
          </a:xfrm>
        </p:spPr>
        <p:txBody>
          <a:bodyPr>
            <a:normAutofit/>
          </a:bodyPr>
          <a:lstStyle/>
          <a:p>
            <a:r>
              <a:rPr lang="en-US" dirty="0"/>
              <a:t>Detection &amp; Captioning: Image 4 (Bus)</a:t>
            </a:r>
          </a:p>
        </p:txBody>
      </p:sp>
      <p:sp>
        <p:nvSpPr>
          <p:cNvPr id="4" name="Content Placeholder 3">
            <a:extLst>
              <a:ext uri="{FF2B5EF4-FFF2-40B4-BE49-F238E27FC236}">
                <a16:creationId xmlns:a16="http://schemas.microsoft.com/office/drawing/2014/main" id="{220817A8-0C99-2773-9EB3-AF980A0543DA}"/>
              </a:ext>
            </a:extLst>
          </p:cNvPr>
          <p:cNvSpPr>
            <a:spLocks noGrp="1"/>
          </p:cNvSpPr>
          <p:nvPr>
            <p:ph sz="half" idx="14"/>
            <p:custDataLst>
              <p:tags r:id="rId3"/>
            </p:custDataLst>
          </p:nvPr>
        </p:nvSpPr>
        <p:spPr>
          <a:xfrm>
            <a:off x="8468361" y="5311121"/>
            <a:ext cx="3581400" cy="2377440"/>
          </a:xfrm>
        </p:spPr>
        <p:txBody>
          <a:bodyPr>
            <a:normAutofit/>
          </a:bodyPr>
          <a:lstStyle/>
          <a:p>
            <a:pPr marL="11113" indent="0">
              <a:lnSpc>
                <a:spcPct val="120000"/>
              </a:lnSpc>
              <a:buNone/>
            </a:pPr>
            <a:r>
              <a:rPr lang="en-US" dirty="0"/>
              <a:t>Detected objects include </a:t>
            </a:r>
            <a:r>
              <a:rPr lang="en-US" b="1" dirty="0"/>
              <a:t>truck (71%), person (50%), sheep (82%)</a:t>
            </a:r>
            <a:r>
              <a:rPr lang="en-US" dirty="0"/>
              <a:t>, and bus. The model showed an interesting detection of a sheep graphic on the bus.</a:t>
            </a:r>
          </a:p>
        </p:txBody>
      </p:sp>
      <p:sp>
        <p:nvSpPr>
          <p:cNvPr id="6" name="Content Placeholder 5">
            <a:extLst>
              <a:ext uri="{FF2B5EF4-FFF2-40B4-BE49-F238E27FC236}">
                <a16:creationId xmlns:a16="http://schemas.microsoft.com/office/drawing/2014/main" id="{04C6A205-D944-C4A3-0737-C9B40D30FE5E}"/>
              </a:ext>
            </a:extLst>
          </p:cNvPr>
          <p:cNvSpPr>
            <a:spLocks noGrp="1"/>
          </p:cNvSpPr>
          <p:nvPr>
            <p:ph sz="half" idx="15"/>
            <p:custDataLst>
              <p:tags r:id="rId4"/>
            </p:custDataLst>
          </p:nvPr>
        </p:nvSpPr>
        <p:spPr>
          <a:xfrm>
            <a:off x="4419600" y="5405350"/>
            <a:ext cx="3581400" cy="2387066"/>
          </a:xfrm>
        </p:spPr>
        <p:txBody>
          <a:bodyPr>
            <a:normAutofit/>
          </a:bodyPr>
          <a:lstStyle/>
          <a:p>
            <a:pPr marL="11113" indent="0">
              <a:lnSpc>
                <a:spcPct val="120000"/>
              </a:lnSpc>
              <a:buNone/>
            </a:pPr>
            <a:r>
              <a:rPr lang="en-US" dirty="0"/>
              <a:t>Caption generated: </a:t>
            </a:r>
            <a:r>
              <a:rPr lang="en-US" b="1" dirty="0"/>
              <a:t>'a bus parked on the side of the road</a:t>
            </a:r>
            <a:r>
              <a:rPr lang="en-US" dirty="0"/>
              <a:t>', accurately capturing the main scene despite some detection quirks.</a:t>
            </a:r>
          </a:p>
        </p:txBody>
      </p:sp>
      <p:sp>
        <p:nvSpPr>
          <p:cNvPr id="3" name="Text Placeholder 2">
            <a:extLst>
              <a:ext uri="{FF2B5EF4-FFF2-40B4-BE49-F238E27FC236}">
                <a16:creationId xmlns:a16="http://schemas.microsoft.com/office/drawing/2014/main" id="{4B515C28-264A-B565-F074-3D37916FC28F}"/>
              </a:ext>
            </a:extLst>
          </p:cNvPr>
          <p:cNvSpPr>
            <a:spLocks noGrp="1"/>
          </p:cNvSpPr>
          <p:nvPr>
            <p:ph type="body" idx="17"/>
            <p:custDataLst>
              <p:tags r:id="rId5"/>
            </p:custDataLst>
          </p:nvPr>
        </p:nvSpPr>
        <p:spPr>
          <a:xfrm>
            <a:off x="8468361" y="4748826"/>
            <a:ext cx="3581400" cy="457200"/>
          </a:xfrm>
        </p:spPr>
        <p:txBody>
          <a:bodyPr anchor="ctr">
            <a:normAutofit/>
          </a:bodyPr>
          <a:lstStyle/>
          <a:p>
            <a:r>
              <a:rPr lang="en-US" sz="1800" dirty="0">
                <a:solidFill>
                  <a:schemeClr val="tx2"/>
                </a:solidFill>
                <a:latin typeface="+mj-lt"/>
              </a:rPr>
              <a:t>Detection Results</a:t>
            </a:r>
          </a:p>
        </p:txBody>
      </p:sp>
      <p:sp>
        <p:nvSpPr>
          <p:cNvPr id="5" name="Text Placeholder 4">
            <a:extLst>
              <a:ext uri="{FF2B5EF4-FFF2-40B4-BE49-F238E27FC236}">
                <a16:creationId xmlns:a16="http://schemas.microsoft.com/office/drawing/2014/main" id="{F8447373-3FA9-37F0-AE75-4F52A99B4525}"/>
              </a:ext>
            </a:extLst>
          </p:cNvPr>
          <p:cNvSpPr>
            <a:spLocks noGrp="1"/>
          </p:cNvSpPr>
          <p:nvPr>
            <p:ph type="body" idx="18"/>
            <p:custDataLst>
              <p:tags r:id="rId6"/>
            </p:custDataLst>
          </p:nvPr>
        </p:nvSpPr>
        <p:spPr>
          <a:xfrm>
            <a:off x="4512236" y="4748826"/>
            <a:ext cx="3581400" cy="457200"/>
          </a:xfrm>
        </p:spPr>
        <p:txBody>
          <a:bodyPr anchor="ctr">
            <a:normAutofit/>
          </a:bodyPr>
          <a:lstStyle/>
          <a:p>
            <a:r>
              <a:rPr lang="en-US" sz="1800" dirty="0">
                <a:solidFill>
                  <a:schemeClr val="tx2"/>
                </a:solidFill>
                <a:latin typeface="+mj-lt"/>
              </a:rPr>
              <a:t>Captioning Result</a:t>
            </a:r>
          </a:p>
        </p:txBody>
      </p:sp>
      <p:sp>
        <p:nvSpPr>
          <p:cNvPr id="9" name="Rectangle 8">
            <a:extLst>
              <a:ext uri="{FF2B5EF4-FFF2-40B4-BE49-F238E27FC236}">
                <a16:creationId xmlns:a16="http://schemas.microsoft.com/office/drawing/2014/main" id="{4F896AD3-0045-EF0A-CA39-9CB4C30AB43C}"/>
              </a:ext>
            </a:extLst>
          </p:cNvPr>
          <p:cNvSpPr/>
          <p:nvPr>
            <p:custDataLst>
              <p:tags r:id="rId7"/>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pic>
        <p:nvPicPr>
          <p:cNvPr id="12" name="Picture 11" descr="A bus with sheep on the side&#10;&#10;AI-generated content may be incorrect.">
            <a:extLst>
              <a:ext uri="{FF2B5EF4-FFF2-40B4-BE49-F238E27FC236}">
                <a16:creationId xmlns:a16="http://schemas.microsoft.com/office/drawing/2014/main" id="{744D4BC5-9F5F-00DE-EC90-9B71714BF085}"/>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77740" y="276140"/>
            <a:ext cx="6804660" cy="4123267"/>
          </a:xfrm>
          <a:prstGeom prst="rect">
            <a:avLst/>
          </a:prstGeom>
          <a:noFill/>
          <a:ln>
            <a:noFill/>
          </a:ln>
        </p:spPr>
      </p:pic>
    </p:spTree>
    <p:extLst>
      <p:ext uri="{BB962C8B-B14F-4D97-AF65-F5344CB8AC3E}">
        <p14:creationId xmlns:p14="http://schemas.microsoft.com/office/powerpoint/2010/main" val="94244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EB5B7B-B1E4-82CD-2F1B-4190C2222342}"/>
              </a:ext>
            </a:extLst>
          </p:cNvPr>
          <p:cNvSpPr/>
          <p:nvPr/>
        </p:nvSpPr>
        <p:spPr>
          <a:xfrm>
            <a:off x="-177" y="-1"/>
            <a:ext cx="404505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0" name="TextBox 9">
            <a:extLst>
              <a:ext uri="{FF2B5EF4-FFF2-40B4-BE49-F238E27FC236}">
                <a16:creationId xmlns:a16="http://schemas.microsoft.com/office/drawing/2014/main" id="{315CEE83-5E94-96A5-29BD-F5364172E762}"/>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Part A Results</a:t>
            </a:r>
          </a:p>
        </p:txBody>
      </p:sp>
      <p:sp>
        <p:nvSpPr>
          <p:cNvPr id="2" name="Title 1">
            <a:extLst>
              <a:ext uri="{FF2B5EF4-FFF2-40B4-BE49-F238E27FC236}">
                <a16:creationId xmlns:a16="http://schemas.microsoft.com/office/drawing/2014/main" id="{EBA6586C-1FA9-6842-68E8-90655E0DB317}"/>
              </a:ext>
            </a:extLst>
          </p:cNvPr>
          <p:cNvSpPr>
            <a:spLocks noGrp="1"/>
          </p:cNvSpPr>
          <p:nvPr>
            <p:ph type="title"/>
            <p:custDataLst>
              <p:tags r:id="rId2"/>
            </p:custDataLst>
          </p:nvPr>
        </p:nvSpPr>
        <p:spPr>
          <a:xfrm>
            <a:off x="609600" y="700740"/>
            <a:ext cx="2946360" cy="5435600"/>
          </a:xfrm>
        </p:spPr>
        <p:txBody>
          <a:bodyPr>
            <a:normAutofit/>
          </a:bodyPr>
          <a:lstStyle/>
          <a:p>
            <a:r>
              <a:rPr lang="en-US"/>
              <a:t>Detection &amp; Captioning: Image 5 (Bird)</a:t>
            </a:r>
          </a:p>
        </p:txBody>
      </p:sp>
      <p:sp>
        <p:nvSpPr>
          <p:cNvPr id="4" name="Content Placeholder 3">
            <a:extLst>
              <a:ext uri="{FF2B5EF4-FFF2-40B4-BE49-F238E27FC236}">
                <a16:creationId xmlns:a16="http://schemas.microsoft.com/office/drawing/2014/main" id="{220817A8-0C99-2773-9EB3-AF980A0543DA}"/>
              </a:ext>
            </a:extLst>
          </p:cNvPr>
          <p:cNvSpPr>
            <a:spLocks noGrp="1"/>
          </p:cNvSpPr>
          <p:nvPr>
            <p:ph sz="half" idx="14"/>
            <p:custDataLst>
              <p:tags r:id="rId3"/>
            </p:custDataLst>
          </p:nvPr>
        </p:nvSpPr>
        <p:spPr>
          <a:xfrm>
            <a:off x="8001001" y="914400"/>
            <a:ext cx="3581400" cy="2377440"/>
          </a:xfrm>
        </p:spPr>
        <p:txBody>
          <a:bodyPr>
            <a:normAutofit/>
          </a:bodyPr>
          <a:lstStyle/>
          <a:p>
            <a:pPr marL="11113" indent="0">
              <a:lnSpc>
                <a:spcPct val="120000"/>
              </a:lnSpc>
              <a:buNone/>
            </a:pPr>
            <a:r>
              <a:rPr lang="en-US" dirty="0"/>
              <a:t>Detected: </a:t>
            </a:r>
            <a:r>
              <a:rPr lang="en-US" b="1" dirty="0"/>
              <a:t>bird (74% confidence). </a:t>
            </a:r>
            <a:r>
              <a:rPr lang="en-US" dirty="0"/>
              <a:t>The object detector correctly identified the bird with a strong confidence score, demonstrating effectiveness on natural scenes.</a:t>
            </a:r>
          </a:p>
        </p:txBody>
      </p:sp>
      <p:sp>
        <p:nvSpPr>
          <p:cNvPr id="6" name="Content Placeholder 5">
            <a:extLst>
              <a:ext uri="{FF2B5EF4-FFF2-40B4-BE49-F238E27FC236}">
                <a16:creationId xmlns:a16="http://schemas.microsoft.com/office/drawing/2014/main" id="{04C6A205-D944-C4A3-0737-C9B40D30FE5E}"/>
              </a:ext>
            </a:extLst>
          </p:cNvPr>
          <p:cNvSpPr>
            <a:spLocks noGrp="1"/>
          </p:cNvSpPr>
          <p:nvPr>
            <p:ph sz="half" idx="15"/>
            <p:custDataLst>
              <p:tags r:id="rId4"/>
            </p:custDataLst>
          </p:nvPr>
        </p:nvSpPr>
        <p:spPr>
          <a:xfrm>
            <a:off x="8001000" y="4002066"/>
            <a:ext cx="3581400" cy="2387066"/>
          </a:xfrm>
        </p:spPr>
        <p:txBody>
          <a:bodyPr>
            <a:normAutofit/>
          </a:bodyPr>
          <a:lstStyle/>
          <a:p>
            <a:pPr marL="11113" indent="0">
              <a:lnSpc>
                <a:spcPct val="120000"/>
              </a:lnSpc>
              <a:buNone/>
            </a:pPr>
            <a:r>
              <a:rPr lang="en-US" dirty="0"/>
              <a:t>Caption: </a:t>
            </a:r>
            <a:r>
              <a:rPr lang="en-US" b="1" dirty="0"/>
              <a:t>'a bird sitting on top of a tree branch</a:t>
            </a:r>
            <a:r>
              <a:rPr lang="en-US" dirty="0"/>
              <a:t>'. The captioning model accurately described the scene, highlighting the bird's position and environment.</a:t>
            </a:r>
          </a:p>
        </p:txBody>
      </p:sp>
      <p:sp>
        <p:nvSpPr>
          <p:cNvPr id="3" name="Text Placeholder 2">
            <a:extLst>
              <a:ext uri="{FF2B5EF4-FFF2-40B4-BE49-F238E27FC236}">
                <a16:creationId xmlns:a16="http://schemas.microsoft.com/office/drawing/2014/main" id="{4B515C28-264A-B565-F074-3D37916FC28F}"/>
              </a:ext>
            </a:extLst>
          </p:cNvPr>
          <p:cNvSpPr>
            <a:spLocks noGrp="1"/>
          </p:cNvSpPr>
          <p:nvPr>
            <p:ph type="body" idx="17"/>
            <p:custDataLst>
              <p:tags r:id="rId5"/>
            </p:custDataLst>
          </p:nvPr>
        </p:nvSpPr>
        <p:spPr>
          <a:xfrm>
            <a:off x="8001001" y="457200"/>
            <a:ext cx="3581400" cy="457200"/>
          </a:xfrm>
        </p:spPr>
        <p:txBody>
          <a:bodyPr anchor="ctr">
            <a:normAutofit/>
          </a:bodyPr>
          <a:lstStyle/>
          <a:p>
            <a:r>
              <a:rPr lang="en-US" sz="1800" dirty="0">
                <a:solidFill>
                  <a:schemeClr val="tx2"/>
                </a:solidFill>
                <a:latin typeface="+mj-lt"/>
              </a:rPr>
              <a:t>Detection Results</a:t>
            </a:r>
          </a:p>
        </p:txBody>
      </p:sp>
      <p:sp>
        <p:nvSpPr>
          <p:cNvPr id="5" name="Text Placeholder 4">
            <a:extLst>
              <a:ext uri="{FF2B5EF4-FFF2-40B4-BE49-F238E27FC236}">
                <a16:creationId xmlns:a16="http://schemas.microsoft.com/office/drawing/2014/main" id="{F8447373-3FA9-37F0-AE75-4F52A99B4525}"/>
              </a:ext>
            </a:extLst>
          </p:cNvPr>
          <p:cNvSpPr>
            <a:spLocks noGrp="1"/>
          </p:cNvSpPr>
          <p:nvPr>
            <p:ph type="body" idx="18"/>
            <p:custDataLst>
              <p:tags r:id="rId6"/>
            </p:custDataLst>
          </p:nvPr>
        </p:nvSpPr>
        <p:spPr>
          <a:xfrm>
            <a:off x="8001000" y="3544866"/>
            <a:ext cx="3581400" cy="457200"/>
          </a:xfrm>
        </p:spPr>
        <p:txBody>
          <a:bodyPr anchor="ctr">
            <a:normAutofit/>
          </a:bodyPr>
          <a:lstStyle/>
          <a:p>
            <a:r>
              <a:rPr lang="en-US" sz="1800">
                <a:solidFill>
                  <a:schemeClr val="tx2"/>
                </a:solidFill>
                <a:latin typeface="+mj-lt"/>
              </a:rPr>
              <a:t>Captioning Results</a:t>
            </a:r>
          </a:p>
        </p:txBody>
      </p:sp>
      <p:sp>
        <p:nvSpPr>
          <p:cNvPr id="9" name="Rectangle 8">
            <a:extLst>
              <a:ext uri="{FF2B5EF4-FFF2-40B4-BE49-F238E27FC236}">
                <a16:creationId xmlns:a16="http://schemas.microsoft.com/office/drawing/2014/main" id="{4F896AD3-0045-EF0A-CA39-9CB4C30AB43C}"/>
              </a:ext>
            </a:extLst>
          </p:cNvPr>
          <p:cNvSpPr/>
          <p:nvPr>
            <p:custDataLst>
              <p:tags r:id="rId7"/>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pic>
        <p:nvPicPr>
          <p:cNvPr id="12" name="Picture 11" descr="A bird on a branch&#10;&#10;AI-generated content may be incorrect.">
            <a:extLst>
              <a:ext uri="{FF2B5EF4-FFF2-40B4-BE49-F238E27FC236}">
                <a16:creationId xmlns:a16="http://schemas.microsoft.com/office/drawing/2014/main" id="{312BAF8C-64AB-B2DE-9F0C-550D2A9E505C}"/>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044875" y="1558870"/>
            <a:ext cx="3729263" cy="2527014"/>
          </a:xfrm>
          <a:prstGeom prst="rect">
            <a:avLst/>
          </a:prstGeom>
          <a:noFill/>
          <a:ln>
            <a:noFill/>
          </a:ln>
        </p:spPr>
      </p:pic>
    </p:spTree>
    <p:extLst>
      <p:ext uri="{BB962C8B-B14F-4D97-AF65-F5344CB8AC3E}">
        <p14:creationId xmlns:p14="http://schemas.microsoft.com/office/powerpoint/2010/main" val="94244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AF86292A-A7CF-366F-06B6-FF229847C933}"/>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Analysis</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a:xfrm>
            <a:off x="3352800" y="447255"/>
            <a:ext cx="12369800" cy="792480"/>
          </a:xfrm>
        </p:spPr>
        <p:txBody>
          <a:bodyPr>
            <a:normAutofit/>
          </a:bodyPr>
          <a:lstStyle/>
          <a:p>
            <a:r>
              <a:rPr lang="en-US" dirty="0"/>
              <a:t>Part A Discussion &amp; Limitations</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14"/>
            <p:custDataLst>
              <p:tags r:id="rId3"/>
            </p:custDataLst>
          </p:nvPr>
        </p:nvSpPr>
        <p:spPr>
          <a:xfrm>
            <a:off x="6833419" y="1604981"/>
            <a:ext cx="4748981" cy="1097280"/>
          </a:xfrm>
        </p:spPr>
        <p:txBody>
          <a:bodyPr anchor="t">
            <a:normAutofit/>
          </a:bodyPr>
          <a:lstStyle/>
          <a:p>
            <a:pPr>
              <a:lnSpc>
                <a:spcPct val="114000"/>
              </a:lnSpc>
            </a:pPr>
            <a:r>
              <a:rPr lang="en-US" sz="1400" dirty="0"/>
              <a:t>Using pre-selected images allowed continuation of the project after GAN failure, enabling successful object detection and captioning with YOLOv8n and BLIP-base models.</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half" idx="15"/>
            <p:custDataLst>
              <p:tags r:id="rId4"/>
            </p:custDataLst>
          </p:nvPr>
        </p:nvSpPr>
        <p:spPr>
          <a:xfrm>
            <a:off x="6833419" y="2756647"/>
            <a:ext cx="4748981" cy="1097280"/>
          </a:xfrm>
        </p:spPr>
        <p:txBody>
          <a:bodyPr anchor="t">
            <a:normAutofit/>
          </a:bodyPr>
          <a:lstStyle/>
          <a:p>
            <a:pPr>
              <a:lnSpc>
                <a:spcPct val="114000"/>
              </a:lnSpc>
            </a:pPr>
            <a:r>
              <a:rPr lang="en-US" sz="1400" dirty="0"/>
              <a:t>YOLOv8n effectively detected key objects with reasonable confidence but showed limitations such as some misclassifications (e.g., TV mislabeling) and occasional false positives.</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6"/>
            <p:custDataLst>
              <p:tags r:id="rId5"/>
            </p:custDataLst>
          </p:nvPr>
        </p:nvSpPr>
        <p:spPr>
          <a:xfrm>
            <a:off x="6833419" y="3908313"/>
            <a:ext cx="4748981" cy="1097280"/>
          </a:xfrm>
        </p:spPr>
        <p:txBody>
          <a:bodyPr anchor="t">
            <a:normAutofit/>
          </a:bodyPr>
          <a:lstStyle/>
          <a:p>
            <a:pPr>
              <a:lnSpc>
                <a:spcPct val="114000"/>
              </a:lnSpc>
            </a:pPr>
            <a:r>
              <a:rPr lang="en-US" sz="1400" dirty="0"/>
              <a:t>BLIP-base generated coherent and relevant captions even when detection failed, demonstrating robust vision-language understanding from pre-trained weights.</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7"/>
            <p:custDataLst>
              <p:tags r:id="rId6"/>
            </p:custDataLst>
          </p:nvPr>
        </p:nvSpPr>
        <p:spPr>
          <a:xfrm>
            <a:off x="5191432" y="1710610"/>
            <a:ext cx="1809136" cy="1097280"/>
          </a:xfrm>
        </p:spPr>
        <p:txBody>
          <a:bodyPr anchor="t">
            <a:normAutofit/>
          </a:bodyPr>
          <a:lstStyle/>
          <a:p>
            <a:pPr>
              <a:lnSpc>
                <a:spcPct val="114000"/>
              </a:lnSpc>
            </a:pPr>
            <a:r>
              <a:rPr lang="en-US" sz="1400" dirty="0">
                <a:solidFill>
                  <a:schemeClr val="tx2"/>
                </a:solidFill>
                <a:latin typeface="+mj-lt"/>
              </a:rPr>
              <a:t>Success with Fallback Pipeline</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idx="18"/>
            <p:custDataLst>
              <p:tags r:id="rId7"/>
            </p:custDataLst>
          </p:nvPr>
        </p:nvSpPr>
        <p:spPr>
          <a:xfrm>
            <a:off x="5191432" y="2775496"/>
            <a:ext cx="1809136" cy="1097280"/>
          </a:xfrm>
        </p:spPr>
        <p:txBody>
          <a:bodyPr anchor="t">
            <a:normAutofit/>
          </a:bodyPr>
          <a:lstStyle/>
          <a:p>
            <a:pPr>
              <a:lnSpc>
                <a:spcPct val="114000"/>
              </a:lnSpc>
            </a:pPr>
            <a:r>
              <a:rPr lang="en-US" sz="1400" dirty="0">
                <a:solidFill>
                  <a:schemeClr val="tx2"/>
                </a:solidFill>
                <a:latin typeface="+mj-lt"/>
              </a:rPr>
              <a:t>YOLOv8n Detection Performance</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9"/>
            <p:custDataLst>
              <p:tags r:id="rId8"/>
            </p:custDataLst>
          </p:nvPr>
        </p:nvSpPr>
        <p:spPr>
          <a:xfrm>
            <a:off x="5191432" y="3892606"/>
            <a:ext cx="1809136" cy="1097280"/>
          </a:xfrm>
        </p:spPr>
        <p:txBody>
          <a:bodyPr anchor="t">
            <a:normAutofit/>
          </a:bodyPr>
          <a:lstStyle/>
          <a:p>
            <a:pPr>
              <a:lnSpc>
                <a:spcPct val="114000"/>
              </a:lnSpc>
            </a:pPr>
            <a:r>
              <a:rPr lang="en-US" sz="1400" dirty="0">
                <a:solidFill>
                  <a:schemeClr val="tx2"/>
                </a:solidFill>
                <a:latin typeface="+mj-lt"/>
              </a:rPr>
              <a:t>BLIP Captioning Strengths</a:t>
            </a:r>
          </a:p>
        </p:txBody>
      </p:sp>
      <p:sp>
        <p:nvSpPr>
          <p:cNvPr id="2" name="Content Placeholder 1">
            <a:extLst>
              <a:ext uri="{FF2B5EF4-FFF2-40B4-BE49-F238E27FC236}">
                <a16:creationId xmlns:a16="http://schemas.microsoft.com/office/drawing/2014/main" id="{1F778047-B10F-BD6D-AF9D-58DD30A86E36}"/>
              </a:ext>
            </a:extLst>
          </p:cNvPr>
          <p:cNvSpPr>
            <a:spLocks noGrp="1"/>
          </p:cNvSpPr>
          <p:nvPr>
            <p:ph sz="half" idx="20"/>
            <p:custDataLst>
              <p:tags r:id="rId9"/>
            </p:custDataLst>
          </p:nvPr>
        </p:nvSpPr>
        <p:spPr>
          <a:xfrm>
            <a:off x="6833419" y="5059979"/>
            <a:ext cx="4748981" cy="1097280"/>
          </a:xfrm>
        </p:spPr>
        <p:txBody>
          <a:bodyPr anchor="t">
            <a:normAutofit/>
          </a:bodyPr>
          <a:lstStyle/>
          <a:p>
            <a:pPr>
              <a:lnSpc>
                <a:spcPct val="114000"/>
              </a:lnSpc>
            </a:pPr>
            <a:r>
              <a:rPr lang="en-US" sz="1400" dirty="0"/>
              <a:t>GAN training did not produce realistic images, restricting end-to-end pipeline testing. Detection and captioning models have bounded accuracy influenced by dataset domain and model size.</a:t>
            </a:r>
          </a:p>
        </p:txBody>
      </p:sp>
      <p:sp>
        <p:nvSpPr>
          <p:cNvPr id="3" name="Text Placeholder 2">
            <a:extLst>
              <a:ext uri="{FF2B5EF4-FFF2-40B4-BE49-F238E27FC236}">
                <a16:creationId xmlns:a16="http://schemas.microsoft.com/office/drawing/2014/main" id="{BE4BD0E6-D218-A1EB-6E8E-CC61B22CB9B8}"/>
              </a:ext>
            </a:extLst>
          </p:cNvPr>
          <p:cNvSpPr>
            <a:spLocks noGrp="1"/>
          </p:cNvSpPr>
          <p:nvPr>
            <p:ph type="body" idx="21"/>
            <p:custDataLst>
              <p:tags r:id="rId10"/>
            </p:custDataLst>
          </p:nvPr>
        </p:nvSpPr>
        <p:spPr>
          <a:xfrm>
            <a:off x="5191432" y="5041130"/>
            <a:ext cx="1809136" cy="1097280"/>
          </a:xfrm>
        </p:spPr>
        <p:txBody>
          <a:bodyPr vert="horz" lIns="91440" tIns="45720" rIns="91440" bIns="45720" rtlCol="0" anchor="t">
            <a:normAutofit/>
          </a:bodyPr>
          <a:lstStyle/>
          <a:p>
            <a:pPr>
              <a:lnSpc>
                <a:spcPct val="114000"/>
              </a:lnSpc>
            </a:pPr>
            <a:r>
              <a:rPr lang="en-US" sz="1400" dirty="0">
                <a:solidFill>
                  <a:schemeClr val="tx2"/>
                </a:solidFill>
                <a:latin typeface="+mj-lt"/>
              </a:rPr>
              <a:t>Overall Limitations</a:t>
            </a:r>
          </a:p>
        </p:txBody>
      </p:sp>
      <p:sp>
        <p:nvSpPr>
          <p:cNvPr id="20" name="Rectangle 19">
            <a:extLst>
              <a:ext uri="{FF2B5EF4-FFF2-40B4-BE49-F238E27FC236}">
                <a16:creationId xmlns:a16="http://schemas.microsoft.com/office/drawing/2014/main" id="{EDA2F132-D3FD-DF8B-3DF7-1042FD601E00}"/>
              </a:ext>
            </a:extLst>
          </p:cNvPr>
          <p:cNvSpPr/>
          <p:nvPr>
            <p:custDataLst>
              <p:tags r:id="rId11"/>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
        <p:nvSpPr>
          <p:cNvPr id="22" name="TextBox 21">
            <a:extLst>
              <a:ext uri="{FF2B5EF4-FFF2-40B4-BE49-F238E27FC236}">
                <a16:creationId xmlns:a16="http://schemas.microsoft.com/office/drawing/2014/main" id="{3C4182B4-B924-67EF-CDC9-6D2E557D49C0}"/>
              </a:ext>
            </a:extLst>
          </p:cNvPr>
          <p:cNvSpPr txBox="1"/>
          <p:nvPr/>
        </p:nvSpPr>
        <p:spPr>
          <a:xfrm>
            <a:off x="4508054" y="1618229"/>
            <a:ext cx="573024" cy="369332"/>
          </a:xfrm>
          <a:prstGeom prst="rect">
            <a:avLst/>
          </a:prstGeom>
          <a:noFill/>
        </p:spPr>
        <p:txBody>
          <a:bodyPr wrap="square" rIns="0" rtlCol="0">
            <a:normAutofit/>
          </a:bodyPr>
          <a:lstStyle/>
          <a:p>
            <a:endParaRPr lang="en-US" b="1" dirty="0">
              <a:solidFill>
                <a:schemeClr val="accent2"/>
              </a:solidFill>
            </a:endParaRPr>
          </a:p>
        </p:txBody>
      </p:sp>
      <p:sp>
        <p:nvSpPr>
          <p:cNvPr id="23" name="TextBox 22">
            <a:extLst>
              <a:ext uri="{FF2B5EF4-FFF2-40B4-BE49-F238E27FC236}">
                <a16:creationId xmlns:a16="http://schemas.microsoft.com/office/drawing/2014/main" id="{71C16FD6-F6F8-15A4-0A78-EC89A15406D8}"/>
              </a:ext>
            </a:extLst>
          </p:cNvPr>
          <p:cNvSpPr txBox="1"/>
          <p:nvPr/>
        </p:nvSpPr>
        <p:spPr>
          <a:xfrm>
            <a:off x="4513504" y="2756647"/>
            <a:ext cx="573024" cy="369332"/>
          </a:xfrm>
          <a:prstGeom prst="rect">
            <a:avLst/>
          </a:prstGeom>
          <a:noFill/>
        </p:spPr>
        <p:txBody>
          <a:bodyPr wrap="square" rIns="0" rtlCol="0">
            <a:normAutofit/>
          </a:bodyPr>
          <a:lstStyle/>
          <a:p>
            <a:endParaRPr lang="en-US" b="1" dirty="0">
              <a:solidFill>
                <a:schemeClr val="accent2"/>
              </a:solidFill>
            </a:endParaRPr>
          </a:p>
        </p:txBody>
      </p:sp>
      <p:sp>
        <p:nvSpPr>
          <p:cNvPr id="24" name="TextBox 23">
            <a:extLst>
              <a:ext uri="{FF2B5EF4-FFF2-40B4-BE49-F238E27FC236}">
                <a16:creationId xmlns:a16="http://schemas.microsoft.com/office/drawing/2014/main" id="{6591D6E5-0E66-6BDC-C7CF-6F3D5948FC2A}"/>
              </a:ext>
            </a:extLst>
          </p:cNvPr>
          <p:cNvSpPr txBox="1"/>
          <p:nvPr/>
        </p:nvSpPr>
        <p:spPr>
          <a:xfrm>
            <a:off x="4508054" y="3941305"/>
            <a:ext cx="573024" cy="369332"/>
          </a:xfrm>
          <a:prstGeom prst="rect">
            <a:avLst/>
          </a:prstGeom>
          <a:noFill/>
        </p:spPr>
        <p:txBody>
          <a:bodyPr wrap="square" rIns="0" rtlCol="0">
            <a:normAutofit/>
          </a:bodyPr>
          <a:lstStyle/>
          <a:p>
            <a:endParaRPr lang="en-US" b="1" dirty="0">
              <a:solidFill>
                <a:schemeClr val="accent2"/>
              </a:solidFill>
            </a:endParaRPr>
          </a:p>
        </p:txBody>
      </p:sp>
      <p:sp>
        <p:nvSpPr>
          <p:cNvPr id="25" name="TextBox 24">
            <a:extLst>
              <a:ext uri="{FF2B5EF4-FFF2-40B4-BE49-F238E27FC236}">
                <a16:creationId xmlns:a16="http://schemas.microsoft.com/office/drawing/2014/main" id="{ADBC155B-5DDB-BA89-4DD7-BE6D6180328A}"/>
              </a:ext>
            </a:extLst>
          </p:cNvPr>
          <p:cNvSpPr txBox="1"/>
          <p:nvPr/>
        </p:nvSpPr>
        <p:spPr>
          <a:xfrm>
            <a:off x="4485671" y="5041130"/>
            <a:ext cx="573024" cy="369332"/>
          </a:xfrm>
          <a:prstGeom prst="rect">
            <a:avLst/>
          </a:prstGeom>
          <a:noFill/>
        </p:spPr>
        <p:txBody>
          <a:bodyPr wrap="square" rIns="0" rtlCol="0">
            <a:normAutofit/>
          </a:bodyPr>
          <a:lstStyle/>
          <a:p>
            <a:endParaRPr lang="en-US" b="1" dirty="0">
              <a:solidFill>
                <a:schemeClr val="accent2"/>
              </a:solidFill>
            </a:endParaRPr>
          </a:p>
        </p:txBody>
      </p:sp>
      <p:graphicFrame>
        <p:nvGraphicFramePr>
          <p:cNvPr id="5" name="Table 4">
            <a:extLst>
              <a:ext uri="{FF2B5EF4-FFF2-40B4-BE49-F238E27FC236}">
                <a16:creationId xmlns:a16="http://schemas.microsoft.com/office/drawing/2014/main" id="{37786C6B-789E-9425-A9EA-582EC0E49DE5}"/>
              </a:ext>
            </a:extLst>
          </p:cNvPr>
          <p:cNvGraphicFramePr>
            <a:graphicFrameLocks noGrp="1"/>
          </p:cNvGraphicFramePr>
          <p:nvPr>
            <p:extLst>
              <p:ext uri="{D42A27DB-BD31-4B8C-83A1-F6EECF244321}">
                <p14:modId xmlns:p14="http://schemas.microsoft.com/office/powerpoint/2010/main" val="289716560"/>
              </p:ext>
            </p:extLst>
          </p:nvPr>
        </p:nvGraphicFramePr>
        <p:xfrm>
          <a:off x="226138" y="1644625"/>
          <a:ext cx="4748982" cy="5018952"/>
        </p:xfrm>
        <a:graphic>
          <a:graphicData uri="http://schemas.openxmlformats.org/drawingml/2006/table">
            <a:tbl>
              <a:tblPr bandRow="1">
                <a:tableStyleId>{BDBED569-4797-4DF1-A0F4-6AAB3CD982D8}</a:tableStyleId>
              </a:tblPr>
              <a:tblGrid>
                <a:gridCol w="1567264">
                  <a:extLst>
                    <a:ext uri="{9D8B030D-6E8A-4147-A177-3AD203B41FA5}">
                      <a16:colId xmlns:a16="http://schemas.microsoft.com/office/drawing/2014/main" val="748818067"/>
                    </a:ext>
                  </a:extLst>
                </a:gridCol>
                <a:gridCol w="1590859">
                  <a:extLst>
                    <a:ext uri="{9D8B030D-6E8A-4147-A177-3AD203B41FA5}">
                      <a16:colId xmlns:a16="http://schemas.microsoft.com/office/drawing/2014/main" val="2851733372"/>
                    </a:ext>
                  </a:extLst>
                </a:gridCol>
                <a:gridCol w="1590859">
                  <a:extLst>
                    <a:ext uri="{9D8B030D-6E8A-4147-A177-3AD203B41FA5}">
                      <a16:colId xmlns:a16="http://schemas.microsoft.com/office/drawing/2014/main" val="184468657"/>
                    </a:ext>
                  </a:extLst>
                </a:gridCol>
              </a:tblGrid>
              <a:tr h="769751">
                <a:tc>
                  <a:txBody>
                    <a:bodyPr/>
                    <a:lstStyle/>
                    <a:p>
                      <a:pPr algn="l"/>
                      <a:r>
                        <a:rPr lang="en-US" dirty="0">
                          <a:effectLst/>
                        </a:rPr>
                        <a:t>Primary objects</a:t>
                      </a:r>
                    </a:p>
                  </a:txBody>
                  <a:tcPr anchor="ctr"/>
                </a:tc>
                <a:tc>
                  <a:txBody>
                    <a:bodyPr/>
                    <a:lstStyle/>
                    <a:p>
                      <a:pPr algn="l"/>
                      <a:r>
                        <a:rPr lang="en-US" dirty="0">
                          <a:effectLst/>
                        </a:rPr>
                        <a:t>Objects detected</a:t>
                      </a:r>
                    </a:p>
                  </a:txBody>
                  <a:tcPr anchor="ctr"/>
                </a:tc>
                <a:tc>
                  <a:txBody>
                    <a:bodyPr/>
                    <a:lstStyle/>
                    <a:p>
                      <a:pPr algn="l"/>
                      <a:r>
                        <a:rPr lang="en-US" dirty="0">
                          <a:effectLst/>
                        </a:rPr>
                        <a:t>Detection Outcome</a:t>
                      </a:r>
                    </a:p>
                  </a:txBody>
                  <a:tcPr anchor="ctr"/>
                </a:tc>
                <a:extLst>
                  <a:ext uri="{0D108BD9-81ED-4DB2-BD59-A6C34878D82A}">
                    <a16:rowId xmlns:a16="http://schemas.microsoft.com/office/drawing/2014/main" val="1779091535"/>
                  </a:ext>
                </a:extLst>
              </a:tr>
              <a:tr h="488870">
                <a:tc>
                  <a:txBody>
                    <a:bodyPr/>
                    <a:lstStyle/>
                    <a:p>
                      <a:r>
                        <a:rPr lang="en-US" dirty="0"/>
                        <a:t>bicycle</a:t>
                      </a:r>
                    </a:p>
                  </a:txBody>
                  <a:tcPr anchor="ctr"/>
                </a:tc>
                <a:tc>
                  <a:txBody>
                    <a:bodyPr/>
                    <a:lstStyle/>
                    <a:p>
                      <a:r>
                        <a:rPr lang="en-US" dirty="0" err="1"/>
                        <a:t>bicyle</a:t>
                      </a:r>
                      <a:r>
                        <a:rPr lang="en-US" dirty="0"/>
                        <a:t>, motorcycle</a:t>
                      </a:r>
                    </a:p>
                  </a:txBody>
                  <a:tcPr anchor="ctr"/>
                </a:tc>
                <a:tc>
                  <a:txBody>
                    <a:bodyPr/>
                    <a:lstStyle/>
                    <a:p>
                      <a:r>
                        <a:rPr lang="en-US" dirty="0"/>
                        <a:t>Correct (0.3)</a:t>
                      </a:r>
                    </a:p>
                  </a:txBody>
                  <a:tcPr anchor="ctr"/>
                </a:tc>
                <a:extLst>
                  <a:ext uri="{0D108BD9-81ED-4DB2-BD59-A6C34878D82A}">
                    <a16:rowId xmlns:a16="http://schemas.microsoft.com/office/drawing/2014/main" val="3157275310"/>
                  </a:ext>
                </a:extLst>
              </a:tr>
              <a:tr h="488870">
                <a:tc>
                  <a:txBody>
                    <a:bodyPr/>
                    <a:lstStyle/>
                    <a:p>
                      <a:r>
                        <a:rPr lang="en-US" dirty="0"/>
                        <a:t>person</a:t>
                      </a:r>
                    </a:p>
                  </a:txBody>
                  <a:tcPr anchor="ctr"/>
                </a:tc>
                <a:tc>
                  <a:txBody>
                    <a:bodyPr/>
                    <a:lstStyle/>
                    <a:p>
                      <a:r>
                        <a:rPr lang="en-US" dirty="0"/>
                        <a:t>Person, carriage</a:t>
                      </a:r>
                    </a:p>
                  </a:txBody>
                  <a:tcPr anchor="ctr"/>
                </a:tc>
                <a:tc>
                  <a:txBody>
                    <a:bodyPr/>
                    <a:lstStyle/>
                    <a:p>
                      <a:r>
                        <a:rPr lang="en-US" dirty="0"/>
                        <a:t>Correct(0.51)</a:t>
                      </a:r>
                    </a:p>
                  </a:txBody>
                  <a:tcPr anchor="ctr"/>
                </a:tc>
                <a:extLst>
                  <a:ext uri="{0D108BD9-81ED-4DB2-BD59-A6C34878D82A}">
                    <a16:rowId xmlns:a16="http://schemas.microsoft.com/office/drawing/2014/main" val="632309664"/>
                  </a:ext>
                </a:extLst>
              </a:tr>
              <a:tr h="1099645">
                <a:tc>
                  <a:txBody>
                    <a:bodyPr/>
                    <a:lstStyle/>
                    <a:p>
                      <a:r>
                        <a:rPr lang="en-US" dirty="0"/>
                        <a:t>Tower</a:t>
                      </a:r>
                    </a:p>
                  </a:txBody>
                  <a:tcPr anchor="ctr"/>
                </a:tc>
                <a:tc>
                  <a:txBody>
                    <a:bodyPr/>
                    <a:lstStyle/>
                    <a:p>
                      <a:r>
                        <a:rPr lang="en-US" dirty="0"/>
                        <a:t>Tower</a:t>
                      </a:r>
                    </a:p>
                  </a:txBody>
                  <a:tcPr anchor="ctr"/>
                </a:tc>
                <a:tc>
                  <a:txBody>
                    <a:bodyPr/>
                    <a:lstStyle/>
                    <a:p>
                      <a:r>
                        <a:rPr lang="en-US" dirty="0"/>
                        <a:t>misclassified</a:t>
                      </a:r>
                    </a:p>
                  </a:txBody>
                  <a:tcPr anchor="ctr"/>
                </a:tc>
                <a:extLst>
                  <a:ext uri="{0D108BD9-81ED-4DB2-BD59-A6C34878D82A}">
                    <a16:rowId xmlns:a16="http://schemas.microsoft.com/office/drawing/2014/main" val="939665565"/>
                  </a:ext>
                </a:extLst>
              </a:tr>
              <a:tr h="1099645">
                <a:tc>
                  <a:txBody>
                    <a:bodyPr/>
                    <a:lstStyle/>
                    <a:p>
                      <a:r>
                        <a:rPr lang="en-US" dirty="0"/>
                        <a:t>Bus</a:t>
                      </a:r>
                    </a:p>
                  </a:txBody>
                  <a:tcPr anchor="ctr"/>
                </a:tc>
                <a:tc>
                  <a:txBody>
                    <a:bodyPr/>
                    <a:lstStyle/>
                    <a:p>
                      <a:r>
                        <a:rPr lang="en-US" dirty="0"/>
                        <a:t>Bus, truck, sheep, person</a:t>
                      </a:r>
                    </a:p>
                  </a:txBody>
                  <a:tcPr anchor="ctr"/>
                </a:tc>
                <a:tc>
                  <a:txBody>
                    <a:bodyPr/>
                    <a:lstStyle/>
                    <a:p>
                      <a:r>
                        <a:rPr lang="en-US" dirty="0"/>
                        <a:t>Correct (0.5)</a:t>
                      </a:r>
                    </a:p>
                  </a:txBody>
                  <a:tcPr anchor="ctr"/>
                </a:tc>
                <a:extLst>
                  <a:ext uri="{0D108BD9-81ED-4DB2-BD59-A6C34878D82A}">
                    <a16:rowId xmlns:a16="http://schemas.microsoft.com/office/drawing/2014/main" val="1493360398"/>
                  </a:ext>
                </a:extLst>
              </a:tr>
              <a:tr h="769751">
                <a:tc>
                  <a:txBody>
                    <a:bodyPr/>
                    <a:lstStyle/>
                    <a:p>
                      <a:r>
                        <a:rPr lang="en-US" dirty="0"/>
                        <a:t>Bird</a:t>
                      </a:r>
                    </a:p>
                  </a:txBody>
                  <a:tcPr anchor="ctr"/>
                </a:tc>
                <a:tc>
                  <a:txBody>
                    <a:bodyPr/>
                    <a:lstStyle/>
                    <a:p>
                      <a:r>
                        <a:rPr lang="en-US" dirty="0"/>
                        <a:t>Bird</a:t>
                      </a:r>
                    </a:p>
                  </a:txBody>
                  <a:tcPr anchor="ctr"/>
                </a:tc>
                <a:tc>
                  <a:txBody>
                    <a:bodyPr/>
                    <a:lstStyle/>
                    <a:p>
                      <a:r>
                        <a:rPr lang="en-US" dirty="0"/>
                        <a:t>Correct (0.74)</a:t>
                      </a:r>
                    </a:p>
                  </a:txBody>
                  <a:tcPr anchor="ctr"/>
                </a:tc>
                <a:extLst>
                  <a:ext uri="{0D108BD9-81ED-4DB2-BD59-A6C34878D82A}">
                    <a16:rowId xmlns:a16="http://schemas.microsoft.com/office/drawing/2014/main" val="721667292"/>
                  </a:ext>
                </a:extLst>
              </a:tr>
            </a:tbl>
          </a:graphicData>
        </a:graphic>
      </p:graphicFrame>
    </p:spTree>
    <p:extLst>
      <p:ext uri="{BB962C8B-B14F-4D97-AF65-F5344CB8AC3E}">
        <p14:creationId xmlns:p14="http://schemas.microsoft.com/office/powerpoint/2010/main" val="2669064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C2D3DE1-2103-9D50-409D-6CE91C0008FA}"/>
              </a:ext>
            </a:extLst>
          </p:cNvPr>
          <p:cNvSpPr/>
          <p:nvPr/>
        </p:nvSpPr>
        <p:spPr>
          <a:xfrm>
            <a:off x="-177" y="-1"/>
            <a:ext cx="609600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2" name="Title 1">
            <a:extLst>
              <a:ext uri="{FF2B5EF4-FFF2-40B4-BE49-F238E27FC236}">
                <a16:creationId xmlns:a16="http://schemas.microsoft.com/office/drawing/2014/main" id="{B4D8A5BA-5BCB-69C4-8F04-A61FF8D4A893}"/>
              </a:ext>
            </a:extLst>
          </p:cNvPr>
          <p:cNvSpPr>
            <a:spLocks noGrp="1"/>
          </p:cNvSpPr>
          <p:nvPr>
            <p:ph type="title"/>
            <p:custDataLst>
              <p:tags r:id="rId1"/>
            </p:custDataLst>
          </p:nvPr>
        </p:nvSpPr>
        <p:spPr>
          <a:xfrm>
            <a:off x="609600" y="776645"/>
            <a:ext cx="5221184" cy="917968"/>
          </a:xfrm>
        </p:spPr>
        <p:txBody>
          <a:bodyPr anchor="t">
            <a:normAutofit/>
          </a:bodyPr>
          <a:lstStyle/>
          <a:p>
            <a:r>
              <a:rPr lang="en-US" sz="2600" dirty="0"/>
              <a:t>Reinforcement Learning: Pong Environment</a:t>
            </a:r>
          </a:p>
        </p:txBody>
      </p:sp>
      <p:sp>
        <p:nvSpPr>
          <p:cNvPr id="4" name="Content Placeholder 3">
            <a:extLst>
              <a:ext uri="{FF2B5EF4-FFF2-40B4-BE49-F238E27FC236}">
                <a16:creationId xmlns:a16="http://schemas.microsoft.com/office/drawing/2014/main" id="{B2C6843D-87AE-C9C5-2ABD-A651ACF46903}"/>
              </a:ext>
            </a:extLst>
          </p:cNvPr>
          <p:cNvSpPr>
            <a:spLocks noGrp="1"/>
          </p:cNvSpPr>
          <p:nvPr>
            <p:ph sz="half" idx="2"/>
            <p:custDataLst>
              <p:tags r:id="rId2"/>
            </p:custDataLst>
          </p:nvPr>
        </p:nvSpPr>
        <p:spPr>
          <a:xfrm>
            <a:off x="6555179" y="468868"/>
            <a:ext cx="5027220" cy="5931932"/>
          </a:xfrm>
        </p:spPr>
        <p:txBody>
          <a:bodyPr anchor="ctr">
            <a:normAutofit/>
          </a:bodyPr>
          <a:lstStyle/>
          <a:p>
            <a:pPr marL="400041" indent="-280981">
              <a:lnSpc>
                <a:spcPct val="120000"/>
              </a:lnSpc>
              <a:buClr>
                <a:schemeClr val="accent1"/>
              </a:buClr>
            </a:pPr>
            <a:r>
              <a:rPr lang="en-US" dirty="0"/>
              <a:t>Game: Classic Pong, chosen for its simple yet dynamic nature and clear objective.
Objective: Control a vertical paddle to intercept a moving ball, preventing it from passing your side while trying to score points by making it pass the opponent's paddle.
Environment: 2D rectangular screen with two paddles moving vertically along the left and right edges, and a ball that moves horizontally and vertically with realistic bouncing off walls and paddles.</a:t>
            </a:r>
          </a:p>
        </p:txBody>
      </p:sp>
      <p:sp>
        <p:nvSpPr>
          <p:cNvPr id="3" name="Rectangle 2">
            <a:extLst>
              <a:ext uri="{FF2B5EF4-FFF2-40B4-BE49-F238E27FC236}">
                <a16:creationId xmlns:a16="http://schemas.microsoft.com/office/drawing/2014/main" id="{57FC0E3B-52A0-577F-8E7D-53A45B67F8A7}"/>
              </a:ext>
            </a:extLst>
          </p:cNvPr>
          <p:cNvSpPr/>
          <p:nvPr>
            <p:custDataLst>
              <p:tags r:id="rId3"/>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
        <p:nvSpPr>
          <p:cNvPr id="5" name="TextBox 4">
            <a:extLst>
              <a:ext uri="{FF2B5EF4-FFF2-40B4-BE49-F238E27FC236}">
                <a16:creationId xmlns:a16="http://schemas.microsoft.com/office/drawing/2014/main" id="{348AAFE6-435B-BF8C-FCA1-EC54259E8607}"/>
              </a:ext>
            </a:extLst>
          </p:cNvPr>
          <p:cNvSpPr txBox="1"/>
          <p:nvPr>
            <p:custDataLst>
              <p:tags r:id="rId4"/>
            </p:custDataLst>
          </p:nvPr>
        </p:nvSpPr>
        <p:spPr>
          <a:xfrm>
            <a:off x="609600" y="460338"/>
            <a:ext cx="5486400" cy="307777"/>
          </a:xfrm>
          <a:prstGeom prst="rect">
            <a:avLst/>
          </a:prstGeom>
          <a:noFill/>
        </p:spPr>
        <p:txBody>
          <a:bodyPr wrap="square">
            <a:spAutoFit/>
          </a:bodyPr>
          <a:lstStyle/>
          <a:p>
            <a:r>
              <a:rPr lang="en-US" sz="1400" dirty="0">
                <a:solidFill>
                  <a:schemeClr val="accent1"/>
                </a:solidFill>
              </a:rPr>
              <a:t>Reinforcement Learning Game Design Strategy</a:t>
            </a:r>
          </a:p>
        </p:txBody>
      </p:sp>
      <p:pic>
        <p:nvPicPr>
          <p:cNvPr id="7" name="Picture Placeholder 8">
            <a:extLst>
              <a:ext uri="{FF2B5EF4-FFF2-40B4-BE49-F238E27FC236}">
                <a16:creationId xmlns:a16="http://schemas.microsoft.com/office/drawing/2014/main" id="{193DC4AE-3DB5-46BF-B01D-715002AD2C66}"/>
              </a:ext>
            </a:extLst>
          </p:cNvPr>
          <p:cNvPicPr>
            <a:picLocks noChangeAspect="1"/>
          </p:cNvPicPr>
          <p:nvPr>
            <p:custDataLst>
              <p:tags r:id="rId5"/>
            </p:custDataLst>
          </p:nvPr>
        </p:nvPicPr>
        <p:blipFill rotWithShape="1">
          <a:blip r:embed="rId8" cstate="screen">
            <a:alphaModFix amt="85000"/>
            <a:extLst>
              <a:ext uri="{28A0092B-C50C-407E-A947-70E740481C1C}">
                <a14:useLocalDpi xmlns:a14="http://schemas.microsoft.com/office/drawing/2010/main"/>
              </a:ext>
            </a:extLst>
          </a:blip>
          <a:srcRect t="8286" b="8286"/>
          <a:stretch/>
        </p:blipFill>
        <p:spPr>
          <a:xfrm>
            <a:off x="476720" y="1694613"/>
            <a:ext cx="4912425" cy="4447071"/>
          </a:xfrm>
          <a:prstGeom prst="rect">
            <a:avLst/>
          </a:prstGeom>
        </p:spPr>
      </p:pic>
    </p:spTree>
    <p:extLst>
      <p:ext uri="{BB962C8B-B14F-4D97-AF65-F5344CB8AC3E}">
        <p14:creationId xmlns:p14="http://schemas.microsoft.com/office/powerpoint/2010/main" val="3516314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ABA96-98F6-F7C8-F068-9B95983810C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FEE20BF-443A-6A1D-31AE-91A995FBB643}"/>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Reinforcement Learning</a:t>
            </a:r>
          </a:p>
        </p:txBody>
      </p:sp>
      <p:sp>
        <p:nvSpPr>
          <p:cNvPr id="13" name="Title 12">
            <a:extLst>
              <a:ext uri="{FF2B5EF4-FFF2-40B4-BE49-F238E27FC236}">
                <a16:creationId xmlns:a16="http://schemas.microsoft.com/office/drawing/2014/main" id="{0E112FC7-AC0D-A59D-BDC8-E3F8CE44C8F3}"/>
              </a:ext>
            </a:extLst>
          </p:cNvPr>
          <p:cNvSpPr>
            <a:spLocks noGrp="1"/>
          </p:cNvSpPr>
          <p:nvPr>
            <p:ph type="title"/>
            <p:custDataLst>
              <p:tags r:id="rId2"/>
            </p:custDataLst>
          </p:nvPr>
        </p:nvSpPr>
        <p:spPr>
          <a:xfrm>
            <a:off x="609600" y="700741"/>
            <a:ext cx="10972800" cy="792480"/>
          </a:xfrm>
        </p:spPr>
        <p:txBody>
          <a:bodyPr/>
          <a:lstStyle/>
          <a:p>
            <a:r>
              <a:rPr lang="en-US" dirty="0"/>
              <a:t>States, Actions, and Rewards in Pong</a:t>
            </a:r>
          </a:p>
        </p:txBody>
      </p:sp>
      <p:sp>
        <p:nvSpPr>
          <p:cNvPr id="14" name="Content Placeholder 13">
            <a:extLst>
              <a:ext uri="{FF2B5EF4-FFF2-40B4-BE49-F238E27FC236}">
                <a16:creationId xmlns:a16="http://schemas.microsoft.com/office/drawing/2014/main" id="{EDA73D53-86A7-3BF7-5188-8E1AE71EA528}"/>
              </a:ext>
            </a:extLst>
          </p:cNvPr>
          <p:cNvSpPr>
            <a:spLocks noGrp="1"/>
          </p:cNvSpPr>
          <p:nvPr>
            <p:ph sz="half" idx="14"/>
            <p:custDataLst>
              <p:tags r:id="rId3"/>
            </p:custDataLst>
          </p:nvPr>
        </p:nvSpPr>
        <p:spPr>
          <a:xfrm>
            <a:off x="6896764" y="1604981"/>
            <a:ext cx="4685636" cy="1460500"/>
          </a:xfrm>
        </p:spPr>
        <p:txBody>
          <a:bodyPr vert="horz" lIns="91440" tIns="45720" rIns="91440" bIns="45720" rtlCol="0" anchor="t">
            <a:normAutofit/>
          </a:bodyPr>
          <a:lstStyle/>
          <a:p>
            <a:pPr>
              <a:lnSpc>
                <a:spcPct val="114000"/>
              </a:lnSpc>
            </a:pPr>
            <a:r>
              <a:rPr lang="en-US" sz="1400"/>
              <a:t>The state was represented by a vector containing: Player Paddle Y Position, Ball X Position, Ball Y Position, Ball X Velocity, Ball Y Velocity, and optionally Opponent Paddle Y Position.</a:t>
            </a:r>
          </a:p>
        </p:txBody>
      </p:sp>
      <p:sp>
        <p:nvSpPr>
          <p:cNvPr id="15" name="Content Placeholder 14">
            <a:extLst>
              <a:ext uri="{FF2B5EF4-FFF2-40B4-BE49-F238E27FC236}">
                <a16:creationId xmlns:a16="http://schemas.microsoft.com/office/drawing/2014/main" id="{23072383-E925-A57F-832D-A6E3B20DD494}"/>
              </a:ext>
            </a:extLst>
          </p:cNvPr>
          <p:cNvSpPr>
            <a:spLocks noGrp="1"/>
          </p:cNvSpPr>
          <p:nvPr>
            <p:ph sz="half" idx="15"/>
            <p:custDataLst>
              <p:tags r:id="rId4"/>
            </p:custDataLst>
          </p:nvPr>
        </p:nvSpPr>
        <p:spPr>
          <a:xfrm>
            <a:off x="6896764" y="3149600"/>
            <a:ext cx="4685636" cy="1460500"/>
          </a:xfrm>
        </p:spPr>
        <p:txBody>
          <a:bodyPr vert="horz" lIns="91440" tIns="45720" rIns="91440" bIns="45720" rtlCol="0" anchor="t">
            <a:normAutofit/>
          </a:bodyPr>
          <a:lstStyle/>
          <a:p>
            <a:pPr>
              <a:lnSpc>
                <a:spcPct val="114000"/>
              </a:lnSpc>
            </a:pPr>
            <a:r>
              <a:rPr lang="en-US" sz="1400"/>
              <a:t>The agent's discrete actions were: Move Up, Move Down, and Stay Still, controlling the paddle's vertical movement to intercept the ball.</a:t>
            </a:r>
          </a:p>
        </p:txBody>
      </p:sp>
      <p:sp>
        <p:nvSpPr>
          <p:cNvPr id="16" name="Content Placeholder 15">
            <a:extLst>
              <a:ext uri="{FF2B5EF4-FFF2-40B4-BE49-F238E27FC236}">
                <a16:creationId xmlns:a16="http://schemas.microsoft.com/office/drawing/2014/main" id="{1C8DDEE8-3982-B438-85A9-94D71C1A7ADA}"/>
              </a:ext>
            </a:extLst>
          </p:cNvPr>
          <p:cNvSpPr>
            <a:spLocks noGrp="1"/>
          </p:cNvSpPr>
          <p:nvPr>
            <p:ph sz="half" idx="16"/>
            <p:custDataLst>
              <p:tags r:id="rId5"/>
            </p:custDataLst>
          </p:nvPr>
        </p:nvSpPr>
        <p:spPr>
          <a:xfrm>
            <a:off x="6896764" y="4694219"/>
            <a:ext cx="4685636" cy="1460500"/>
          </a:xfrm>
        </p:spPr>
        <p:txBody>
          <a:bodyPr vert="horz" lIns="91440" tIns="45720" rIns="91440" bIns="45720" rtlCol="0" anchor="t">
            <a:normAutofit/>
          </a:bodyPr>
          <a:lstStyle/>
          <a:p>
            <a:pPr>
              <a:lnSpc>
                <a:spcPct val="114000"/>
              </a:lnSpc>
            </a:pPr>
            <a:r>
              <a:rPr lang="en-US" sz="1400"/>
              <a:t>Reward (+1.0) for scoring a point, penalty (-1.0) for opponent scoring, shaping reward (+0.1) optionally for hitting the ball, and neutral reward (0.0) for wall bounces.</a:t>
            </a:r>
          </a:p>
        </p:txBody>
      </p:sp>
      <p:sp>
        <p:nvSpPr>
          <p:cNvPr id="17" name="Text Placeholder 16">
            <a:extLst>
              <a:ext uri="{FF2B5EF4-FFF2-40B4-BE49-F238E27FC236}">
                <a16:creationId xmlns:a16="http://schemas.microsoft.com/office/drawing/2014/main" id="{6F03B27F-2D26-B73C-3E0E-DC3F243D884C}"/>
              </a:ext>
            </a:extLst>
          </p:cNvPr>
          <p:cNvSpPr>
            <a:spLocks noGrp="1"/>
          </p:cNvSpPr>
          <p:nvPr>
            <p:ph type="body" idx="17"/>
            <p:custDataLst>
              <p:tags r:id="rId6"/>
            </p:custDataLst>
          </p:nvPr>
        </p:nvSpPr>
        <p:spPr>
          <a:xfrm>
            <a:off x="5041233" y="1604981"/>
            <a:ext cx="1720515" cy="1460500"/>
          </a:xfrm>
        </p:spPr>
        <p:txBody>
          <a:bodyPr vert="horz" lIns="91440" tIns="45720" rIns="91440" bIns="45720" rtlCol="0" anchor="t">
            <a:normAutofit/>
          </a:bodyPr>
          <a:lstStyle/>
          <a:p>
            <a:pPr>
              <a:lnSpc>
                <a:spcPct val="114000"/>
              </a:lnSpc>
            </a:pPr>
            <a:r>
              <a:rPr lang="en-US" sz="1400" dirty="0">
                <a:latin typeface="+mj-lt"/>
              </a:rPr>
              <a:t>States (S)</a:t>
            </a:r>
          </a:p>
        </p:txBody>
      </p:sp>
      <p:sp>
        <p:nvSpPr>
          <p:cNvPr id="18" name="Text Placeholder 17">
            <a:extLst>
              <a:ext uri="{FF2B5EF4-FFF2-40B4-BE49-F238E27FC236}">
                <a16:creationId xmlns:a16="http://schemas.microsoft.com/office/drawing/2014/main" id="{365C9065-669D-F268-78FB-2FFFD79A1B5D}"/>
              </a:ext>
            </a:extLst>
          </p:cNvPr>
          <p:cNvSpPr>
            <a:spLocks noGrp="1"/>
          </p:cNvSpPr>
          <p:nvPr>
            <p:ph type="body" idx="18"/>
            <p:custDataLst>
              <p:tags r:id="rId7"/>
            </p:custDataLst>
          </p:nvPr>
        </p:nvSpPr>
        <p:spPr>
          <a:xfrm>
            <a:off x="5041234" y="3149600"/>
            <a:ext cx="1720515" cy="1460500"/>
          </a:xfrm>
        </p:spPr>
        <p:txBody>
          <a:bodyPr vert="horz" lIns="91440" tIns="45720" rIns="91440" bIns="45720" rtlCol="0" anchor="t">
            <a:normAutofit/>
          </a:bodyPr>
          <a:lstStyle/>
          <a:p>
            <a:pPr>
              <a:lnSpc>
                <a:spcPct val="114000"/>
              </a:lnSpc>
            </a:pPr>
            <a:r>
              <a:rPr lang="en-US" sz="1400" dirty="0">
                <a:latin typeface="+mj-lt"/>
              </a:rPr>
              <a:t>Actions (A)</a:t>
            </a:r>
          </a:p>
        </p:txBody>
      </p:sp>
      <p:sp>
        <p:nvSpPr>
          <p:cNvPr id="19" name="Text Placeholder 18">
            <a:extLst>
              <a:ext uri="{FF2B5EF4-FFF2-40B4-BE49-F238E27FC236}">
                <a16:creationId xmlns:a16="http://schemas.microsoft.com/office/drawing/2014/main" id="{43457729-A8BE-E61D-9705-C066E39BCD44}"/>
              </a:ext>
            </a:extLst>
          </p:cNvPr>
          <p:cNvSpPr>
            <a:spLocks noGrp="1"/>
          </p:cNvSpPr>
          <p:nvPr>
            <p:ph type="body" idx="19"/>
            <p:custDataLst>
              <p:tags r:id="rId8"/>
            </p:custDataLst>
          </p:nvPr>
        </p:nvSpPr>
        <p:spPr>
          <a:xfrm>
            <a:off x="5041234" y="4694219"/>
            <a:ext cx="1720515" cy="1460500"/>
          </a:xfrm>
        </p:spPr>
        <p:txBody>
          <a:bodyPr vert="horz" lIns="91440" tIns="45720" rIns="91440" bIns="45720" rtlCol="0" anchor="t">
            <a:normAutofit/>
          </a:bodyPr>
          <a:lstStyle/>
          <a:p>
            <a:pPr>
              <a:lnSpc>
                <a:spcPct val="114000"/>
              </a:lnSpc>
            </a:pPr>
            <a:r>
              <a:rPr lang="en-US" sz="1400" dirty="0">
                <a:latin typeface="+mj-lt"/>
              </a:rPr>
              <a:t>Rewards (R)</a:t>
            </a:r>
          </a:p>
        </p:txBody>
      </p:sp>
      <p:pic>
        <p:nvPicPr>
          <p:cNvPr id="2" name="Graphic 1">
            <a:extLst>
              <a:ext uri="{FF2B5EF4-FFF2-40B4-BE49-F238E27FC236}">
                <a16:creationId xmlns:a16="http://schemas.microsoft.com/office/drawing/2014/main" id="{8A313C0B-9D9C-C090-F668-F06C742B8205}"/>
              </a:ext>
            </a:extLst>
          </p:cNvPr>
          <p:cNvPicPr>
            <a:picLocks noChangeAspect="1"/>
          </p:cNvPicPr>
          <p:nvPr>
            <p:custDataLst>
              <p:tags r:id="rId9"/>
            </p:custDataLst>
          </p:nvPr>
        </p:nvPicPr>
        <p:blipFill>
          <a:blip r:embed="rId16">
            <a:extLst>
              <a:ext uri="{96DAC541-7B7A-43D3-8B79-37D633B846F1}">
                <asvg:svgBlip xmlns:asvg="http://schemas.microsoft.com/office/drawing/2016/SVG/main" r:embed="rId17"/>
              </a:ext>
            </a:extLst>
          </a:blip>
          <a:stretch>
            <a:fillRect/>
          </a:stretch>
        </p:blipFill>
        <p:spPr>
          <a:xfrm>
            <a:off x="4569462" y="1629128"/>
            <a:ext cx="320040" cy="320040"/>
          </a:xfrm>
          <a:prstGeom prst="rect">
            <a:avLst/>
          </a:prstGeom>
        </p:spPr>
      </p:pic>
      <p:pic>
        <p:nvPicPr>
          <p:cNvPr id="3" name="Graphic 2">
            <a:extLst>
              <a:ext uri="{FF2B5EF4-FFF2-40B4-BE49-F238E27FC236}">
                <a16:creationId xmlns:a16="http://schemas.microsoft.com/office/drawing/2014/main" id="{F0AC720D-EC9E-8D0E-9981-5A9F3188338C}"/>
              </a:ext>
            </a:extLst>
          </p:cNvPr>
          <p:cNvPicPr>
            <a:picLocks noChangeAspect="1"/>
          </p:cNvPicPr>
          <p:nvPr>
            <p:custDataLst>
              <p:tags r:id="rId10"/>
            </p:custDataLst>
          </p:nvPr>
        </p:nvPicPr>
        <p:blipFill>
          <a:blip r:embed="rId18">
            <a:extLst>
              <a:ext uri="{96DAC541-7B7A-43D3-8B79-37D633B846F1}">
                <asvg:svgBlip xmlns:asvg="http://schemas.microsoft.com/office/drawing/2016/SVG/main" r:embed="rId19"/>
              </a:ext>
            </a:extLst>
          </a:blip>
          <a:stretch>
            <a:fillRect/>
          </a:stretch>
        </p:blipFill>
        <p:spPr>
          <a:xfrm>
            <a:off x="4569462" y="3187407"/>
            <a:ext cx="320040" cy="320040"/>
          </a:xfrm>
          <a:prstGeom prst="rect">
            <a:avLst/>
          </a:prstGeom>
        </p:spPr>
      </p:pic>
      <p:pic>
        <p:nvPicPr>
          <p:cNvPr id="4" name="Graphic 3">
            <a:extLst>
              <a:ext uri="{FF2B5EF4-FFF2-40B4-BE49-F238E27FC236}">
                <a16:creationId xmlns:a16="http://schemas.microsoft.com/office/drawing/2014/main" id="{EF21EFBC-E383-ED62-5F24-3F8E2A97B2C0}"/>
              </a:ext>
            </a:extLst>
          </p:cNvPr>
          <p:cNvPicPr>
            <a:picLocks noChangeAspect="1"/>
          </p:cNvPicPr>
          <p:nvPr>
            <p:custDataLst>
              <p:tags r:id="rId11"/>
            </p:custDataLst>
          </p:nvPr>
        </p:nvPicPr>
        <p:blipFill>
          <a:blip r:embed="rId20">
            <a:extLst>
              <a:ext uri="{96DAC541-7B7A-43D3-8B79-37D633B846F1}">
                <asvg:svgBlip xmlns:asvg="http://schemas.microsoft.com/office/drawing/2016/SVG/main" r:embed="rId21"/>
              </a:ext>
            </a:extLst>
          </a:blip>
          <a:stretch>
            <a:fillRect/>
          </a:stretch>
        </p:blipFill>
        <p:spPr>
          <a:xfrm>
            <a:off x="4569462" y="4745686"/>
            <a:ext cx="317500" cy="317500"/>
          </a:xfrm>
          <a:prstGeom prst="rect">
            <a:avLst/>
          </a:prstGeom>
        </p:spPr>
      </p:pic>
      <p:sp>
        <p:nvSpPr>
          <p:cNvPr id="5" name="Rectangle 4">
            <a:extLst>
              <a:ext uri="{FF2B5EF4-FFF2-40B4-BE49-F238E27FC236}">
                <a16:creationId xmlns:a16="http://schemas.microsoft.com/office/drawing/2014/main" id="{82E2AD94-3DE4-E374-1AA2-0F7AAFA413D2}"/>
              </a:ext>
            </a:extLst>
          </p:cNvPr>
          <p:cNvSpPr/>
          <p:nvPr>
            <p:custDataLst>
              <p:tags r:id="rId12"/>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8">
            <a:extLst>
              <a:ext uri="{FF2B5EF4-FFF2-40B4-BE49-F238E27FC236}">
                <a16:creationId xmlns:a16="http://schemas.microsoft.com/office/drawing/2014/main" id="{D0CE2ED1-BF99-3EAF-2E5D-A354F24525B6}"/>
              </a:ext>
            </a:extLst>
          </p:cNvPr>
          <p:cNvPicPr>
            <a:picLocks noChangeAspect="1"/>
          </p:cNvPicPr>
          <p:nvPr>
            <p:custDataLst>
              <p:tags r:id="rId13"/>
            </p:custDataLst>
          </p:nvPr>
        </p:nvPicPr>
        <p:blipFill rotWithShape="1">
          <a:blip r:embed="rId22">
            <a:alphaModFix amt="85000"/>
          </a:blip>
          <a:srcRect t="6363" b="6363"/>
          <a:stretch/>
        </p:blipFill>
        <p:spPr>
          <a:xfrm>
            <a:off x="609599" y="1604981"/>
            <a:ext cx="3474720" cy="4552278"/>
          </a:xfrm>
          <a:prstGeom prst="rect">
            <a:avLst/>
          </a:prstGeom>
        </p:spPr>
      </p:pic>
    </p:spTree>
    <p:extLst>
      <p:ext uri="{BB962C8B-B14F-4D97-AF65-F5344CB8AC3E}">
        <p14:creationId xmlns:p14="http://schemas.microsoft.com/office/powerpoint/2010/main" val="297886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1"/>
            </p:custDataLst>
          </p:nvPr>
        </p:nvSpPr>
        <p:spPr>
          <a:xfrm>
            <a:off x="609600" y="700741"/>
            <a:ext cx="10972800" cy="792480"/>
          </a:xfrm>
        </p:spPr>
        <p:txBody>
          <a:bodyPr/>
          <a:lstStyle/>
          <a:p>
            <a:r>
              <a:rPr lang="en-US"/>
              <a:t>RL Modeling Hypothesis &amp; State Representation</a:t>
            </a:r>
          </a:p>
        </p:txBody>
      </p:sp>
      <p:sp>
        <p:nvSpPr>
          <p:cNvPr id="2" name="Text Placeholder 1">
            <a:extLst>
              <a:ext uri="{FF2B5EF4-FFF2-40B4-BE49-F238E27FC236}">
                <a16:creationId xmlns:a16="http://schemas.microsoft.com/office/drawing/2014/main" id="{50DAD59D-6660-E3CC-EBBD-8F9A58AAA134}"/>
              </a:ext>
            </a:extLst>
          </p:cNvPr>
          <p:cNvSpPr>
            <a:spLocks noGrp="1"/>
          </p:cNvSpPr>
          <p:nvPr>
            <p:ph type="body" idx="1"/>
            <p:custDataLst>
              <p:tags r:id="rId2"/>
            </p:custDataLst>
          </p:nvPr>
        </p:nvSpPr>
        <p:spPr>
          <a:xfrm>
            <a:off x="609600" y="2031344"/>
            <a:ext cx="5069840" cy="560057"/>
          </a:xfrm>
        </p:spPr>
        <p:txBody>
          <a:bodyPr anchor="ctr">
            <a:normAutofit/>
          </a:bodyPr>
          <a:lstStyle/>
          <a:p>
            <a:pPr>
              <a:lnSpc>
                <a:spcPct val="100000"/>
              </a:lnSpc>
            </a:pPr>
            <a:r>
              <a:rPr lang="en-US" dirty="0">
                <a:solidFill>
                  <a:schemeClr val="tx2"/>
                </a:solidFill>
                <a:latin typeface="+mj-lt"/>
              </a:rPr>
              <a:t>State Representation and Action Selection</a:t>
            </a:r>
          </a:p>
        </p:txBody>
      </p:sp>
      <p:sp>
        <p:nvSpPr>
          <p:cNvPr id="3" name="Content Placeholder 2">
            <a:extLst>
              <a:ext uri="{FF2B5EF4-FFF2-40B4-BE49-F238E27FC236}">
                <a16:creationId xmlns:a16="http://schemas.microsoft.com/office/drawing/2014/main" id="{D45F11BD-1796-5EBC-FAC3-5CDD146B1139}"/>
              </a:ext>
            </a:extLst>
          </p:cNvPr>
          <p:cNvSpPr>
            <a:spLocks noGrp="1"/>
          </p:cNvSpPr>
          <p:nvPr>
            <p:ph sz="half" idx="2"/>
            <p:custDataLst>
              <p:tags r:id="rId3"/>
            </p:custDataLst>
          </p:nvPr>
        </p:nvSpPr>
        <p:spPr>
          <a:xfrm>
            <a:off x="609600" y="2591402"/>
            <a:ext cx="5069840" cy="3600078"/>
          </a:xfrm>
        </p:spPr>
        <p:txBody>
          <a:bodyPr/>
          <a:lstStyle/>
          <a:p>
            <a:pPr>
              <a:lnSpc>
                <a:spcPct val="100000"/>
              </a:lnSpc>
              <a:buClr>
                <a:schemeClr val="tx2"/>
              </a:buClr>
            </a:pPr>
            <a:r>
              <a:rPr lang="en-US"/>
              <a:t>State represented by a feature vector of 5-6 normalized variables.
Variables include player paddle Y position, ball X/Y positions, ball X/Y velocities, optional opponent paddle Y position.
Actions are discrete: move up, move down, stay still.
DQN estimates Q-values for each action based on state.
Epsilon-greedy strategy balances exploration and exploitation during training.</a:t>
            </a:r>
          </a:p>
        </p:txBody>
      </p:sp>
      <p:sp>
        <p:nvSpPr>
          <p:cNvPr id="7" name="Text Placeholder 6">
            <a:extLst>
              <a:ext uri="{FF2B5EF4-FFF2-40B4-BE49-F238E27FC236}">
                <a16:creationId xmlns:a16="http://schemas.microsoft.com/office/drawing/2014/main" id="{742DB6D4-ED85-3BE7-8A4B-9990F88085F9}"/>
              </a:ext>
            </a:extLst>
          </p:cNvPr>
          <p:cNvSpPr>
            <a:spLocks noGrp="1"/>
          </p:cNvSpPr>
          <p:nvPr>
            <p:ph type="body" sz="quarter" idx="3"/>
            <p:custDataLst>
              <p:tags r:id="rId4"/>
            </p:custDataLst>
          </p:nvPr>
        </p:nvSpPr>
        <p:spPr>
          <a:xfrm>
            <a:off x="6207762" y="2031344"/>
            <a:ext cx="5069839" cy="560057"/>
          </a:xfrm>
        </p:spPr>
        <p:txBody>
          <a:bodyPr anchor="ctr">
            <a:normAutofit/>
          </a:bodyPr>
          <a:lstStyle/>
          <a:p>
            <a:pPr>
              <a:lnSpc>
                <a:spcPct val="100000"/>
              </a:lnSpc>
            </a:pPr>
            <a:r>
              <a:rPr lang="en-US">
                <a:solidFill>
                  <a:schemeClr val="tx2"/>
                </a:solidFill>
                <a:latin typeface="+mj-lt"/>
              </a:rPr>
              <a:t>Reward and State Distribution</a:t>
            </a:r>
          </a:p>
        </p:txBody>
      </p:sp>
      <p:sp>
        <p:nvSpPr>
          <p:cNvPr id="8" name="Content Placeholder 7">
            <a:extLst>
              <a:ext uri="{FF2B5EF4-FFF2-40B4-BE49-F238E27FC236}">
                <a16:creationId xmlns:a16="http://schemas.microsoft.com/office/drawing/2014/main" id="{45FE15B0-B4BD-0C40-EECE-D127CDC241DA}"/>
              </a:ext>
            </a:extLst>
          </p:cNvPr>
          <p:cNvSpPr>
            <a:spLocks noGrp="1"/>
          </p:cNvSpPr>
          <p:nvPr>
            <p:ph sz="quarter" idx="4"/>
            <p:custDataLst>
              <p:tags r:id="rId5"/>
            </p:custDataLst>
          </p:nvPr>
        </p:nvSpPr>
        <p:spPr>
          <a:xfrm>
            <a:off x="6207761" y="2591402"/>
            <a:ext cx="5069840" cy="3600078"/>
          </a:xfrm>
        </p:spPr>
        <p:txBody>
          <a:bodyPr/>
          <a:lstStyle/>
          <a:p>
            <a:pPr>
              <a:lnSpc>
                <a:spcPct val="100000"/>
              </a:lnSpc>
              <a:buClr>
                <a:schemeClr val="tx2"/>
              </a:buClr>
            </a:pPr>
            <a:r>
              <a:rPr lang="en-US"/>
              <a:t>State transitions follow deterministic physics of Pong game.
Rewards are sparse, mainly at rally end (scoring events).
Reward +1.0 for player scoring, penalty -1.0 for opponent scoring.
Optional shaping reward +0.1 for hitting the ball.
Neutral reward (0.0) for other events like wall bounces.</a:t>
            </a:r>
          </a:p>
        </p:txBody>
      </p:sp>
      <p:sp>
        <p:nvSpPr>
          <p:cNvPr id="9" name="Rectangle 8">
            <a:extLst>
              <a:ext uri="{FF2B5EF4-FFF2-40B4-BE49-F238E27FC236}">
                <a16:creationId xmlns:a16="http://schemas.microsoft.com/office/drawing/2014/main" id="{5C9B4219-52FB-9E5E-4BA5-21DD097D59D4}"/>
              </a:ext>
            </a:extLst>
          </p:cNvPr>
          <p:cNvSpPr/>
          <p:nvPr>
            <p:custDataLst>
              <p:tags r:id="rId6"/>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81F9835-5037-CA81-CFC2-990E765B5847}"/>
              </a:ext>
            </a:extLst>
          </p:cNvPr>
          <p:cNvSpPr txBox="1"/>
          <p:nvPr>
            <p:custDataLst>
              <p:tags r:id="rId7"/>
            </p:custDataLst>
          </p:nvPr>
        </p:nvSpPr>
        <p:spPr>
          <a:xfrm>
            <a:off x="609600" y="460338"/>
            <a:ext cx="5486400" cy="414150"/>
          </a:xfrm>
          <a:prstGeom prst="rect">
            <a:avLst/>
          </a:prstGeom>
          <a:noFill/>
        </p:spPr>
        <p:txBody>
          <a:bodyPr wrap="square">
            <a:spAutoFit/>
          </a:bodyPr>
          <a:lstStyle/>
          <a:p>
            <a:r>
              <a:rPr lang="en-US" sz="1400">
                <a:solidFill>
                  <a:schemeClr val="tx2"/>
                </a:solidFill>
              </a:rPr>
              <a:t>Reinforcement Learning</a:t>
            </a:r>
          </a:p>
        </p:txBody>
      </p:sp>
      <p:sp>
        <p:nvSpPr>
          <p:cNvPr id="11" name="TextBox 10">
            <a:extLst>
              <a:ext uri="{FF2B5EF4-FFF2-40B4-BE49-F238E27FC236}">
                <a16:creationId xmlns:a16="http://schemas.microsoft.com/office/drawing/2014/main" id="{3E1D510F-4795-A7E4-5248-292427F46B62}"/>
              </a:ext>
            </a:extLst>
          </p:cNvPr>
          <p:cNvSpPr txBox="1"/>
          <p:nvPr/>
        </p:nvSpPr>
        <p:spPr>
          <a:xfrm>
            <a:off x="615142" y="1684034"/>
            <a:ext cx="842353" cy="400110"/>
          </a:xfrm>
          <a:prstGeom prst="rect">
            <a:avLst/>
          </a:prstGeom>
          <a:noFill/>
        </p:spPr>
        <p:txBody>
          <a:bodyPr wrap="square" rtlCol="0">
            <a:spAutoFit/>
          </a:bodyPr>
          <a:lstStyle/>
          <a:p>
            <a:r>
              <a:rPr lang="en-US" sz="2000" b="1" dirty="0">
                <a:solidFill>
                  <a:schemeClr val="accent2"/>
                </a:solidFill>
              </a:rPr>
              <a:t>01</a:t>
            </a:r>
          </a:p>
        </p:txBody>
      </p:sp>
      <p:sp>
        <p:nvSpPr>
          <p:cNvPr id="12" name="TextBox 11">
            <a:extLst>
              <a:ext uri="{FF2B5EF4-FFF2-40B4-BE49-F238E27FC236}">
                <a16:creationId xmlns:a16="http://schemas.microsoft.com/office/drawing/2014/main" id="{AC14B40C-92A8-CC3A-82F0-EA3582D882AE}"/>
              </a:ext>
            </a:extLst>
          </p:cNvPr>
          <p:cNvSpPr txBox="1"/>
          <p:nvPr/>
        </p:nvSpPr>
        <p:spPr>
          <a:xfrm>
            <a:off x="6207760" y="1684034"/>
            <a:ext cx="823784" cy="400110"/>
          </a:xfrm>
          <a:prstGeom prst="rect">
            <a:avLst/>
          </a:prstGeom>
          <a:noFill/>
        </p:spPr>
        <p:txBody>
          <a:bodyPr wrap="square" rtlCol="0">
            <a:spAutoFit/>
          </a:bodyPr>
          <a:lstStyle/>
          <a:p>
            <a:r>
              <a:rPr lang="en-US" sz="2000" b="1">
                <a:solidFill>
                  <a:schemeClr val="accent2"/>
                </a:solidFill>
              </a:rPr>
              <a:t>02</a:t>
            </a:r>
          </a:p>
        </p:txBody>
      </p:sp>
    </p:spTree>
    <p:extLst>
      <p:ext uri="{BB962C8B-B14F-4D97-AF65-F5344CB8AC3E}">
        <p14:creationId xmlns:p14="http://schemas.microsoft.com/office/powerpoint/2010/main" val="89318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1C394D-9457-9052-ED02-4E5AB20D7DB2}"/>
              </a:ext>
            </a:extLst>
          </p:cNvPr>
          <p:cNvSpPr/>
          <p:nvPr/>
        </p:nvSpPr>
        <p:spPr>
          <a:xfrm>
            <a:off x="6096000" y="0"/>
            <a:ext cx="609600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6" name="TextBox 5">
            <a:extLst>
              <a:ext uri="{FF2B5EF4-FFF2-40B4-BE49-F238E27FC236}">
                <a16:creationId xmlns:a16="http://schemas.microsoft.com/office/drawing/2014/main" id="{EAE1B25B-554C-F0CD-6BBB-E2D7B034E859}"/>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accent2"/>
                </a:solidFill>
              </a:rPr>
              <a:t>Reinforcement Learning</a:t>
            </a:r>
          </a:p>
        </p:txBody>
      </p:sp>
      <p:sp>
        <p:nvSpPr>
          <p:cNvPr id="5" name="Rectangle 4">
            <a:extLst>
              <a:ext uri="{FF2B5EF4-FFF2-40B4-BE49-F238E27FC236}">
                <a16:creationId xmlns:a16="http://schemas.microsoft.com/office/drawing/2014/main" id="{779AEE23-D7F0-73A9-8065-2FC46DA38662}"/>
              </a:ext>
            </a:extLst>
          </p:cNvPr>
          <p:cNvSpPr/>
          <p:nvPr>
            <p:custDataLst>
              <p:tags r:id="rId2"/>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
        <p:nvSpPr>
          <p:cNvPr id="2" name="Title 1">
            <a:extLst>
              <a:ext uri="{FF2B5EF4-FFF2-40B4-BE49-F238E27FC236}">
                <a16:creationId xmlns:a16="http://schemas.microsoft.com/office/drawing/2014/main" id="{B4D8A5BA-5BCB-69C4-8F04-A61FF8D4A893}"/>
              </a:ext>
            </a:extLst>
          </p:cNvPr>
          <p:cNvSpPr>
            <a:spLocks noGrp="1"/>
          </p:cNvSpPr>
          <p:nvPr>
            <p:ph type="title"/>
            <p:custDataLst>
              <p:tags r:id="rId3"/>
            </p:custDataLst>
          </p:nvPr>
        </p:nvSpPr>
        <p:spPr>
          <a:xfrm>
            <a:off x="609601" y="776645"/>
            <a:ext cx="5124254" cy="808614"/>
          </a:xfrm>
        </p:spPr>
        <p:txBody>
          <a:bodyPr anchor="t">
            <a:normAutofit/>
          </a:bodyPr>
          <a:lstStyle/>
          <a:p>
            <a:r>
              <a:rPr lang="en-US" sz="2600"/>
              <a:t>DQN Architecture for Pong Agent</a:t>
            </a:r>
          </a:p>
        </p:txBody>
      </p:sp>
      <p:sp>
        <p:nvSpPr>
          <p:cNvPr id="7" name="Text Placeholder 6">
            <a:extLst>
              <a:ext uri="{FF2B5EF4-FFF2-40B4-BE49-F238E27FC236}">
                <a16:creationId xmlns:a16="http://schemas.microsoft.com/office/drawing/2014/main" id="{BE4946FA-F535-E8E1-828C-502FA8993BEF}"/>
              </a:ext>
            </a:extLst>
          </p:cNvPr>
          <p:cNvSpPr>
            <a:spLocks noGrp="1"/>
          </p:cNvSpPr>
          <p:nvPr>
            <p:ph type="body" idx="1"/>
            <p:custDataLst>
              <p:tags r:id="rId4"/>
            </p:custDataLst>
          </p:nvPr>
        </p:nvSpPr>
        <p:spPr>
          <a:xfrm>
            <a:off x="609601" y="1612124"/>
            <a:ext cx="5124254" cy="433352"/>
          </a:xfrm>
        </p:spPr>
        <p:txBody>
          <a:bodyPr>
            <a:normAutofit/>
          </a:bodyPr>
          <a:lstStyle/>
          <a:p>
            <a:pPr>
              <a:lnSpc>
                <a:spcPct val="100000"/>
              </a:lnSpc>
            </a:pPr>
            <a:r>
              <a:rPr lang="en-US" sz="1800" dirty="0">
                <a:solidFill>
                  <a:schemeClr val="tx2"/>
                </a:solidFill>
                <a:latin typeface="+mj-lt"/>
              </a:rPr>
              <a:t>DQN Neural Network Design</a:t>
            </a:r>
          </a:p>
        </p:txBody>
      </p:sp>
      <p:sp>
        <p:nvSpPr>
          <p:cNvPr id="4" name="Content Placeholder 3">
            <a:extLst>
              <a:ext uri="{FF2B5EF4-FFF2-40B4-BE49-F238E27FC236}">
                <a16:creationId xmlns:a16="http://schemas.microsoft.com/office/drawing/2014/main" id="{B2C6843D-87AE-C9C5-2ABD-A651ACF46903}"/>
              </a:ext>
            </a:extLst>
          </p:cNvPr>
          <p:cNvSpPr>
            <a:spLocks noGrp="1"/>
          </p:cNvSpPr>
          <p:nvPr>
            <p:ph sz="half" idx="2"/>
            <p:custDataLst>
              <p:tags r:id="rId5"/>
            </p:custDataLst>
          </p:nvPr>
        </p:nvSpPr>
        <p:spPr>
          <a:xfrm>
            <a:off x="609601" y="2161309"/>
            <a:ext cx="5124254" cy="3995950"/>
          </a:xfrm>
        </p:spPr>
        <p:txBody>
          <a:bodyPr>
            <a:normAutofit fontScale="85000" lnSpcReduction="10000"/>
          </a:bodyPr>
          <a:lstStyle/>
          <a:p>
            <a:pPr marL="400041" indent="-280981">
              <a:lnSpc>
                <a:spcPct val="120000"/>
              </a:lnSpc>
              <a:buClr>
                <a:schemeClr val="accent2"/>
              </a:buClr>
            </a:pPr>
            <a:r>
              <a:rPr lang="en-US" dirty="0"/>
              <a:t>Model Type: Deep Q-Network (DQN) suitable for continuous state spaces and discrete actions common in classic games like Pong.
Architecture: Multi-Layer Perceptron (MLP) with an input layer, two hidden dense layers, and an output layer.
Input Layer: Approximately 6 units corresponding to normalized state features including paddle and ball positions and velocities.
Hidden Layers: Two dense layers with 64 to 128 neurons each, using ReLU activation functions for non-linearity.
Output Layer: Dense layer with 3 linear output neurons representing Q-values for the actions: Move Up, Move Down, and Stay Still.</a:t>
            </a:r>
          </a:p>
        </p:txBody>
      </p:sp>
      <p:pic>
        <p:nvPicPr>
          <p:cNvPr id="14" name="Picture 13">
            <a:extLst>
              <a:ext uri="{FF2B5EF4-FFF2-40B4-BE49-F238E27FC236}">
                <a16:creationId xmlns:a16="http://schemas.microsoft.com/office/drawing/2014/main" id="{CB1AA8E5-642C-34AB-6391-33CE7811C3A1}"/>
              </a:ext>
            </a:extLst>
          </p:cNvPr>
          <p:cNvPicPr>
            <a:picLocks noChangeAspect="1"/>
          </p:cNvPicPr>
          <p:nvPr/>
        </p:nvPicPr>
        <p:blipFill>
          <a:blip r:embed="rId8"/>
          <a:stretch>
            <a:fillRect/>
          </a:stretch>
        </p:blipFill>
        <p:spPr>
          <a:xfrm>
            <a:off x="6219729" y="1013399"/>
            <a:ext cx="5848544" cy="4831202"/>
          </a:xfrm>
          <a:prstGeom prst="rect">
            <a:avLst/>
          </a:prstGeom>
        </p:spPr>
      </p:pic>
    </p:spTree>
    <p:extLst>
      <p:ext uri="{BB962C8B-B14F-4D97-AF65-F5344CB8AC3E}">
        <p14:creationId xmlns:p14="http://schemas.microsoft.com/office/powerpoint/2010/main" val="2659623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61861-DA30-D0B5-7C9B-ED71DB2C3BDD}"/>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EC10964E-01A3-B028-C71E-154871F5EC43}"/>
              </a:ext>
            </a:extLst>
          </p:cNvPr>
          <p:cNvSpPr txBox="1"/>
          <p:nvPr>
            <p:custDataLst>
              <p:tags r:id="rId2"/>
            </p:custDataLst>
          </p:nvPr>
        </p:nvSpPr>
        <p:spPr>
          <a:xfrm>
            <a:off x="609600" y="460338"/>
            <a:ext cx="5486400" cy="414150"/>
          </a:xfrm>
          <a:prstGeom prst="rect">
            <a:avLst/>
          </a:prstGeom>
          <a:noFill/>
        </p:spPr>
        <p:txBody>
          <a:bodyPr wrap="square">
            <a:spAutoFit/>
          </a:bodyPr>
          <a:lstStyle/>
          <a:p>
            <a:r>
              <a:rPr lang="en-US" sz="1400" noProof="1">
                <a:solidFill>
                  <a:schemeClr val="tx2"/>
                </a:solidFill>
              </a:rPr>
              <a:t>Training</a:t>
            </a:r>
          </a:p>
        </p:txBody>
      </p:sp>
      <p:sp>
        <p:nvSpPr>
          <p:cNvPr id="9" name="Title 8">
            <a:extLst>
              <a:ext uri="{FF2B5EF4-FFF2-40B4-BE49-F238E27FC236}">
                <a16:creationId xmlns:a16="http://schemas.microsoft.com/office/drawing/2014/main" id="{CB711694-0CAF-D4AA-6015-798A0119E908}"/>
              </a:ext>
            </a:extLst>
          </p:cNvPr>
          <p:cNvSpPr>
            <a:spLocks noGrp="1"/>
          </p:cNvSpPr>
          <p:nvPr>
            <p:ph type="title"/>
            <p:custDataLst>
              <p:tags r:id="rId3"/>
            </p:custDataLst>
          </p:nvPr>
        </p:nvSpPr>
        <p:spPr>
          <a:xfrm>
            <a:off x="609599" y="700741"/>
            <a:ext cx="5687563" cy="792480"/>
          </a:xfrm>
        </p:spPr>
        <p:txBody>
          <a:bodyPr>
            <a:normAutofit/>
          </a:bodyPr>
          <a:lstStyle/>
          <a:p>
            <a:r>
              <a:rPr lang="en-US" noProof="1"/>
              <a:t>RL Training &amp; Reward Strategy</a:t>
            </a:r>
          </a:p>
        </p:txBody>
      </p:sp>
      <p:sp>
        <p:nvSpPr>
          <p:cNvPr id="10" name="Content Placeholder 9">
            <a:extLst>
              <a:ext uri="{FF2B5EF4-FFF2-40B4-BE49-F238E27FC236}">
                <a16:creationId xmlns:a16="http://schemas.microsoft.com/office/drawing/2014/main" id="{972CA2B8-002B-794C-1E8E-DC472E724309}"/>
              </a:ext>
            </a:extLst>
          </p:cNvPr>
          <p:cNvSpPr>
            <a:spLocks noGrp="1"/>
          </p:cNvSpPr>
          <p:nvPr>
            <p:ph sz="half" idx="1"/>
            <p:custDataLst>
              <p:tags r:id="rId4"/>
            </p:custDataLst>
          </p:nvPr>
        </p:nvSpPr>
        <p:spPr>
          <a:xfrm>
            <a:off x="1011931" y="2149410"/>
            <a:ext cx="2642616" cy="2885337"/>
          </a:xfrm>
        </p:spPr>
        <p:txBody>
          <a:bodyPr vert="horz" lIns="91440" tIns="45720" rIns="91440" bIns="45720" rtlCol="0">
            <a:normAutofit/>
          </a:bodyPr>
          <a:lstStyle/>
          <a:p>
            <a:pPr marL="182563" indent="-169863" fontAlgn="base">
              <a:lnSpc>
                <a:spcPct val="100000"/>
              </a:lnSpc>
              <a:spcBef>
                <a:spcPts val="600"/>
              </a:spcBef>
              <a:buClr>
                <a:schemeClr val="accent1"/>
              </a:buClr>
            </a:pPr>
            <a:r>
              <a:rPr lang="en-US" sz="1300" noProof="1"/>
              <a:t>Initialize an experience replay buffer with a size of approximately 50,000 to 100,000 transitions.
Store agent-environment interactions as transitions (state, action, reward, next state) in the buffer.
Sample mini-batches of transitions randomly during training to break correlation between sequential data and improve stability.</a:t>
            </a:r>
          </a:p>
        </p:txBody>
      </p:sp>
      <p:sp>
        <p:nvSpPr>
          <p:cNvPr id="11" name="Content Placeholder 10">
            <a:extLst>
              <a:ext uri="{FF2B5EF4-FFF2-40B4-BE49-F238E27FC236}">
                <a16:creationId xmlns:a16="http://schemas.microsoft.com/office/drawing/2014/main" id="{987A9738-A3DA-F161-13D2-BCE32B61D142}"/>
              </a:ext>
            </a:extLst>
          </p:cNvPr>
          <p:cNvSpPr>
            <a:spLocks noGrp="1"/>
          </p:cNvSpPr>
          <p:nvPr>
            <p:ph sz="half" idx="2"/>
            <p:custDataLst>
              <p:tags r:id="rId5"/>
            </p:custDataLst>
          </p:nvPr>
        </p:nvSpPr>
        <p:spPr>
          <a:xfrm>
            <a:off x="3654547" y="2149410"/>
            <a:ext cx="2642616" cy="2885337"/>
          </a:xfrm>
        </p:spPr>
        <p:txBody>
          <a:bodyPr>
            <a:normAutofit lnSpcReduction="10000"/>
          </a:bodyPr>
          <a:lstStyle/>
          <a:p>
            <a:pPr marL="182563" indent="-169863" fontAlgn="base">
              <a:lnSpc>
                <a:spcPct val="100000"/>
              </a:lnSpc>
              <a:spcBef>
                <a:spcPts val="600"/>
              </a:spcBef>
              <a:buClr>
                <a:schemeClr val="accent1"/>
              </a:buClr>
            </a:pPr>
            <a:r>
              <a:rPr lang="en-US" sz="1400" noProof="1"/>
              <a:t>Maintain two Q-networks: the main Q-network and a target Q-network with identical initial weights.
Periodically update the target network weights to match the main network weights (e.g., every 1,000 to 10,000 training steps).
This stabilizes training by providing fixed Q-value targets during temporal difference updates.</a:t>
            </a:r>
          </a:p>
        </p:txBody>
      </p:sp>
      <p:sp>
        <p:nvSpPr>
          <p:cNvPr id="13" name="Text Placeholder 12">
            <a:extLst>
              <a:ext uri="{FF2B5EF4-FFF2-40B4-BE49-F238E27FC236}">
                <a16:creationId xmlns:a16="http://schemas.microsoft.com/office/drawing/2014/main" id="{3C3F237D-3541-B86B-2AB9-3BDC48CE77F8}"/>
              </a:ext>
            </a:extLst>
          </p:cNvPr>
          <p:cNvSpPr>
            <a:spLocks noGrp="1"/>
          </p:cNvSpPr>
          <p:nvPr>
            <p:ph type="body" idx="14"/>
            <p:custDataLst>
              <p:tags r:id="rId6"/>
            </p:custDataLst>
          </p:nvPr>
        </p:nvSpPr>
        <p:spPr>
          <a:xfrm>
            <a:off x="1011931" y="1652733"/>
            <a:ext cx="2788920" cy="423292"/>
          </a:xfrm>
          <a:prstGeom prst="homePlate">
            <a:avLst/>
          </a:prstGeom>
          <a:solidFill>
            <a:schemeClr val="bg2"/>
          </a:solidFill>
        </p:spPr>
        <p:txBody>
          <a:bodyPr vert="horz" lIns="91440" tIns="45720" rIns="91440" bIns="45720" rtlCol="0" anchor="ctr">
            <a:normAutofit/>
          </a:bodyPr>
          <a:lstStyle/>
          <a:p>
            <a:r>
              <a:rPr lang="en-US" sz="1400" noProof="1"/>
              <a:t>Experience Replay</a:t>
            </a:r>
          </a:p>
        </p:txBody>
      </p:sp>
      <p:sp>
        <p:nvSpPr>
          <p:cNvPr id="14" name="Text Placeholder 13">
            <a:extLst>
              <a:ext uri="{FF2B5EF4-FFF2-40B4-BE49-F238E27FC236}">
                <a16:creationId xmlns:a16="http://schemas.microsoft.com/office/drawing/2014/main" id="{350B1E7C-04AF-05DA-E908-1139BC7809D4}"/>
              </a:ext>
            </a:extLst>
          </p:cNvPr>
          <p:cNvSpPr>
            <a:spLocks noGrp="1"/>
          </p:cNvSpPr>
          <p:nvPr>
            <p:ph type="body" idx="15"/>
            <p:custDataLst>
              <p:tags r:id="rId7"/>
            </p:custDataLst>
          </p:nvPr>
        </p:nvSpPr>
        <p:spPr>
          <a:xfrm>
            <a:off x="3654547" y="1652733"/>
            <a:ext cx="2788920" cy="423292"/>
          </a:xfrm>
          <a:prstGeom prst="chevron">
            <a:avLst/>
          </a:prstGeom>
          <a:solidFill>
            <a:schemeClr val="bg2"/>
          </a:solidFill>
        </p:spPr>
        <p:txBody>
          <a:bodyPr anchor="ctr">
            <a:normAutofit/>
          </a:bodyPr>
          <a:lstStyle/>
          <a:p>
            <a:r>
              <a:rPr lang="en-US" sz="1400" noProof="1"/>
              <a:t>Target Network Updates</a:t>
            </a:r>
          </a:p>
        </p:txBody>
      </p:sp>
      <p:sp>
        <p:nvSpPr>
          <p:cNvPr id="12" name="Content Placeholder 11">
            <a:extLst>
              <a:ext uri="{FF2B5EF4-FFF2-40B4-BE49-F238E27FC236}">
                <a16:creationId xmlns:a16="http://schemas.microsoft.com/office/drawing/2014/main" id="{6120349B-745B-05B1-15AE-59564E5D1F3E}"/>
              </a:ext>
            </a:extLst>
          </p:cNvPr>
          <p:cNvSpPr>
            <a:spLocks noGrp="1"/>
          </p:cNvSpPr>
          <p:nvPr>
            <p:ph sz="half" idx="16"/>
            <p:custDataLst>
              <p:tags r:id="rId8"/>
            </p:custDataLst>
          </p:nvPr>
        </p:nvSpPr>
        <p:spPr>
          <a:xfrm>
            <a:off x="6297163" y="2149410"/>
            <a:ext cx="2642616" cy="2885337"/>
          </a:xfrm>
        </p:spPr>
        <p:txBody>
          <a:bodyPr>
            <a:normAutofit/>
          </a:bodyPr>
          <a:lstStyle/>
          <a:p>
            <a:pPr marL="182563" indent="-169863" fontAlgn="base">
              <a:lnSpc>
                <a:spcPct val="100000"/>
              </a:lnSpc>
              <a:spcBef>
                <a:spcPts val="600"/>
              </a:spcBef>
              <a:buClr>
                <a:schemeClr val="accent1"/>
              </a:buClr>
            </a:pPr>
            <a:r>
              <a:rPr lang="en-US" sz="1400" noProof="1"/>
              <a:t>Apply a discount factor gamma (≈ 0.99) to future rewards, valuing long-term gains highly.
Calculate target Q-values as the immediate reward plus the discounted maximum Q-value of the next state.
Encourages the agent to focus on maximizing cumulative future rewards rather than immediate gains.</a:t>
            </a:r>
          </a:p>
        </p:txBody>
      </p:sp>
      <p:sp>
        <p:nvSpPr>
          <p:cNvPr id="2" name="Content Placeholder 1">
            <a:extLst>
              <a:ext uri="{FF2B5EF4-FFF2-40B4-BE49-F238E27FC236}">
                <a16:creationId xmlns:a16="http://schemas.microsoft.com/office/drawing/2014/main" id="{06C071AA-5139-6FD3-33F9-1865A84A7103}"/>
              </a:ext>
            </a:extLst>
          </p:cNvPr>
          <p:cNvSpPr>
            <a:spLocks noGrp="1"/>
          </p:cNvSpPr>
          <p:nvPr>
            <p:ph sz="half" idx="17"/>
            <p:custDataLst>
              <p:tags r:id="rId9"/>
            </p:custDataLst>
          </p:nvPr>
        </p:nvSpPr>
        <p:spPr>
          <a:xfrm>
            <a:off x="8939779" y="2151511"/>
            <a:ext cx="2642616" cy="2885337"/>
          </a:xfrm>
        </p:spPr>
        <p:txBody>
          <a:bodyPr>
            <a:normAutofit/>
          </a:bodyPr>
          <a:lstStyle/>
          <a:p>
            <a:pPr marL="182563" indent="-169863" fontAlgn="base">
              <a:lnSpc>
                <a:spcPct val="100000"/>
              </a:lnSpc>
              <a:spcBef>
                <a:spcPts val="600"/>
              </a:spcBef>
              <a:buClr>
                <a:schemeClr val="accent1"/>
              </a:buClr>
            </a:pPr>
            <a:r>
              <a:rPr lang="en-US" sz="1400" noProof="1"/>
              <a:t>Use an epsilon-greedy policy to select actions, balancing exploration and exploitation.
Start with epsilon = 1.0 for full exploration, gradually annealing epsilon down to approximately 0.05 to 0.1 over training.
This strategy prevents premature convergence and helps the agent discover effective policies.</a:t>
            </a:r>
          </a:p>
        </p:txBody>
      </p:sp>
      <p:sp>
        <p:nvSpPr>
          <p:cNvPr id="15" name="Text Placeholder 14">
            <a:extLst>
              <a:ext uri="{FF2B5EF4-FFF2-40B4-BE49-F238E27FC236}">
                <a16:creationId xmlns:a16="http://schemas.microsoft.com/office/drawing/2014/main" id="{6C725301-05BD-6BE8-E364-0EB50BA83915}"/>
              </a:ext>
            </a:extLst>
          </p:cNvPr>
          <p:cNvSpPr>
            <a:spLocks noGrp="1"/>
          </p:cNvSpPr>
          <p:nvPr>
            <p:ph type="body" idx="18"/>
            <p:custDataLst>
              <p:tags r:id="rId10"/>
            </p:custDataLst>
          </p:nvPr>
        </p:nvSpPr>
        <p:spPr>
          <a:xfrm>
            <a:off x="6297163" y="1652733"/>
            <a:ext cx="2788920" cy="423292"/>
          </a:xfrm>
          <a:prstGeom prst="chevron">
            <a:avLst/>
          </a:prstGeom>
          <a:solidFill>
            <a:schemeClr val="bg2"/>
          </a:solidFill>
        </p:spPr>
        <p:txBody>
          <a:bodyPr anchor="ctr">
            <a:normAutofit/>
          </a:bodyPr>
          <a:lstStyle/>
          <a:p>
            <a:r>
              <a:rPr lang="en-US" sz="1400" noProof="1"/>
              <a:t>Discounting Future Rewards</a:t>
            </a:r>
          </a:p>
        </p:txBody>
      </p:sp>
      <p:sp>
        <p:nvSpPr>
          <p:cNvPr id="3" name="Text Placeholder 2">
            <a:extLst>
              <a:ext uri="{FF2B5EF4-FFF2-40B4-BE49-F238E27FC236}">
                <a16:creationId xmlns:a16="http://schemas.microsoft.com/office/drawing/2014/main" id="{FAA86F95-4D79-4A6C-7268-732C2779A8AF}"/>
              </a:ext>
            </a:extLst>
          </p:cNvPr>
          <p:cNvSpPr>
            <a:spLocks noGrp="1"/>
          </p:cNvSpPr>
          <p:nvPr>
            <p:ph type="body" idx="19"/>
            <p:custDataLst>
              <p:tags r:id="rId11"/>
            </p:custDataLst>
          </p:nvPr>
        </p:nvSpPr>
        <p:spPr>
          <a:xfrm>
            <a:off x="8939779" y="1652733"/>
            <a:ext cx="2788920" cy="423292"/>
          </a:xfrm>
          <a:prstGeom prst="chevron">
            <a:avLst/>
          </a:prstGeom>
          <a:solidFill>
            <a:schemeClr val="bg2"/>
          </a:solidFill>
        </p:spPr>
        <p:txBody>
          <a:bodyPr vert="horz" lIns="91440" tIns="45720" rIns="91440" bIns="45720" rtlCol="0" anchor="ctr">
            <a:normAutofit fontScale="92500" lnSpcReduction="20000"/>
          </a:bodyPr>
          <a:lstStyle/>
          <a:p>
            <a:r>
              <a:rPr lang="en-US" sz="1400" noProof="1"/>
              <a:t>Epsilon-Greedy Exploration &amp; Annealing</a:t>
            </a:r>
          </a:p>
        </p:txBody>
      </p:sp>
      <p:sp>
        <p:nvSpPr>
          <p:cNvPr id="4" name="Content Placeholder 9">
            <a:extLst>
              <a:ext uri="{FF2B5EF4-FFF2-40B4-BE49-F238E27FC236}">
                <a16:creationId xmlns:a16="http://schemas.microsoft.com/office/drawing/2014/main" id="{B2840321-3AEF-77F6-59C3-17BCDF4D6679}"/>
              </a:ext>
            </a:extLst>
          </p:cNvPr>
          <p:cNvSpPr txBox="1">
            <a:spLocks/>
          </p:cNvSpPr>
          <p:nvPr>
            <p:custDataLst>
              <p:tags r:id="rId12"/>
            </p:custDataLst>
          </p:nvPr>
        </p:nvSpPr>
        <p:spPr>
          <a:xfrm>
            <a:off x="1011931" y="5096465"/>
            <a:ext cx="2642616" cy="1087304"/>
          </a:xfrm>
          <a:prstGeom prst="rect">
            <a:avLst/>
          </a:prstGeom>
        </p:spPr>
        <p:txBody>
          <a:bodyPr vert="horz" lIns="91440" tIns="45720" rIns="91440" bIns="45720" rtlCol="0">
            <a:normAutofit/>
          </a:bodyPr>
          <a:lstStyle>
            <a:lvl1pPr marL="182563" indent="-169863" defTabSz="914354" fontAlgn="base">
              <a:lnSpc>
                <a:spcPct val="100000"/>
              </a:lnSpc>
              <a:spcBef>
                <a:spcPts val="600"/>
              </a:spcBef>
              <a:buClr>
                <a:schemeClr val="accent1"/>
              </a:buClr>
              <a:buFont typeface="Arial" panose="020B0604020202020204" pitchFamily="34" charset="0"/>
              <a:buChar char="•"/>
              <a:tabLst/>
              <a:defRPr sz="1300">
                <a:solidFill>
                  <a:srgbClr val="201C20"/>
                </a:solidFill>
                <a:cs typeface="Arial" panose="020B0604020202020204" pitchFamily="34" charset="0"/>
              </a:defRPr>
            </a:lvl1pPr>
            <a:lvl2pPr marL="628635"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2pPr>
            <a:lvl3pPr marL="1085824"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3pPr>
            <a:lvl4pPr marL="1543012"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4pPr>
            <a:lvl5pPr marL="2001789"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a:spcBef>
                <a:spcPts val="0"/>
              </a:spcBef>
              <a:buClrTx/>
            </a:pPr>
            <a:r>
              <a:rPr lang="en-US" noProof="1">
                <a:solidFill>
                  <a:schemeClr val="tx2"/>
                </a:solidFill>
              </a:rPr>
              <a:t>Experience replay buffer
Random mini-batch samples for training
Stored transitions for learning</a:t>
            </a:r>
          </a:p>
        </p:txBody>
      </p:sp>
      <p:sp>
        <p:nvSpPr>
          <p:cNvPr id="5" name="Content Placeholder 10">
            <a:extLst>
              <a:ext uri="{FF2B5EF4-FFF2-40B4-BE49-F238E27FC236}">
                <a16:creationId xmlns:a16="http://schemas.microsoft.com/office/drawing/2014/main" id="{B102B193-A648-874F-062D-EA056FBE639E}"/>
              </a:ext>
            </a:extLst>
          </p:cNvPr>
          <p:cNvSpPr txBox="1">
            <a:spLocks/>
          </p:cNvSpPr>
          <p:nvPr>
            <p:custDataLst>
              <p:tags r:id="rId13"/>
            </p:custDataLst>
          </p:nvPr>
        </p:nvSpPr>
        <p:spPr>
          <a:xfrm>
            <a:off x="3654547" y="5096465"/>
            <a:ext cx="2642616" cy="1087304"/>
          </a:xfrm>
          <a:prstGeom prst="rect">
            <a:avLst/>
          </a:prstGeom>
        </p:spPr>
        <p:txBody>
          <a:bodyPr vert="horz" lIns="91440" tIns="45720" rIns="91440" bIns="45720" rtlCol="0">
            <a:normAutofit fontScale="92500"/>
          </a:bodyPr>
          <a:lstStyle>
            <a:defPPr>
              <a:defRPr lang="en-US"/>
            </a:defPPr>
            <a:lvl1pPr marL="182563" indent="-169863" defTabSz="914354" fontAlgn="base">
              <a:lnSpc>
                <a:spcPct val="100000"/>
              </a:lnSpc>
              <a:spcBef>
                <a:spcPts val="600"/>
              </a:spcBef>
              <a:buClr>
                <a:schemeClr val="accent1"/>
              </a:buClr>
              <a:buFont typeface="Arial" panose="020B0604020202020204" pitchFamily="34" charset="0"/>
              <a:buChar char="•"/>
              <a:tabLst/>
              <a:defRPr sz="1300">
                <a:solidFill>
                  <a:srgbClr val="201C20"/>
                </a:solidFill>
                <a:cs typeface="Arial" panose="020B0604020202020204" pitchFamily="34" charset="0"/>
              </a:defRPr>
            </a:lvl1pPr>
            <a:lvl2pPr marL="628635"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2pPr>
            <a:lvl3pPr marL="1085824"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3pPr>
            <a:lvl4pPr marL="1543012"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4pPr>
            <a:lvl5pPr marL="2001789"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a:spcBef>
                <a:spcPts val="0"/>
              </a:spcBef>
              <a:buClrTx/>
            </a:pPr>
            <a:r>
              <a:rPr lang="en-US" noProof="1">
                <a:solidFill>
                  <a:schemeClr val="tx2"/>
                </a:solidFill>
              </a:rPr>
              <a:t>Main Q-network and target Q-network
Scheduled target network weight updates
Stable Q-value target references</a:t>
            </a:r>
          </a:p>
        </p:txBody>
      </p:sp>
      <p:sp>
        <p:nvSpPr>
          <p:cNvPr id="6" name="Content Placeholder 11">
            <a:extLst>
              <a:ext uri="{FF2B5EF4-FFF2-40B4-BE49-F238E27FC236}">
                <a16:creationId xmlns:a16="http://schemas.microsoft.com/office/drawing/2014/main" id="{57565BF8-8D41-0317-68DF-EE716F4C2B52}"/>
              </a:ext>
            </a:extLst>
          </p:cNvPr>
          <p:cNvSpPr txBox="1">
            <a:spLocks/>
          </p:cNvSpPr>
          <p:nvPr>
            <p:custDataLst>
              <p:tags r:id="rId14"/>
            </p:custDataLst>
          </p:nvPr>
        </p:nvSpPr>
        <p:spPr>
          <a:xfrm>
            <a:off x="6297163" y="5096465"/>
            <a:ext cx="2642616" cy="1087304"/>
          </a:xfrm>
          <a:prstGeom prst="rect">
            <a:avLst/>
          </a:prstGeom>
        </p:spPr>
        <p:txBody>
          <a:bodyPr vert="horz" lIns="91440" tIns="45720" rIns="91440" bIns="45720" rtlCol="0">
            <a:normAutofit/>
          </a:bodyPr>
          <a:lstStyle>
            <a:defPPr>
              <a:defRPr lang="en-US"/>
            </a:defPPr>
            <a:lvl1pPr marL="182563" indent="-169863" defTabSz="914354" fontAlgn="base">
              <a:lnSpc>
                <a:spcPct val="100000"/>
              </a:lnSpc>
              <a:spcBef>
                <a:spcPts val="600"/>
              </a:spcBef>
              <a:buClr>
                <a:schemeClr val="accent1"/>
              </a:buClr>
              <a:buFont typeface="Arial" panose="020B0604020202020204" pitchFamily="34" charset="0"/>
              <a:buChar char="•"/>
              <a:tabLst/>
              <a:defRPr sz="1300">
                <a:solidFill>
                  <a:srgbClr val="201C20"/>
                </a:solidFill>
                <a:cs typeface="Arial" panose="020B0604020202020204" pitchFamily="34" charset="0"/>
              </a:defRPr>
            </a:lvl1pPr>
            <a:lvl2pPr marL="628635"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2pPr>
            <a:lvl3pPr marL="1085824"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3pPr>
            <a:lvl4pPr marL="1543012"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4pPr>
            <a:lvl5pPr marL="2001789"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a:spcBef>
                <a:spcPts val="0"/>
              </a:spcBef>
              <a:buClrTx/>
            </a:pPr>
            <a:r>
              <a:rPr lang="en-US" noProof="1">
                <a:solidFill>
                  <a:schemeClr val="tx2"/>
                </a:solidFill>
              </a:rPr>
              <a:t>Discount factor gamma (≈ 0.99)
Target Q-value calculations
Future reward consideration in learning</a:t>
            </a:r>
          </a:p>
        </p:txBody>
      </p:sp>
      <p:sp>
        <p:nvSpPr>
          <p:cNvPr id="7" name="Content Placeholder 1">
            <a:extLst>
              <a:ext uri="{FF2B5EF4-FFF2-40B4-BE49-F238E27FC236}">
                <a16:creationId xmlns:a16="http://schemas.microsoft.com/office/drawing/2014/main" id="{79D3C7FF-2ED5-9E8D-CFF9-33ECED8ECEB2}"/>
              </a:ext>
            </a:extLst>
          </p:cNvPr>
          <p:cNvSpPr txBox="1">
            <a:spLocks/>
          </p:cNvSpPr>
          <p:nvPr>
            <p:custDataLst>
              <p:tags r:id="rId15"/>
            </p:custDataLst>
          </p:nvPr>
        </p:nvSpPr>
        <p:spPr>
          <a:xfrm>
            <a:off x="8939779" y="5098568"/>
            <a:ext cx="2642616" cy="1087304"/>
          </a:xfrm>
          <a:prstGeom prst="rect">
            <a:avLst/>
          </a:prstGeom>
        </p:spPr>
        <p:txBody>
          <a:bodyPr vert="horz" lIns="91440" tIns="45720" rIns="91440" bIns="45720" rtlCol="0">
            <a:normAutofit/>
          </a:bodyPr>
          <a:lstStyle>
            <a:defPPr>
              <a:defRPr lang="en-US"/>
            </a:defPPr>
            <a:lvl1pPr marL="182563" indent="-169863" defTabSz="914354" fontAlgn="base">
              <a:lnSpc>
                <a:spcPct val="100000"/>
              </a:lnSpc>
              <a:spcBef>
                <a:spcPts val="600"/>
              </a:spcBef>
              <a:buClr>
                <a:schemeClr val="accent1"/>
              </a:buClr>
              <a:buFont typeface="Arial" panose="020B0604020202020204" pitchFamily="34" charset="0"/>
              <a:buChar char="•"/>
              <a:tabLst/>
              <a:defRPr sz="1300">
                <a:solidFill>
                  <a:srgbClr val="201C20"/>
                </a:solidFill>
                <a:cs typeface="Arial" panose="020B0604020202020204" pitchFamily="34" charset="0"/>
              </a:defRPr>
            </a:lvl1pPr>
            <a:lvl2pPr marL="628635"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2pPr>
            <a:lvl3pPr marL="1085824"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3pPr>
            <a:lvl4pPr marL="1543012"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4pPr>
            <a:lvl5pPr marL="2001789"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a:spcBef>
                <a:spcPts val="0"/>
              </a:spcBef>
              <a:buClrTx/>
            </a:pPr>
            <a:r>
              <a:rPr lang="en-US" noProof="1">
                <a:solidFill>
                  <a:schemeClr val="tx2"/>
                </a:solidFill>
              </a:rPr>
              <a:t>Epsilon-greedy action selection
Epsilon annealing schedule
Balanced exploration-exploitation during training</a:t>
            </a:r>
          </a:p>
        </p:txBody>
      </p:sp>
      <p:sp>
        <p:nvSpPr>
          <p:cNvPr id="8" name="Rectangle 7">
            <a:extLst>
              <a:ext uri="{FF2B5EF4-FFF2-40B4-BE49-F238E27FC236}">
                <a16:creationId xmlns:a16="http://schemas.microsoft.com/office/drawing/2014/main" id="{2A26197B-C665-85EE-AA1E-A1626B937AE6}"/>
              </a:ext>
            </a:extLst>
          </p:cNvPr>
          <p:cNvSpPr/>
          <p:nvPr>
            <p:custDataLst>
              <p:tags r:id="rId16"/>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rgbClr val="FFFFFF"/>
              </a:solidFill>
              <a:effectLst/>
              <a:uLnTx/>
              <a:uFillTx/>
              <a:latin typeface="Franklin Gothic Book" panose="020B0503020102020204"/>
              <a:ea typeface="+mn-ea"/>
              <a:cs typeface="+mn-cs"/>
            </a:endParaRPr>
          </a:p>
        </p:txBody>
      </p:sp>
      <p:sp>
        <p:nvSpPr>
          <p:cNvPr id="18" name="Content Placeholder 25">
            <a:extLst>
              <a:ext uri="{FF2B5EF4-FFF2-40B4-BE49-F238E27FC236}">
                <a16:creationId xmlns:a16="http://schemas.microsoft.com/office/drawing/2014/main" id="{0338E73E-09B5-5399-E71C-911A8C9FE109}"/>
              </a:ext>
            </a:extLst>
          </p:cNvPr>
          <p:cNvSpPr txBox="1">
            <a:spLocks/>
          </p:cNvSpPr>
          <p:nvPr>
            <p:custDataLst>
              <p:tags r:id="rId17"/>
            </p:custDataLst>
          </p:nvPr>
        </p:nvSpPr>
        <p:spPr>
          <a:xfrm>
            <a:off x="6297163" y="468867"/>
            <a:ext cx="5285237" cy="1024353"/>
          </a:xfrm>
          <a:prstGeom prst="rect">
            <a:avLst/>
          </a:prstGeom>
          <a:noFill/>
        </p:spPr>
        <p:txBody>
          <a:bodyPr vert="horz" lIns="91440" tIns="45720" rIns="91440" bIns="45720" rtlCol="0" anchor="ctr">
            <a:no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00000"/>
              </a:lnSpc>
              <a:buFont typeface="Arial" panose="020B0604020202020204" pitchFamily="34" charset="0"/>
              <a:buNone/>
            </a:pPr>
            <a:r>
              <a:rPr lang="en-US" sz="1300" noProof="1">
                <a:solidFill>
                  <a:schemeClr val="tx2"/>
                </a:solidFill>
              </a:rPr>
              <a:t>The Deep Q-Learning (DQN) training procedure uses experience replay, target networks, discounting of future rewards, and epsilon-greedy exploration with annealing to ensure stable and effective learning. These techniques collectively improve the agent's ability to maximize long-term rewards while balancing exploration and exploitation.</a:t>
            </a:r>
          </a:p>
        </p:txBody>
      </p:sp>
      <p:sp>
        <p:nvSpPr>
          <p:cNvPr id="20" name="Text Placeholder 1">
            <a:extLst>
              <a:ext uri="{FF2B5EF4-FFF2-40B4-BE49-F238E27FC236}">
                <a16:creationId xmlns:a16="http://schemas.microsoft.com/office/drawing/2014/main" id="{2076131B-2059-2E8D-683D-9B908D4DA55D}"/>
              </a:ext>
            </a:extLst>
          </p:cNvPr>
          <p:cNvSpPr txBox="1">
            <a:spLocks/>
          </p:cNvSpPr>
          <p:nvPr/>
        </p:nvSpPr>
        <p:spPr>
          <a:xfrm rot="16200000">
            <a:off x="-598077" y="3354167"/>
            <a:ext cx="2781105" cy="365760"/>
          </a:xfrm>
          <a:prstGeom prst="rect">
            <a:avLst/>
          </a:prstGeom>
          <a:noFill/>
        </p:spPr>
        <p:txBody>
          <a:bodyPr vert="horz" lIns="91440" tIns="45720" rIns="91440" bIns="45720" rtlCol="0" anchor="ctr">
            <a:normAutofit/>
          </a:bodyPr>
          <a:lstStyle>
            <a:lvl1pPr marL="0" indent="0" algn="l" defTabSz="914354" rtl="0" eaLnBrk="1" latinLnBrk="0" hangingPunct="1">
              <a:lnSpc>
                <a:spcPct val="120000"/>
              </a:lnSpc>
              <a:spcBef>
                <a:spcPts val="1200"/>
              </a:spcBef>
              <a:buFont typeface="Arial" panose="020B0604020202020204" pitchFamily="34" charset="0"/>
              <a:buNone/>
              <a:tabLst/>
              <a:defRPr sz="2000" b="1" kern="1200">
                <a:solidFill>
                  <a:schemeClr val="accent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lnSpc>
                <a:spcPct val="90000"/>
              </a:lnSpc>
            </a:pPr>
            <a:r>
              <a:rPr lang="en-US" sz="1300" noProof="1">
                <a:solidFill>
                  <a:schemeClr val="tx2"/>
                </a:solidFill>
                <a:latin typeface="+mn-lt"/>
              </a:rPr>
              <a:t>Activities</a:t>
            </a:r>
          </a:p>
        </p:txBody>
      </p:sp>
      <p:sp>
        <p:nvSpPr>
          <p:cNvPr id="21" name="Text Placeholder 1">
            <a:extLst>
              <a:ext uri="{FF2B5EF4-FFF2-40B4-BE49-F238E27FC236}">
                <a16:creationId xmlns:a16="http://schemas.microsoft.com/office/drawing/2014/main" id="{1129A728-0D84-8793-CF5D-C8847AE1227A}"/>
              </a:ext>
            </a:extLst>
          </p:cNvPr>
          <p:cNvSpPr txBox="1">
            <a:spLocks/>
          </p:cNvSpPr>
          <p:nvPr/>
        </p:nvSpPr>
        <p:spPr>
          <a:xfrm rot="16200000">
            <a:off x="248828" y="5457236"/>
            <a:ext cx="1087304" cy="365760"/>
          </a:xfrm>
          <a:prstGeom prst="rect">
            <a:avLst/>
          </a:prstGeom>
          <a:noFill/>
        </p:spPr>
        <p:txBody>
          <a:bodyPr vert="horz" lIns="91440" tIns="45720" rIns="91440" bIns="45720" rtlCol="0" anchor="ctr">
            <a:normAutofit fontScale="92500"/>
          </a:bodyPr>
          <a:lstStyle>
            <a:lvl1pPr marL="0" indent="0" algn="l" defTabSz="914354" rtl="0" eaLnBrk="1" latinLnBrk="0" hangingPunct="1">
              <a:lnSpc>
                <a:spcPct val="120000"/>
              </a:lnSpc>
              <a:spcBef>
                <a:spcPts val="1200"/>
              </a:spcBef>
              <a:buFont typeface="Arial" panose="020B0604020202020204" pitchFamily="34" charset="0"/>
              <a:buNone/>
              <a:tabLst/>
              <a:defRPr sz="2000" b="1" kern="1200">
                <a:solidFill>
                  <a:schemeClr val="accent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lnSpc>
                <a:spcPct val="90000"/>
              </a:lnSpc>
            </a:pPr>
            <a:r>
              <a:rPr lang="en-US" sz="1300" noProof="1">
                <a:solidFill>
                  <a:schemeClr val="tx2"/>
                </a:solidFill>
                <a:latin typeface="+mn-lt"/>
              </a:rPr>
              <a:t>Deliverables</a:t>
            </a:r>
          </a:p>
        </p:txBody>
      </p:sp>
      <p:cxnSp>
        <p:nvCxnSpPr>
          <p:cNvPr id="22" name="Straight Connector 21">
            <a:extLst>
              <a:ext uri="{FF2B5EF4-FFF2-40B4-BE49-F238E27FC236}">
                <a16:creationId xmlns:a16="http://schemas.microsoft.com/office/drawing/2014/main" id="{2DBF67A6-64BE-85D1-E9B2-C04A76215EF3}"/>
              </a:ext>
            </a:extLst>
          </p:cNvPr>
          <p:cNvCxnSpPr>
            <a:cxnSpLocks/>
          </p:cNvCxnSpPr>
          <p:nvPr/>
        </p:nvCxnSpPr>
        <p:spPr>
          <a:xfrm>
            <a:off x="609595" y="5023078"/>
            <a:ext cx="10972800" cy="0"/>
          </a:xfrm>
          <a:prstGeom prst="line">
            <a:avLst/>
          </a:prstGeom>
          <a:ln w="12700">
            <a:solidFill>
              <a:schemeClr val="tx2">
                <a:alpha val="20000"/>
              </a:schemeClr>
            </a:solidFill>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598192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EF1D726A-4DB2-457C-B864-21FB586BD26E}"/>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Evaluation</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a:xfrm>
            <a:off x="609600" y="700741"/>
            <a:ext cx="10972803" cy="792480"/>
          </a:xfrm>
        </p:spPr>
        <p:txBody>
          <a:bodyPr>
            <a:normAutofit/>
          </a:bodyPr>
          <a:lstStyle/>
          <a:p>
            <a:r>
              <a:rPr lang="en-US"/>
              <a:t>RL Agent Evaluation &amp; Analysis Framework</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
            <p:custDataLst>
              <p:tags r:id="rId3"/>
            </p:custDataLst>
          </p:nvPr>
        </p:nvSpPr>
        <p:spPr>
          <a:xfrm>
            <a:off x="619760" y="1889824"/>
            <a:ext cx="5183188" cy="457200"/>
          </a:xfrm>
        </p:spPr>
        <p:txBody>
          <a:bodyPr lIns="0" anchor="ctr">
            <a:normAutofit lnSpcReduction="10000"/>
          </a:bodyPr>
          <a:lstStyle/>
          <a:p>
            <a:r>
              <a:rPr lang="en-US" dirty="0">
                <a:latin typeface="+mj-lt"/>
              </a:rPr>
              <a:t>Average Score per Episode</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2"/>
            <p:custDataLst>
              <p:tags r:id="rId4"/>
            </p:custDataLst>
          </p:nvPr>
        </p:nvSpPr>
        <p:spPr>
          <a:xfrm>
            <a:off x="619760" y="2347024"/>
            <a:ext cx="5183188" cy="1463040"/>
          </a:xfrm>
        </p:spPr>
        <p:txBody>
          <a:bodyPr lIns="0">
            <a:normAutofit/>
          </a:bodyPr>
          <a:lstStyle/>
          <a:p>
            <a:pPr marL="11113" indent="0">
              <a:lnSpc>
                <a:spcPct val="120000"/>
              </a:lnSpc>
              <a:buNone/>
            </a:pPr>
            <a:r>
              <a:rPr lang="en-US" dirty="0">
                <a:solidFill>
                  <a:schemeClr val="tx2"/>
                </a:solidFill>
              </a:rPr>
              <a:t>Tracks the mean score achieved by the RL agent in each episode, reflecting its ability to win points against the opponent over time.</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sz="quarter" idx="3"/>
            <p:custDataLst>
              <p:tags r:id="rId5"/>
            </p:custDataLst>
          </p:nvPr>
        </p:nvSpPr>
        <p:spPr>
          <a:xfrm>
            <a:off x="6106160" y="1889824"/>
            <a:ext cx="5183188" cy="457200"/>
          </a:xfrm>
        </p:spPr>
        <p:txBody>
          <a:bodyPr lIns="0" anchor="ctr">
            <a:normAutofit lnSpcReduction="10000"/>
          </a:bodyPr>
          <a:lstStyle/>
          <a:p>
            <a:r>
              <a:rPr lang="en-US">
                <a:latin typeface="+mj-lt"/>
              </a:rPr>
              <a:t>Win Rate</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quarter" idx="4"/>
            <p:custDataLst>
              <p:tags r:id="rId6"/>
            </p:custDataLst>
          </p:nvPr>
        </p:nvSpPr>
        <p:spPr>
          <a:xfrm>
            <a:off x="6106158" y="2347024"/>
            <a:ext cx="5183189" cy="1463040"/>
          </a:xfrm>
        </p:spPr>
        <p:txBody>
          <a:bodyPr lIns="0">
            <a:normAutofit/>
          </a:bodyPr>
          <a:lstStyle/>
          <a:p>
            <a:pPr marL="11113" indent="0">
              <a:lnSpc>
                <a:spcPct val="120000"/>
              </a:lnSpc>
              <a:buNone/>
            </a:pPr>
            <a:r>
              <a:rPr lang="en-US">
                <a:solidFill>
                  <a:schemeClr val="tx2"/>
                </a:solidFill>
              </a:rPr>
              <a:t>Measures the percentage of episodes the agent wins, indicating effectiveness in achieving the game objective consistently.</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3"/>
            <p:custDataLst>
              <p:tags r:id="rId7"/>
            </p:custDataLst>
          </p:nvPr>
        </p:nvSpPr>
        <p:spPr>
          <a:xfrm>
            <a:off x="609599" y="4184732"/>
            <a:ext cx="5183188" cy="457200"/>
          </a:xfrm>
        </p:spPr>
        <p:txBody>
          <a:bodyPr lIns="0" anchor="ctr">
            <a:normAutofit lnSpcReduction="10000"/>
          </a:bodyPr>
          <a:lstStyle/>
          <a:p>
            <a:r>
              <a:rPr lang="en-US">
                <a:latin typeface="+mj-lt"/>
              </a:rPr>
              <a:t>Average Rally Length</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4"/>
            <p:custDataLst>
              <p:tags r:id="rId8"/>
            </p:custDataLst>
          </p:nvPr>
        </p:nvSpPr>
        <p:spPr>
          <a:xfrm>
            <a:off x="609600" y="4654316"/>
            <a:ext cx="5183188" cy="1463040"/>
          </a:xfrm>
        </p:spPr>
        <p:txBody>
          <a:bodyPr lIns="0">
            <a:normAutofit/>
          </a:bodyPr>
          <a:lstStyle/>
          <a:p>
            <a:pPr marL="11113" indent="0">
              <a:lnSpc>
                <a:spcPct val="120000"/>
              </a:lnSpc>
              <a:buNone/>
            </a:pPr>
            <a:r>
              <a:rPr lang="en-US">
                <a:solidFill>
                  <a:schemeClr val="tx2"/>
                </a:solidFill>
              </a:rPr>
              <a:t>Calculates the average duration of exchanges (rallies) in gameplay, providing insight into the agent’s defensive and offensive capabilities.</a:t>
            </a:r>
          </a:p>
        </p:txBody>
      </p:sp>
      <p:sp>
        <p:nvSpPr>
          <p:cNvPr id="3" name="Text Placeholder 2">
            <a:extLst>
              <a:ext uri="{FF2B5EF4-FFF2-40B4-BE49-F238E27FC236}">
                <a16:creationId xmlns:a16="http://schemas.microsoft.com/office/drawing/2014/main" id="{BE4BD0E6-D218-A1EB-6E8E-CC61B22CB9B8}"/>
              </a:ext>
            </a:extLst>
          </p:cNvPr>
          <p:cNvSpPr>
            <a:spLocks noGrp="1"/>
          </p:cNvSpPr>
          <p:nvPr>
            <p:ph type="body" sz="quarter" idx="15"/>
            <p:custDataLst>
              <p:tags r:id="rId9"/>
            </p:custDataLst>
          </p:nvPr>
        </p:nvSpPr>
        <p:spPr>
          <a:xfrm>
            <a:off x="6106161" y="4197116"/>
            <a:ext cx="5183188" cy="457200"/>
          </a:xfrm>
        </p:spPr>
        <p:txBody>
          <a:bodyPr vert="horz" lIns="0" tIns="45720" rIns="91440" bIns="45720" rtlCol="0" anchor="ctr">
            <a:normAutofit lnSpcReduction="10000"/>
          </a:bodyPr>
          <a:lstStyle/>
          <a:p>
            <a:r>
              <a:rPr lang="en-US">
                <a:latin typeface="+mj-lt"/>
              </a:rPr>
              <a:t>Learning Curve Visualization</a:t>
            </a:r>
          </a:p>
        </p:txBody>
      </p:sp>
      <p:sp>
        <p:nvSpPr>
          <p:cNvPr id="2" name="Content Placeholder 1">
            <a:extLst>
              <a:ext uri="{FF2B5EF4-FFF2-40B4-BE49-F238E27FC236}">
                <a16:creationId xmlns:a16="http://schemas.microsoft.com/office/drawing/2014/main" id="{1F778047-B10F-BD6D-AF9D-58DD30A86E36}"/>
              </a:ext>
            </a:extLst>
          </p:cNvPr>
          <p:cNvSpPr>
            <a:spLocks noGrp="1"/>
          </p:cNvSpPr>
          <p:nvPr>
            <p:ph sz="quarter" idx="16"/>
            <p:custDataLst>
              <p:tags r:id="rId10"/>
            </p:custDataLst>
          </p:nvPr>
        </p:nvSpPr>
        <p:spPr>
          <a:xfrm>
            <a:off x="6106159" y="4666700"/>
            <a:ext cx="5183189" cy="1463040"/>
          </a:xfrm>
        </p:spPr>
        <p:txBody>
          <a:bodyPr lIns="0">
            <a:normAutofit/>
          </a:bodyPr>
          <a:lstStyle/>
          <a:p>
            <a:pPr marL="11113" indent="0">
              <a:lnSpc>
                <a:spcPct val="120000"/>
              </a:lnSpc>
              <a:buNone/>
            </a:pPr>
            <a:r>
              <a:rPr lang="en-US">
                <a:solidFill>
                  <a:schemeClr val="tx2"/>
                </a:solidFill>
              </a:rPr>
              <a:t>Plots the agent’s performance metrics such as score against episodes to visualize training progress and stability over time.</a:t>
            </a:r>
          </a:p>
        </p:txBody>
      </p:sp>
      <p:pic>
        <p:nvPicPr>
          <p:cNvPr id="5" name="Graphic 4">
            <a:extLst>
              <a:ext uri="{FF2B5EF4-FFF2-40B4-BE49-F238E27FC236}">
                <a16:creationId xmlns:a16="http://schemas.microsoft.com/office/drawing/2014/main" id="{93442F5F-0455-A77D-419B-C45D25B8D755}"/>
              </a:ext>
            </a:extLst>
          </p:cNvPr>
          <p:cNvPicPr>
            <a:picLocks noChangeAspect="1"/>
          </p:cNvPicPr>
          <p:nvPr>
            <p:custDataLst>
              <p:tags r:id="rId11"/>
            </p:custDataLst>
          </p:nvPr>
        </p:nvPicPr>
        <p:blipFill>
          <a:blip r:embed="rId18">
            <a:extLst>
              <a:ext uri="{96DAC541-7B7A-43D3-8B79-37D633B846F1}">
                <asvg:svgBlip xmlns:asvg="http://schemas.microsoft.com/office/drawing/2016/SVG/main" r:embed="rId19"/>
              </a:ext>
            </a:extLst>
          </a:blip>
          <a:stretch>
            <a:fillRect/>
          </a:stretch>
        </p:blipFill>
        <p:spPr>
          <a:xfrm>
            <a:off x="6106159" y="1617232"/>
            <a:ext cx="320040" cy="320040"/>
          </a:xfrm>
          <a:prstGeom prst="rect">
            <a:avLst/>
          </a:prstGeom>
        </p:spPr>
      </p:pic>
      <p:pic>
        <p:nvPicPr>
          <p:cNvPr id="6" name="Graphic 5">
            <a:extLst>
              <a:ext uri="{FF2B5EF4-FFF2-40B4-BE49-F238E27FC236}">
                <a16:creationId xmlns:a16="http://schemas.microsoft.com/office/drawing/2014/main" id="{C246AEA0-5973-2E50-BBEA-AE61CE90B7AF}"/>
              </a:ext>
            </a:extLst>
          </p:cNvPr>
          <p:cNvPicPr>
            <a:picLocks noChangeAspect="1"/>
          </p:cNvPicPr>
          <p:nvPr>
            <p:custDataLst>
              <p:tags r:id="rId12"/>
            </p:custDataLst>
          </p:nvPr>
        </p:nvPicPr>
        <p:blipFill>
          <a:blip r:embed="rId20">
            <a:extLst>
              <a:ext uri="{96DAC541-7B7A-43D3-8B79-37D633B846F1}">
                <asvg:svgBlip xmlns:asvg="http://schemas.microsoft.com/office/drawing/2016/SVG/main" r:embed="rId21"/>
              </a:ext>
            </a:extLst>
          </a:blip>
          <a:stretch>
            <a:fillRect/>
          </a:stretch>
        </p:blipFill>
        <p:spPr>
          <a:xfrm>
            <a:off x="609599" y="3928182"/>
            <a:ext cx="320040" cy="320040"/>
          </a:xfrm>
          <a:prstGeom prst="rect">
            <a:avLst/>
          </a:prstGeom>
        </p:spPr>
      </p:pic>
      <p:pic>
        <p:nvPicPr>
          <p:cNvPr id="7" name="Graphic 6">
            <a:extLst>
              <a:ext uri="{FF2B5EF4-FFF2-40B4-BE49-F238E27FC236}">
                <a16:creationId xmlns:a16="http://schemas.microsoft.com/office/drawing/2014/main" id="{0B9E72E2-8E7C-7F8E-13A7-20F8A6864419}"/>
              </a:ext>
            </a:extLst>
          </p:cNvPr>
          <p:cNvPicPr>
            <a:picLocks noChangeAspect="1"/>
          </p:cNvPicPr>
          <p:nvPr>
            <p:custDataLst>
              <p:tags r:id="rId13"/>
            </p:custDataLst>
          </p:nvPr>
        </p:nvPicPr>
        <p:blipFill>
          <a:blip r:embed="rId22">
            <a:extLst>
              <a:ext uri="{96DAC541-7B7A-43D3-8B79-37D633B846F1}">
                <asvg:svgBlip xmlns:asvg="http://schemas.microsoft.com/office/drawing/2016/SVG/main" r:embed="rId23"/>
              </a:ext>
            </a:extLst>
          </a:blip>
          <a:stretch>
            <a:fillRect/>
          </a:stretch>
        </p:blipFill>
        <p:spPr>
          <a:xfrm>
            <a:off x="6106161" y="3928182"/>
            <a:ext cx="320040" cy="320040"/>
          </a:xfrm>
          <a:prstGeom prst="rect">
            <a:avLst/>
          </a:prstGeom>
        </p:spPr>
      </p:pic>
      <p:pic>
        <p:nvPicPr>
          <p:cNvPr id="8" name="Graphic 2">
            <a:extLst>
              <a:ext uri="{FF2B5EF4-FFF2-40B4-BE49-F238E27FC236}">
                <a16:creationId xmlns:a16="http://schemas.microsoft.com/office/drawing/2014/main" id="{6F81977E-AD60-DFAB-1D85-7BFCD0CD0C5A}"/>
              </a:ext>
            </a:extLst>
          </p:cNvPr>
          <p:cNvPicPr>
            <a:picLocks/>
          </p:cNvPicPr>
          <p:nvPr>
            <p:custDataLst>
              <p:tags r:id="rId14"/>
            </p:custDataLst>
          </p:nvPr>
        </p:nvPicPr>
        <p:blipFill>
          <a:blip r:embed="rId24">
            <a:extLst>
              <a:ext uri="{96DAC541-7B7A-43D3-8B79-37D633B846F1}">
                <asvg:svgBlip xmlns:asvg="http://schemas.microsoft.com/office/drawing/2016/SVG/main" r:embed="rId25"/>
              </a:ext>
            </a:extLst>
          </a:blip>
          <a:stretch>
            <a:fillRect/>
          </a:stretch>
        </p:blipFill>
        <p:spPr>
          <a:xfrm>
            <a:off x="619759" y="1617232"/>
            <a:ext cx="320040" cy="320040"/>
          </a:xfrm>
          <a:prstGeom prst="rect">
            <a:avLst/>
          </a:prstGeom>
        </p:spPr>
      </p:pic>
      <p:sp>
        <p:nvSpPr>
          <p:cNvPr id="4" name="Rectangle 3">
            <a:extLst>
              <a:ext uri="{FF2B5EF4-FFF2-40B4-BE49-F238E27FC236}">
                <a16:creationId xmlns:a16="http://schemas.microsoft.com/office/drawing/2014/main" id="{9F7013DA-2432-4119-CFB7-9C7DB12C2040}"/>
              </a:ext>
            </a:extLst>
          </p:cNvPr>
          <p:cNvSpPr/>
          <p:nvPr>
            <p:custDataLst>
              <p:tags r:id="rId15"/>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03028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43283-F56C-190D-1921-2FCE72A984E4}"/>
              </a:ext>
            </a:extLst>
          </p:cNvPr>
          <p:cNvSpPr/>
          <p:nvPr>
            <p:custDataLst>
              <p:tags r:id="rId2"/>
            </p:custDataLst>
          </p:nvPr>
        </p:nvSpPr>
        <p:spPr>
          <a:xfrm>
            <a:off x="1398" y="0"/>
            <a:ext cx="609600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sz="1351"/>
          </a:p>
        </p:txBody>
      </p:sp>
      <p:sp>
        <p:nvSpPr>
          <p:cNvPr id="2" name="Title 1">
            <a:extLst>
              <a:ext uri="{FF2B5EF4-FFF2-40B4-BE49-F238E27FC236}">
                <a16:creationId xmlns:a16="http://schemas.microsoft.com/office/drawing/2014/main" id="{85AFF143-6BD8-2674-B40D-8411BB9BEC1D}"/>
              </a:ext>
            </a:extLst>
          </p:cNvPr>
          <p:cNvSpPr>
            <a:spLocks noGrp="1"/>
          </p:cNvSpPr>
          <p:nvPr>
            <p:ph type="title"/>
            <p:custDataLst>
              <p:tags r:id="rId3"/>
            </p:custDataLst>
          </p:nvPr>
        </p:nvSpPr>
        <p:spPr>
          <a:xfrm>
            <a:off x="101600" y="-1187791"/>
            <a:ext cx="5052053" cy="5370158"/>
          </a:xfrm>
        </p:spPr>
        <p:txBody>
          <a:bodyPr anchor="ctr">
            <a:normAutofit/>
          </a:bodyPr>
          <a:lstStyle/>
          <a:p>
            <a:pPr>
              <a:lnSpc>
                <a:spcPct val="100000"/>
              </a:lnSpc>
            </a:pPr>
            <a:r>
              <a:rPr lang="en-US" dirty="0"/>
              <a:t>Image-Based Deep Learning &amp; RL Strategy Design</a:t>
            </a:r>
          </a:p>
        </p:txBody>
      </p:sp>
      <p:sp>
        <p:nvSpPr>
          <p:cNvPr id="3" name="Content Placeholder 2">
            <a:extLst>
              <a:ext uri="{FF2B5EF4-FFF2-40B4-BE49-F238E27FC236}">
                <a16:creationId xmlns:a16="http://schemas.microsoft.com/office/drawing/2014/main" id="{36155F97-AA4B-E922-5F96-CD65D5FAFAD4}"/>
              </a:ext>
            </a:extLst>
          </p:cNvPr>
          <p:cNvSpPr>
            <a:spLocks noGrp="1"/>
          </p:cNvSpPr>
          <p:nvPr>
            <p:ph idx="1"/>
            <p:custDataLst>
              <p:tags r:id="rId4"/>
            </p:custDataLst>
          </p:nvPr>
        </p:nvSpPr>
        <p:spPr>
          <a:xfrm>
            <a:off x="6533147" y="457200"/>
            <a:ext cx="5049253" cy="5943600"/>
          </a:xfrm>
        </p:spPr>
        <p:txBody>
          <a:bodyPr anchor="ctr">
            <a:normAutofit/>
          </a:bodyPr>
          <a:lstStyle/>
          <a:p>
            <a:pPr>
              <a:lnSpc>
                <a:spcPct val="120000"/>
              </a:lnSpc>
              <a:buClr>
                <a:schemeClr val="accent2"/>
              </a:buClr>
            </a:pPr>
            <a:r>
              <a:rPr lang="en-US" sz="1600" dirty="0"/>
              <a:t>Project covers two main areas: image-based deep learning tasks and reinforcement learning strategy design.
Part A focuses on an image understanding pipeline including GAN-based image generation, object detection, and image captioning.
Part B presents a conceptual design of a reinforcement learning approach tailored for the classic Pong game.
Emphasis on practical implementation challenges, fallback solutions, and clear RL framework design.
Intended for an academic audience to demonstrate understanding and methodological rigor.</a:t>
            </a:r>
          </a:p>
        </p:txBody>
      </p:sp>
      <p:sp>
        <p:nvSpPr>
          <p:cNvPr id="5" name="Rectangle 4">
            <a:extLst>
              <a:ext uri="{FF2B5EF4-FFF2-40B4-BE49-F238E27FC236}">
                <a16:creationId xmlns:a16="http://schemas.microsoft.com/office/drawing/2014/main" id="{BF5AC43E-47B1-81A7-1862-22DF610C8F57}"/>
              </a:ext>
            </a:extLst>
          </p:cNvPr>
          <p:cNvSpPr/>
          <p:nvPr>
            <p:custDataLst>
              <p:tags r:id="rId5"/>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9CC1033-31B8-1253-7C3B-E0F9A0725938}"/>
              </a:ext>
            </a:extLst>
          </p:cNvPr>
          <p:cNvSpPr txBox="1"/>
          <p:nvPr>
            <p:custDataLst>
              <p:tags r:id="rId6"/>
            </p:custDataLst>
          </p:nvPr>
        </p:nvSpPr>
        <p:spPr>
          <a:xfrm>
            <a:off x="101600" y="259117"/>
            <a:ext cx="5486400" cy="646331"/>
          </a:xfrm>
          <a:prstGeom prst="rect">
            <a:avLst/>
          </a:prstGeom>
          <a:noFill/>
        </p:spPr>
        <p:txBody>
          <a:bodyPr wrap="square">
            <a:spAutoFit/>
          </a:bodyPr>
          <a:lstStyle/>
          <a:p>
            <a:r>
              <a:rPr lang="en-US" sz="3600" b="1" dirty="0"/>
              <a:t>Introduction</a:t>
            </a:r>
          </a:p>
        </p:txBody>
      </p:sp>
      <p:pic>
        <p:nvPicPr>
          <p:cNvPr id="7" name="Google Shape;984;p125">
            <a:extLst>
              <a:ext uri="{FF2B5EF4-FFF2-40B4-BE49-F238E27FC236}">
                <a16:creationId xmlns:a16="http://schemas.microsoft.com/office/drawing/2014/main" id="{CD662274-9A14-AE02-90DB-01C4772D13E0}"/>
              </a:ext>
            </a:extLst>
          </p:cNvPr>
          <p:cNvPicPr preferRelativeResize="0"/>
          <p:nvPr/>
        </p:nvPicPr>
        <p:blipFill>
          <a:blip r:embed="rId9">
            <a:alphaModFix/>
          </a:blip>
          <a:stretch>
            <a:fillRect/>
          </a:stretch>
        </p:blipFill>
        <p:spPr>
          <a:xfrm>
            <a:off x="2082800" y="3922160"/>
            <a:ext cx="1825782" cy="1846714"/>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1E28A8F6-5EB8-2956-936C-D92DC8C1CC9A}"/>
              </a:ext>
            </a:extLst>
          </p:cNvPr>
          <p:cNvSpPr txBox="1"/>
          <p:nvPr/>
        </p:nvSpPr>
        <p:spPr>
          <a:xfrm>
            <a:off x="2082800" y="6128771"/>
            <a:ext cx="4013200" cy="369332"/>
          </a:xfrm>
          <a:prstGeom prst="rect">
            <a:avLst/>
          </a:prstGeom>
          <a:noFill/>
        </p:spPr>
        <p:txBody>
          <a:bodyPr wrap="square" rtlCol="0">
            <a:spAutoFit/>
          </a:bodyPr>
          <a:lstStyle/>
          <a:p>
            <a:r>
              <a:rPr lang="en-US" dirty="0"/>
              <a:t>Abhay Prabhakar</a:t>
            </a:r>
          </a:p>
        </p:txBody>
      </p:sp>
    </p:spTree>
    <p:custDataLst>
      <p:tags r:id="rId1"/>
    </p:custDataLst>
    <p:extLst>
      <p:ext uri="{BB962C8B-B14F-4D97-AF65-F5344CB8AC3E}">
        <p14:creationId xmlns:p14="http://schemas.microsoft.com/office/powerpoint/2010/main" val="3971926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8">
            <a:extLst>
              <a:ext uri="{FF2B5EF4-FFF2-40B4-BE49-F238E27FC236}">
                <a16:creationId xmlns:a16="http://schemas.microsoft.com/office/drawing/2014/main" id="{C5D9C4C1-5D26-E8E8-BF4E-DD0E45BEEBC6}"/>
              </a:ext>
            </a:extLst>
          </p:cNvPr>
          <p:cNvPicPr>
            <a:picLocks noChangeAspect="1"/>
          </p:cNvPicPr>
          <p:nvPr>
            <p:custDataLst>
              <p:tags r:id="rId2"/>
            </p:custDataLst>
          </p:nvPr>
        </p:nvPicPr>
        <p:blipFill rotWithShape="1">
          <a:blip r:embed="rId9">
            <a:alphaModFix amt="85000"/>
          </a:blip>
          <a:srcRect l="974" r="974"/>
          <a:stretch/>
        </p:blipFill>
        <p:spPr>
          <a:xfrm>
            <a:off x="7924799" y="542869"/>
            <a:ext cx="3667137" cy="5614390"/>
          </a:xfrm>
          <a:prstGeom prst="rect">
            <a:avLst/>
          </a:prstGeom>
        </p:spPr>
      </p:pic>
      <p:sp>
        <p:nvSpPr>
          <p:cNvPr id="2" name="Title 1">
            <a:extLst>
              <a:ext uri="{FF2B5EF4-FFF2-40B4-BE49-F238E27FC236}">
                <a16:creationId xmlns:a16="http://schemas.microsoft.com/office/drawing/2014/main" id="{85AFF143-6BD8-2674-B40D-8411BB9BEC1D}"/>
              </a:ext>
            </a:extLst>
          </p:cNvPr>
          <p:cNvSpPr>
            <a:spLocks noGrp="1"/>
          </p:cNvSpPr>
          <p:nvPr>
            <p:ph type="title"/>
            <p:custDataLst>
              <p:tags r:id="rId3"/>
            </p:custDataLst>
          </p:nvPr>
        </p:nvSpPr>
        <p:spPr>
          <a:xfrm>
            <a:off x="609600" y="700741"/>
            <a:ext cx="6890387" cy="762000"/>
          </a:xfrm>
        </p:spPr>
        <p:txBody>
          <a:bodyPr>
            <a:normAutofit/>
          </a:bodyPr>
          <a:lstStyle/>
          <a:p>
            <a:r>
              <a:rPr lang="en-US" noProof="0" dirty="0"/>
              <a:t>Project Conclusions &amp; Insights</a:t>
            </a:r>
          </a:p>
        </p:txBody>
      </p:sp>
      <p:sp>
        <p:nvSpPr>
          <p:cNvPr id="3" name="Content Placeholder 2">
            <a:extLst>
              <a:ext uri="{FF2B5EF4-FFF2-40B4-BE49-F238E27FC236}">
                <a16:creationId xmlns:a16="http://schemas.microsoft.com/office/drawing/2014/main" id="{36155F97-AA4B-E922-5F96-CD65D5FAFAD4}"/>
              </a:ext>
            </a:extLst>
          </p:cNvPr>
          <p:cNvSpPr>
            <a:spLocks noGrp="1"/>
          </p:cNvSpPr>
          <p:nvPr>
            <p:ph idx="1"/>
            <p:custDataLst>
              <p:tags r:id="rId4"/>
            </p:custDataLst>
          </p:nvPr>
        </p:nvSpPr>
        <p:spPr>
          <a:xfrm>
            <a:off x="609601" y="1462741"/>
            <a:ext cx="6890387" cy="4699000"/>
          </a:xfrm>
        </p:spPr>
        <p:txBody>
          <a:bodyPr anchor="b">
            <a:normAutofit lnSpcReduction="10000"/>
          </a:bodyPr>
          <a:lstStyle/>
          <a:p>
            <a:pPr marL="11111" indent="0">
              <a:lnSpc>
                <a:spcPct val="120000"/>
              </a:lnSpc>
              <a:buClr>
                <a:schemeClr val="accent1"/>
              </a:buClr>
              <a:buNone/>
            </a:pPr>
            <a:r>
              <a:rPr lang="en-US" sz="1800" dirty="0"/>
              <a:t>This project successfully addressed the core requirements for both image-based deep learning and reinforcement learning design. Part A demonstrated the construction of an image processing pipeline, including a documented attempt at GAN-based image generation (Appendix A) which justified adopting a fallback strategy. The subsequent pipeline using pre-trained YOLOv8n and BLIP models effectively performed object detection and image captioning (Section 2.4), providing plausible results while highlighting model limitations. Part B presented a comprehensive theoretical design for an RL agent to play Pong, detailing the necessary states, actions, rewards, DQN architecture, and conceptual training framework. The project highlighted both the power of leveraging pre-trained models and the design principles of RL. Future work could involve implementing the Pong RL agent or exploring more advanced models and fine-tuning techniques for the Part A pipeline.</a:t>
            </a:r>
          </a:p>
        </p:txBody>
      </p:sp>
      <p:sp>
        <p:nvSpPr>
          <p:cNvPr id="4" name="Rectangle 3">
            <a:extLst>
              <a:ext uri="{FF2B5EF4-FFF2-40B4-BE49-F238E27FC236}">
                <a16:creationId xmlns:a16="http://schemas.microsoft.com/office/drawing/2014/main" id="{B07A31EC-F793-06D6-CAF0-4FAE7A3DAC6D}"/>
              </a:ext>
            </a:extLst>
          </p:cNvPr>
          <p:cNvSpPr/>
          <p:nvPr>
            <p:custDataLst>
              <p:tags r:id="rId5"/>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187E573-10C8-E2C1-C604-E682A9143EDD}"/>
              </a:ext>
            </a:extLst>
          </p:cNvPr>
          <p:cNvSpPr txBox="1"/>
          <p:nvPr>
            <p:custDataLst>
              <p:tags r:id="rId6"/>
            </p:custDataLst>
          </p:nvPr>
        </p:nvSpPr>
        <p:spPr>
          <a:xfrm>
            <a:off x="609600" y="460338"/>
            <a:ext cx="5486400" cy="414150"/>
          </a:xfrm>
          <a:prstGeom prst="rect">
            <a:avLst/>
          </a:prstGeom>
          <a:noFill/>
        </p:spPr>
        <p:txBody>
          <a:bodyPr wrap="square">
            <a:spAutoFit/>
          </a:bodyPr>
          <a:lstStyle/>
          <a:p>
            <a:r>
              <a:rPr lang="en-US" sz="1400" dirty="0">
                <a:solidFill>
                  <a:schemeClr val="tx2"/>
                </a:solidFill>
              </a:rPr>
              <a:t>Conclusion</a:t>
            </a:r>
          </a:p>
        </p:txBody>
      </p:sp>
    </p:spTree>
    <p:custDataLst>
      <p:tags r:id="rId1"/>
    </p:custDataLst>
    <p:extLst>
      <p:ext uri="{BB962C8B-B14F-4D97-AF65-F5344CB8AC3E}">
        <p14:creationId xmlns:p14="http://schemas.microsoft.com/office/powerpoint/2010/main" val="3069274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C3900EA-7725-D03A-7915-D8117F8806DA}"/>
            </a:ext>
          </a:extLst>
        </p:cNvPr>
        <p:cNvGrpSpPr/>
        <p:nvPr/>
      </p:nvGrpSpPr>
      <p:grpSpPr>
        <a:xfrm>
          <a:off x="0" y="0"/>
          <a:ext cx="0" cy="0"/>
          <a:chOff x="0" y="0"/>
          <a:chExt cx="0" cy="0"/>
        </a:xfrm>
      </p:grpSpPr>
      <p:pic>
        <p:nvPicPr>
          <p:cNvPr id="11" name="Picture Placeholder 8">
            <a:extLst>
              <a:ext uri="{FF2B5EF4-FFF2-40B4-BE49-F238E27FC236}">
                <a16:creationId xmlns:a16="http://schemas.microsoft.com/office/drawing/2014/main" id="{982A796E-58B2-4D3E-9F6F-8F0803A7FB11}"/>
              </a:ext>
            </a:extLst>
          </p:cNvPr>
          <p:cNvPicPr>
            <a:picLocks noChangeAspect="1"/>
          </p:cNvPicPr>
          <p:nvPr>
            <p:custDataLst>
              <p:tags r:id="rId1"/>
            </p:custDataLst>
          </p:nvPr>
        </p:nvPicPr>
        <p:blipFill rotWithShape="1">
          <a:blip r:embed="rId8">
            <a:alphaModFix/>
          </a:blip>
          <a:srcRect l="13222" r="13222"/>
          <a:stretch/>
        </p:blipFill>
        <p:spPr>
          <a:xfrm>
            <a:off x="7778187" y="1807188"/>
            <a:ext cx="3804212" cy="2780583"/>
          </a:xfrm>
          <a:prstGeom prst="rect">
            <a:avLst/>
          </a:prstGeom>
        </p:spPr>
      </p:pic>
      <p:sp>
        <p:nvSpPr>
          <p:cNvPr id="10" name="TextBox 9">
            <a:extLst>
              <a:ext uri="{FF2B5EF4-FFF2-40B4-BE49-F238E27FC236}">
                <a16:creationId xmlns:a16="http://schemas.microsoft.com/office/drawing/2014/main" id="{613D004E-B93E-2616-01D6-59B4419D66C9}"/>
              </a:ext>
            </a:extLst>
          </p:cNvPr>
          <p:cNvSpPr txBox="1"/>
          <p:nvPr>
            <p:custDataLst>
              <p:tags r:id="rId2"/>
            </p:custDataLst>
          </p:nvPr>
        </p:nvSpPr>
        <p:spPr>
          <a:xfrm>
            <a:off x="609600" y="460338"/>
            <a:ext cx="5486400" cy="414150"/>
          </a:xfrm>
          <a:prstGeom prst="rect">
            <a:avLst/>
          </a:prstGeom>
          <a:noFill/>
        </p:spPr>
        <p:txBody>
          <a:bodyPr wrap="square">
            <a:spAutoFit/>
          </a:bodyPr>
          <a:lstStyle/>
          <a:p>
            <a:r>
              <a:rPr lang="en-US" sz="1400">
                <a:solidFill>
                  <a:schemeClr val="tx2"/>
                </a:solidFill>
              </a:rPr>
              <a:t>Conclusion</a:t>
            </a:r>
          </a:p>
        </p:txBody>
      </p:sp>
      <p:sp>
        <p:nvSpPr>
          <p:cNvPr id="3" name="Content Placeholder 2">
            <a:extLst>
              <a:ext uri="{FF2B5EF4-FFF2-40B4-BE49-F238E27FC236}">
                <a16:creationId xmlns:a16="http://schemas.microsoft.com/office/drawing/2014/main" id="{CBA94176-AC21-E244-09F1-69F3652F5BBE}"/>
              </a:ext>
            </a:extLst>
          </p:cNvPr>
          <p:cNvSpPr>
            <a:spLocks noGrp="1"/>
          </p:cNvSpPr>
          <p:nvPr>
            <p:ph idx="1"/>
            <p:custDataLst>
              <p:tags r:id="rId3"/>
            </p:custDataLst>
          </p:nvPr>
        </p:nvSpPr>
        <p:spPr>
          <a:xfrm>
            <a:off x="4305299" y="4930814"/>
            <a:ext cx="7277100" cy="1096545"/>
          </a:xfrm>
        </p:spPr>
        <p:txBody>
          <a:bodyPr anchor="t">
            <a:normAutofit/>
          </a:bodyPr>
          <a:lstStyle/>
          <a:p>
            <a:pPr marL="11113" indent="0">
              <a:lnSpc>
                <a:spcPct val="114000"/>
              </a:lnSpc>
              <a:buNone/>
            </a:pPr>
            <a:r>
              <a:rPr lang="en-US" sz="1400">
                <a:solidFill>
                  <a:schemeClr val="tx2"/>
                </a:solidFill>
              </a:rPr>
              <a:t>This concludes the presentation. Please feel free to ask any questions or share your insights on the image-based deep learning pipeline and reinforcement learning strategy design discussed today.</a:t>
            </a:r>
          </a:p>
        </p:txBody>
      </p:sp>
      <p:sp>
        <p:nvSpPr>
          <p:cNvPr id="12" name="Title 1">
            <a:extLst>
              <a:ext uri="{FF2B5EF4-FFF2-40B4-BE49-F238E27FC236}">
                <a16:creationId xmlns:a16="http://schemas.microsoft.com/office/drawing/2014/main" id="{D408C440-CDE7-2F04-D2E2-8FBB68D70669}"/>
              </a:ext>
            </a:extLst>
          </p:cNvPr>
          <p:cNvSpPr txBox="1">
            <a:spLocks/>
          </p:cNvSpPr>
          <p:nvPr>
            <p:custDataLst>
              <p:tags r:id="rId4"/>
            </p:custDataLst>
          </p:nvPr>
        </p:nvSpPr>
        <p:spPr>
          <a:xfrm>
            <a:off x="609601" y="1119688"/>
            <a:ext cx="6867645" cy="3811127"/>
          </a:xfrm>
          <a:prstGeom prst="rect">
            <a:avLst/>
          </a:prstGeom>
        </p:spPr>
        <p:txBody>
          <a:bodyPr vert="horz" lIns="91440" tIns="45720" rIns="91440" bIns="45720" rtlCol="0" anchor="ctr">
            <a:normAutofit/>
          </a:bodyPr>
          <a:lstStyle>
            <a:lvl1pPr algn="l" defTabSz="914377" rtl="0" eaLnBrk="1" latinLnBrk="0" hangingPunct="1">
              <a:lnSpc>
                <a:spcPct val="90000"/>
              </a:lnSpc>
              <a:spcBef>
                <a:spcPct val="0"/>
              </a:spcBef>
              <a:buNone/>
              <a:defRPr sz="3200" b="1" kern="1200">
                <a:solidFill>
                  <a:schemeClr val="tx1"/>
                </a:solidFill>
                <a:latin typeface="+mj-lt"/>
                <a:ea typeface="+mj-ea"/>
                <a:cs typeface="+mj-cs"/>
              </a:defRPr>
            </a:lvl1pPr>
          </a:lstStyle>
          <a:p>
            <a:pPr>
              <a:lnSpc>
                <a:spcPct val="85000"/>
              </a:lnSpc>
            </a:pPr>
            <a:r>
              <a:rPr lang="en-US" sz="5400" dirty="0"/>
              <a:t>Thank you for your attention. I welcome your questions and feedback.</a:t>
            </a:r>
          </a:p>
        </p:txBody>
      </p:sp>
      <p:sp>
        <p:nvSpPr>
          <p:cNvPr id="2" name="Rectangle 1">
            <a:extLst>
              <a:ext uri="{FF2B5EF4-FFF2-40B4-BE49-F238E27FC236}">
                <a16:creationId xmlns:a16="http://schemas.microsoft.com/office/drawing/2014/main" id="{4E6FA1DC-4D80-0BE3-FBD3-8EFFF72B5D05}"/>
              </a:ext>
            </a:extLst>
          </p:cNvPr>
          <p:cNvSpPr/>
          <p:nvPr>
            <p:custDataLst>
              <p:tags r:id="rId5"/>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
        <p:nvSpPr>
          <p:cNvPr id="9" name="TextBox 8">
            <a:extLst>
              <a:ext uri="{FF2B5EF4-FFF2-40B4-BE49-F238E27FC236}">
                <a16:creationId xmlns:a16="http://schemas.microsoft.com/office/drawing/2014/main" id="{D7CA9618-DF7D-97C0-0BE8-904FAC3BCFFC}"/>
              </a:ext>
            </a:extLst>
          </p:cNvPr>
          <p:cNvSpPr txBox="1"/>
          <p:nvPr>
            <p:custDataLst>
              <p:tags r:id="rId6"/>
            </p:custDataLst>
          </p:nvPr>
        </p:nvSpPr>
        <p:spPr>
          <a:xfrm>
            <a:off x="9552588" y="542869"/>
            <a:ext cx="2351599" cy="825024"/>
          </a:xfrm>
          <a:prstGeom prst="rect">
            <a:avLst/>
          </a:prstGeom>
          <a:noFill/>
        </p:spPr>
        <p:txBody>
          <a:bodyPr wrap="square" lIns="0" tIns="45720" rIns="0" bIns="0" rtlCol="0">
            <a:normAutofit/>
          </a:bodyPr>
          <a:lstStyle/>
          <a:p>
            <a:endParaRPr lang="en-US" sz="1100" dirty="0">
              <a:solidFill>
                <a:srgbClr val="100F19"/>
              </a:solidFill>
              <a:latin typeface="Franklin Gothic Book" panose="020B0503020102020204" pitchFamily="34" charset="0"/>
            </a:endParaRPr>
          </a:p>
        </p:txBody>
      </p:sp>
    </p:spTree>
    <p:extLst>
      <p:ext uri="{BB962C8B-B14F-4D97-AF65-F5344CB8AC3E}">
        <p14:creationId xmlns:p14="http://schemas.microsoft.com/office/powerpoint/2010/main" val="2604462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8CFC7-4226-96CA-ADD1-B842DA700E9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4FF236E-92B8-C06F-0218-0DE3CDE5E4A7}"/>
              </a:ext>
            </a:extLst>
          </p:cNvPr>
          <p:cNvSpPr>
            <a:spLocks noGrp="1"/>
          </p:cNvSpPr>
          <p:nvPr>
            <p:ph type="title"/>
            <p:custDataLst>
              <p:tags r:id="rId1"/>
            </p:custDataLst>
          </p:nvPr>
        </p:nvSpPr>
        <p:spPr>
          <a:xfrm>
            <a:off x="609600" y="700741"/>
            <a:ext cx="10972800" cy="792480"/>
          </a:xfrm>
        </p:spPr>
        <p:txBody>
          <a:bodyPr>
            <a:normAutofit/>
          </a:bodyPr>
          <a:lstStyle/>
          <a:p>
            <a:r>
              <a:rPr lang="en-US"/>
              <a:t>Part A Introduction &amp; Dataset</a:t>
            </a:r>
          </a:p>
        </p:txBody>
      </p:sp>
      <p:sp>
        <p:nvSpPr>
          <p:cNvPr id="20" name="Text Placeholder 1">
            <a:extLst>
              <a:ext uri="{FF2B5EF4-FFF2-40B4-BE49-F238E27FC236}">
                <a16:creationId xmlns:a16="http://schemas.microsoft.com/office/drawing/2014/main" id="{800C9920-FE68-85DF-814D-FFF19512887F}"/>
              </a:ext>
            </a:extLst>
          </p:cNvPr>
          <p:cNvSpPr txBox="1">
            <a:spLocks/>
          </p:cNvSpPr>
          <p:nvPr>
            <p:custDataLst>
              <p:tags r:id="rId2"/>
            </p:custDataLst>
          </p:nvPr>
        </p:nvSpPr>
        <p:spPr>
          <a:xfrm>
            <a:off x="609600" y="1626454"/>
            <a:ext cx="1513532" cy="2194560"/>
          </a:xfrm>
          <a:prstGeom prst="rect">
            <a:avLst/>
          </a:prstGeom>
        </p:spPr>
        <p:txBody>
          <a:bodyPr vert="horz" lIns="91440" tIns="45720" rIns="91440" bIns="45720" rtlCol="0" anchor="t">
            <a:normAutofit/>
          </a:bodyPr>
          <a:lstStyle>
            <a:lvl1pPr marL="0" indent="0" algn="l" defTabSz="914354" rtl="0" eaLnBrk="1" latinLnBrk="0" hangingPunct="1">
              <a:lnSpc>
                <a:spcPct val="120000"/>
              </a:lnSpc>
              <a:spcBef>
                <a:spcPts val="1200"/>
              </a:spcBef>
              <a:buFont typeface="Arial" panose="020B0604020202020204" pitchFamily="34" charset="0"/>
              <a:buNone/>
              <a:tabLst/>
              <a:defRPr sz="2000" b="1" kern="1200">
                <a:solidFill>
                  <a:schemeClr val="accent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00000"/>
              </a:lnSpc>
            </a:pPr>
            <a:r>
              <a:rPr lang="en-US" sz="1600" dirty="0">
                <a:solidFill>
                  <a:schemeClr val="tx2"/>
                </a:solidFill>
                <a:latin typeface="+mj-lt"/>
              </a:rPr>
              <a:t>Objective of Part A</a:t>
            </a:r>
          </a:p>
        </p:txBody>
      </p:sp>
      <p:sp>
        <p:nvSpPr>
          <p:cNvPr id="21" name="Content Placeholder 2">
            <a:extLst>
              <a:ext uri="{FF2B5EF4-FFF2-40B4-BE49-F238E27FC236}">
                <a16:creationId xmlns:a16="http://schemas.microsoft.com/office/drawing/2014/main" id="{686D5CF5-8E6B-11AA-42ED-8354A250E8E3}"/>
              </a:ext>
            </a:extLst>
          </p:cNvPr>
          <p:cNvSpPr txBox="1">
            <a:spLocks/>
          </p:cNvSpPr>
          <p:nvPr>
            <p:custDataLst>
              <p:tags r:id="rId3"/>
            </p:custDataLst>
          </p:nvPr>
        </p:nvSpPr>
        <p:spPr>
          <a:xfrm>
            <a:off x="2298356" y="1626455"/>
            <a:ext cx="5201632" cy="2194560"/>
          </a:xfrm>
          <a:prstGeom prst="rect">
            <a:avLst/>
          </a:prstGeom>
        </p:spPr>
        <p:txBody>
          <a:bodyPr vert="horz" lIns="91440" tIns="45720" rIns="91440" bIns="45720" rtlCol="0">
            <a:no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000"/>
              </a:spcBef>
            </a:pPr>
            <a:r>
              <a:rPr lang="en-US" sz="1400" dirty="0"/>
              <a:t>Develop an image understanding pipeline involving image generation, detection, and captioning
Explore generative adversarial networks (GANs) for image synthesis on a subset of COCO dataset
Use object detection and image captioning models to analyze images</a:t>
            </a:r>
          </a:p>
        </p:txBody>
      </p:sp>
      <p:sp>
        <p:nvSpPr>
          <p:cNvPr id="22" name="Text Placeholder 6">
            <a:extLst>
              <a:ext uri="{FF2B5EF4-FFF2-40B4-BE49-F238E27FC236}">
                <a16:creationId xmlns:a16="http://schemas.microsoft.com/office/drawing/2014/main" id="{5ADAD2D6-A213-8A53-F4EF-DDB6C62ABF5F}"/>
              </a:ext>
            </a:extLst>
          </p:cNvPr>
          <p:cNvSpPr txBox="1">
            <a:spLocks/>
          </p:cNvSpPr>
          <p:nvPr>
            <p:custDataLst>
              <p:tags r:id="rId4"/>
            </p:custDataLst>
          </p:nvPr>
        </p:nvSpPr>
        <p:spPr>
          <a:xfrm>
            <a:off x="609601" y="3954249"/>
            <a:ext cx="1513532" cy="2194560"/>
          </a:xfrm>
          <a:prstGeom prst="rect">
            <a:avLst/>
          </a:prstGeom>
        </p:spPr>
        <p:txBody>
          <a:bodyPr vert="horz" lIns="91440" tIns="45720" rIns="91440" bIns="45720" rtlCol="0" anchor="t">
            <a:normAutofit/>
          </a:bodyPr>
          <a:lstStyle>
            <a:lvl1pPr marL="0" indent="0" algn="l" defTabSz="914354" rtl="0" eaLnBrk="1" latinLnBrk="0" hangingPunct="1">
              <a:lnSpc>
                <a:spcPct val="120000"/>
              </a:lnSpc>
              <a:spcBef>
                <a:spcPts val="1200"/>
              </a:spcBef>
              <a:buFont typeface="Arial" panose="020B0604020202020204" pitchFamily="34" charset="0"/>
              <a:buNone/>
              <a:tabLst/>
              <a:defRPr sz="2000" b="1" kern="1200">
                <a:solidFill>
                  <a:schemeClr val="accent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00000"/>
              </a:lnSpc>
            </a:pPr>
            <a:r>
              <a:rPr lang="en-US" sz="1600" dirty="0">
                <a:solidFill>
                  <a:schemeClr val="tx2"/>
                </a:solidFill>
                <a:latin typeface="+mj-lt"/>
              </a:rPr>
              <a:t>Dataset and Initial Plan</a:t>
            </a:r>
          </a:p>
        </p:txBody>
      </p:sp>
      <p:sp>
        <p:nvSpPr>
          <p:cNvPr id="23" name="Content Placeholder 7">
            <a:extLst>
              <a:ext uri="{FF2B5EF4-FFF2-40B4-BE49-F238E27FC236}">
                <a16:creationId xmlns:a16="http://schemas.microsoft.com/office/drawing/2014/main" id="{B0950699-8A6C-79EB-D622-4B8DE893197B}"/>
              </a:ext>
            </a:extLst>
          </p:cNvPr>
          <p:cNvSpPr txBox="1">
            <a:spLocks/>
          </p:cNvSpPr>
          <p:nvPr>
            <p:custDataLst>
              <p:tags r:id="rId5"/>
            </p:custDataLst>
          </p:nvPr>
        </p:nvSpPr>
        <p:spPr>
          <a:xfrm>
            <a:off x="2298356" y="3954250"/>
            <a:ext cx="5201632" cy="2194560"/>
          </a:xfrm>
          <a:prstGeom prst="rect">
            <a:avLst/>
          </a:prstGeom>
        </p:spPr>
        <p:txBody>
          <a:bodyPr vert="horz" lIns="9144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000"/>
              </a:spcBef>
            </a:pPr>
            <a:r>
              <a:rPr lang="en-US" sz="1400" dirty="0"/>
              <a:t>MS COCO train2017 dataset downloaded for GAN training (118,287 images)
Intended to train a DCGAN on COCO subset for image generation
Fallback adopted due to GAN output quality issues, using instructor-approved 5 fallback images for detection and captioning</a:t>
            </a:r>
          </a:p>
        </p:txBody>
      </p:sp>
      <p:sp>
        <p:nvSpPr>
          <p:cNvPr id="24" name="Rectangle 23">
            <a:extLst>
              <a:ext uri="{FF2B5EF4-FFF2-40B4-BE49-F238E27FC236}">
                <a16:creationId xmlns:a16="http://schemas.microsoft.com/office/drawing/2014/main" id="{47C92272-8E47-A000-C5FB-215EDEE0D13B}"/>
              </a:ext>
            </a:extLst>
          </p:cNvPr>
          <p:cNvSpPr/>
          <p:nvPr>
            <p:custDataLst>
              <p:tags r:id="rId6"/>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D0210B9-65BA-C534-F6F5-1413A2A49551}"/>
              </a:ext>
            </a:extLst>
          </p:cNvPr>
          <p:cNvSpPr txBox="1"/>
          <p:nvPr>
            <p:custDataLst>
              <p:tags r:id="rId7"/>
            </p:custDataLst>
          </p:nvPr>
        </p:nvSpPr>
        <p:spPr>
          <a:xfrm>
            <a:off x="609600" y="460338"/>
            <a:ext cx="5486400" cy="414150"/>
          </a:xfrm>
          <a:prstGeom prst="rect">
            <a:avLst/>
          </a:prstGeom>
          <a:noFill/>
        </p:spPr>
        <p:txBody>
          <a:bodyPr wrap="square">
            <a:spAutoFit/>
          </a:bodyPr>
          <a:lstStyle/>
          <a:p>
            <a:r>
              <a:rPr lang="en-US" sz="1400">
                <a:solidFill>
                  <a:schemeClr val="tx2"/>
                </a:solidFill>
              </a:rPr>
              <a:t>Image Pipeline</a:t>
            </a:r>
          </a:p>
        </p:txBody>
      </p:sp>
      <p:pic>
        <p:nvPicPr>
          <p:cNvPr id="6" name="Picture 5">
            <a:extLst>
              <a:ext uri="{FF2B5EF4-FFF2-40B4-BE49-F238E27FC236}">
                <a16:creationId xmlns:a16="http://schemas.microsoft.com/office/drawing/2014/main" id="{384A41A9-D947-55AD-6E8C-B86BECD28872}"/>
              </a:ext>
            </a:extLst>
          </p:cNvPr>
          <p:cNvPicPr>
            <a:picLocks noChangeAspect="1"/>
          </p:cNvPicPr>
          <p:nvPr/>
        </p:nvPicPr>
        <p:blipFill>
          <a:blip r:embed="rId10"/>
          <a:stretch>
            <a:fillRect/>
          </a:stretch>
        </p:blipFill>
        <p:spPr>
          <a:xfrm>
            <a:off x="7499988" y="1096981"/>
            <a:ext cx="4404805" cy="4711102"/>
          </a:xfrm>
          <a:prstGeom prst="rect">
            <a:avLst/>
          </a:prstGeom>
        </p:spPr>
      </p:pic>
    </p:spTree>
    <p:extLst>
      <p:ext uri="{BB962C8B-B14F-4D97-AF65-F5344CB8AC3E}">
        <p14:creationId xmlns:p14="http://schemas.microsoft.com/office/powerpoint/2010/main" val="415999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EB5B7B-B1E4-82CD-2F1B-4190C2222342}"/>
              </a:ext>
            </a:extLst>
          </p:cNvPr>
          <p:cNvSpPr/>
          <p:nvPr/>
        </p:nvSpPr>
        <p:spPr>
          <a:xfrm>
            <a:off x="-177" y="-1"/>
            <a:ext cx="404505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0" name="TextBox 9">
            <a:extLst>
              <a:ext uri="{FF2B5EF4-FFF2-40B4-BE49-F238E27FC236}">
                <a16:creationId xmlns:a16="http://schemas.microsoft.com/office/drawing/2014/main" id="{315CEE83-5E94-96A5-29BD-F5364172E762}"/>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Part A</a:t>
            </a:r>
          </a:p>
        </p:txBody>
      </p:sp>
      <p:sp>
        <p:nvSpPr>
          <p:cNvPr id="2" name="Title 1">
            <a:extLst>
              <a:ext uri="{FF2B5EF4-FFF2-40B4-BE49-F238E27FC236}">
                <a16:creationId xmlns:a16="http://schemas.microsoft.com/office/drawing/2014/main" id="{EBA6586C-1FA9-6842-68E8-90655E0DB317}"/>
              </a:ext>
            </a:extLst>
          </p:cNvPr>
          <p:cNvSpPr>
            <a:spLocks noGrp="1"/>
          </p:cNvSpPr>
          <p:nvPr>
            <p:ph type="title"/>
            <p:custDataLst>
              <p:tags r:id="rId2"/>
            </p:custDataLst>
          </p:nvPr>
        </p:nvSpPr>
        <p:spPr>
          <a:xfrm>
            <a:off x="609600" y="700740"/>
            <a:ext cx="2946360" cy="5435600"/>
          </a:xfrm>
        </p:spPr>
        <p:txBody>
          <a:bodyPr>
            <a:normAutofit/>
          </a:bodyPr>
          <a:lstStyle/>
          <a:p>
            <a:r>
              <a:rPr lang="en-US"/>
              <a:t>Step 1 Attempt: Image Generation using GAN</a:t>
            </a:r>
          </a:p>
        </p:txBody>
      </p:sp>
      <p:sp>
        <p:nvSpPr>
          <p:cNvPr id="4" name="Content Placeholder 3">
            <a:extLst>
              <a:ext uri="{FF2B5EF4-FFF2-40B4-BE49-F238E27FC236}">
                <a16:creationId xmlns:a16="http://schemas.microsoft.com/office/drawing/2014/main" id="{220817A8-0C99-2773-9EB3-AF980A0543DA}"/>
              </a:ext>
            </a:extLst>
          </p:cNvPr>
          <p:cNvSpPr>
            <a:spLocks noGrp="1"/>
          </p:cNvSpPr>
          <p:nvPr>
            <p:ph sz="half" idx="14"/>
            <p:custDataLst>
              <p:tags r:id="rId3"/>
            </p:custDataLst>
          </p:nvPr>
        </p:nvSpPr>
        <p:spPr>
          <a:xfrm>
            <a:off x="4232237" y="5208942"/>
            <a:ext cx="3581400" cy="2377440"/>
          </a:xfrm>
        </p:spPr>
        <p:txBody>
          <a:bodyPr>
            <a:normAutofit/>
          </a:bodyPr>
          <a:lstStyle/>
          <a:p>
            <a:pPr marL="11113" indent="0">
              <a:lnSpc>
                <a:spcPct val="120000"/>
              </a:lnSpc>
              <a:buNone/>
            </a:pPr>
            <a:r>
              <a:rPr lang="en-US" dirty="0"/>
              <a:t>Used DCGAN architecture with Generator and Discriminator trained on ~10k COCO images for 15 epochs on A100 GPU using PyTorch.</a:t>
            </a:r>
          </a:p>
        </p:txBody>
      </p:sp>
      <p:sp>
        <p:nvSpPr>
          <p:cNvPr id="6" name="Content Placeholder 5">
            <a:extLst>
              <a:ext uri="{FF2B5EF4-FFF2-40B4-BE49-F238E27FC236}">
                <a16:creationId xmlns:a16="http://schemas.microsoft.com/office/drawing/2014/main" id="{04C6A205-D944-C4A3-0737-C9B40D30FE5E}"/>
              </a:ext>
            </a:extLst>
          </p:cNvPr>
          <p:cNvSpPr>
            <a:spLocks noGrp="1"/>
          </p:cNvSpPr>
          <p:nvPr>
            <p:ph sz="half" idx="15"/>
            <p:custDataLst>
              <p:tags r:id="rId4"/>
            </p:custDataLst>
          </p:nvPr>
        </p:nvSpPr>
        <p:spPr>
          <a:xfrm>
            <a:off x="8147127" y="5208942"/>
            <a:ext cx="3581400" cy="2387066"/>
          </a:xfrm>
        </p:spPr>
        <p:txBody>
          <a:bodyPr>
            <a:normAutofit/>
          </a:bodyPr>
          <a:lstStyle/>
          <a:p>
            <a:pPr marL="11113" indent="0">
              <a:lnSpc>
                <a:spcPct val="120000"/>
              </a:lnSpc>
              <a:buNone/>
            </a:pPr>
            <a:r>
              <a:rPr lang="en-US" dirty="0"/>
              <a:t>Generated images lacked realism and detail after 15 epochs, showing blurry artifacts and no meaningful features.</a:t>
            </a:r>
          </a:p>
        </p:txBody>
      </p:sp>
      <p:sp>
        <p:nvSpPr>
          <p:cNvPr id="3" name="Text Placeholder 2">
            <a:extLst>
              <a:ext uri="{FF2B5EF4-FFF2-40B4-BE49-F238E27FC236}">
                <a16:creationId xmlns:a16="http://schemas.microsoft.com/office/drawing/2014/main" id="{4B515C28-264A-B565-F074-3D37916FC28F}"/>
              </a:ext>
            </a:extLst>
          </p:cNvPr>
          <p:cNvSpPr>
            <a:spLocks noGrp="1"/>
          </p:cNvSpPr>
          <p:nvPr>
            <p:ph type="body" idx="17"/>
            <p:custDataLst>
              <p:tags r:id="rId5"/>
            </p:custDataLst>
          </p:nvPr>
        </p:nvSpPr>
        <p:spPr>
          <a:xfrm>
            <a:off x="4325919" y="4399280"/>
            <a:ext cx="3581400" cy="457200"/>
          </a:xfrm>
        </p:spPr>
        <p:txBody>
          <a:bodyPr anchor="ctr">
            <a:normAutofit/>
          </a:bodyPr>
          <a:lstStyle/>
          <a:p>
            <a:r>
              <a:rPr lang="en-US" sz="1800" dirty="0">
                <a:solidFill>
                  <a:schemeClr val="tx2"/>
                </a:solidFill>
                <a:latin typeface="+mj-lt"/>
              </a:rPr>
              <a:t>GAN Concept &amp; Setup</a:t>
            </a:r>
          </a:p>
        </p:txBody>
      </p:sp>
      <p:sp>
        <p:nvSpPr>
          <p:cNvPr id="5" name="Text Placeholder 4">
            <a:extLst>
              <a:ext uri="{FF2B5EF4-FFF2-40B4-BE49-F238E27FC236}">
                <a16:creationId xmlns:a16="http://schemas.microsoft.com/office/drawing/2014/main" id="{F8447373-3FA9-37F0-AE75-4F52A99B4525}"/>
              </a:ext>
            </a:extLst>
          </p:cNvPr>
          <p:cNvSpPr>
            <a:spLocks noGrp="1"/>
          </p:cNvSpPr>
          <p:nvPr>
            <p:ph type="body" idx="18"/>
            <p:custDataLst>
              <p:tags r:id="rId6"/>
            </p:custDataLst>
          </p:nvPr>
        </p:nvSpPr>
        <p:spPr>
          <a:xfrm>
            <a:off x="8188363" y="4399280"/>
            <a:ext cx="3581400" cy="457200"/>
          </a:xfrm>
        </p:spPr>
        <p:txBody>
          <a:bodyPr anchor="ctr">
            <a:normAutofit/>
          </a:bodyPr>
          <a:lstStyle/>
          <a:p>
            <a:r>
              <a:rPr lang="en-US" sz="1800" dirty="0">
                <a:solidFill>
                  <a:schemeClr val="tx2"/>
                </a:solidFill>
                <a:latin typeface="+mj-lt"/>
              </a:rPr>
              <a:t>Training Outcome &amp; Challenges</a:t>
            </a:r>
          </a:p>
        </p:txBody>
      </p:sp>
      <p:sp>
        <p:nvSpPr>
          <p:cNvPr id="9" name="Rectangle 8">
            <a:extLst>
              <a:ext uri="{FF2B5EF4-FFF2-40B4-BE49-F238E27FC236}">
                <a16:creationId xmlns:a16="http://schemas.microsoft.com/office/drawing/2014/main" id="{4F896AD3-0045-EF0A-CA39-9CB4C30AB43C}"/>
              </a:ext>
            </a:extLst>
          </p:cNvPr>
          <p:cNvSpPr/>
          <p:nvPr>
            <p:custDataLst>
              <p:tags r:id="rId7"/>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pic>
        <p:nvPicPr>
          <p:cNvPr id="13" name="Picture 12">
            <a:extLst>
              <a:ext uri="{FF2B5EF4-FFF2-40B4-BE49-F238E27FC236}">
                <a16:creationId xmlns:a16="http://schemas.microsoft.com/office/drawing/2014/main" id="{F775BD57-E108-86DC-61C1-211496073FC0}"/>
              </a:ext>
            </a:extLst>
          </p:cNvPr>
          <p:cNvPicPr>
            <a:picLocks noChangeAspect="1"/>
          </p:cNvPicPr>
          <p:nvPr/>
        </p:nvPicPr>
        <p:blipFill>
          <a:blip r:embed="rId10"/>
          <a:stretch>
            <a:fillRect/>
          </a:stretch>
        </p:blipFill>
        <p:spPr>
          <a:xfrm>
            <a:off x="4758211" y="253618"/>
            <a:ext cx="6452557" cy="3579840"/>
          </a:xfrm>
          <a:prstGeom prst="rect">
            <a:avLst/>
          </a:prstGeom>
        </p:spPr>
      </p:pic>
    </p:spTree>
    <p:extLst>
      <p:ext uri="{BB962C8B-B14F-4D97-AF65-F5344CB8AC3E}">
        <p14:creationId xmlns:p14="http://schemas.microsoft.com/office/powerpoint/2010/main" val="9424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EB5B7B-B1E4-82CD-2F1B-4190C2222342}"/>
              </a:ext>
            </a:extLst>
          </p:cNvPr>
          <p:cNvSpPr/>
          <p:nvPr/>
        </p:nvSpPr>
        <p:spPr>
          <a:xfrm>
            <a:off x="22975" y="-1"/>
            <a:ext cx="404505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0" name="TextBox 9">
            <a:extLst>
              <a:ext uri="{FF2B5EF4-FFF2-40B4-BE49-F238E27FC236}">
                <a16:creationId xmlns:a16="http://schemas.microsoft.com/office/drawing/2014/main" id="{315CEE83-5E94-96A5-29BD-F5364172E762}"/>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Part A</a:t>
            </a:r>
          </a:p>
        </p:txBody>
      </p:sp>
      <p:sp>
        <p:nvSpPr>
          <p:cNvPr id="2" name="Title 1">
            <a:extLst>
              <a:ext uri="{FF2B5EF4-FFF2-40B4-BE49-F238E27FC236}">
                <a16:creationId xmlns:a16="http://schemas.microsoft.com/office/drawing/2014/main" id="{EBA6586C-1FA9-6842-68E8-90655E0DB317}"/>
              </a:ext>
            </a:extLst>
          </p:cNvPr>
          <p:cNvSpPr>
            <a:spLocks noGrp="1"/>
          </p:cNvSpPr>
          <p:nvPr>
            <p:ph type="title"/>
            <p:custDataLst>
              <p:tags r:id="rId2"/>
            </p:custDataLst>
          </p:nvPr>
        </p:nvSpPr>
        <p:spPr>
          <a:xfrm>
            <a:off x="976926" y="667413"/>
            <a:ext cx="2946360" cy="5435600"/>
          </a:xfrm>
        </p:spPr>
        <p:txBody>
          <a:bodyPr>
            <a:normAutofit/>
          </a:bodyPr>
          <a:lstStyle/>
          <a:p>
            <a:r>
              <a:rPr lang="en-US" dirty="0"/>
              <a:t>Fallback Strategy: Using Selected Images</a:t>
            </a:r>
          </a:p>
        </p:txBody>
      </p:sp>
      <p:sp>
        <p:nvSpPr>
          <p:cNvPr id="4" name="Content Placeholder 3">
            <a:extLst>
              <a:ext uri="{FF2B5EF4-FFF2-40B4-BE49-F238E27FC236}">
                <a16:creationId xmlns:a16="http://schemas.microsoft.com/office/drawing/2014/main" id="{220817A8-0C99-2773-9EB3-AF980A0543DA}"/>
              </a:ext>
            </a:extLst>
          </p:cNvPr>
          <p:cNvSpPr>
            <a:spLocks noGrp="1"/>
          </p:cNvSpPr>
          <p:nvPr>
            <p:ph sz="half" idx="14"/>
            <p:custDataLst>
              <p:tags r:id="rId3"/>
            </p:custDataLst>
          </p:nvPr>
        </p:nvSpPr>
        <p:spPr>
          <a:xfrm>
            <a:off x="4216218" y="5001867"/>
            <a:ext cx="3581400" cy="2377440"/>
          </a:xfrm>
        </p:spPr>
        <p:txBody>
          <a:bodyPr>
            <a:normAutofit/>
          </a:bodyPr>
          <a:lstStyle/>
          <a:p>
            <a:pPr marL="11113" indent="0">
              <a:lnSpc>
                <a:spcPct val="120000"/>
              </a:lnSpc>
              <a:buNone/>
            </a:pPr>
            <a:r>
              <a:rPr lang="en-US" dirty="0"/>
              <a:t>Five diverse images were manually chosen to cover different scenes and objects, enabling effective detection and captioning despite GAN failure.</a:t>
            </a:r>
          </a:p>
        </p:txBody>
      </p:sp>
      <p:sp>
        <p:nvSpPr>
          <p:cNvPr id="6" name="Content Placeholder 5">
            <a:extLst>
              <a:ext uri="{FF2B5EF4-FFF2-40B4-BE49-F238E27FC236}">
                <a16:creationId xmlns:a16="http://schemas.microsoft.com/office/drawing/2014/main" id="{04C6A205-D944-C4A3-0737-C9B40D30FE5E}"/>
              </a:ext>
            </a:extLst>
          </p:cNvPr>
          <p:cNvSpPr>
            <a:spLocks noGrp="1"/>
          </p:cNvSpPr>
          <p:nvPr>
            <p:ph sz="half" idx="15"/>
            <p:custDataLst>
              <p:tags r:id="rId4"/>
            </p:custDataLst>
          </p:nvPr>
        </p:nvSpPr>
        <p:spPr>
          <a:xfrm>
            <a:off x="8610600" y="5075417"/>
            <a:ext cx="3581400" cy="2387066"/>
          </a:xfrm>
        </p:spPr>
        <p:txBody>
          <a:bodyPr>
            <a:normAutofit/>
          </a:bodyPr>
          <a:lstStyle/>
          <a:p>
            <a:pPr marL="11113" indent="0">
              <a:lnSpc>
                <a:spcPct val="120000"/>
              </a:lnSpc>
              <a:buNone/>
            </a:pPr>
            <a:r>
              <a:rPr lang="en-US" dirty="0"/>
              <a:t>Using real images allowed us to bypass GAN limitations, ensuring accurate object detection with YOLOv8n and meaningful captions with BLIP-base models.</a:t>
            </a:r>
          </a:p>
        </p:txBody>
      </p:sp>
      <p:sp>
        <p:nvSpPr>
          <p:cNvPr id="3" name="Text Placeholder 2">
            <a:extLst>
              <a:ext uri="{FF2B5EF4-FFF2-40B4-BE49-F238E27FC236}">
                <a16:creationId xmlns:a16="http://schemas.microsoft.com/office/drawing/2014/main" id="{4B515C28-264A-B565-F074-3D37916FC28F}"/>
              </a:ext>
            </a:extLst>
          </p:cNvPr>
          <p:cNvSpPr>
            <a:spLocks noGrp="1"/>
          </p:cNvSpPr>
          <p:nvPr>
            <p:ph type="body" idx="17"/>
            <p:custDataLst>
              <p:tags r:id="rId5"/>
            </p:custDataLst>
          </p:nvPr>
        </p:nvSpPr>
        <p:spPr>
          <a:xfrm>
            <a:off x="4238534" y="4407471"/>
            <a:ext cx="3581400" cy="457200"/>
          </a:xfrm>
        </p:spPr>
        <p:txBody>
          <a:bodyPr anchor="ctr">
            <a:normAutofit/>
          </a:bodyPr>
          <a:lstStyle/>
          <a:p>
            <a:r>
              <a:rPr lang="en-US" sz="1800" dirty="0">
                <a:solidFill>
                  <a:schemeClr val="tx2"/>
                </a:solidFill>
                <a:latin typeface="+mj-lt"/>
              </a:rPr>
              <a:t>Fallback Image Selection</a:t>
            </a:r>
          </a:p>
        </p:txBody>
      </p:sp>
      <p:sp>
        <p:nvSpPr>
          <p:cNvPr id="5" name="Text Placeholder 4">
            <a:extLst>
              <a:ext uri="{FF2B5EF4-FFF2-40B4-BE49-F238E27FC236}">
                <a16:creationId xmlns:a16="http://schemas.microsoft.com/office/drawing/2014/main" id="{F8447373-3FA9-37F0-AE75-4F52A99B4525}"/>
              </a:ext>
            </a:extLst>
          </p:cNvPr>
          <p:cNvSpPr>
            <a:spLocks noGrp="1"/>
          </p:cNvSpPr>
          <p:nvPr>
            <p:ph type="body" idx="18"/>
            <p:custDataLst>
              <p:tags r:id="rId6"/>
            </p:custDataLst>
          </p:nvPr>
        </p:nvSpPr>
        <p:spPr>
          <a:xfrm>
            <a:off x="8610600" y="4407471"/>
            <a:ext cx="3581400" cy="457200"/>
          </a:xfrm>
        </p:spPr>
        <p:txBody>
          <a:bodyPr anchor="ctr">
            <a:normAutofit/>
          </a:bodyPr>
          <a:lstStyle/>
          <a:p>
            <a:r>
              <a:rPr lang="en-US" sz="1800" dirty="0">
                <a:solidFill>
                  <a:schemeClr val="tx2"/>
                </a:solidFill>
                <a:latin typeface="+mj-lt"/>
              </a:rPr>
              <a:t>Rationale &amp; Implementation</a:t>
            </a:r>
          </a:p>
        </p:txBody>
      </p:sp>
      <p:sp>
        <p:nvSpPr>
          <p:cNvPr id="9" name="Rectangle 8">
            <a:extLst>
              <a:ext uri="{FF2B5EF4-FFF2-40B4-BE49-F238E27FC236}">
                <a16:creationId xmlns:a16="http://schemas.microsoft.com/office/drawing/2014/main" id="{4F896AD3-0045-EF0A-CA39-9CB4C30AB43C}"/>
              </a:ext>
            </a:extLst>
          </p:cNvPr>
          <p:cNvSpPr/>
          <p:nvPr>
            <p:custDataLst>
              <p:tags r:id="rId7"/>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pic>
        <p:nvPicPr>
          <p:cNvPr id="12" name="Picture 11" descr="A group of exercise bikes in a gym&#10;&#10;AI-generated content may be incorrect.">
            <a:extLst>
              <a:ext uri="{FF2B5EF4-FFF2-40B4-BE49-F238E27FC236}">
                <a16:creationId xmlns:a16="http://schemas.microsoft.com/office/drawing/2014/main" id="{F49C511A-BCF6-72AB-46C2-9471A4A3E039}"/>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55988" y="447657"/>
            <a:ext cx="2535973" cy="1603375"/>
          </a:xfrm>
          <a:prstGeom prst="rect">
            <a:avLst/>
          </a:prstGeom>
          <a:noFill/>
          <a:ln>
            <a:noFill/>
          </a:ln>
        </p:spPr>
      </p:pic>
      <p:pic>
        <p:nvPicPr>
          <p:cNvPr id="20" name="Picture 19" descr="A white bus with buffalo images on it&#10;&#10;AI-generated content may be incorrect.">
            <a:extLst>
              <a:ext uri="{FF2B5EF4-FFF2-40B4-BE49-F238E27FC236}">
                <a16:creationId xmlns:a16="http://schemas.microsoft.com/office/drawing/2014/main" id="{F4038779-1842-85D6-9E8D-C525A2DFA558}"/>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68027" y="414882"/>
            <a:ext cx="2535973" cy="1668926"/>
          </a:xfrm>
          <a:prstGeom prst="rect">
            <a:avLst/>
          </a:prstGeom>
          <a:noFill/>
          <a:ln>
            <a:noFill/>
          </a:ln>
        </p:spPr>
      </p:pic>
      <p:pic>
        <p:nvPicPr>
          <p:cNvPr id="22" name="Picture 21" descr="A bird on a branch&#10;&#10;AI-generated content may be incorrect.">
            <a:extLst>
              <a:ext uri="{FF2B5EF4-FFF2-40B4-BE49-F238E27FC236}">
                <a16:creationId xmlns:a16="http://schemas.microsoft.com/office/drawing/2014/main" id="{66681920-1B09-C0C8-1B0E-E9B018254A36}"/>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7819934" y="2188228"/>
            <a:ext cx="2308860" cy="1816100"/>
          </a:xfrm>
          <a:prstGeom prst="rect">
            <a:avLst/>
          </a:prstGeom>
          <a:noFill/>
          <a:ln>
            <a:noFill/>
          </a:ln>
        </p:spPr>
      </p:pic>
      <p:pic>
        <p:nvPicPr>
          <p:cNvPr id="23" name="Picture 22" descr="A tall tower with a black dome&#10;&#10;AI-generated content may be incorrect.">
            <a:extLst>
              <a:ext uri="{FF2B5EF4-FFF2-40B4-BE49-F238E27FC236}">
                <a16:creationId xmlns:a16="http://schemas.microsoft.com/office/drawing/2014/main" id="{FFB3DBF6-524A-CC32-D99E-2A6D0A1645A1}"/>
              </a:ext>
            </a:extLst>
          </p:cNvPr>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096000" y="2232642"/>
            <a:ext cx="1371600" cy="1828800"/>
          </a:xfrm>
          <a:prstGeom prst="rect">
            <a:avLst/>
          </a:prstGeom>
          <a:noFill/>
          <a:ln>
            <a:noFill/>
          </a:ln>
        </p:spPr>
      </p:pic>
      <p:pic>
        <p:nvPicPr>
          <p:cNvPr id="24" name="Picture 23">
            <a:extLst>
              <a:ext uri="{FF2B5EF4-FFF2-40B4-BE49-F238E27FC236}">
                <a16:creationId xmlns:a16="http://schemas.microsoft.com/office/drawing/2014/main" id="{DA9E6E99-A4B0-BB95-E9A3-E6C3718C3269}"/>
              </a:ext>
            </a:extLst>
          </p:cNvPr>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9747467" y="353124"/>
            <a:ext cx="2027973" cy="1697908"/>
          </a:xfrm>
          <a:prstGeom prst="rect">
            <a:avLst/>
          </a:prstGeom>
          <a:noFill/>
          <a:ln>
            <a:noFill/>
          </a:ln>
        </p:spPr>
      </p:pic>
    </p:spTree>
    <p:extLst>
      <p:ext uri="{BB962C8B-B14F-4D97-AF65-F5344CB8AC3E}">
        <p14:creationId xmlns:p14="http://schemas.microsoft.com/office/powerpoint/2010/main" val="94244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3C004B4-6441-B22A-7548-3CFF18172BA5}"/>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dirty="0">
                <a:solidFill>
                  <a:schemeClr val="tx2"/>
                </a:solidFill>
              </a:rPr>
              <a:t>Methodology</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a:xfrm>
            <a:off x="609600" y="700741"/>
            <a:ext cx="10972800" cy="792480"/>
          </a:xfrm>
        </p:spPr>
        <p:txBody>
          <a:bodyPr>
            <a:normAutofit/>
          </a:bodyPr>
          <a:lstStyle/>
          <a:p>
            <a:r>
              <a:rPr lang="en-US"/>
              <a:t>Object Detection Methodology (YOLOv8n)</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1"/>
            <p:custDataLst>
              <p:tags r:id="rId3"/>
            </p:custDataLst>
          </p:nvPr>
        </p:nvSpPr>
        <p:spPr>
          <a:xfrm>
            <a:off x="609600" y="2755392"/>
            <a:ext cx="2642616" cy="3314104"/>
          </a:xfrm>
          <a:noFill/>
          <a:ln w="28575">
            <a:noFill/>
          </a:ln>
        </p:spPr>
        <p:txBody>
          <a:bodyPr vert="horz" lIns="91440" tIns="45720" rIns="91440" bIns="45720" rtlCol="0">
            <a:normAutofit/>
          </a:bodyPr>
          <a:lstStyle/>
          <a:p>
            <a:pPr marL="11113" indent="0">
              <a:lnSpc>
                <a:spcPct val="130000"/>
              </a:lnSpc>
              <a:buNone/>
            </a:pPr>
            <a:r>
              <a:rPr lang="en-US" sz="1500"/>
              <a:t>We selected YOLOv8n, the nano variant, due to its balance of speed and accuracy, pre-trained on the COCO dataset for 80 object classes.</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half" idx="2"/>
            <p:custDataLst>
              <p:tags r:id="rId4"/>
            </p:custDataLst>
          </p:nvPr>
        </p:nvSpPr>
        <p:spPr>
          <a:xfrm>
            <a:off x="3386328" y="2755392"/>
            <a:ext cx="2642616" cy="3314104"/>
          </a:xfrm>
          <a:noFill/>
          <a:ln w="28575">
            <a:noFill/>
          </a:ln>
        </p:spPr>
        <p:txBody>
          <a:bodyPr vert="horz" lIns="91440" tIns="45720" rIns="91440" bIns="45720" rtlCol="0">
            <a:normAutofit/>
          </a:bodyPr>
          <a:lstStyle/>
          <a:p>
            <a:pPr marL="11113" indent="0">
              <a:lnSpc>
                <a:spcPct val="130000"/>
              </a:lnSpc>
              <a:buNone/>
            </a:pPr>
            <a:r>
              <a:rPr lang="en-US" sz="1500"/>
              <a:t>Images are input to the YOLOv8n model loaded on a GPU. Predictions include bounding boxes, class labels, and confidence scores for detected objects.</a:t>
            </a:r>
          </a:p>
        </p:txBody>
      </p:sp>
      <p:sp>
        <p:nvSpPr>
          <p:cNvPr id="20" name="Text Placeholder 19">
            <a:extLst>
              <a:ext uri="{FF2B5EF4-FFF2-40B4-BE49-F238E27FC236}">
                <a16:creationId xmlns:a16="http://schemas.microsoft.com/office/drawing/2014/main" id="{77079A3D-6F12-1C02-B417-AE815CFABFDF}"/>
              </a:ext>
            </a:extLst>
          </p:cNvPr>
          <p:cNvSpPr>
            <a:spLocks noGrp="1"/>
          </p:cNvSpPr>
          <p:nvPr>
            <p:ph type="body" idx="14"/>
            <p:custDataLst>
              <p:tags r:id="rId5"/>
            </p:custDataLst>
          </p:nvPr>
        </p:nvSpPr>
        <p:spPr>
          <a:xfrm>
            <a:off x="609600" y="2065350"/>
            <a:ext cx="2642616" cy="579523"/>
          </a:xfrm>
        </p:spPr>
        <p:txBody>
          <a:bodyPr>
            <a:normAutofit/>
          </a:bodyPr>
          <a:lstStyle/>
          <a:p>
            <a:r>
              <a:rPr lang="en-US" sz="1800">
                <a:solidFill>
                  <a:schemeClr val="tx2"/>
                </a:solidFill>
              </a:rPr>
              <a:t>Model Choice: YOLOv8n</a:t>
            </a:r>
          </a:p>
        </p:txBody>
      </p:sp>
      <p:sp>
        <p:nvSpPr>
          <p:cNvPr id="18" name="Text Placeholder 17">
            <a:extLst>
              <a:ext uri="{FF2B5EF4-FFF2-40B4-BE49-F238E27FC236}">
                <a16:creationId xmlns:a16="http://schemas.microsoft.com/office/drawing/2014/main" id="{444BD0B7-77D1-C502-C24F-E0457FD904DB}"/>
              </a:ext>
            </a:extLst>
          </p:cNvPr>
          <p:cNvSpPr>
            <a:spLocks noGrp="1"/>
          </p:cNvSpPr>
          <p:nvPr>
            <p:ph type="body" idx="15"/>
            <p:custDataLst>
              <p:tags r:id="rId6"/>
            </p:custDataLst>
          </p:nvPr>
        </p:nvSpPr>
        <p:spPr>
          <a:xfrm>
            <a:off x="3386328" y="2065350"/>
            <a:ext cx="2642616" cy="579523"/>
          </a:xfrm>
        </p:spPr>
        <p:txBody>
          <a:bodyPr>
            <a:normAutofit/>
          </a:bodyPr>
          <a:lstStyle/>
          <a:p>
            <a:r>
              <a:rPr lang="en-US" sz="1800">
                <a:solidFill>
                  <a:schemeClr val="tx2"/>
                </a:solidFill>
              </a:rPr>
              <a:t>Detection Process</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6"/>
            <p:custDataLst>
              <p:tags r:id="rId7"/>
            </p:custDataLst>
          </p:nvPr>
        </p:nvSpPr>
        <p:spPr>
          <a:xfrm>
            <a:off x="6163056" y="2755392"/>
            <a:ext cx="2642616" cy="3314104"/>
          </a:xfrm>
          <a:noFill/>
          <a:ln w="28575">
            <a:noFill/>
          </a:ln>
        </p:spPr>
        <p:txBody>
          <a:bodyPr vert="horz" lIns="91440" tIns="45720" rIns="91440" bIns="45720" rtlCol="0">
            <a:normAutofit/>
          </a:bodyPr>
          <a:lstStyle/>
          <a:p>
            <a:pPr marL="11113" indent="0">
              <a:lnSpc>
                <a:spcPct val="130000"/>
              </a:lnSpc>
              <a:buNone/>
            </a:pPr>
            <a:r>
              <a:rPr lang="en-US" sz="1500"/>
              <a:t>Detections with confidence scores above approximately 0.25 are retained. Bounding boxes are drawn on images and detection data is extracted for analysis.</a:t>
            </a:r>
          </a:p>
        </p:txBody>
      </p:sp>
      <p:sp>
        <p:nvSpPr>
          <p:cNvPr id="2" name="Content Placeholder 1">
            <a:extLst>
              <a:ext uri="{FF2B5EF4-FFF2-40B4-BE49-F238E27FC236}">
                <a16:creationId xmlns:a16="http://schemas.microsoft.com/office/drawing/2014/main" id="{FA09CE1A-2A47-A70B-EED8-BEE35BA640D7}"/>
              </a:ext>
            </a:extLst>
          </p:cNvPr>
          <p:cNvSpPr>
            <a:spLocks noGrp="1"/>
          </p:cNvSpPr>
          <p:nvPr>
            <p:ph sz="half" idx="17"/>
            <p:custDataLst>
              <p:tags r:id="rId8"/>
            </p:custDataLst>
          </p:nvPr>
        </p:nvSpPr>
        <p:spPr>
          <a:xfrm>
            <a:off x="8939784" y="2757495"/>
            <a:ext cx="2642616" cy="3314104"/>
          </a:xfrm>
          <a:noFill/>
          <a:ln w="28575">
            <a:noFill/>
          </a:ln>
        </p:spPr>
        <p:txBody>
          <a:bodyPr vert="horz" lIns="91440" tIns="45720" rIns="91440" bIns="45720" rtlCol="0">
            <a:normAutofit/>
          </a:bodyPr>
          <a:lstStyle/>
          <a:p>
            <a:pPr marL="11113" indent="0">
              <a:lnSpc>
                <a:spcPct val="130000"/>
              </a:lnSpc>
              <a:buNone/>
            </a:pPr>
            <a:r>
              <a:rPr lang="en-US" sz="1500"/>
              <a:t>Using a pre-trained model avoids costly training. YOLOv8n’s lightweight architecture ensures fast inference, suitable for processing our five fallback images efficiently.</a:t>
            </a:r>
          </a:p>
        </p:txBody>
      </p:sp>
      <p:sp>
        <p:nvSpPr>
          <p:cNvPr id="16" name="Text Placeholder 15">
            <a:extLst>
              <a:ext uri="{FF2B5EF4-FFF2-40B4-BE49-F238E27FC236}">
                <a16:creationId xmlns:a16="http://schemas.microsoft.com/office/drawing/2014/main" id="{52A21A83-D876-9C72-4780-3581E1B5B658}"/>
              </a:ext>
            </a:extLst>
          </p:cNvPr>
          <p:cNvSpPr>
            <a:spLocks noGrp="1"/>
          </p:cNvSpPr>
          <p:nvPr>
            <p:ph type="body" idx="18"/>
            <p:custDataLst>
              <p:tags r:id="rId9"/>
            </p:custDataLst>
          </p:nvPr>
        </p:nvSpPr>
        <p:spPr>
          <a:xfrm>
            <a:off x="6163056" y="2065350"/>
            <a:ext cx="2642616" cy="579523"/>
          </a:xfrm>
        </p:spPr>
        <p:txBody>
          <a:bodyPr>
            <a:normAutofit/>
          </a:bodyPr>
          <a:lstStyle/>
          <a:p>
            <a:r>
              <a:rPr lang="en-US" sz="1800">
                <a:solidFill>
                  <a:schemeClr val="tx2"/>
                </a:solidFill>
              </a:rPr>
              <a:t>Post-processing Criteria</a:t>
            </a:r>
          </a:p>
        </p:txBody>
      </p:sp>
      <p:sp>
        <p:nvSpPr>
          <p:cNvPr id="3" name="Text Placeholder 2">
            <a:extLst>
              <a:ext uri="{FF2B5EF4-FFF2-40B4-BE49-F238E27FC236}">
                <a16:creationId xmlns:a16="http://schemas.microsoft.com/office/drawing/2014/main" id="{A5937656-5C73-A34E-167E-7111B21B8E7D}"/>
              </a:ext>
            </a:extLst>
          </p:cNvPr>
          <p:cNvSpPr>
            <a:spLocks noGrp="1"/>
          </p:cNvSpPr>
          <p:nvPr>
            <p:ph type="body" idx="19"/>
            <p:custDataLst>
              <p:tags r:id="rId10"/>
            </p:custDataLst>
          </p:nvPr>
        </p:nvSpPr>
        <p:spPr>
          <a:xfrm>
            <a:off x="8939784" y="2065350"/>
            <a:ext cx="2642616" cy="579523"/>
          </a:xfrm>
        </p:spPr>
        <p:txBody>
          <a:bodyPr vert="horz" lIns="91440" tIns="45720" rIns="91440" bIns="45720" rtlCol="0" anchor="b">
            <a:normAutofit/>
          </a:bodyPr>
          <a:lstStyle/>
          <a:p>
            <a:r>
              <a:rPr lang="en-US" sz="1800">
                <a:solidFill>
                  <a:schemeClr val="tx2"/>
                </a:solidFill>
              </a:rPr>
              <a:t>Rationale for Method</a:t>
            </a:r>
          </a:p>
        </p:txBody>
      </p:sp>
      <p:sp>
        <p:nvSpPr>
          <p:cNvPr id="4" name="Rectangle 3">
            <a:extLst>
              <a:ext uri="{FF2B5EF4-FFF2-40B4-BE49-F238E27FC236}">
                <a16:creationId xmlns:a16="http://schemas.microsoft.com/office/drawing/2014/main" id="{026105DA-BC4F-574C-7672-E7ACCA20B214}"/>
              </a:ext>
            </a:extLst>
          </p:cNvPr>
          <p:cNvSpPr/>
          <p:nvPr>
            <p:custDataLst>
              <p:tags r:id="rId11"/>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
        <p:nvSpPr>
          <p:cNvPr id="5" name="TextBox 4">
            <a:extLst>
              <a:ext uri="{FF2B5EF4-FFF2-40B4-BE49-F238E27FC236}">
                <a16:creationId xmlns:a16="http://schemas.microsoft.com/office/drawing/2014/main" id="{BD2C6115-2740-E057-4A4D-3049D51C8D82}"/>
              </a:ext>
            </a:extLst>
          </p:cNvPr>
          <p:cNvSpPr txBox="1"/>
          <p:nvPr/>
        </p:nvSpPr>
        <p:spPr>
          <a:xfrm>
            <a:off x="609600" y="1696018"/>
            <a:ext cx="734291" cy="369332"/>
          </a:xfrm>
          <a:prstGeom prst="rect">
            <a:avLst/>
          </a:prstGeom>
          <a:noFill/>
        </p:spPr>
        <p:txBody>
          <a:bodyPr wrap="square" rtlCol="0">
            <a:spAutoFit/>
          </a:bodyPr>
          <a:lstStyle/>
          <a:p>
            <a:r>
              <a:rPr lang="en-US" b="1">
                <a:solidFill>
                  <a:schemeClr val="accent2"/>
                </a:solidFill>
              </a:rPr>
              <a:t>01</a:t>
            </a:r>
          </a:p>
        </p:txBody>
      </p:sp>
      <p:sp>
        <p:nvSpPr>
          <p:cNvPr id="6" name="TextBox 5">
            <a:extLst>
              <a:ext uri="{FF2B5EF4-FFF2-40B4-BE49-F238E27FC236}">
                <a16:creationId xmlns:a16="http://schemas.microsoft.com/office/drawing/2014/main" id="{01B287FA-5605-FDA4-E637-3EEEFB3B976F}"/>
              </a:ext>
            </a:extLst>
          </p:cNvPr>
          <p:cNvSpPr txBox="1"/>
          <p:nvPr/>
        </p:nvSpPr>
        <p:spPr>
          <a:xfrm>
            <a:off x="3380510" y="1696018"/>
            <a:ext cx="734291" cy="369332"/>
          </a:xfrm>
          <a:prstGeom prst="rect">
            <a:avLst/>
          </a:prstGeom>
          <a:noFill/>
        </p:spPr>
        <p:txBody>
          <a:bodyPr wrap="square" rtlCol="0">
            <a:spAutoFit/>
          </a:bodyPr>
          <a:lstStyle/>
          <a:p>
            <a:r>
              <a:rPr lang="en-US" b="1">
                <a:solidFill>
                  <a:schemeClr val="accent2"/>
                </a:solidFill>
              </a:rPr>
              <a:t>02</a:t>
            </a:r>
          </a:p>
        </p:txBody>
      </p:sp>
      <p:sp>
        <p:nvSpPr>
          <p:cNvPr id="7" name="TextBox 6">
            <a:extLst>
              <a:ext uri="{FF2B5EF4-FFF2-40B4-BE49-F238E27FC236}">
                <a16:creationId xmlns:a16="http://schemas.microsoft.com/office/drawing/2014/main" id="{B273EA27-FB5F-8708-D1DC-4FFB2F6C3C43}"/>
              </a:ext>
            </a:extLst>
          </p:cNvPr>
          <p:cNvSpPr txBox="1"/>
          <p:nvPr/>
        </p:nvSpPr>
        <p:spPr>
          <a:xfrm>
            <a:off x="6163056" y="1696018"/>
            <a:ext cx="734291" cy="369332"/>
          </a:xfrm>
          <a:prstGeom prst="rect">
            <a:avLst/>
          </a:prstGeom>
          <a:noFill/>
        </p:spPr>
        <p:txBody>
          <a:bodyPr wrap="square" rtlCol="0">
            <a:spAutoFit/>
          </a:bodyPr>
          <a:lstStyle/>
          <a:p>
            <a:r>
              <a:rPr lang="en-US" b="1">
                <a:solidFill>
                  <a:schemeClr val="accent2"/>
                </a:solidFill>
              </a:rPr>
              <a:t>03</a:t>
            </a:r>
          </a:p>
        </p:txBody>
      </p:sp>
      <p:sp>
        <p:nvSpPr>
          <p:cNvPr id="8" name="TextBox 7">
            <a:extLst>
              <a:ext uri="{FF2B5EF4-FFF2-40B4-BE49-F238E27FC236}">
                <a16:creationId xmlns:a16="http://schemas.microsoft.com/office/drawing/2014/main" id="{6C491C0B-DC66-CF9B-8C38-23ADE2230B1E}"/>
              </a:ext>
            </a:extLst>
          </p:cNvPr>
          <p:cNvSpPr txBox="1"/>
          <p:nvPr/>
        </p:nvSpPr>
        <p:spPr>
          <a:xfrm>
            <a:off x="8939784" y="1696018"/>
            <a:ext cx="734291" cy="369332"/>
          </a:xfrm>
          <a:prstGeom prst="rect">
            <a:avLst/>
          </a:prstGeom>
          <a:noFill/>
        </p:spPr>
        <p:txBody>
          <a:bodyPr wrap="square" rtlCol="0">
            <a:spAutoFit/>
          </a:bodyPr>
          <a:lstStyle/>
          <a:p>
            <a:r>
              <a:rPr lang="en-US" b="1">
                <a:solidFill>
                  <a:schemeClr val="accent2"/>
                </a:solidFill>
              </a:rPr>
              <a:t>04</a:t>
            </a:r>
          </a:p>
        </p:txBody>
      </p:sp>
    </p:spTree>
    <p:extLst>
      <p:ext uri="{BB962C8B-B14F-4D97-AF65-F5344CB8AC3E}">
        <p14:creationId xmlns:p14="http://schemas.microsoft.com/office/powerpoint/2010/main" val="80431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2E93C0-D213-5FB4-223B-AE2AD5F24E54}"/>
              </a:ext>
            </a:extLst>
          </p:cNvPr>
          <p:cNvSpPr/>
          <p:nvPr/>
        </p:nvSpPr>
        <p:spPr>
          <a:xfrm>
            <a:off x="-177" y="-1"/>
            <a:ext cx="404505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3" name="TextBox 2">
            <a:extLst>
              <a:ext uri="{FF2B5EF4-FFF2-40B4-BE49-F238E27FC236}">
                <a16:creationId xmlns:a16="http://schemas.microsoft.com/office/drawing/2014/main" id="{9CDA48C6-AA9A-1D09-0830-E327473D9E41}"/>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Methodology</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a:xfrm>
            <a:off x="609600" y="700740"/>
            <a:ext cx="2946360" cy="5435600"/>
          </a:xfrm>
        </p:spPr>
        <p:txBody>
          <a:bodyPr>
            <a:normAutofit/>
          </a:bodyPr>
          <a:lstStyle/>
          <a:p>
            <a:r>
              <a:rPr lang="en-US"/>
              <a:t>Image Captioning Methodology (BLIP-base)</a:t>
            </a:r>
          </a:p>
        </p:txBody>
      </p:sp>
      <p:sp>
        <p:nvSpPr>
          <p:cNvPr id="26" name="Content Placeholder 25">
            <a:extLst>
              <a:ext uri="{FF2B5EF4-FFF2-40B4-BE49-F238E27FC236}">
                <a16:creationId xmlns:a16="http://schemas.microsoft.com/office/drawing/2014/main" id="{E788DD44-AE73-33B6-4635-9B8D5137E607}"/>
              </a:ext>
            </a:extLst>
          </p:cNvPr>
          <p:cNvSpPr>
            <a:spLocks noGrp="1"/>
          </p:cNvSpPr>
          <p:nvPr>
            <p:ph sz="half" idx="1"/>
            <p:custDataLst>
              <p:tags r:id="rId3"/>
            </p:custDataLst>
          </p:nvPr>
        </p:nvSpPr>
        <p:spPr>
          <a:xfrm>
            <a:off x="6773779" y="468868"/>
            <a:ext cx="4808619" cy="1920240"/>
          </a:xfrm>
        </p:spPr>
        <p:txBody>
          <a:bodyPr vert="horz" lIns="91440" tIns="45720" rIns="91440" bIns="45720" rtlCol="0">
            <a:normAutofit/>
          </a:bodyPr>
          <a:lstStyle/>
          <a:p>
            <a:pPr marL="11113" indent="0">
              <a:lnSpc>
                <a:spcPct val="114000"/>
              </a:lnSpc>
              <a:buNone/>
            </a:pPr>
            <a:r>
              <a:rPr lang="en-US"/>
              <a:t>BLIP-base was chosen for its strong pre-trained vision-language capabilities, enabling zero-shot captioning without task-specific fine-tuning.</a:t>
            </a:r>
          </a:p>
        </p:txBody>
      </p:sp>
      <p:sp>
        <p:nvSpPr>
          <p:cNvPr id="28" name="Content Placeholder 27">
            <a:extLst>
              <a:ext uri="{FF2B5EF4-FFF2-40B4-BE49-F238E27FC236}">
                <a16:creationId xmlns:a16="http://schemas.microsoft.com/office/drawing/2014/main" id="{F595EC02-957F-FE81-2C9F-5A8C787B445F}"/>
              </a:ext>
            </a:extLst>
          </p:cNvPr>
          <p:cNvSpPr>
            <a:spLocks noGrp="1"/>
          </p:cNvSpPr>
          <p:nvPr>
            <p:ph sz="half" idx="2"/>
            <p:custDataLst>
              <p:tags r:id="rId4"/>
            </p:custDataLst>
          </p:nvPr>
        </p:nvSpPr>
        <p:spPr>
          <a:xfrm>
            <a:off x="6773778" y="2474714"/>
            <a:ext cx="4808619" cy="1920240"/>
          </a:xfrm>
        </p:spPr>
        <p:txBody>
          <a:bodyPr vert="horz" lIns="91440" tIns="45720" rIns="91440" bIns="45720" rtlCol="0">
            <a:normAutofit/>
          </a:bodyPr>
          <a:lstStyle/>
          <a:p>
            <a:pPr marL="11113" indent="0">
              <a:lnSpc>
                <a:spcPct val="114000"/>
              </a:lnSpc>
              <a:buNone/>
            </a:pPr>
            <a:r>
              <a:rPr lang="en-US"/>
              <a:t>Using the Hugging Face transformers library, the BLIP processor and model were loaded on GPU. Images were preprocessed and passed through the model to generate captions.</a:t>
            </a:r>
          </a:p>
        </p:txBody>
      </p:sp>
      <p:sp>
        <p:nvSpPr>
          <p:cNvPr id="30" name="Content Placeholder 29">
            <a:extLst>
              <a:ext uri="{FF2B5EF4-FFF2-40B4-BE49-F238E27FC236}">
                <a16:creationId xmlns:a16="http://schemas.microsoft.com/office/drawing/2014/main" id="{262DC19F-B03F-FD9C-64D4-837E89CE392B}"/>
              </a:ext>
            </a:extLst>
          </p:cNvPr>
          <p:cNvSpPr>
            <a:spLocks noGrp="1"/>
          </p:cNvSpPr>
          <p:nvPr>
            <p:ph sz="half" idx="13"/>
            <p:custDataLst>
              <p:tags r:id="rId5"/>
            </p:custDataLst>
          </p:nvPr>
        </p:nvSpPr>
        <p:spPr>
          <a:xfrm>
            <a:off x="6773778" y="4480560"/>
            <a:ext cx="4808619" cy="1920240"/>
          </a:xfrm>
        </p:spPr>
        <p:txBody>
          <a:bodyPr vert="horz" lIns="91440" tIns="45720" rIns="91440" bIns="45720" rtlCol="0">
            <a:normAutofit/>
          </a:bodyPr>
          <a:lstStyle/>
          <a:p>
            <a:pPr marL="11113" indent="0">
              <a:lnSpc>
                <a:spcPct val="114000"/>
              </a:lnSpc>
              <a:buNone/>
            </a:pPr>
            <a:r>
              <a:rPr lang="en-US"/>
              <a:t>Images are input to the BLIP processor, then the model generates token sequences which are decoded into natural language captions, providing detailed descriptions of image content.</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4"/>
            <p:custDataLst>
              <p:tags r:id="rId6"/>
            </p:custDataLst>
          </p:nvPr>
        </p:nvSpPr>
        <p:spPr>
          <a:xfrm>
            <a:off x="5028112" y="468866"/>
            <a:ext cx="1652617" cy="1920240"/>
          </a:xfrm>
        </p:spPr>
        <p:txBody>
          <a:bodyPr vert="horz" lIns="91440" tIns="45720" rIns="91440" bIns="45720" rtlCol="0" anchor="t">
            <a:normAutofit/>
          </a:bodyPr>
          <a:lstStyle/>
          <a:p>
            <a:pPr indent="9525">
              <a:lnSpc>
                <a:spcPct val="114000"/>
              </a:lnSpc>
            </a:pPr>
            <a:r>
              <a:rPr lang="en-US" sz="1600" dirty="0">
                <a:latin typeface="+mj-lt"/>
              </a:rPr>
              <a:t>Model Selection</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idx="15"/>
            <p:custDataLst>
              <p:tags r:id="rId7"/>
            </p:custDataLst>
          </p:nvPr>
        </p:nvSpPr>
        <p:spPr>
          <a:xfrm>
            <a:off x="5028112" y="2474714"/>
            <a:ext cx="1652617" cy="1920240"/>
          </a:xfrm>
        </p:spPr>
        <p:txBody>
          <a:bodyPr vert="horz" lIns="91440" tIns="45720" rIns="91440" bIns="45720" rtlCol="0" anchor="t">
            <a:normAutofit/>
          </a:bodyPr>
          <a:lstStyle/>
          <a:p>
            <a:pPr indent="9525">
              <a:lnSpc>
                <a:spcPct val="114000"/>
              </a:lnSpc>
            </a:pPr>
            <a:r>
              <a:rPr lang="en-US" sz="1600">
                <a:latin typeface="+mj-lt"/>
              </a:rPr>
              <a:t>Implementation</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6"/>
            <p:custDataLst>
              <p:tags r:id="rId8"/>
            </p:custDataLst>
          </p:nvPr>
        </p:nvSpPr>
        <p:spPr>
          <a:xfrm>
            <a:off x="5028112" y="4480560"/>
            <a:ext cx="1652617" cy="1920240"/>
          </a:xfrm>
        </p:spPr>
        <p:txBody>
          <a:bodyPr vert="horz" lIns="91440" tIns="45720" rIns="91440" bIns="45720" rtlCol="0" anchor="t">
            <a:normAutofit/>
          </a:bodyPr>
          <a:lstStyle/>
          <a:p>
            <a:pPr indent="9525">
              <a:lnSpc>
                <a:spcPct val="114000"/>
              </a:lnSpc>
            </a:pPr>
            <a:r>
              <a:rPr lang="en-US" sz="1600">
                <a:latin typeface="+mj-lt"/>
              </a:rPr>
              <a:t>Processing Pipeline</a:t>
            </a:r>
          </a:p>
        </p:txBody>
      </p:sp>
      <p:sp>
        <p:nvSpPr>
          <p:cNvPr id="2" name="Rectangle 1">
            <a:extLst>
              <a:ext uri="{FF2B5EF4-FFF2-40B4-BE49-F238E27FC236}">
                <a16:creationId xmlns:a16="http://schemas.microsoft.com/office/drawing/2014/main" id="{7664DFC7-C861-C967-C0CE-7990949D9E4F}"/>
              </a:ext>
            </a:extLst>
          </p:cNvPr>
          <p:cNvSpPr/>
          <p:nvPr>
            <p:custDataLst>
              <p:tags r:id="rId9"/>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0A50666-EF2A-25FF-33FB-7652A907C850}"/>
              </a:ext>
            </a:extLst>
          </p:cNvPr>
          <p:cNvSpPr txBox="1"/>
          <p:nvPr/>
        </p:nvSpPr>
        <p:spPr>
          <a:xfrm>
            <a:off x="4217307" y="468866"/>
            <a:ext cx="638373" cy="338554"/>
          </a:xfrm>
          <a:prstGeom prst="rect">
            <a:avLst/>
          </a:prstGeom>
          <a:noFill/>
        </p:spPr>
        <p:txBody>
          <a:bodyPr wrap="square" rtlCol="0">
            <a:spAutoFit/>
          </a:bodyPr>
          <a:lstStyle/>
          <a:p>
            <a:pPr algn="r"/>
            <a:r>
              <a:rPr lang="en-US" sz="1600" b="1">
                <a:solidFill>
                  <a:schemeClr val="accent3"/>
                </a:solidFill>
              </a:rPr>
              <a:t>01</a:t>
            </a:r>
          </a:p>
        </p:txBody>
      </p:sp>
      <p:sp>
        <p:nvSpPr>
          <p:cNvPr id="10" name="TextBox 9">
            <a:extLst>
              <a:ext uri="{FF2B5EF4-FFF2-40B4-BE49-F238E27FC236}">
                <a16:creationId xmlns:a16="http://schemas.microsoft.com/office/drawing/2014/main" id="{A9EFBC15-F158-6986-2CDF-05CDE56DD4FB}"/>
              </a:ext>
            </a:extLst>
          </p:cNvPr>
          <p:cNvSpPr txBox="1"/>
          <p:nvPr/>
        </p:nvSpPr>
        <p:spPr>
          <a:xfrm>
            <a:off x="4217307" y="2478140"/>
            <a:ext cx="638373" cy="338554"/>
          </a:xfrm>
          <a:prstGeom prst="rect">
            <a:avLst/>
          </a:prstGeom>
          <a:noFill/>
        </p:spPr>
        <p:txBody>
          <a:bodyPr wrap="square" rtlCol="0">
            <a:spAutoFit/>
          </a:bodyPr>
          <a:lstStyle/>
          <a:p>
            <a:pPr algn="r"/>
            <a:r>
              <a:rPr lang="en-US" sz="1600" b="1">
                <a:solidFill>
                  <a:schemeClr val="accent3"/>
                </a:solidFill>
              </a:rPr>
              <a:t>02</a:t>
            </a:r>
          </a:p>
        </p:txBody>
      </p:sp>
      <p:sp>
        <p:nvSpPr>
          <p:cNvPr id="11" name="TextBox 10">
            <a:extLst>
              <a:ext uri="{FF2B5EF4-FFF2-40B4-BE49-F238E27FC236}">
                <a16:creationId xmlns:a16="http://schemas.microsoft.com/office/drawing/2014/main" id="{28BE883E-9DCA-2FEA-ED38-A301BADB1863}"/>
              </a:ext>
            </a:extLst>
          </p:cNvPr>
          <p:cNvSpPr txBox="1"/>
          <p:nvPr/>
        </p:nvSpPr>
        <p:spPr>
          <a:xfrm>
            <a:off x="4217307" y="4480560"/>
            <a:ext cx="638373" cy="338554"/>
          </a:xfrm>
          <a:prstGeom prst="rect">
            <a:avLst/>
          </a:prstGeom>
          <a:noFill/>
        </p:spPr>
        <p:txBody>
          <a:bodyPr wrap="square" rtlCol="0">
            <a:spAutoFit/>
          </a:bodyPr>
          <a:lstStyle/>
          <a:p>
            <a:pPr algn="r"/>
            <a:r>
              <a:rPr lang="en-US" sz="1600" b="1">
                <a:solidFill>
                  <a:schemeClr val="accent3"/>
                </a:solidFill>
              </a:rPr>
              <a:t>03</a:t>
            </a:r>
          </a:p>
        </p:txBody>
      </p:sp>
    </p:spTree>
    <p:extLst>
      <p:ext uri="{BB962C8B-B14F-4D97-AF65-F5344CB8AC3E}">
        <p14:creationId xmlns:p14="http://schemas.microsoft.com/office/powerpoint/2010/main" val="1113072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EB5B7B-B1E4-82CD-2F1B-4190C2222342}"/>
              </a:ext>
            </a:extLst>
          </p:cNvPr>
          <p:cNvSpPr/>
          <p:nvPr/>
        </p:nvSpPr>
        <p:spPr>
          <a:xfrm>
            <a:off x="-177" y="-1"/>
            <a:ext cx="404505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0" name="TextBox 9">
            <a:extLst>
              <a:ext uri="{FF2B5EF4-FFF2-40B4-BE49-F238E27FC236}">
                <a16:creationId xmlns:a16="http://schemas.microsoft.com/office/drawing/2014/main" id="{315CEE83-5E94-96A5-29BD-F5364172E762}"/>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Part A Results</a:t>
            </a:r>
          </a:p>
        </p:txBody>
      </p:sp>
      <p:sp>
        <p:nvSpPr>
          <p:cNvPr id="2" name="Title 1">
            <a:extLst>
              <a:ext uri="{FF2B5EF4-FFF2-40B4-BE49-F238E27FC236}">
                <a16:creationId xmlns:a16="http://schemas.microsoft.com/office/drawing/2014/main" id="{EBA6586C-1FA9-6842-68E8-90655E0DB317}"/>
              </a:ext>
            </a:extLst>
          </p:cNvPr>
          <p:cNvSpPr>
            <a:spLocks noGrp="1"/>
          </p:cNvSpPr>
          <p:nvPr>
            <p:ph type="title"/>
            <p:custDataLst>
              <p:tags r:id="rId2"/>
            </p:custDataLst>
          </p:nvPr>
        </p:nvSpPr>
        <p:spPr>
          <a:xfrm>
            <a:off x="609600" y="700740"/>
            <a:ext cx="2946360" cy="5435600"/>
          </a:xfrm>
        </p:spPr>
        <p:txBody>
          <a:bodyPr>
            <a:normAutofit/>
          </a:bodyPr>
          <a:lstStyle/>
          <a:p>
            <a:r>
              <a:rPr lang="en-US"/>
              <a:t>Detection &amp; Captioning: Image 1 (Bikes)</a:t>
            </a:r>
          </a:p>
        </p:txBody>
      </p:sp>
      <p:sp>
        <p:nvSpPr>
          <p:cNvPr id="4" name="Content Placeholder 3">
            <a:extLst>
              <a:ext uri="{FF2B5EF4-FFF2-40B4-BE49-F238E27FC236}">
                <a16:creationId xmlns:a16="http://schemas.microsoft.com/office/drawing/2014/main" id="{220817A8-0C99-2773-9EB3-AF980A0543DA}"/>
              </a:ext>
            </a:extLst>
          </p:cNvPr>
          <p:cNvSpPr>
            <a:spLocks noGrp="1"/>
          </p:cNvSpPr>
          <p:nvPr>
            <p:ph sz="half" idx="14"/>
            <p:custDataLst>
              <p:tags r:id="rId3"/>
            </p:custDataLst>
          </p:nvPr>
        </p:nvSpPr>
        <p:spPr>
          <a:xfrm>
            <a:off x="8147125" y="5410163"/>
            <a:ext cx="3581400" cy="2377440"/>
          </a:xfrm>
        </p:spPr>
        <p:txBody>
          <a:bodyPr>
            <a:normAutofit/>
          </a:bodyPr>
          <a:lstStyle/>
          <a:p>
            <a:pPr marL="11113" indent="0">
              <a:lnSpc>
                <a:spcPct val="120000"/>
              </a:lnSpc>
              <a:buNone/>
            </a:pPr>
            <a:r>
              <a:rPr lang="en-US" dirty="0"/>
              <a:t>Detected: </a:t>
            </a:r>
            <a:r>
              <a:rPr lang="en-US" b="1" dirty="0"/>
              <a:t>bicycle (30%), motorcycle (25%). </a:t>
            </a:r>
            <a:r>
              <a:rPr lang="en-US" dirty="0"/>
              <a:t>Moderate confidence; some ambiguity between similar objects.</a:t>
            </a:r>
          </a:p>
        </p:txBody>
      </p:sp>
      <p:sp>
        <p:nvSpPr>
          <p:cNvPr id="6" name="Content Placeholder 5">
            <a:extLst>
              <a:ext uri="{FF2B5EF4-FFF2-40B4-BE49-F238E27FC236}">
                <a16:creationId xmlns:a16="http://schemas.microsoft.com/office/drawing/2014/main" id="{04C6A205-D944-C4A3-0737-C9B40D30FE5E}"/>
              </a:ext>
            </a:extLst>
          </p:cNvPr>
          <p:cNvSpPr>
            <a:spLocks noGrp="1"/>
          </p:cNvSpPr>
          <p:nvPr>
            <p:ph sz="half" idx="15"/>
            <p:custDataLst>
              <p:tags r:id="rId4"/>
            </p:custDataLst>
          </p:nvPr>
        </p:nvSpPr>
        <p:spPr>
          <a:xfrm>
            <a:off x="4305300" y="5235973"/>
            <a:ext cx="3581400" cy="2387066"/>
          </a:xfrm>
        </p:spPr>
        <p:txBody>
          <a:bodyPr>
            <a:normAutofit/>
          </a:bodyPr>
          <a:lstStyle/>
          <a:p>
            <a:pPr marL="11113" indent="0">
              <a:lnSpc>
                <a:spcPct val="120000"/>
              </a:lnSpc>
              <a:buNone/>
            </a:pPr>
            <a:r>
              <a:rPr lang="en-US" dirty="0"/>
              <a:t>Caption generated: </a:t>
            </a:r>
            <a:r>
              <a:rPr lang="en-US" b="1" dirty="0"/>
              <a:t>'a row of stationary bikes in a gym’.</a:t>
            </a:r>
            <a:r>
              <a:rPr lang="en-US" dirty="0"/>
              <a:t> </a:t>
            </a:r>
          </a:p>
          <a:p>
            <a:pPr marL="11113" indent="0">
              <a:lnSpc>
                <a:spcPct val="120000"/>
              </a:lnSpc>
              <a:buNone/>
            </a:pPr>
            <a:r>
              <a:rPr lang="en-US" dirty="0"/>
              <a:t>Caption accurately describes the scene, complementing detection results.</a:t>
            </a:r>
          </a:p>
        </p:txBody>
      </p:sp>
      <p:sp>
        <p:nvSpPr>
          <p:cNvPr id="3" name="Text Placeholder 2">
            <a:extLst>
              <a:ext uri="{FF2B5EF4-FFF2-40B4-BE49-F238E27FC236}">
                <a16:creationId xmlns:a16="http://schemas.microsoft.com/office/drawing/2014/main" id="{4B515C28-264A-B565-F074-3D37916FC28F}"/>
              </a:ext>
            </a:extLst>
          </p:cNvPr>
          <p:cNvSpPr>
            <a:spLocks noGrp="1"/>
          </p:cNvSpPr>
          <p:nvPr>
            <p:ph type="body" idx="17"/>
            <p:custDataLst>
              <p:tags r:id="rId5"/>
            </p:custDataLst>
          </p:nvPr>
        </p:nvSpPr>
        <p:spPr>
          <a:xfrm>
            <a:off x="8147125" y="4738399"/>
            <a:ext cx="3581400" cy="457200"/>
          </a:xfrm>
        </p:spPr>
        <p:txBody>
          <a:bodyPr anchor="ctr">
            <a:normAutofit/>
          </a:bodyPr>
          <a:lstStyle/>
          <a:p>
            <a:r>
              <a:rPr lang="en-US" sz="1800" dirty="0">
                <a:solidFill>
                  <a:schemeClr val="tx2"/>
                </a:solidFill>
                <a:latin typeface="+mj-lt"/>
              </a:rPr>
              <a:t>Object Detection Results</a:t>
            </a:r>
          </a:p>
        </p:txBody>
      </p:sp>
      <p:sp>
        <p:nvSpPr>
          <p:cNvPr id="5" name="Text Placeholder 4">
            <a:extLst>
              <a:ext uri="{FF2B5EF4-FFF2-40B4-BE49-F238E27FC236}">
                <a16:creationId xmlns:a16="http://schemas.microsoft.com/office/drawing/2014/main" id="{F8447373-3FA9-37F0-AE75-4F52A99B4525}"/>
              </a:ext>
            </a:extLst>
          </p:cNvPr>
          <p:cNvSpPr>
            <a:spLocks noGrp="1"/>
          </p:cNvSpPr>
          <p:nvPr>
            <p:ph type="body" idx="18"/>
            <p:custDataLst>
              <p:tags r:id="rId6"/>
            </p:custDataLst>
          </p:nvPr>
        </p:nvSpPr>
        <p:spPr>
          <a:xfrm>
            <a:off x="4305300" y="4738399"/>
            <a:ext cx="3581400" cy="457200"/>
          </a:xfrm>
        </p:spPr>
        <p:txBody>
          <a:bodyPr anchor="ctr">
            <a:normAutofit/>
          </a:bodyPr>
          <a:lstStyle/>
          <a:p>
            <a:r>
              <a:rPr lang="en-US" sz="1800">
                <a:solidFill>
                  <a:schemeClr val="tx2"/>
                </a:solidFill>
                <a:latin typeface="+mj-lt"/>
              </a:rPr>
              <a:t>Image Captioning Results</a:t>
            </a:r>
          </a:p>
        </p:txBody>
      </p:sp>
      <p:sp>
        <p:nvSpPr>
          <p:cNvPr id="9" name="Rectangle 8">
            <a:extLst>
              <a:ext uri="{FF2B5EF4-FFF2-40B4-BE49-F238E27FC236}">
                <a16:creationId xmlns:a16="http://schemas.microsoft.com/office/drawing/2014/main" id="{4F896AD3-0045-EF0A-CA39-9CB4C30AB43C}"/>
              </a:ext>
            </a:extLst>
          </p:cNvPr>
          <p:cNvSpPr/>
          <p:nvPr>
            <p:custDataLst>
              <p:tags r:id="rId7"/>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pic>
        <p:nvPicPr>
          <p:cNvPr id="13" name="Picture 12" descr="A room with exercise bikes&#10;&#10;AI-generated content may be incorrect.">
            <a:extLst>
              <a:ext uri="{FF2B5EF4-FFF2-40B4-BE49-F238E27FC236}">
                <a16:creationId xmlns:a16="http://schemas.microsoft.com/office/drawing/2014/main" id="{D06BBBDB-AC75-2A01-D966-08AE626B1EE4}"/>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257700" y="895536"/>
            <a:ext cx="5034479" cy="3057359"/>
          </a:xfrm>
          <a:prstGeom prst="rect">
            <a:avLst/>
          </a:prstGeom>
          <a:noFill/>
          <a:ln>
            <a:noFill/>
          </a:ln>
        </p:spPr>
      </p:pic>
    </p:spTree>
    <p:extLst>
      <p:ext uri="{BB962C8B-B14F-4D97-AF65-F5344CB8AC3E}">
        <p14:creationId xmlns:p14="http://schemas.microsoft.com/office/powerpoint/2010/main" val="94244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780A623-1748-7A03-17A6-EDBC3A09E909}"/>
              </a:ext>
            </a:extLst>
          </p:cNvPr>
          <p:cNvSpPr txBox="1"/>
          <p:nvPr>
            <p:custDataLst>
              <p:tags r:id="rId1"/>
            </p:custDataLst>
          </p:nvPr>
        </p:nvSpPr>
        <p:spPr>
          <a:xfrm>
            <a:off x="525484" y="278939"/>
            <a:ext cx="5486400" cy="414150"/>
          </a:xfrm>
          <a:prstGeom prst="rect">
            <a:avLst/>
          </a:prstGeom>
          <a:noFill/>
        </p:spPr>
        <p:txBody>
          <a:bodyPr wrap="square">
            <a:spAutoFit/>
          </a:bodyPr>
          <a:lstStyle/>
          <a:p>
            <a:r>
              <a:rPr lang="en-US" sz="1400" dirty="0">
                <a:solidFill>
                  <a:schemeClr val="tx2"/>
                </a:solidFill>
              </a:rPr>
              <a:t>Part A Results</a:t>
            </a:r>
          </a:p>
        </p:txBody>
      </p:sp>
      <p:sp>
        <p:nvSpPr>
          <p:cNvPr id="2" name="Title 1">
            <a:extLst>
              <a:ext uri="{FF2B5EF4-FFF2-40B4-BE49-F238E27FC236}">
                <a16:creationId xmlns:a16="http://schemas.microsoft.com/office/drawing/2014/main" id="{EBA6586C-1FA9-6842-68E8-90655E0DB317}"/>
              </a:ext>
            </a:extLst>
          </p:cNvPr>
          <p:cNvSpPr>
            <a:spLocks noGrp="1"/>
          </p:cNvSpPr>
          <p:nvPr>
            <p:ph type="title"/>
            <p:custDataLst>
              <p:tags r:id="rId2"/>
            </p:custDataLst>
          </p:nvPr>
        </p:nvSpPr>
        <p:spPr>
          <a:xfrm>
            <a:off x="1219200" y="979576"/>
            <a:ext cx="10972800" cy="792480"/>
          </a:xfrm>
        </p:spPr>
        <p:txBody>
          <a:bodyPr>
            <a:normAutofit/>
          </a:bodyPr>
          <a:lstStyle/>
          <a:p>
            <a:r>
              <a:rPr lang="en-US" dirty="0"/>
              <a:t>Detection &amp; Captioning: Image 2 (Carriage)</a:t>
            </a:r>
          </a:p>
        </p:txBody>
      </p:sp>
      <p:sp>
        <p:nvSpPr>
          <p:cNvPr id="4" name="Content Placeholder 3">
            <a:extLst>
              <a:ext uri="{FF2B5EF4-FFF2-40B4-BE49-F238E27FC236}">
                <a16:creationId xmlns:a16="http://schemas.microsoft.com/office/drawing/2014/main" id="{220817A8-0C99-2773-9EB3-AF980A0543DA}"/>
              </a:ext>
            </a:extLst>
          </p:cNvPr>
          <p:cNvSpPr>
            <a:spLocks noGrp="1"/>
          </p:cNvSpPr>
          <p:nvPr>
            <p:ph sz="half" idx="14"/>
            <p:custDataLst>
              <p:tags r:id="rId3"/>
            </p:custDataLst>
          </p:nvPr>
        </p:nvSpPr>
        <p:spPr>
          <a:xfrm>
            <a:off x="6282126" y="3203072"/>
            <a:ext cx="4808623" cy="2194560"/>
          </a:xfrm>
        </p:spPr>
        <p:txBody>
          <a:bodyPr anchor="t">
            <a:normAutofit/>
          </a:bodyPr>
          <a:lstStyle/>
          <a:p>
            <a:pPr marL="11113" indent="0">
              <a:lnSpc>
                <a:spcPct val="120000"/>
              </a:lnSpc>
              <a:buNone/>
            </a:pPr>
            <a:r>
              <a:rPr lang="en-US" sz="1600" dirty="0"/>
              <a:t>Detected: </a:t>
            </a:r>
            <a:r>
              <a:rPr lang="en-US" sz="1600" b="1" dirty="0"/>
              <a:t>person (51%), tv (27%). </a:t>
            </a:r>
            <a:r>
              <a:rPr lang="en-US" sz="1600" dirty="0"/>
              <a:t>The model correctly identifies the person but misclassifies part of the image as a TV, showing some detection limitations.</a:t>
            </a:r>
          </a:p>
        </p:txBody>
      </p:sp>
      <p:sp>
        <p:nvSpPr>
          <p:cNvPr id="6" name="Content Placeholder 5">
            <a:extLst>
              <a:ext uri="{FF2B5EF4-FFF2-40B4-BE49-F238E27FC236}">
                <a16:creationId xmlns:a16="http://schemas.microsoft.com/office/drawing/2014/main" id="{04C6A205-D944-C4A3-0737-C9B40D30FE5E}"/>
              </a:ext>
            </a:extLst>
          </p:cNvPr>
          <p:cNvSpPr>
            <a:spLocks noGrp="1"/>
          </p:cNvSpPr>
          <p:nvPr>
            <p:ph sz="half" idx="15"/>
            <p:custDataLst>
              <p:tags r:id="rId4"/>
            </p:custDataLst>
          </p:nvPr>
        </p:nvSpPr>
        <p:spPr>
          <a:xfrm>
            <a:off x="6205692" y="5055222"/>
            <a:ext cx="4808623" cy="2194560"/>
          </a:xfrm>
        </p:spPr>
        <p:txBody>
          <a:bodyPr anchor="t">
            <a:normAutofit/>
          </a:bodyPr>
          <a:lstStyle/>
          <a:p>
            <a:pPr marL="11113" indent="0">
              <a:lnSpc>
                <a:spcPct val="120000"/>
              </a:lnSpc>
              <a:buNone/>
            </a:pPr>
            <a:r>
              <a:rPr lang="en-US" sz="1600" dirty="0"/>
              <a:t>Caption generated: </a:t>
            </a:r>
            <a:r>
              <a:rPr lang="en-US" sz="1600" b="1" dirty="0"/>
              <a:t>'a little girl sitting in a horse drawn carriage</a:t>
            </a:r>
            <a:r>
              <a:rPr lang="en-US" sz="1600" dirty="0"/>
              <a:t>'. The caption accurately describes the scene despite detection errors, highlighting BLIP-base model's robustness.</a:t>
            </a:r>
          </a:p>
        </p:txBody>
      </p:sp>
      <p:sp>
        <p:nvSpPr>
          <p:cNvPr id="3" name="Text Placeholder 2">
            <a:extLst>
              <a:ext uri="{FF2B5EF4-FFF2-40B4-BE49-F238E27FC236}">
                <a16:creationId xmlns:a16="http://schemas.microsoft.com/office/drawing/2014/main" id="{4B515C28-264A-B565-F074-3D37916FC28F}"/>
              </a:ext>
            </a:extLst>
          </p:cNvPr>
          <p:cNvSpPr>
            <a:spLocks noGrp="1"/>
          </p:cNvSpPr>
          <p:nvPr>
            <p:ph type="body" idx="17"/>
            <p:custDataLst>
              <p:tags r:id="rId5"/>
            </p:custDataLst>
          </p:nvPr>
        </p:nvSpPr>
        <p:spPr>
          <a:xfrm>
            <a:off x="6282126" y="2831726"/>
            <a:ext cx="1985211" cy="2194560"/>
          </a:xfrm>
        </p:spPr>
        <p:txBody>
          <a:bodyPr anchor="t">
            <a:normAutofit/>
          </a:bodyPr>
          <a:lstStyle/>
          <a:p>
            <a:r>
              <a:rPr lang="en-US" sz="1800" dirty="0">
                <a:solidFill>
                  <a:schemeClr val="tx2"/>
                </a:solidFill>
                <a:latin typeface="+mj-lt"/>
              </a:rPr>
              <a:t>Detected Objects</a:t>
            </a:r>
          </a:p>
        </p:txBody>
      </p:sp>
      <p:sp>
        <p:nvSpPr>
          <p:cNvPr id="5" name="Text Placeholder 4">
            <a:extLst>
              <a:ext uri="{FF2B5EF4-FFF2-40B4-BE49-F238E27FC236}">
                <a16:creationId xmlns:a16="http://schemas.microsoft.com/office/drawing/2014/main" id="{F8447373-3FA9-37F0-AE75-4F52A99B4525}"/>
              </a:ext>
            </a:extLst>
          </p:cNvPr>
          <p:cNvSpPr>
            <a:spLocks noGrp="1"/>
          </p:cNvSpPr>
          <p:nvPr>
            <p:ph type="body" idx="18"/>
            <p:custDataLst>
              <p:tags r:id="rId6"/>
            </p:custDataLst>
          </p:nvPr>
        </p:nvSpPr>
        <p:spPr>
          <a:xfrm>
            <a:off x="6214050" y="4654939"/>
            <a:ext cx="1985211" cy="2194560"/>
          </a:xfrm>
        </p:spPr>
        <p:txBody>
          <a:bodyPr anchor="t">
            <a:normAutofit/>
          </a:bodyPr>
          <a:lstStyle/>
          <a:p>
            <a:r>
              <a:rPr lang="en-US" sz="1800" dirty="0">
                <a:solidFill>
                  <a:schemeClr val="tx2"/>
                </a:solidFill>
                <a:latin typeface="+mj-lt"/>
              </a:rPr>
              <a:t>Image Captioning</a:t>
            </a:r>
          </a:p>
        </p:txBody>
      </p:sp>
      <p:sp>
        <p:nvSpPr>
          <p:cNvPr id="9" name="Rectangle 8">
            <a:extLst>
              <a:ext uri="{FF2B5EF4-FFF2-40B4-BE49-F238E27FC236}">
                <a16:creationId xmlns:a16="http://schemas.microsoft.com/office/drawing/2014/main" id="{23F8AAAE-F0CD-A285-93FE-2ACCBC7F6C61}"/>
              </a:ext>
            </a:extLst>
          </p:cNvPr>
          <p:cNvSpPr/>
          <p:nvPr>
            <p:custDataLst>
              <p:tags r:id="rId7"/>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latin typeface="Franklin Gothic Book" panose="020B0503020102020204"/>
              <a:ea typeface="+mn-ea"/>
              <a:cs typeface="+mn-cs"/>
            </a:endParaRPr>
          </a:p>
        </p:txBody>
      </p:sp>
      <p:sp>
        <p:nvSpPr>
          <p:cNvPr id="12" name="TextBox 11">
            <a:extLst>
              <a:ext uri="{FF2B5EF4-FFF2-40B4-BE49-F238E27FC236}">
                <a16:creationId xmlns:a16="http://schemas.microsoft.com/office/drawing/2014/main" id="{9E4496E3-B5B7-4CAD-E532-E39401352595}"/>
              </a:ext>
            </a:extLst>
          </p:cNvPr>
          <p:cNvSpPr txBox="1"/>
          <p:nvPr/>
        </p:nvSpPr>
        <p:spPr>
          <a:xfrm>
            <a:off x="4054642" y="3896081"/>
            <a:ext cx="517356" cy="338554"/>
          </a:xfrm>
          <a:prstGeom prst="rect">
            <a:avLst/>
          </a:prstGeom>
          <a:noFill/>
        </p:spPr>
        <p:txBody>
          <a:bodyPr wrap="square" rtlCol="0">
            <a:spAutoFit/>
          </a:bodyPr>
          <a:lstStyle/>
          <a:p>
            <a:r>
              <a:rPr lang="en-US" sz="1600" b="1">
                <a:solidFill>
                  <a:schemeClr val="accent2"/>
                </a:solidFill>
              </a:rPr>
              <a:t>02</a:t>
            </a:r>
          </a:p>
        </p:txBody>
      </p:sp>
      <p:pic>
        <p:nvPicPr>
          <p:cNvPr id="14" name="Picture 13" descr="A child in a carriage&#10;&#10;AI-generated content may be incorrect.">
            <a:extLst>
              <a:ext uri="{FF2B5EF4-FFF2-40B4-BE49-F238E27FC236}">
                <a16:creationId xmlns:a16="http://schemas.microsoft.com/office/drawing/2014/main" id="{8E2B849D-96F5-E459-1C40-D33BFE14785C}"/>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62814" y="2508141"/>
            <a:ext cx="4191799" cy="3787622"/>
          </a:xfrm>
          <a:prstGeom prst="rect">
            <a:avLst/>
          </a:prstGeom>
          <a:noFill/>
          <a:ln>
            <a:noFill/>
          </a:ln>
        </p:spPr>
      </p:pic>
    </p:spTree>
    <p:extLst>
      <p:ext uri="{BB962C8B-B14F-4D97-AF65-F5344CB8AC3E}">
        <p14:creationId xmlns:p14="http://schemas.microsoft.com/office/powerpoint/2010/main" val="12605813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LUS_TEMPLATE" val="d1e65e54-753c-4368-946b-ddb430583b0d"/>
</p:tagLst>
</file>

<file path=ppt/tags/tag10.xml><?xml version="1.0" encoding="utf-8"?>
<p:tagLst xmlns:a="http://schemas.openxmlformats.org/drawingml/2006/main" xmlns:r="http://schemas.openxmlformats.org/officeDocument/2006/relationships" xmlns:p="http://schemas.openxmlformats.org/presentationml/2006/main">
  <p:tag name="PLUS_ID" val="logo"/>
</p:tagLst>
</file>

<file path=ppt/tags/tag100.xml><?xml version="1.0" encoding="utf-8"?>
<p:tagLst xmlns:a="http://schemas.openxmlformats.org/drawingml/2006/main" xmlns:r="http://schemas.openxmlformats.org/officeDocument/2006/relationships" xmlns:p="http://schemas.openxmlformats.org/presentationml/2006/main">
  <p:tag name="PLUS_ID" val="detail"/>
</p:tagLst>
</file>

<file path=ppt/tags/tag101.xml><?xml version="1.0" encoding="utf-8"?>
<p:tagLst xmlns:a="http://schemas.openxmlformats.org/drawingml/2006/main" xmlns:r="http://schemas.openxmlformats.org/officeDocument/2006/relationships" xmlns:p="http://schemas.openxmlformats.org/presentationml/2006/main">
  <p:tag name="PLUS_ID" val="logo"/>
</p:tagLst>
</file>

<file path=ppt/tags/tag102.xml><?xml version="1.0" encoding="utf-8"?>
<p:tagLst xmlns:a="http://schemas.openxmlformats.org/drawingml/2006/main" xmlns:r="http://schemas.openxmlformats.org/officeDocument/2006/relationships" xmlns:p="http://schemas.openxmlformats.org/presentationml/2006/main">
  <p:tag name="PLUS_ID" val="chapter"/>
</p:tagLst>
</file>

<file path=ppt/tags/tag103.xml><?xml version="1.0" encoding="utf-8"?>
<p:tagLst xmlns:a="http://schemas.openxmlformats.org/drawingml/2006/main" xmlns:r="http://schemas.openxmlformats.org/officeDocument/2006/relationships" xmlns:p="http://schemas.openxmlformats.org/presentationml/2006/main">
  <p:tag name="PLUS_ID" val="image"/>
</p:tagLst>
</file>

<file path=ppt/tags/tag104.xml><?xml version="1.0" encoding="utf-8"?>
<p:tagLst xmlns:a="http://schemas.openxmlformats.org/drawingml/2006/main" xmlns:r="http://schemas.openxmlformats.org/officeDocument/2006/relationships" xmlns:p="http://schemas.openxmlformats.org/presentationml/2006/main">
  <p:tag name="PLUS_ID" val="chapter"/>
</p:tagLst>
</file>

<file path=ppt/tags/tag105.xml><?xml version="1.0" encoding="utf-8"?>
<p:tagLst xmlns:a="http://schemas.openxmlformats.org/drawingml/2006/main" xmlns:r="http://schemas.openxmlformats.org/officeDocument/2006/relationships" xmlns:p="http://schemas.openxmlformats.org/presentationml/2006/main">
  <p:tag name="PLUS_ID" val="title"/>
</p:tagLst>
</file>

<file path=ppt/tags/tag106.xml><?xml version="1.0" encoding="utf-8"?>
<p:tagLst xmlns:a="http://schemas.openxmlformats.org/drawingml/2006/main" xmlns:r="http://schemas.openxmlformats.org/officeDocument/2006/relationships" xmlns:p="http://schemas.openxmlformats.org/presentationml/2006/main">
  <p:tag name="PLUS_ID" val="detail_0"/>
</p:tagLst>
</file>

<file path=ppt/tags/tag107.xml><?xml version="1.0" encoding="utf-8"?>
<p:tagLst xmlns:a="http://schemas.openxmlformats.org/drawingml/2006/main" xmlns:r="http://schemas.openxmlformats.org/officeDocument/2006/relationships" xmlns:p="http://schemas.openxmlformats.org/presentationml/2006/main">
  <p:tag name="PLUS_ID" val="detail_1"/>
</p:tagLst>
</file>

<file path=ppt/tags/tag108.xml><?xml version="1.0" encoding="utf-8"?>
<p:tagLst xmlns:a="http://schemas.openxmlformats.org/drawingml/2006/main" xmlns:r="http://schemas.openxmlformats.org/officeDocument/2006/relationships" xmlns:p="http://schemas.openxmlformats.org/presentationml/2006/main">
  <p:tag name="PLUS_ID" val="detail_2"/>
</p:tagLst>
</file>

<file path=ppt/tags/tag109.xml><?xml version="1.0" encoding="utf-8"?>
<p:tagLst xmlns:a="http://schemas.openxmlformats.org/drawingml/2006/main" xmlns:r="http://schemas.openxmlformats.org/officeDocument/2006/relationships" xmlns:p="http://schemas.openxmlformats.org/presentationml/2006/main">
  <p:tag name="PLUS_ID" val="header_0"/>
</p:tagLst>
</file>

<file path=ppt/tags/tag11.xml><?xml version="1.0" encoding="utf-8"?>
<p:tagLst xmlns:a="http://schemas.openxmlformats.org/drawingml/2006/main" xmlns:r="http://schemas.openxmlformats.org/officeDocument/2006/relationships" xmlns:p="http://schemas.openxmlformats.org/presentationml/2006/main">
  <p:tag name="PLUS_ID" val="chapter"/>
</p:tagLst>
</file>

<file path=ppt/tags/tag110.xml><?xml version="1.0" encoding="utf-8"?>
<p:tagLst xmlns:a="http://schemas.openxmlformats.org/drawingml/2006/main" xmlns:r="http://schemas.openxmlformats.org/officeDocument/2006/relationships" xmlns:p="http://schemas.openxmlformats.org/presentationml/2006/main">
  <p:tag name="PLUS_ID" val="header_1"/>
</p:tagLst>
</file>

<file path=ppt/tags/tag111.xml><?xml version="1.0" encoding="utf-8"?>
<p:tagLst xmlns:a="http://schemas.openxmlformats.org/drawingml/2006/main" xmlns:r="http://schemas.openxmlformats.org/officeDocument/2006/relationships" xmlns:p="http://schemas.openxmlformats.org/presentationml/2006/main">
  <p:tag name="PLUS_ID" val="header_2"/>
</p:tagLst>
</file>

<file path=ppt/tags/tag112.xml><?xml version="1.0" encoding="utf-8"?>
<p:tagLst xmlns:a="http://schemas.openxmlformats.org/drawingml/2006/main" xmlns:r="http://schemas.openxmlformats.org/officeDocument/2006/relationships" xmlns:p="http://schemas.openxmlformats.org/presentationml/2006/main">
  <p:tag name="PLUS_ID" val="icon_0"/>
</p:tagLst>
</file>

<file path=ppt/tags/tag113.xml><?xml version="1.0" encoding="utf-8"?>
<p:tagLst xmlns:a="http://schemas.openxmlformats.org/drawingml/2006/main" xmlns:r="http://schemas.openxmlformats.org/officeDocument/2006/relationships" xmlns:p="http://schemas.openxmlformats.org/presentationml/2006/main">
  <p:tag name="PLUS_ID" val="icon_1"/>
</p:tagLst>
</file>

<file path=ppt/tags/tag114.xml><?xml version="1.0" encoding="utf-8"?>
<p:tagLst xmlns:a="http://schemas.openxmlformats.org/drawingml/2006/main" xmlns:r="http://schemas.openxmlformats.org/officeDocument/2006/relationships" xmlns:p="http://schemas.openxmlformats.org/presentationml/2006/main">
  <p:tag name="PLUS_ID" val="icon_2"/>
</p:tagLst>
</file>

<file path=ppt/tags/tag115.xml><?xml version="1.0" encoding="utf-8"?>
<p:tagLst xmlns:a="http://schemas.openxmlformats.org/drawingml/2006/main" xmlns:r="http://schemas.openxmlformats.org/officeDocument/2006/relationships" xmlns:p="http://schemas.openxmlformats.org/presentationml/2006/main">
  <p:tag name="PLUS_ID" val="logo"/>
</p:tagLst>
</file>

<file path=ppt/tags/tag116.xml><?xml version="1.0" encoding="utf-8"?>
<p:tagLst xmlns:a="http://schemas.openxmlformats.org/drawingml/2006/main" xmlns:r="http://schemas.openxmlformats.org/officeDocument/2006/relationships" xmlns:p="http://schemas.openxmlformats.org/presentationml/2006/main">
  <p:tag name="PLUS_ID" val="image"/>
</p:tagLst>
</file>

<file path=ppt/tags/tag117.xml><?xml version="1.0" encoding="utf-8"?>
<p:tagLst xmlns:a="http://schemas.openxmlformats.org/drawingml/2006/main" xmlns:r="http://schemas.openxmlformats.org/officeDocument/2006/relationships" xmlns:p="http://schemas.openxmlformats.org/presentationml/2006/main">
  <p:tag name="PLUS_ID" val="title"/>
</p:tagLst>
</file>

<file path=ppt/tags/tag118.xml><?xml version="1.0" encoding="utf-8"?>
<p:tagLst xmlns:a="http://schemas.openxmlformats.org/drawingml/2006/main" xmlns:r="http://schemas.openxmlformats.org/officeDocument/2006/relationships" xmlns:p="http://schemas.openxmlformats.org/presentationml/2006/main">
  <p:tag name="PLUS_ID" val="header_0"/>
</p:tagLst>
</file>

<file path=ppt/tags/tag119.xml><?xml version="1.0" encoding="utf-8"?>
<p:tagLst xmlns:a="http://schemas.openxmlformats.org/drawingml/2006/main" xmlns:r="http://schemas.openxmlformats.org/officeDocument/2006/relationships" xmlns:p="http://schemas.openxmlformats.org/presentationml/2006/main">
  <p:tag name="PLUS_ID" val="detail_0"/>
</p:tagLst>
</file>

<file path=ppt/tags/tag12.xml><?xml version="1.0" encoding="utf-8"?>
<p:tagLst xmlns:a="http://schemas.openxmlformats.org/drawingml/2006/main" xmlns:r="http://schemas.openxmlformats.org/officeDocument/2006/relationships" xmlns:p="http://schemas.openxmlformats.org/presentationml/2006/main">
  <p:tag name="PLUS_ID" val="title"/>
</p:tagLst>
</file>

<file path=ppt/tags/tag120.xml><?xml version="1.0" encoding="utf-8"?>
<p:tagLst xmlns:a="http://schemas.openxmlformats.org/drawingml/2006/main" xmlns:r="http://schemas.openxmlformats.org/officeDocument/2006/relationships" xmlns:p="http://schemas.openxmlformats.org/presentationml/2006/main">
  <p:tag name="PLUS_ID" val="header_1"/>
</p:tagLst>
</file>

<file path=ppt/tags/tag121.xml><?xml version="1.0" encoding="utf-8"?>
<p:tagLst xmlns:a="http://schemas.openxmlformats.org/drawingml/2006/main" xmlns:r="http://schemas.openxmlformats.org/officeDocument/2006/relationships" xmlns:p="http://schemas.openxmlformats.org/presentationml/2006/main">
  <p:tag name="PLUS_ID" val="detail_1"/>
</p:tagLst>
</file>

<file path=ppt/tags/tag122.xml><?xml version="1.0" encoding="utf-8"?>
<p:tagLst xmlns:a="http://schemas.openxmlformats.org/drawingml/2006/main" xmlns:r="http://schemas.openxmlformats.org/officeDocument/2006/relationships" xmlns:p="http://schemas.openxmlformats.org/presentationml/2006/main">
  <p:tag name="PLUS_ID" val="logo"/>
</p:tagLst>
</file>

<file path=ppt/tags/tag123.xml><?xml version="1.0" encoding="utf-8"?>
<p:tagLst xmlns:a="http://schemas.openxmlformats.org/drawingml/2006/main" xmlns:r="http://schemas.openxmlformats.org/officeDocument/2006/relationships" xmlns:p="http://schemas.openxmlformats.org/presentationml/2006/main">
  <p:tag name="PLUS_ID" val="chapter"/>
</p:tagLst>
</file>

<file path=ppt/tags/tag124.xml><?xml version="1.0" encoding="utf-8"?>
<p:tagLst xmlns:a="http://schemas.openxmlformats.org/drawingml/2006/main" xmlns:r="http://schemas.openxmlformats.org/officeDocument/2006/relationships" xmlns:p="http://schemas.openxmlformats.org/presentationml/2006/main">
  <p:tag name="PLUS_ID" val="chapter"/>
</p:tagLst>
</file>

<file path=ppt/tags/tag125.xml><?xml version="1.0" encoding="utf-8"?>
<p:tagLst xmlns:a="http://schemas.openxmlformats.org/drawingml/2006/main" xmlns:r="http://schemas.openxmlformats.org/officeDocument/2006/relationships" xmlns:p="http://schemas.openxmlformats.org/presentationml/2006/main">
  <p:tag name="PLUS_ID" val="logo"/>
</p:tagLst>
</file>

<file path=ppt/tags/tag126.xml><?xml version="1.0" encoding="utf-8"?>
<p:tagLst xmlns:a="http://schemas.openxmlformats.org/drawingml/2006/main" xmlns:r="http://schemas.openxmlformats.org/officeDocument/2006/relationships" xmlns:p="http://schemas.openxmlformats.org/presentationml/2006/main">
  <p:tag name="PLUS_ID" val="title"/>
</p:tagLst>
</file>

<file path=ppt/tags/tag127.xml><?xml version="1.0" encoding="utf-8"?>
<p:tagLst xmlns:a="http://schemas.openxmlformats.org/drawingml/2006/main" xmlns:r="http://schemas.openxmlformats.org/officeDocument/2006/relationships" xmlns:p="http://schemas.openxmlformats.org/presentationml/2006/main">
  <p:tag name="PLUS_ID" val="header"/>
</p:tagLst>
</file>

<file path=ppt/tags/tag128.xml><?xml version="1.0" encoding="utf-8"?>
<p:tagLst xmlns:a="http://schemas.openxmlformats.org/drawingml/2006/main" xmlns:r="http://schemas.openxmlformats.org/officeDocument/2006/relationships" xmlns:p="http://schemas.openxmlformats.org/presentationml/2006/main">
  <p:tag name="PLUS_ID" val="detail"/>
</p:tagLst>
</file>

<file path=ppt/tags/tag129.xml><?xml version="1.0" encoding="utf-8"?>
<p:tagLst xmlns:a="http://schemas.openxmlformats.org/drawingml/2006/main" xmlns:r="http://schemas.openxmlformats.org/officeDocument/2006/relationships" xmlns:p="http://schemas.openxmlformats.org/presentationml/2006/main">
  <p:tag name="PLUS_SLIDE_ID" val="NnqbJJS52SroGTLoCq7HXI"/>
  <p:tag name="PLUS_SLIDE_PPT_ID" val="374#3598192485"/>
</p:tagLst>
</file>

<file path=ppt/tags/tag13.xml><?xml version="1.0" encoding="utf-8"?>
<p:tagLst xmlns:a="http://schemas.openxmlformats.org/drawingml/2006/main" xmlns:r="http://schemas.openxmlformats.org/officeDocument/2006/relationships" xmlns:p="http://schemas.openxmlformats.org/presentationml/2006/main">
  <p:tag name="PLUS_ID" val="header_0"/>
</p:tagLst>
</file>

<file path=ppt/tags/tag130.xml><?xml version="1.0" encoding="utf-8"?>
<p:tagLst xmlns:a="http://schemas.openxmlformats.org/drawingml/2006/main" xmlns:r="http://schemas.openxmlformats.org/officeDocument/2006/relationships" xmlns:p="http://schemas.openxmlformats.org/presentationml/2006/main">
  <p:tag name="PLUS_ID" val="chapter"/>
</p:tagLst>
</file>

<file path=ppt/tags/tag131.xml><?xml version="1.0" encoding="utf-8"?>
<p:tagLst xmlns:a="http://schemas.openxmlformats.org/drawingml/2006/main" xmlns:r="http://schemas.openxmlformats.org/officeDocument/2006/relationships" xmlns:p="http://schemas.openxmlformats.org/presentationml/2006/main">
  <p:tag name="PLUS_ID" val="title"/>
</p:tagLst>
</file>

<file path=ppt/tags/tag132.xml><?xml version="1.0" encoding="utf-8"?>
<p:tagLst xmlns:a="http://schemas.openxmlformats.org/drawingml/2006/main" xmlns:r="http://schemas.openxmlformats.org/officeDocument/2006/relationships" xmlns:p="http://schemas.openxmlformats.org/presentationml/2006/main">
  <p:tag name="PLUS_ID" val="detail_0"/>
</p:tagLst>
</file>

<file path=ppt/tags/tag133.xml><?xml version="1.0" encoding="utf-8"?>
<p:tagLst xmlns:a="http://schemas.openxmlformats.org/drawingml/2006/main" xmlns:r="http://schemas.openxmlformats.org/officeDocument/2006/relationships" xmlns:p="http://schemas.openxmlformats.org/presentationml/2006/main">
  <p:tag name="PLUS_ID" val="detail_1"/>
</p:tagLst>
</file>

<file path=ppt/tags/tag134.xml><?xml version="1.0" encoding="utf-8"?>
<p:tagLst xmlns:a="http://schemas.openxmlformats.org/drawingml/2006/main" xmlns:r="http://schemas.openxmlformats.org/officeDocument/2006/relationships" xmlns:p="http://schemas.openxmlformats.org/presentationml/2006/main">
  <p:tag name="PLUS_ID" val="header_0"/>
</p:tagLst>
</file>

<file path=ppt/tags/tag135.xml><?xml version="1.0" encoding="utf-8"?>
<p:tagLst xmlns:a="http://schemas.openxmlformats.org/drawingml/2006/main" xmlns:r="http://schemas.openxmlformats.org/officeDocument/2006/relationships" xmlns:p="http://schemas.openxmlformats.org/presentationml/2006/main">
  <p:tag name="PLUS_ID" val="header_1"/>
</p:tagLst>
</file>

<file path=ppt/tags/tag136.xml><?xml version="1.0" encoding="utf-8"?>
<p:tagLst xmlns:a="http://schemas.openxmlformats.org/drawingml/2006/main" xmlns:r="http://schemas.openxmlformats.org/officeDocument/2006/relationships" xmlns:p="http://schemas.openxmlformats.org/presentationml/2006/main">
  <p:tag name="PLUS_ID" val="detail_2"/>
</p:tagLst>
</file>

<file path=ppt/tags/tag137.xml><?xml version="1.0" encoding="utf-8"?>
<p:tagLst xmlns:a="http://schemas.openxmlformats.org/drawingml/2006/main" xmlns:r="http://schemas.openxmlformats.org/officeDocument/2006/relationships" xmlns:p="http://schemas.openxmlformats.org/presentationml/2006/main">
  <p:tag name="PLUS_ID" val="detail_3"/>
</p:tagLst>
</file>

<file path=ppt/tags/tag138.xml><?xml version="1.0" encoding="utf-8"?>
<p:tagLst xmlns:a="http://schemas.openxmlformats.org/drawingml/2006/main" xmlns:r="http://schemas.openxmlformats.org/officeDocument/2006/relationships" xmlns:p="http://schemas.openxmlformats.org/presentationml/2006/main">
  <p:tag name="PLUS_ID" val="header_2"/>
</p:tagLst>
</file>

<file path=ppt/tags/tag139.xml><?xml version="1.0" encoding="utf-8"?>
<p:tagLst xmlns:a="http://schemas.openxmlformats.org/drawingml/2006/main" xmlns:r="http://schemas.openxmlformats.org/officeDocument/2006/relationships" xmlns:p="http://schemas.openxmlformats.org/presentationml/2006/main">
  <p:tag name="PLUS_ID" val="header_3"/>
</p:tagLst>
</file>

<file path=ppt/tags/tag14.xml><?xml version="1.0" encoding="utf-8"?>
<p:tagLst xmlns:a="http://schemas.openxmlformats.org/drawingml/2006/main" xmlns:r="http://schemas.openxmlformats.org/officeDocument/2006/relationships" xmlns:p="http://schemas.openxmlformats.org/presentationml/2006/main">
  <p:tag name="PLUS_ID" val="detail_0"/>
</p:tagLst>
</file>

<file path=ppt/tags/tag140.xml><?xml version="1.0" encoding="utf-8"?>
<p:tagLst xmlns:a="http://schemas.openxmlformats.org/drawingml/2006/main" xmlns:r="http://schemas.openxmlformats.org/officeDocument/2006/relationships" xmlns:p="http://schemas.openxmlformats.org/presentationml/2006/main">
  <p:tag name="PLUS_ID" val="deliverable_0"/>
</p:tagLst>
</file>

<file path=ppt/tags/tag141.xml><?xml version="1.0" encoding="utf-8"?>
<p:tagLst xmlns:a="http://schemas.openxmlformats.org/drawingml/2006/main" xmlns:r="http://schemas.openxmlformats.org/officeDocument/2006/relationships" xmlns:p="http://schemas.openxmlformats.org/presentationml/2006/main">
  <p:tag name="PLUS_ID" val="deliverable_1"/>
</p:tagLst>
</file>

<file path=ppt/tags/tag142.xml><?xml version="1.0" encoding="utf-8"?>
<p:tagLst xmlns:a="http://schemas.openxmlformats.org/drawingml/2006/main" xmlns:r="http://schemas.openxmlformats.org/officeDocument/2006/relationships" xmlns:p="http://schemas.openxmlformats.org/presentationml/2006/main">
  <p:tag name="PLUS_ID" val="deliverable_2"/>
</p:tagLst>
</file>

<file path=ppt/tags/tag143.xml><?xml version="1.0" encoding="utf-8"?>
<p:tagLst xmlns:a="http://schemas.openxmlformats.org/drawingml/2006/main" xmlns:r="http://schemas.openxmlformats.org/officeDocument/2006/relationships" xmlns:p="http://schemas.openxmlformats.org/presentationml/2006/main">
  <p:tag name="PLUS_ID" val="deliverable_3"/>
</p:tagLst>
</file>

<file path=ppt/tags/tag144.xml><?xml version="1.0" encoding="utf-8"?>
<p:tagLst xmlns:a="http://schemas.openxmlformats.org/drawingml/2006/main" xmlns:r="http://schemas.openxmlformats.org/officeDocument/2006/relationships" xmlns:p="http://schemas.openxmlformats.org/presentationml/2006/main">
  <p:tag name="PLUS_ID" val="logo"/>
</p:tagLst>
</file>

<file path=ppt/tags/tag145.xml><?xml version="1.0" encoding="utf-8"?>
<p:tagLst xmlns:a="http://schemas.openxmlformats.org/drawingml/2006/main" xmlns:r="http://schemas.openxmlformats.org/officeDocument/2006/relationships" xmlns:p="http://schemas.openxmlformats.org/presentationml/2006/main">
  <p:tag name="PLUS_ID" val="takeaway"/>
</p:tagLst>
</file>

<file path=ppt/tags/tag146.xml><?xml version="1.0" encoding="utf-8"?>
<p:tagLst xmlns:a="http://schemas.openxmlformats.org/drawingml/2006/main" xmlns:r="http://schemas.openxmlformats.org/officeDocument/2006/relationships" xmlns:p="http://schemas.openxmlformats.org/presentationml/2006/main">
  <p:tag name="PLUS_ID" val="chapter"/>
</p:tagLst>
</file>

<file path=ppt/tags/tag147.xml><?xml version="1.0" encoding="utf-8"?>
<p:tagLst xmlns:a="http://schemas.openxmlformats.org/drawingml/2006/main" xmlns:r="http://schemas.openxmlformats.org/officeDocument/2006/relationships" xmlns:p="http://schemas.openxmlformats.org/presentationml/2006/main">
  <p:tag name="PLUS_ID" val="title"/>
</p:tagLst>
</file>

<file path=ppt/tags/tag148.xml><?xml version="1.0" encoding="utf-8"?>
<p:tagLst xmlns:a="http://schemas.openxmlformats.org/drawingml/2006/main" xmlns:r="http://schemas.openxmlformats.org/officeDocument/2006/relationships" xmlns:p="http://schemas.openxmlformats.org/presentationml/2006/main">
  <p:tag name="PLUS_ID" val="header_0"/>
</p:tagLst>
</file>

<file path=ppt/tags/tag149.xml><?xml version="1.0" encoding="utf-8"?>
<p:tagLst xmlns:a="http://schemas.openxmlformats.org/drawingml/2006/main" xmlns:r="http://schemas.openxmlformats.org/officeDocument/2006/relationships" xmlns:p="http://schemas.openxmlformats.org/presentationml/2006/main">
  <p:tag name="PLUS_ID" val="detail_0"/>
</p:tagLst>
</file>

<file path=ppt/tags/tag15.xml><?xml version="1.0" encoding="utf-8"?>
<p:tagLst xmlns:a="http://schemas.openxmlformats.org/drawingml/2006/main" xmlns:r="http://schemas.openxmlformats.org/officeDocument/2006/relationships" xmlns:p="http://schemas.openxmlformats.org/presentationml/2006/main">
  <p:tag name="PLUS_ID" val="header_1"/>
</p:tagLst>
</file>

<file path=ppt/tags/tag150.xml><?xml version="1.0" encoding="utf-8"?>
<p:tagLst xmlns:a="http://schemas.openxmlformats.org/drawingml/2006/main" xmlns:r="http://schemas.openxmlformats.org/officeDocument/2006/relationships" xmlns:p="http://schemas.openxmlformats.org/presentationml/2006/main">
  <p:tag name="PLUS_ID" val="header_1"/>
</p:tagLst>
</file>

<file path=ppt/tags/tag151.xml><?xml version="1.0" encoding="utf-8"?>
<p:tagLst xmlns:a="http://schemas.openxmlformats.org/drawingml/2006/main" xmlns:r="http://schemas.openxmlformats.org/officeDocument/2006/relationships" xmlns:p="http://schemas.openxmlformats.org/presentationml/2006/main">
  <p:tag name="PLUS_ID" val="detail_1"/>
</p:tagLst>
</file>

<file path=ppt/tags/tag152.xml><?xml version="1.0" encoding="utf-8"?>
<p:tagLst xmlns:a="http://schemas.openxmlformats.org/drawingml/2006/main" xmlns:r="http://schemas.openxmlformats.org/officeDocument/2006/relationships" xmlns:p="http://schemas.openxmlformats.org/presentationml/2006/main">
  <p:tag name="PLUS_ID" val="header_2"/>
</p:tagLst>
</file>

<file path=ppt/tags/tag153.xml><?xml version="1.0" encoding="utf-8"?>
<p:tagLst xmlns:a="http://schemas.openxmlformats.org/drawingml/2006/main" xmlns:r="http://schemas.openxmlformats.org/officeDocument/2006/relationships" xmlns:p="http://schemas.openxmlformats.org/presentationml/2006/main">
  <p:tag name="PLUS_ID" val="detail_2"/>
</p:tagLst>
</file>

<file path=ppt/tags/tag154.xml><?xml version="1.0" encoding="utf-8"?>
<p:tagLst xmlns:a="http://schemas.openxmlformats.org/drawingml/2006/main" xmlns:r="http://schemas.openxmlformats.org/officeDocument/2006/relationships" xmlns:p="http://schemas.openxmlformats.org/presentationml/2006/main">
  <p:tag name="PLUS_ID" val="header_3"/>
</p:tagLst>
</file>

<file path=ppt/tags/tag155.xml><?xml version="1.0" encoding="utf-8"?>
<p:tagLst xmlns:a="http://schemas.openxmlformats.org/drawingml/2006/main" xmlns:r="http://schemas.openxmlformats.org/officeDocument/2006/relationships" xmlns:p="http://schemas.openxmlformats.org/presentationml/2006/main">
  <p:tag name="PLUS_ID" val="detail_3"/>
</p:tagLst>
</file>

<file path=ppt/tags/tag156.xml><?xml version="1.0" encoding="utf-8"?>
<p:tagLst xmlns:a="http://schemas.openxmlformats.org/drawingml/2006/main" xmlns:r="http://schemas.openxmlformats.org/officeDocument/2006/relationships" xmlns:p="http://schemas.openxmlformats.org/presentationml/2006/main">
  <p:tag name="PLUS_ID" val="icon_1"/>
</p:tagLst>
</file>

<file path=ppt/tags/tag157.xml><?xml version="1.0" encoding="utf-8"?>
<p:tagLst xmlns:a="http://schemas.openxmlformats.org/drawingml/2006/main" xmlns:r="http://schemas.openxmlformats.org/officeDocument/2006/relationships" xmlns:p="http://schemas.openxmlformats.org/presentationml/2006/main">
  <p:tag name="PLUS_ID" val="icon_2"/>
</p:tagLst>
</file>

<file path=ppt/tags/tag158.xml><?xml version="1.0" encoding="utf-8"?>
<p:tagLst xmlns:a="http://schemas.openxmlformats.org/drawingml/2006/main" xmlns:r="http://schemas.openxmlformats.org/officeDocument/2006/relationships" xmlns:p="http://schemas.openxmlformats.org/presentationml/2006/main">
  <p:tag name="PLUS_ID" val="icon_3"/>
</p:tagLst>
</file>

<file path=ppt/tags/tag159.xml><?xml version="1.0" encoding="utf-8"?>
<p:tagLst xmlns:a="http://schemas.openxmlformats.org/drawingml/2006/main" xmlns:r="http://schemas.openxmlformats.org/officeDocument/2006/relationships" xmlns:p="http://schemas.openxmlformats.org/presentationml/2006/main">
  <p:tag name="PLUS_ID" val="icon_0"/>
</p:tagLst>
</file>

<file path=ppt/tags/tag16.xml><?xml version="1.0" encoding="utf-8"?>
<p:tagLst xmlns:a="http://schemas.openxmlformats.org/drawingml/2006/main" xmlns:r="http://schemas.openxmlformats.org/officeDocument/2006/relationships" xmlns:p="http://schemas.openxmlformats.org/presentationml/2006/main">
  <p:tag name="PLUS_ID" val="detail_1"/>
</p:tagLst>
</file>

<file path=ppt/tags/tag160.xml><?xml version="1.0" encoding="utf-8"?>
<p:tagLst xmlns:a="http://schemas.openxmlformats.org/drawingml/2006/main" xmlns:r="http://schemas.openxmlformats.org/officeDocument/2006/relationships" xmlns:p="http://schemas.openxmlformats.org/presentationml/2006/main">
  <p:tag name="PLUS_ID" val="logo"/>
</p:tagLst>
</file>

<file path=ppt/tags/tag161.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162.xml><?xml version="1.0" encoding="utf-8"?>
<p:tagLst xmlns:a="http://schemas.openxmlformats.org/drawingml/2006/main" xmlns:r="http://schemas.openxmlformats.org/officeDocument/2006/relationships" xmlns:p="http://schemas.openxmlformats.org/presentationml/2006/main">
  <p:tag name="PLUS_ID" val="image"/>
</p:tagLst>
</file>

<file path=ppt/tags/tag163.xml><?xml version="1.0" encoding="utf-8"?>
<p:tagLst xmlns:a="http://schemas.openxmlformats.org/drawingml/2006/main" xmlns:r="http://schemas.openxmlformats.org/officeDocument/2006/relationships" xmlns:p="http://schemas.openxmlformats.org/presentationml/2006/main">
  <p:tag name="PLUS_ID" val="title"/>
  <p:tag name="PLUS_THEME" val="font_0"/>
</p:tagLst>
</file>

<file path=ppt/tags/tag164.xml><?xml version="1.0" encoding="utf-8"?>
<p:tagLst xmlns:a="http://schemas.openxmlformats.org/drawingml/2006/main" xmlns:r="http://schemas.openxmlformats.org/officeDocument/2006/relationships" xmlns:p="http://schemas.openxmlformats.org/presentationml/2006/main">
  <p:tag name="PLUS_ID" val="detail"/>
  <p:tag name="PLUS_THEME" val="font_0"/>
</p:tagLst>
</file>

<file path=ppt/tags/tag165.xml><?xml version="1.0" encoding="utf-8"?>
<p:tagLst xmlns:a="http://schemas.openxmlformats.org/drawingml/2006/main" xmlns:r="http://schemas.openxmlformats.org/officeDocument/2006/relationships" xmlns:p="http://schemas.openxmlformats.org/presentationml/2006/main">
  <p:tag name="PLUS_ID" val="logo"/>
</p:tagLst>
</file>

<file path=ppt/tags/tag166.xml><?xml version="1.0" encoding="utf-8"?>
<p:tagLst xmlns:a="http://schemas.openxmlformats.org/drawingml/2006/main" xmlns:r="http://schemas.openxmlformats.org/officeDocument/2006/relationships" xmlns:p="http://schemas.openxmlformats.org/presentationml/2006/main">
  <p:tag name="PLUS_ID" val="chapter"/>
</p:tagLst>
</file>

<file path=ppt/tags/tag167.xml><?xml version="1.0" encoding="utf-8"?>
<p:tagLst xmlns:a="http://schemas.openxmlformats.org/drawingml/2006/main" xmlns:r="http://schemas.openxmlformats.org/officeDocument/2006/relationships" xmlns:p="http://schemas.openxmlformats.org/presentationml/2006/main">
  <p:tag name="PLUS_ID" val="image"/>
</p:tagLst>
</file>

<file path=ppt/tags/tag168.xml><?xml version="1.0" encoding="utf-8"?>
<p:tagLst xmlns:a="http://schemas.openxmlformats.org/drawingml/2006/main" xmlns:r="http://schemas.openxmlformats.org/officeDocument/2006/relationships" xmlns:p="http://schemas.openxmlformats.org/presentationml/2006/main">
  <p:tag name="PLUS_ID" val="chapter"/>
</p:tagLst>
</file>

<file path=ppt/tags/tag169.xml><?xml version="1.0" encoding="utf-8"?>
<p:tagLst xmlns:a="http://schemas.openxmlformats.org/drawingml/2006/main" xmlns:r="http://schemas.openxmlformats.org/officeDocument/2006/relationships" xmlns:p="http://schemas.openxmlformats.org/presentationml/2006/main">
  <p:tag name="PLUS_ID" val="detail"/>
</p:tagLst>
</file>

<file path=ppt/tags/tag17.xml><?xml version="1.0" encoding="utf-8"?>
<p:tagLst xmlns:a="http://schemas.openxmlformats.org/drawingml/2006/main" xmlns:r="http://schemas.openxmlformats.org/officeDocument/2006/relationships" xmlns:p="http://schemas.openxmlformats.org/presentationml/2006/main">
  <p:tag name="PLUS_ID" val="logo"/>
</p:tagLst>
</file>

<file path=ppt/tags/tag170.xml><?xml version="1.0" encoding="utf-8"?>
<p:tagLst xmlns:a="http://schemas.openxmlformats.org/drawingml/2006/main" xmlns:r="http://schemas.openxmlformats.org/officeDocument/2006/relationships" xmlns:p="http://schemas.openxmlformats.org/presentationml/2006/main">
  <p:tag name="PLUS_ID" val="statement"/>
</p:tagLst>
</file>

<file path=ppt/tags/tag171.xml><?xml version="1.0" encoding="utf-8"?>
<p:tagLst xmlns:a="http://schemas.openxmlformats.org/drawingml/2006/main" xmlns:r="http://schemas.openxmlformats.org/officeDocument/2006/relationships" xmlns:p="http://schemas.openxmlformats.org/presentationml/2006/main">
  <p:tag name="PLUS_ID" val="logo"/>
</p:tagLst>
</file>

<file path=ppt/tags/tag172.xml><?xml version="1.0" encoding="utf-8"?>
<p:tagLst xmlns:a="http://schemas.openxmlformats.org/drawingml/2006/main" xmlns:r="http://schemas.openxmlformats.org/officeDocument/2006/relationships" xmlns:p="http://schemas.openxmlformats.org/presentationml/2006/main">
  <p:tag name="PLUS_ID" val="plus_tip"/>
</p:tagLst>
</file>

<file path=ppt/tags/tag18.xml><?xml version="1.0" encoding="utf-8"?>
<p:tagLst xmlns:a="http://schemas.openxmlformats.org/drawingml/2006/main" xmlns:r="http://schemas.openxmlformats.org/officeDocument/2006/relationships" xmlns:p="http://schemas.openxmlformats.org/presentationml/2006/main">
  <p:tag name="PLUS_ID" val="chapter"/>
</p:tagLst>
</file>

<file path=ppt/tags/tag19.xml><?xml version="1.0" encoding="utf-8"?>
<p:tagLst xmlns:a="http://schemas.openxmlformats.org/drawingml/2006/main" xmlns:r="http://schemas.openxmlformats.org/officeDocument/2006/relationships" xmlns:p="http://schemas.openxmlformats.org/presentationml/2006/main">
  <p:tag name="PLUS_ID" val="chapter"/>
</p:tagLst>
</file>

<file path=ppt/tags/tag2.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20.xml><?xml version="1.0" encoding="utf-8"?>
<p:tagLst xmlns:a="http://schemas.openxmlformats.org/drawingml/2006/main" xmlns:r="http://schemas.openxmlformats.org/officeDocument/2006/relationships" xmlns:p="http://schemas.openxmlformats.org/presentationml/2006/main">
  <p:tag name="PLUS_ID" val="title"/>
</p:tagLst>
</file>

<file path=ppt/tags/tag21.xml><?xml version="1.0" encoding="utf-8"?>
<p:tagLst xmlns:a="http://schemas.openxmlformats.org/drawingml/2006/main" xmlns:r="http://schemas.openxmlformats.org/officeDocument/2006/relationships" xmlns:p="http://schemas.openxmlformats.org/presentationml/2006/main">
  <p:tag name="PLUS_ID" val="detail_0"/>
</p:tagLst>
</file>

<file path=ppt/tags/tag22.xml><?xml version="1.0" encoding="utf-8"?>
<p:tagLst xmlns:a="http://schemas.openxmlformats.org/drawingml/2006/main" xmlns:r="http://schemas.openxmlformats.org/officeDocument/2006/relationships" xmlns:p="http://schemas.openxmlformats.org/presentationml/2006/main">
  <p:tag name="PLUS_ID" val="detail_1"/>
</p:tagLst>
</file>

<file path=ppt/tags/tag23.xml><?xml version="1.0" encoding="utf-8"?>
<p:tagLst xmlns:a="http://schemas.openxmlformats.org/drawingml/2006/main" xmlns:r="http://schemas.openxmlformats.org/officeDocument/2006/relationships" xmlns:p="http://schemas.openxmlformats.org/presentationml/2006/main">
  <p:tag name="PLUS_ID" val="header_0"/>
</p:tagLst>
</file>

<file path=ppt/tags/tag24.xml><?xml version="1.0" encoding="utf-8"?>
<p:tagLst xmlns:a="http://schemas.openxmlformats.org/drawingml/2006/main" xmlns:r="http://schemas.openxmlformats.org/officeDocument/2006/relationships" xmlns:p="http://schemas.openxmlformats.org/presentationml/2006/main">
  <p:tag name="PLUS_ID" val="header_1"/>
</p:tagLst>
</file>

<file path=ppt/tags/tag25.xml><?xml version="1.0" encoding="utf-8"?>
<p:tagLst xmlns:a="http://schemas.openxmlformats.org/drawingml/2006/main" xmlns:r="http://schemas.openxmlformats.org/officeDocument/2006/relationships" xmlns:p="http://schemas.openxmlformats.org/presentationml/2006/main">
  <p:tag name="PLUS_ID" val="logo"/>
</p:tagLst>
</file>

<file path=ppt/tags/tag26.xml><?xml version="1.0" encoding="utf-8"?>
<p:tagLst xmlns:a="http://schemas.openxmlformats.org/drawingml/2006/main" xmlns:r="http://schemas.openxmlformats.org/officeDocument/2006/relationships" xmlns:p="http://schemas.openxmlformats.org/presentationml/2006/main">
  <p:tag name="PLUS_ID" val="chapter"/>
</p:tagLst>
</file>

<file path=ppt/tags/tag27.xml><?xml version="1.0" encoding="utf-8"?>
<p:tagLst xmlns:a="http://schemas.openxmlformats.org/drawingml/2006/main" xmlns:r="http://schemas.openxmlformats.org/officeDocument/2006/relationships" xmlns:p="http://schemas.openxmlformats.org/presentationml/2006/main">
  <p:tag name="PLUS_ID" val="title"/>
</p:tagLst>
</file>

<file path=ppt/tags/tag28.xml><?xml version="1.0" encoding="utf-8"?>
<p:tagLst xmlns:a="http://schemas.openxmlformats.org/drawingml/2006/main" xmlns:r="http://schemas.openxmlformats.org/officeDocument/2006/relationships" xmlns:p="http://schemas.openxmlformats.org/presentationml/2006/main">
  <p:tag name="PLUS_ID" val="detail_0"/>
</p:tagLst>
</file>

<file path=ppt/tags/tag29.xml><?xml version="1.0" encoding="utf-8"?>
<p:tagLst xmlns:a="http://schemas.openxmlformats.org/drawingml/2006/main" xmlns:r="http://schemas.openxmlformats.org/officeDocument/2006/relationships" xmlns:p="http://schemas.openxmlformats.org/presentationml/2006/main">
  <p:tag name="PLUS_ID" val="detail_1"/>
</p:tagLst>
</file>

<file path=ppt/tags/tag3.xml><?xml version="1.0" encoding="utf-8"?>
<p:tagLst xmlns:a="http://schemas.openxmlformats.org/drawingml/2006/main" xmlns:r="http://schemas.openxmlformats.org/officeDocument/2006/relationships" xmlns:p="http://schemas.openxmlformats.org/presentationml/2006/main">
  <p:tag name="PLUS_ID" val="presentation_title"/>
  <p:tag name="PLUS_THEME" val="font_0"/>
</p:tagLst>
</file>

<file path=ppt/tags/tag30.xml><?xml version="1.0" encoding="utf-8"?>
<p:tagLst xmlns:a="http://schemas.openxmlformats.org/drawingml/2006/main" xmlns:r="http://schemas.openxmlformats.org/officeDocument/2006/relationships" xmlns:p="http://schemas.openxmlformats.org/presentationml/2006/main">
  <p:tag name="PLUS_ID" val="header_0"/>
</p:tagLst>
</file>

<file path=ppt/tags/tag31.xml><?xml version="1.0" encoding="utf-8"?>
<p:tagLst xmlns:a="http://schemas.openxmlformats.org/drawingml/2006/main" xmlns:r="http://schemas.openxmlformats.org/officeDocument/2006/relationships" xmlns:p="http://schemas.openxmlformats.org/presentationml/2006/main">
  <p:tag name="PLUS_ID" val="header_1"/>
</p:tagLst>
</file>

<file path=ppt/tags/tag32.xml><?xml version="1.0" encoding="utf-8"?>
<p:tagLst xmlns:a="http://schemas.openxmlformats.org/drawingml/2006/main" xmlns:r="http://schemas.openxmlformats.org/officeDocument/2006/relationships" xmlns:p="http://schemas.openxmlformats.org/presentationml/2006/main">
  <p:tag name="PLUS_ID" val="logo"/>
</p:tagLst>
</file>

<file path=ppt/tags/tag33.xml><?xml version="1.0" encoding="utf-8"?>
<p:tagLst xmlns:a="http://schemas.openxmlformats.org/drawingml/2006/main" xmlns:r="http://schemas.openxmlformats.org/officeDocument/2006/relationships" xmlns:p="http://schemas.openxmlformats.org/presentationml/2006/main">
  <p:tag name="PLUS_ID" val="chapter"/>
</p:tagLst>
</file>

<file path=ppt/tags/tag34.xml><?xml version="1.0" encoding="utf-8"?>
<p:tagLst xmlns:a="http://schemas.openxmlformats.org/drawingml/2006/main" xmlns:r="http://schemas.openxmlformats.org/officeDocument/2006/relationships" xmlns:p="http://schemas.openxmlformats.org/presentationml/2006/main">
  <p:tag name="PLUS_ID" val="title"/>
</p:tagLst>
</file>

<file path=ppt/tags/tag35.xml><?xml version="1.0" encoding="utf-8"?>
<p:tagLst xmlns:a="http://schemas.openxmlformats.org/drawingml/2006/main" xmlns:r="http://schemas.openxmlformats.org/officeDocument/2006/relationships" xmlns:p="http://schemas.openxmlformats.org/presentationml/2006/main">
  <p:tag name="PLUS_ID" val="detail_0"/>
</p:tagLst>
</file>

<file path=ppt/tags/tag36.xml><?xml version="1.0" encoding="utf-8"?>
<p:tagLst xmlns:a="http://schemas.openxmlformats.org/drawingml/2006/main" xmlns:r="http://schemas.openxmlformats.org/officeDocument/2006/relationships" xmlns:p="http://schemas.openxmlformats.org/presentationml/2006/main">
  <p:tag name="PLUS_ID" val="detail_1"/>
</p:tagLst>
</file>

<file path=ppt/tags/tag37.xml><?xml version="1.0" encoding="utf-8"?>
<p:tagLst xmlns:a="http://schemas.openxmlformats.org/drawingml/2006/main" xmlns:r="http://schemas.openxmlformats.org/officeDocument/2006/relationships" xmlns:p="http://schemas.openxmlformats.org/presentationml/2006/main">
  <p:tag name="PLUS_ID" val="header_0"/>
</p:tagLst>
</file>

<file path=ppt/tags/tag38.xml><?xml version="1.0" encoding="utf-8"?>
<p:tagLst xmlns:a="http://schemas.openxmlformats.org/drawingml/2006/main" xmlns:r="http://schemas.openxmlformats.org/officeDocument/2006/relationships" xmlns:p="http://schemas.openxmlformats.org/presentationml/2006/main">
  <p:tag name="PLUS_ID" val="header_1"/>
</p:tagLst>
</file>

<file path=ppt/tags/tag39.xml><?xml version="1.0" encoding="utf-8"?>
<p:tagLst xmlns:a="http://schemas.openxmlformats.org/drawingml/2006/main" xmlns:r="http://schemas.openxmlformats.org/officeDocument/2006/relationships" xmlns:p="http://schemas.openxmlformats.org/presentationml/2006/main">
  <p:tag name="PLUS_ID" val="detail_2"/>
</p:tagLst>
</file>

<file path=ppt/tags/tag4.xml><?xml version="1.0" encoding="utf-8"?>
<p:tagLst xmlns:a="http://schemas.openxmlformats.org/drawingml/2006/main" xmlns:r="http://schemas.openxmlformats.org/officeDocument/2006/relationships" xmlns:p="http://schemas.openxmlformats.org/presentationml/2006/main">
  <p:tag name="PLUS_ID" val="date"/>
  <p:tag name="PLUS_THEME" val="font_0"/>
</p:tagLst>
</file>

<file path=ppt/tags/tag40.xml><?xml version="1.0" encoding="utf-8"?>
<p:tagLst xmlns:a="http://schemas.openxmlformats.org/drawingml/2006/main" xmlns:r="http://schemas.openxmlformats.org/officeDocument/2006/relationships" xmlns:p="http://schemas.openxmlformats.org/presentationml/2006/main">
  <p:tag name="PLUS_ID" val="detail_3"/>
</p:tagLst>
</file>

<file path=ppt/tags/tag41.xml><?xml version="1.0" encoding="utf-8"?>
<p:tagLst xmlns:a="http://schemas.openxmlformats.org/drawingml/2006/main" xmlns:r="http://schemas.openxmlformats.org/officeDocument/2006/relationships" xmlns:p="http://schemas.openxmlformats.org/presentationml/2006/main">
  <p:tag name="PLUS_ID" val="header_2"/>
</p:tagLst>
</file>

<file path=ppt/tags/tag42.xml><?xml version="1.0" encoding="utf-8"?>
<p:tagLst xmlns:a="http://schemas.openxmlformats.org/drawingml/2006/main" xmlns:r="http://schemas.openxmlformats.org/officeDocument/2006/relationships" xmlns:p="http://schemas.openxmlformats.org/presentationml/2006/main">
  <p:tag name="PLUS_ID" val="header_3"/>
</p:tagLst>
</file>

<file path=ppt/tags/tag43.xml><?xml version="1.0" encoding="utf-8"?>
<p:tagLst xmlns:a="http://schemas.openxmlformats.org/drawingml/2006/main" xmlns:r="http://schemas.openxmlformats.org/officeDocument/2006/relationships" xmlns:p="http://schemas.openxmlformats.org/presentationml/2006/main">
  <p:tag name="PLUS_ID" val="logo"/>
</p:tagLst>
</file>

<file path=ppt/tags/tag44.xml><?xml version="1.0" encoding="utf-8"?>
<p:tagLst xmlns:a="http://schemas.openxmlformats.org/drawingml/2006/main" xmlns:r="http://schemas.openxmlformats.org/officeDocument/2006/relationships" xmlns:p="http://schemas.openxmlformats.org/presentationml/2006/main">
  <p:tag name="PLUS_ID" val="chapter"/>
</p:tagLst>
</file>

<file path=ppt/tags/tag45.xml><?xml version="1.0" encoding="utf-8"?>
<p:tagLst xmlns:a="http://schemas.openxmlformats.org/drawingml/2006/main" xmlns:r="http://schemas.openxmlformats.org/officeDocument/2006/relationships" xmlns:p="http://schemas.openxmlformats.org/presentationml/2006/main">
  <p:tag name="PLUS_ID" val="title"/>
</p:tagLst>
</file>

<file path=ppt/tags/tag46.xml><?xml version="1.0" encoding="utf-8"?>
<p:tagLst xmlns:a="http://schemas.openxmlformats.org/drawingml/2006/main" xmlns:r="http://schemas.openxmlformats.org/officeDocument/2006/relationships" xmlns:p="http://schemas.openxmlformats.org/presentationml/2006/main">
  <p:tag name="PLUS_ID" val="detail_0"/>
</p:tagLst>
</file>

<file path=ppt/tags/tag47.xml><?xml version="1.0" encoding="utf-8"?>
<p:tagLst xmlns:a="http://schemas.openxmlformats.org/drawingml/2006/main" xmlns:r="http://schemas.openxmlformats.org/officeDocument/2006/relationships" xmlns:p="http://schemas.openxmlformats.org/presentationml/2006/main">
  <p:tag name="PLUS_ID" val="detail_1"/>
</p:tagLst>
</file>

<file path=ppt/tags/tag48.xml><?xml version="1.0" encoding="utf-8"?>
<p:tagLst xmlns:a="http://schemas.openxmlformats.org/drawingml/2006/main" xmlns:r="http://schemas.openxmlformats.org/officeDocument/2006/relationships" xmlns:p="http://schemas.openxmlformats.org/presentationml/2006/main">
  <p:tag name="PLUS_ID" val="detail_2"/>
</p:tagLst>
</file>

<file path=ppt/tags/tag49.xml><?xml version="1.0" encoding="utf-8"?>
<p:tagLst xmlns:a="http://schemas.openxmlformats.org/drawingml/2006/main" xmlns:r="http://schemas.openxmlformats.org/officeDocument/2006/relationships" xmlns:p="http://schemas.openxmlformats.org/presentationml/2006/main">
  <p:tag name="PLUS_ID" val="header_0"/>
</p:tagLst>
</file>

<file path=ppt/tags/tag5.xml><?xml version="1.0" encoding="utf-8"?>
<p:tagLst xmlns:a="http://schemas.openxmlformats.org/drawingml/2006/main" xmlns:r="http://schemas.openxmlformats.org/officeDocument/2006/relationships" xmlns:p="http://schemas.openxmlformats.org/presentationml/2006/main">
  <p:tag name="PLUS_ID" val="logo"/>
</p:tagLst>
</file>

<file path=ppt/tags/tag50.xml><?xml version="1.0" encoding="utf-8"?>
<p:tagLst xmlns:a="http://schemas.openxmlformats.org/drawingml/2006/main" xmlns:r="http://schemas.openxmlformats.org/officeDocument/2006/relationships" xmlns:p="http://schemas.openxmlformats.org/presentationml/2006/main">
  <p:tag name="PLUS_ID" val="header_1"/>
</p:tagLst>
</file>

<file path=ppt/tags/tag51.xml><?xml version="1.0" encoding="utf-8"?>
<p:tagLst xmlns:a="http://schemas.openxmlformats.org/drawingml/2006/main" xmlns:r="http://schemas.openxmlformats.org/officeDocument/2006/relationships" xmlns:p="http://schemas.openxmlformats.org/presentationml/2006/main">
  <p:tag name="PLUS_ID" val="header_2"/>
</p:tagLst>
</file>

<file path=ppt/tags/tag52.xml><?xml version="1.0" encoding="utf-8"?>
<p:tagLst xmlns:a="http://schemas.openxmlformats.org/drawingml/2006/main" xmlns:r="http://schemas.openxmlformats.org/officeDocument/2006/relationships" xmlns:p="http://schemas.openxmlformats.org/presentationml/2006/main">
  <p:tag name="PLUS_ID" val="logo"/>
</p:tagLst>
</file>

<file path=ppt/tags/tag53.xml><?xml version="1.0" encoding="utf-8"?>
<p:tagLst xmlns:a="http://schemas.openxmlformats.org/drawingml/2006/main" xmlns:r="http://schemas.openxmlformats.org/officeDocument/2006/relationships" xmlns:p="http://schemas.openxmlformats.org/presentationml/2006/main">
  <p:tag name="PLUS_ID" val="chapter"/>
</p:tagLst>
</file>

<file path=ppt/tags/tag54.xml><?xml version="1.0" encoding="utf-8"?>
<p:tagLst xmlns:a="http://schemas.openxmlformats.org/drawingml/2006/main" xmlns:r="http://schemas.openxmlformats.org/officeDocument/2006/relationships" xmlns:p="http://schemas.openxmlformats.org/presentationml/2006/main">
  <p:tag name="PLUS_ID" val="title"/>
</p:tagLst>
</file>

<file path=ppt/tags/tag55.xml><?xml version="1.0" encoding="utf-8"?>
<p:tagLst xmlns:a="http://schemas.openxmlformats.org/drawingml/2006/main" xmlns:r="http://schemas.openxmlformats.org/officeDocument/2006/relationships" xmlns:p="http://schemas.openxmlformats.org/presentationml/2006/main">
  <p:tag name="PLUS_ID" val="detail_0"/>
</p:tagLst>
</file>

<file path=ppt/tags/tag56.xml><?xml version="1.0" encoding="utf-8"?>
<p:tagLst xmlns:a="http://schemas.openxmlformats.org/drawingml/2006/main" xmlns:r="http://schemas.openxmlformats.org/officeDocument/2006/relationships" xmlns:p="http://schemas.openxmlformats.org/presentationml/2006/main">
  <p:tag name="PLUS_ID" val="detail_1"/>
</p:tagLst>
</file>

<file path=ppt/tags/tag57.xml><?xml version="1.0" encoding="utf-8"?>
<p:tagLst xmlns:a="http://schemas.openxmlformats.org/drawingml/2006/main" xmlns:r="http://schemas.openxmlformats.org/officeDocument/2006/relationships" xmlns:p="http://schemas.openxmlformats.org/presentationml/2006/main">
  <p:tag name="PLUS_ID" val="header_0"/>
</p:tagLst>
</file>

<file path=ppt/tags/tag58.xml><?xml version="1.0" encoding="utf-8"?>
<p:tagLst xmlns:a="http://schemas.openxmlformats.org/drawingml/2006/main" xmlns:r="http://schemas.openxmlformats.org/officeDocument/2006/relationships" xmlns:p="http://schemas.openxmlformats.org/presentationml/2006/main">
  <p:tag name="PLUS_ID" val="header_1"/>
</p:tagLst>
</file>

<file path=ppt/tags/tag59.xml><?xml version="1.0" encoding="utf-8"?>
<p:tagLst xmlns:a="http://schemas.openxmlformats.org/drawingml/2006/main" xmlns:r="http://schemas.openxmlformats.org/officeDocument/2006/relationships" xmlns:p="http://schemas.openxmlformats.org/presentationml/2006/main">
  <p:tag name="PLUS_ID" val="logo"/>
</p:tagLst>
</file>

<file path=ppt/tags/tag6.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60.xml><?xml version="1.0" encoding="utf-8"?>
<p:tagLst xmlns:a="http://schemas.openxmlformats.org/drawingml/2006/main" xmlns:r="http://schemas.openxmlformats.org/officeDocument/2006/relationships" xmlns:p="http://schemas.openxmlformats.org/presentationml/2006/main">
  <p:tag name="PLUS_ID" val="chapter"/>
</p:tagLst>
</file>

<file path=ppt/tags/tag61.xml><?xml version="1.0" encoding="utf-8"?>
<p:tagLst xmlns:a="http://schemas.openxmlformats.org/drawingml/2006/main" xmlns:r="http://schemas.openxmlformats.org/officeDocument/2006/relationships" xmlns:p="http://schemas.openxmlformats.org/presentationml/2006/main">
  <p:tag name="PLUS_ID" val="title"/>
</p:tagLst>
</file>

<file path=ppt/tags/tag62.xml><?xml version="1.0" encoding="utf-8"?>
<p:tagLst xmlns:a="http://schemas.openxmlformats.org/drawingml/2006/main" xmlns:r="http://schemas.openxmlformats.org/officeDocument/2006/relationships" xmlns:p="http://schemas.openxmlformats.org/presentationml/2006/main">
  <p:tag name="PLUS_ID" val="detail_0"/>
</p:tagLst>
</file>

<file path=ppt/tags/tag63.xml><?xml version="1.0" encoding="utf-8"?>
<p:tagLst xmlns:a="http://schemas.openxmlformats.org/drawingml/2006/main" xmlns:r="http://schemas.openxmlformats.org/officeDocument/2006/relationships" xmlns:p="http://schemas.openxmlformats.org/presentationml/2006/main">
  <p:tag name="PLUS_ID" val="detail_1"/>
</p:tagLst>
</file>

<file path=ppt/tags/tag64.xml><?xml version="1.0" encoding="utf-8"?>
<p:tagLst xmlns:a="http://schemas.openxmlformats.org/drawingml/2006/main" xmlns:r="http://schemas.openxmlformats.org/officeDocument/2006/relationships" xmlns:p="http://schemas.openxmlformats.org/presentationml/2006/main">
  <p:tag name="PLUS_ID" val="header_0"/>
</p:tagLst>
</file>

<file path=ppt/tags/tag65.xml><?xml version="1.0" encoding="utf-8"?>
<p:tagLst xmlns:a="http://schemas.openxmlformats.org/drawingml/2006/main" xmlns:r="http://schemas.openxmlformats.org/officeDocument/2006/relationships" xmlns:p="http://schemas.openxmlformats.org/presentationml/2006/main">
  <p:tag name="PLUS_ID" val="header_1"/>
</p:tagLst>
</file>

<file path=ppt/tags/tag66.xml><?xml version="1.0" encoding="utf-8"?>
<p:tagLst xmlns:a="http://schemas.openxmlformats.org/drawingml/2006/main" xmlns:r="http://schemas.openxmlformats.org/officeDocument/2006/relationships" xmlns:p="http://schemas.openxmlformats.org/presentationml/2006/main">
  <p:tag name="PLUS_ID" val="logo"/>
</p:tagLst>
</file>

<file path=ppt/tags/tag67.xml><?xml version="1.0" encoding="utf-8"?>
<p:tagLst xmlns:a="http://schemas.openxmlformats.org/drawingml/2006/main" xmlns:r="http://schemas.openxmlformats.org/officeDocument/2006/relationships" xmlns:p="http://schemas.openxmlformats.org/presentationml/2006/main">
  <p:tag name="PLUS_ID" val="chapter"/>
</p:tagLst>
</file>

<file path=ppt/tags/tag68.xml><?xml version="1.0" encoding="utf-8"?>
<p:tagLst xmlns:a="http://schemas.openxmlformats.org/drawingml/2006/main" xmlns:r="http://schemas.openxmlformats.org/officeDocument/2006/relationships" xmlns:p="http://schemas.openxmlformats.org/presentationml/2006/main">
  <p:tag name="PLUS_ID" val="title"/>
</p:tagLst>
</file>

<file path=ppt/tags/tag69.xml><?xml version="1.0" encoding="utf-8"?>
<p:tagLst xmlns:a="http://schemas.openxmlformats.org/drawingml/2006/main" xmlns:r="http://schemas.openxmlformats.org/officeDocument/2006/relationships" xmlns:p="http://schemas.openxmlformats.org/presentationml/2006/main">
  <p:tag name="PLUS_ID" val="detail_0"/>
</p:tagLst>
</file>

<file path=ppt/tags/tag7.xml><?xml version="1.0" encoding="utf-8"?>
<p:tagLst xmlns:a="http://schemas.openxmlformats.org/drawingml/2006/main" xmlns:r="http://schemas.openxmlformats.org/officeDocument/2006/relationships" xmlns:p="http://schemas.openxmlformats.org/presentationml/2006/main">
  <p:tag name="PLUS_THEME" val="background_1"/>
</p:tagLst>
</file>

<file path=ppt/tags/tag70.xml><?xml version="1.0" encoding="utf-8"?>
<p:tagLst xmlns:a="http://schemas.openxmlformats.org/drawingml/2006/main" xmlns:r="http://schemas.openxmlformats.org/officeDocument/2006/relationships" xmlns:p="http://schemas.openxmlformats.org/presentationml/2006/main">
  <p:tag name="PLUS_ID" val="detail_1"/>
</p:tagLst>
</file>

<file path=ppt/tags/tag71.xml><?xml version="1.0" encoding="utf-8"?>
<p:tagLst xmlns:a="http://schemas.openxmlformats.org/drawingml/2006/main" xmlns:r="http://schemas.openxmlformats.org/officeDocument/2006/relationships" xmlns:p="http://schemas.openxmlformats.org/presentationml/2006/main">
  <p:tag name="PLUS_ID" val="header_0"/>
</p:tagLst>
</file>

<file path=ppt/tags/tag72.xml><?xml version="1.0" encoding="utf-8"?>
<p:tagLst xmlns:a="http://schemas.openxmlformats.org/drawingml/2006/main" xmlns:r="http://schemas.openxmlformats.org/officeDocument/2006/relationships" xmlns:p="http://schemas.openxmlformats.org/presentationml/2006/main">
  <p:tag name="PLUS_ID" val="header_1"/>
</p:tagLst>
</file>

<file path=ppt/tags/tag73.xml><?xml version="1.0" encoding="utf-8"?>
<p:tagLst xmlns:a="http://schemas.openxmlformats.org/drawingml/2006/main" xmlns:r="http://schemas.openxmlformats.org/officeDocument/2006/relationships" xmlns:p="http://schemas.openxmlformats.org/presentationml/2006/main">
  <p:tag name="PLUS_ID" val="logo"/>
</p:tagLst>
</file>

<file path=ppt/tags/tag74.xml><?xml version="1.0" encoding="utf-8"?>
<p:tagLst xmlns:a="http://schemas.openxmlformats.org/drawingml/2006/main" xmlns:r="http://schemas.openxmlformats.org/officeDocument/2006/relationships" xmlns:p="http://schemas.openxmlformats.org/presentationml/2006/main">
  <p:tag name="PLUS_ID" val="chapter"/>
</p:tagLst>
</file>

<file path=ppt/tags/tag75.xml><?xml version="1.0" encoding="utf-8"?>
<p:tagLst xmlns:a="http://schemas.openxmlformats.org/drawingml/2006/main" xmlns:r="http://schemas.openxmlformats.org/officeDocument/2006/relationships" xmlns:p="http://schemas.openxmlformats.org/presentationml/2006/main">
  <p:tag name="PLUS_ID" val="title"/>
</p:tagLst>
</file>

<file path=ppt/tags/tag76.xml><?xml version="1.0" encoding="utf-8"?>
<p:tagLst xmlns:a="http://schemas.openxmlformats.org/drawingml/2006/main" xmlns:r="http://schemas.openxmlformats.org/officeDocument/2006/relationships" xmlns:p="http://schemas.openxmlformats.org/presentationml/2006/main">
  <p:tag name="PLUS_ID" val="detail_0"/>
</p:tagLst>
</file>

<file path=ppt/tags/tag77.xml><?xml version="1.0" encoding="utf-8"?>
<p:tagLst xmlns:a="http://schemas.openxmlformats.org/drawingml/2006/main" xmlns:r="http://schemas.openxmlformats.org/officeDocument/2006/relationships" xmlns:p="http://schemas.openxmlformats.org/presentationml/2006/main">
  <p:tag name="PLUS_ID" val="detail_1"/>
</p:tagLst>
</file>

<file path=ppt/tags/tag78.xml><?xml version="1.0" encoding="utf-8"?>
<p:tagLst xmlns:a="http://schemas.openxmlformats.org/drawingml/2006/main" xmlns:r="http://schemas.openxmlformats.org/officeDocument/2006/relationships" xmlns:p="http://schemas.openxmlformats.org/presentationml/2006/main">
  <p:tag name="PLUS_ID" val="header_0"/>
</p:tagLst>
</file>

<file path=ppt/tags/tag79.xml><?xml version="1.0" encoding="utf-8"?>
<p:tagLst xmlns:a="http://schemas.openxmlformats.org/drawingml/2006/main" xmlns:r="http://schemas.openxmlformats.org/officeDocument/2006/relationships" xmlns:p="http://schemas.openxmlformats.org/presentationml/2006/main">
  <p:tag name="PLUS_ID" val="header_1"/>
</p:tagLst>
</file>

<file path=ppt/tags/tag8.xml><?xml version="1.0" encoding="utf-8"?>
<p:tagLst xmlns:a="http://schemas.openxmlformats.org/drawingml/2006/main" xmlns:r="http://schemas.openxmlformats.org/officeDocument/2006/relationships" xmlns:p="http://schemas.openxmlformats.org/presentationml/2006/main">
  <p:tag name="PLUS_ID" val="title"/>
  <p:tag name="PLUS_THEME" val="font_0"/>
</p:tagLst>
</file>

<file path=ppt/tags/tag80.xml><?xml version="1.0" encoding="utf-8"?>
<p:tagLst xmlns:a="http://schemas.openxmlformats.org/drawingml/2006/main" xmlns:r="http://schemas.openxmlformats.org/officeDocument/2006/relationships" xmlns:p="http://schemas.openxmlformats.org/presentationml/2006/main">
  <p:tag name="PLUS_ID" val="logo"/>
</p:tagLst>
</file>

<file path=ppt/tags/tag81.xml><?xml version="1.0" encoding="utf-8"?>
<p:tagLst xmlns:a="http://schemas.openxmlformats.org/drawingml/2006/main" xmlns:r="http://schemas.openxmlformats.org/officeDocument/2006/relationships" xmlns:p="http://schemas.openxmlformats.org/presentationml/2006/main">
  <p:tag name="PLUS_ID" val="chapter"/>
</p:tagLst>
</file>

<file path=ppt/tags/tag82.xml><?xml version="1.0" encoding="utf-8"?>
<p:tagLst xmlns:a="http://schemas.openxmlformats.org/drawingml/2006/main" xmlns:r="http://schemas.openxmlformats.org/officeDocument/2006/relationships" xmlns:p="http://schemas.openxmlformats.org/presentationml/2006/main">
  <p:tag name="PLUS_ID" val="title"/>
</p:tagLst>
</file>

<file path=ppt/tags/tag83.xml><?xml version="1.0" encoding="utf-8"?>
<p:tagLst xmlns:a="http://schemas.openxmlformats.org/drawingml/2006/main" xmlns:r="http://schemas.openxmlformats.org/officeDocument/2006/relationships" xmlns:p="http://schemas.openxmlformats.org/presentationml/2006/main">
  <p:tag name="PLUS_ID" val="detail_0"/>
</p:tagLst>
</file>

<file path=ppt/tags/tag84.xml><?xml version="1.0" encoding="utf-8"?>
<p:tagLst xmlns:a="http://schemas.openxmlformats.org/drawingml/2006/main" xmlns:r="http://schemas.openxmlformats.org/officeDocument/2006/relationships" xmlns:p="http://schemas.openxmlformats.org/presentationml/2006/main">
  <p:tag name="PLUS_ID" val="detail_1"/>
</p:tagLst>
</file>

<file path=ppt/tags/tag85.xml><?xml version="1.0" encoding="utf-8"?>
<p:tagLst xmlns:a="http://schemas.openxmlformats.org/drawingml/2006/main" xmlns:r="http://schemas.openxmlformats.org/officeDocument/2006/relationships" xmlns:p="http://schemas.openxmlformats.org/presentationml/2006/main">
  <p:tag name="PLUS_ID" val="header_0"/>
</p:tagLst>
</file>

<file path=ppt/tags/tag86.xml><?xml version="1.0" encoding="utf-8"?>
<p:tagLst xmlns:a="http://schemas.openxmlformats.org/drawingml/2006/main" xmlns:r="http://schemas.openxmlformats.org/officeDocument/2006/relationships" xmlns:p="http://schemas.openxmlformats.org/presentationml/2006/main">
  <p:tag name="PLUS_ID" val="header_1"/>
</p:tagLst>
</file>

<file path=ppt/tags/tag87.xml><?xml version="1.0" encoding="utf-8"?>
<p:tagLst xmlns:a="http://schemas.openxmlformats.org/drawingml/2006/main" xmlns:r="http://schemas.openxmlformats.org/officeDocument/2006/relationships" xmlns:p="http://schemas.openxmlformats.org/presentationml/2006/main">
  <p:tag name="PLUS_ID" val="logo"/>
</p:tagLst>
</file>

<file path=ppt/tags/tag88.xml><?xml version="1.0" encoding="utf-8"?>
<p:tagLst xmlns:a="http://schemas.openxmlformats.org/drawingml/2006/main" xmlns:r="http://schemas.openxmlformats.org/officeDocument/2006/relationships" xmlns:p="http://schemas.openxmlformats.org/presentationml/2006/main">
  <p:tag name="PLUS_ID" val="chapter"/>
</p:tagLst>
</file>

<file path=ppt/tags/tag89.xml><?xml version="1.0" encoding="utf-8"?>
<p:tagLst xmlns:a="http://schemas.openxmlformats.org/drawingml/2006/main" xmlns:r="http://schemas.openxmlformats.org/officeDocument/2006/relationships" xmlns:p="http://schemas.openxmlformats.org/presentationml/2006/main">
  <p:tag name="PLUS_ID" val="title"/>
</p:tagLst>
</file>

<file path=ppt/tags/tag9.xml><?xml version="1.0" encoding="utf-8"?>
<p:tagLst xmlns:a="http://schemas.openxmlformats.org/drawingml/2006/main" xmlns:r="http://schemas.openxmlformats.org/officeDocument/2006/relationships" xmlns:p="http://schemas.openxmlformats.org/presentationml/2006/main">
  <p:tag name="PLUS_ID" val="detail"/>
  <p:tag name="PLUS_THEME" val="font_0"/>
</p:tagLst>
</file>

<file path=ppt/tags/tag90.xml><?xml version="1.0" encoding="utf-8"?>
<p:tagLst xmlns:a="http://schemas.openxmlformats.org/drawingml/2006/main" xmlns:r="http://schemas.openxmlformats.org/officeDocument/2006/relationships" xmlns:p="http://schemas.openxmlformats.org/presentationml/2006/main">
  <p:tag name="PLUS_ID" val="detail_0"/>
</p:tagLst>
</file>

<file path=ppt/tags/tag91.xml><?xml version="1.0" encoding="utf-8"?>
<p:tagLst xmlns:a="http://schemas.openxmlformats.org/drawingml/2006/main" xmlns:r="http://schemas.openxmlformats.org/officeDocument/2006/relationships" xmlns:p="http://schemas.openxmlformats.org/presentationml/2006/main">
  <p:tag name="PLUS_ID" val="detail_1"/>
</p:tagLst>
</file>

<file path=ppt/tags/tag92.xml><?xml version="1.0" encoding="utf-8"?>
<p:tagLst xmlns:a="http://schemas.openxmlformats.org/drawingml/2006/main" xmlns:r="http://schemas.openxmlformats.org/officeDocument/2006/relationships" xmlns:p="http://schemas.openxmlformats.org/presentationml/2006/main">
  <p:tag name="PLUS_ID" val="detail_2"/>
</p:tagLst>
</file>

<file path=ppt/tags/tag93.xml><?xml version="1.0" encoding="utf-8"?>
<p:tagLst xmlns:a="http://schemas.openxmlformats.org/drawingml/2006/main" xmlns:r="http://schemas.openxmlformats.org/officeDocument/2006/relationships" xmlns:p="http://schemas.openxmlformats.org/presentationml/2006/main">
  <p:tag name="PLUS_ID" val="header_0"/>
</p:tagLst>
</file>

<file path=ppt/tags/tag94.xml><?xml version="1.0" encoding="utf-8"?>
<p:tagLst xmlns:a="http://schemas.openxmlformats.org/drawingml/2006/main" xmlns:r="http://schemas.openxmlformats.org/officeDocument/2006/relationships" xmlns:p="http://schemas.openxmlformats.org/presentationml/2006/main">
  <p:tag name="PLUS_ID" val="header_1"/>
</p:tagLst>
</file>

<file path=ppt/tags/tag95.xml><?xml version="1.0" encoding="utf-8"?>
<p:tagLst xmlns:a="http://schemas.openxmlformats.org/drawingml/2006/main" xmlns:r="http://schemas.openxmlformats.org/officeDocument/2006/relationships" xmlns:p="http://schemas.openxmlformats.org/presentationml/2006/main">
  <p:tag name="PLUS_ID" val="header_2"/>
</p:tagLst>
</file>

<file path=ppt/tags/tag96.xml><?xml version="1.0" encoding="utf-8"?>
<p:tagLst xmlns:a="http://schemas.openxmlformats.org/drawingml/2006/main" xmlns:r="http://schemas.openxmlformats.org/officeDocument/2006/relationships" xmlns:p="http://schemas.openxmlformats.org/presentationml/2006/main">
  <p:tag name="PLUS_ID" val="detail_3"/>
</p:tagLst>
</file>

<file path=ppt/tags/tag97.xml><?xml version="1.0" encoding="utf-8"?>
<p:tagLst xmlns:a="http://schemas.openxmlformats.org/drawingml/2006/main" xmlns:r="http://schemas.openxmlformats.org/officeDocument/2006/relationships" xmlns:p="http://schemas.openxmlformats.org/presentationml/2006/main">
  <p:tag name="PLUS_ID" val="header_3"/>
</p:tagLst>
</file>

<file path=ppt/tags/tag98.xml><?xml version="1.0" encoding="utf-8"?>
<p:tagLst xmlns:a="http://schemas.openxmlformats.org/drawingml/2006/main" xmlns:r="http://schemas.openxmlformats.org/officeDocument/2006/relationships" xmlns:p="http://schemas.openxmlformats.org/presentationml/2006/main">
  <p:tag name="PLUS_ID" val="logo"/>
</p:tagLst>
</file>

<file path=ppt/tags/tag99.xml><?xml version="1.0" encoding="utf-8"?>
<p:tagLst xmlns:a="http://schemas.openxmlformats.org/drawingml/2006/main" xmlns:r="http://schemas.openxmlformats.org/officeDocument/2006/relationships" xmlns:p="http://schemas.openxmlformats.org/presentationml/2006/main">
  <p:tag name="PLUS_ID" val="title"/>
</p:tagLst>
</file>

<file path=ppt/theme/theme1.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0.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1.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2.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3.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4.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5.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7.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9.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AA9FE59-289A-4928-9DFE-0C1B7235EE70}">
  <we:reference id="wa200007130" version="1.0.0.1" store="en-US"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3423</TotalTime>
  <Words>4061</Words>
  <Application>Microsoft Office PowerPoint</Application>
  <PresentationFormat>Widescreen</PresentationFormat>
  <Paragraphs>205</Paragraphs>
  <Slides>21</Slides>
  <Notes>20</Notes>
  <HiddenSlides>0</HiddenSlides>
  <MMClips>0</MMClips>
  <ScaleCrop>false</ScaleCrop>
  <HeadingPairs>
    <vt:vector size="6" baseType="variant">
      <vt:variant>
        <vt:lpstr>Fonts Used</vt:lpstr>
      </vt:variant>
      <vt:variant>
        <vt:i4>6</vt:i4>
      </vt:variant>
      <vt:variant>
        <vt:lpstr>Theme</vt:lpstr>
      </vt:variant>
      <vt:variant>
        <vt:i4>15</vt:i4>
      </vt:variant>
      <vt:variant>
        <vt:lpstr>Slide Titles</vt:lpstr>
      </vt:variant>
      <vt:variant>
        <vt:i4>21</vt:i4>
      </vt:variant>
    </vt:vector>
  </HeadingPairs>
  <TitlesOfParts>
    <vt:vector size="42" baseType="lpstr">
      <vt:lpstr>Aptos</vt:lpstr>
      <vt:lpstr>Aptos Display</vt:lpstr>
      <vt:lpstr>Arial</vt:lpstr>
      <vt:lpstr>Franklin Gothic Book</vt:lpstr>
      <vt:lpstr>Franklin Gothic Medium</vt:lpstr>
      <vt:lpstr>Google Sans Text</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Deep Learning &amp; RL Strategy Design</vt:lpstr>
      <vt:lpstr>Image-Based Deep Learning &amp; RL Strategy Design</vt:lpstr>
      <vt:lpstr>Part A Introduction &amp; Dataset</vt:lpstr>
      <vt:lpstr>Step 1 Attempt: Image Generation using GAN</vt:lpstr>
      <vt:lpstr>Fallback Strategy: Using Selected Images</vt:lpstr>
      <vt:lpstr>Object Detection Methodology (YOLOv8n)</vt:lpstr>
      <vt:lpstr>Image Captioning Methodology (BLIP-base)</vt:lpstr>
      <vt:lpstr>Detection &amp; Captioning: Image 1 (Bikes)</vt:lpstr>
      <vt:lpstr>Detection &amp; Captioning: Image 2 (Carriage)</vt:lpstr>
      <vt:lpstr>Detection &amp; Captioning: Image 3 (Tower)</vt:lpstr>
      <vt:lpstr>Detection &amp; Captioning: Image 4 (Bus)</vt:lpstr>
      <vt:lpstr>Detection &amp; Captioning: Image 5 (Bird)</vt:lpstr>
      <vt:lpstr>Part A Discussion &amp; Limitations</vt:lpstr>
      <vt:lpstr>Reinforcement Learning: Pong Environment</vt:lpstr>
      <vt:lpstr>States, Actions, and Rewards in Pong</vt:lpstr>
      <vt:lpstr>RL Modeling Hypothesis &amp; State Representation</vt:lpstr>
      <vt:lpstr>DQN Architecture for Pong Agent</vt:lpstr>
      <vt:lpstr>RL Training &amp; Reward Strategy</vt:lpstr>
      <vt:lpstr>RL Agent Evaluation &amp; Analysis Framework</vt:lpstr>
      <vt:lpstr>Project Conclusions &amp; 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Abhay Prabhakar</dc:creator>
  <cp:lastModifiedBy>Abhay Prabhakar</cp:lastModifiedBy>
  <cp:revision>3</cp:revision>
  <dcterms:created xsi:type="dcterms:W3CDTF">2025-04-28T10:58:41Z</dcterms:created>
  <dcterms:modified xsi:type="dcterms:W3CDTF">2025-08-30T16:51:56Z</dcterms:modified>
</cp:coreProperties>
</file>