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7764E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9797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764E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9797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9797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9797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9797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1816" y="0"/>
            <a:ext cx="3140183" cy="264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4820" y="103822"/>
            <a:ext cx="812419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3326" y="1701482"/>
            <a:ext cx="7959725" cy="298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7764E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8808" y="6465981"/>
            <a:ext cx="26098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9797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8467"/>
            <a:ext cx="12192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1825" y="6400800"/>
            <a:ext cx="923925" cy="1714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5" y="6162675"/>
            <a:ext cx="1285875" cy="457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7972" y="2209800"/>
            <a:ext cx="907605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254" dirty="0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sz="6000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170" dirty="0">
                <a:solidFill>
                  <a:srgbClr val="FFFFFF"/>
                </a:solidFill>
                <a:latin typeface="Trebuchet MS"/>
                <a:cs typeface="Trebuchet MS"/>
              </a:rPr>
              <a:t>Card</a:t>
            </a:r>
            <a:r>
              <a:rPr sz="60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375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sz="6000" spc="-6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28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450" y="5196840"/>
            <a:ext cx="25660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520676"/>
            <a:ext cx="3657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>
                <a:solidFill>
                  <a:schemeClr val="bg1"/>
                </a:solidFill>
                <a:latin typeface="Trebuchet MS"/>
                <a:cs typeface="Trebuchet MS"/>
              </a:rPr>
              <a:t>Created by Abhay Prabhakar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2606" y="6614794"/>
            <a:ext cx="1981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97979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8115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rebuchet MS"/>
                <a:cs typeface="Trebuchet MS"/>
              </a:rPr>
              <a:t>Insights</a:t>
            </a:r>
            <a:r>
              <a:rPr spc="-200" dirty="0">
                <a:latin typeface="Trebuchet MS"/>
                <a:cs typeface="Trebuchet MS"/>
              </a:rPr>
              <a:t> </a:t>
            </a:r>
            <a:r>
              <a:rPr spc="-70" dirty="0">
                <a:latin typeface="Trebuchet MS"/>
                <a:cs typeface="Trebuchet MS"/>
              </a:rPr>
              <a:t>from</a:t>
            </a:r>
            <a:r>
              <a:rPr spc="-204" dirty="0">
                <a:latin typeface="Trebuchet MS"/>
                <a:cs typeface="Trebuchet MS"/>
              </a:rPr>
              <a:t> </a:t>
            </a:r>
            <a:r>
              <a:rPr spc="-85" dirty="0">
                <a:latin typeface="Trebuchet MS"/>
                <a:cs typeface="Trebuchet MS"/>
              </a:rPr>
              <a:t>the</a:t>
            </a:r>
            <a:r>
              <a:rPr spc="-25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Best</a:t>
            </a:r>
            <a:r>
              <a:rPr spc="-21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5726" y="831532"/>
            <a:ext cx="552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b="1" spc="-130" dirty="0">
                <a:solidFill>
                  <a:srgbClr val="1F1C1F"/>
                </a:solidFill>
                <a:latin typeface="Trebuchet MS"/>
                <a:cs typeface="Trebuchet MS"/>
              </a:rPr>
              <a:t>Feature</a:t>
            </a:r>
            <a:r>
              <a:rPr sz="1800" b="1" spc="-1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1F1C1F"/>
                </a:solidFill>
                <a:latin typeface="Trebuchet MS"/>
                <a:cs typeface="Trebuchet MS"/>
              </a:rPr>
              <a:t>Importance</a:t>
            </a:r>
            <a:r>
              <a:rPr sz="1800" b="1" spc="-1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1F1C1F"/>
                </a:solidFill>
                <a:latin typeface="Trebuchet MS"/>
                <a:cs typeface="Trebuchet MS"/>
              </a:rPr>
              <a:t>from</a:t>
            </a:r>
            <a:r>
              <a:rPr sz="1800" b="1" spc="-145" dirty="0">
                <a:solidFill>
                  <a:srgbClr val="1F1C1F"/>
                </a:solidFill>
                <a:latin typeface="Trebuchet MS"/>
                <a:cs typeface="Trebuchet MS"/>
              </a:rPr>
              <a:t> Tuned</a:t>
            </a:r>
            <a:r>
              <a:rPr sz="1800" b="1" spc="-1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rgbClr val="1F1C1F"/>
                </a:solidFill>
                <a:latin typeface="Trebuchet MS"/>
                <a:cs typeface="Trebuchet MS"/>
              </a:rPr>
              <a:t>Random</a:t>
            </a:r>
            <a:r>
              <a:rPr sz="18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1F1C1F"/>
                </a:solidFill>
                <a:latin typeface="Trebuchet MS"/>
                <a:cs typeface="Trebuchet MS"/>
              </a:rPr>
              <a:t>Forest</a:t>
            </a:r>
            <a:r>
              <a:rPr sz="1800" b="1" spc="-2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1F1C1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200" y="813752"/>
            <a:ext cx="2944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b="1" spc="-50" dirty="0">
                <a:solidFill>
                  <a:srgbClr val="1F1C1F"/>
                </a:solidFill>
                <a:latin typeface="Trebuchet MS"/>
                <a:cs typeface="Trebuchet MS"/>
              </a:rPr>
              <a:t>Model</a:t>
            </a:r>
            <a:r>
              <a:rPr sz="1800" b="1" spc="-19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1F1C1F"/>
                </a:solidFill>
                <a:latin typeface="Trebuchet MS"/>
                <a:cs typeface="Trebuchet MS"/>
              </a:rPr>
              <a:t>Insights</a:t>
            </a:r>
            <a:r>
              <a:rPr sz="1800" b="1" spc="-1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400" dirty="0">
                <a:solidFill>
                  <a:srgbClr val="1F1C1F"/>
                </a:solidFill>
                <a:latin typeface="Trebuchet MS"/>
                <a:cs typeface="Trebuchet MS"/>
              </a:rPr>
              <a:t>s</a:t>
            </a:r>
            <a:r>
              <a:rPr sz="1800" b="1" spc="-1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1F1C1F"/>
                </a:solidFill>
                <a:latin typeface="Trebuchet MS"/>
                <a:cs typeface="Trebuchet MS"/>
              </a:rPr>
              <a:t>Threshold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6976" y="2219198"/>
            <a:ext cx="6276975" cy="2040255"/>
            <a:chOff x="5776976" y="2219198"/>
            <a:chExt cx="6276975" cy="2040255"/>
          </a:xfrm>
        </p:grpSpPr>
        <p:sp>
          <p:nvSpPr>
            <p:cNvPr id="7" name="object 7"/>
            <p:cNvSpPr/>
            <p:nvPr/>
          </p:nvSpPr>
          <p:spPr>
            <a:xfrm>
              <a:off x="5776976" y="2528951"/>
              <a:ext cx="6276975" cy="1295400"/>
            </a:xfrm>
            <a:custGeom>
              <a:avLst/>
              <a:gdLst/>
              <a:ahLst/>
              <a:cxnLst/>
              <a:rect l="l" t="t" r="r" b="b"/>
              <a:pathLst>
                <a:path w="6276975" h="1295400">
                  <a:moveTo>
                    <a:pt x="0" y="1295273"/>
                  </a:moveTo>
                  <a:lnTo>
                    <a:pt x="6276975" y="1295273"/>
                  </a:lnTo>
                </a:path>
                <a:path w="6276975" h="1295400">
                  <a:moveTo>
                    <a:pt x="0" y="866775"/>
                  </a:moveTo>
                  <a:lnTo>
                    <a:pt x="6276975" y="866775"/>
                  </a:lnTo>
                </a:path>
                <a:path w="6276975" h="1295400">
                  <a:moveTo>
                    <a:pt x="0" y="428625"/>
                  </a:moveTo>
                  <a:lnTo>
                    <a:pt x="6276975" y="428625"/>
                  </a:lnTo>
                </a:path>
                <a:path w="6276975" h="1295400">
                  <a:moveTo>
                    <a:pt x="0" y="0"/>
                  </a:moveTo>
                  <a:lnTo>
                    <a:pt x="6276975" y="0"/>
                  </a:lnTo>
                </a:path>
              </a:pathLst>
            </a:custGeom>
            <a:ln w="9525">
              <a:solidFill>
                <a:srgbClr val="DFD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5975" y="2219198"/>
              <a:ext cx="376237" cy="20384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625" y="2657348"/>
              <a:ext cx="376237" cy="1600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3275" y="3000375"/>
              <a:ext cx="376237" cy="1257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1925" y="3257486"/>
              <a:ext cx="376237" cy="10001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0575" y="3428936"/>
              <a:ext cx="376237" cy="8287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9700" y="3600386"/>
              <a:ext cx="385762" cy="6572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8350" y="3771836"/>
              <a:ext cx="385762" cy="4858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6408" y="3867087"/>
              <a:ext cx="366944" cy="3905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5058" y="3867087"/>
              <a:ext cx="366944" cy="3905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53708" y="3952813"/>
              <a:ext cx="366944" cy="3048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650" y="2266950"/>
              <a:ext cx="247650" cy="1990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1300" y="2705100"/>
              <a:ext cx="247650" cy="15525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19950" y="3048000"/>
              <a:ext cx="247650" cy="12096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8600" y="3305175"/>
              <a:ext cx="247650" cy="9525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77250" y="3476625"/>
              <a:ext cx="247650" cy="7810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96375" y="3648075"/>
              <a:ext cx="257175" cy="609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25025" y="3819525"/>
              <a:ext cx="257175" cy="4381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53675" y="3905250"/>
              <a:ext cx="257175" cy="3524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82325" y="3905250"/>
              <a:ext cx="257175" cy="3524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10975" y="3990975"/>
              <a:ext cx="257175" cy="2667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776976" y="4252976"/>
              <a:ext cx="6276975" cy="0"/>
            </a:xfrm>
            <a:custGeom>
              <a:avLst/>
              <a:gdLst/>
              <a:ahLst/>
              <a:cxnLst/>
              <a:rect l="l" t="t" r="r" b="b"/>
              <a:pathLst>
                <a:path w="6276975">
                  <a:moveTo>
                    <a:pt x="0" y="0"/>
                  </a:moveTo>
                  <a:lnTo>
                    <a:pt x="6276975" y="0"/>
                  </a:lnTo>
                </a:path>
              </a:pathLst>
            </a:custGeom>
            <a:ln w="12700">
              <a:solidFill>
                <a:srgbClr val="DFDB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48045" y="3151441"/>
            <a:ext cx="643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76441" y="3367659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0.18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04709" y="3539807"/>
            <a:ext cx="6438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0659" y="3669347"/>
            <a:ext cx="316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0.11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61756" y="3755707"/>
            <a:ext cx="635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0.09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0025" y="3842067"/>
            <a:ext cx="635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0.07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05720" y="3928745"/>
            <a:ext cx="316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0.05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34370" y="3971925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0.04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62640" y="3971925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0.04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91035" y="4015104"/>
            <a:ext cx="316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C505C"/>
                </a:solidFill>
                <a:latin typeface="Trebuchet MS"/>
                <a:cs typeface="Trebuchet MS"/>
              </a:rPr>
              <a:t>0.03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874258" y="4392295"/>
            <a:ext cx="236474" cy="20929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502146" y="4385055"/>
            <a:ext cx="214756" cy="21653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993001" y="4389120"/>
            <a:ext cx="1631060" cy="100291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013825" y="4398136"/>
            <a:ext cx="231140" cy="20345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699243" y="4395470"/>
            <a:ext cx="175895" cy="14871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269728" y="4399788"/>
            <a:ext cx="229107" cy="2018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897616" y="4395470"/>
            <a:ext cx="233933" cy="20612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583034" y="4388230"/>
            <a:ext cx="154178" cy="15595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296275" y="5600700"/>
            <a:ext cx="76200" cy="8572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8407400" y="5527992"/>
            <a:ext cx="1200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46674"/>
                </a:solidFill>
                <a:latin typeface="Trebuchet MS"/>
                <a:cs typeface="Trebuchet MS"/>
              </a:rPr>
              <a:t>Importance</a:t>
            </a:r>
            <a:r>
              <a:rPr sz="1200" spc="-114" dirty="0">
                <a:solidFill>
                  <a:srgbClr val="746674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746674"/>
                </a:solidFill>
                <a:latin typeface="Trebuchet MS"/>
                <a:cs typeface="Trebuchet MS"/>
              </a:rPr>
              <a:t>Score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5725" y="1266825"/>
            <a:ext cx="5419725" cy="5419725"/>
            <a:chOff x="85725" y="1266825"/>
            <a:chExt cx="5419725" cy="5419725"/>
          </a:xfrm>
        </p:grpSpPr>
        <p:sp>
          <p:nvSpPr>
            <p:cNvPr id="50" name="object 50"/>
            <p:cNvSpPr/>
            <p:nvPr/>
          </p:nvSpPr>
          <p:spPr>
            <a:xfrm>
              <a:off x="85725" y="1266825"/>
              <a:ext cx="5419725" cy="5419725"/>
            </a:xfrm>
            <a:custGeom>
              <a:avLst/>
              <a:gdLst/>
              <a:ahLst/>
              <a:cxnLst/>
              <a:rect l="l" t="t" r="r" b="b"/>
              <a:pathLst>
                <a:path w="5419725" h="5419725">
                  <a:moveTo>
                    <a:pt x="2709799" y="0"/>
                  </a:moveTo>
                  <a:lnTo>
                    <a:pt x="2493010" y="271017"/>
                  </a:lnTo>
                  <a:lnTo>
                    <a:pt x="2655697" y="271017"/>
                  </a:lnTo>
                  <a:lnTo>
                    <a:pt x="2655697" y="2655697"/>
                  </a:lnTo>
                  <a:lnTo>
                    <a:pt x="270979" y="2655697"/>
                  </a:lnTo>
                  <a:lnTo>
                    <a:pt x="270979" y="2493010"/>
                  </a:lnTo>
                  <a:lnTo>
                    <a:pt x="0" y="2709799"/>
                  </a:lnTo>
                  <a:lnTo>
                    <a:pt x="270979" y="2926588"/>
                  </a:lnTo>
                  <a:lnTo>
                    <a:pt x="270979" y="2764028"/>
                  </a:lnTo>
                  <a:lnTo>
                    <a:pt x="2655697" y="2764028"/>
                  </a:lnTo>
                  <a:lnTo>
                    <a:pt x="2655697" y="5148732"/>
                  </a:lnTo>
                  <a:lnTo>
                    <a:pt x="2493010" y="5148732"/>
                  </a:lnTo>
                  <a:lnTo>
                    <a:pt x="2709799" y="5419725"/>
                  </a:lnTo>
                  <a:lnTo>
                    <a:pt x="2926588" y="5148732"/>
                  </a:lnTo>
                  <a:lnTo>
                    <a:pt x="2764028" y="5148732"/>
                  </a:lnTo>
                  <a:lnTo>
                    <a:pt x="2764028" y="2764028"/>
                  </a:lnTo>
                  <a:lnTo>
                    <a:pt x="5148707" y="2764028"/>
                  </a:lnTo>
                  <a:lnTo>
                    <a:pt x="5148707" y="2926588"/>
                  </a:lnTo>
                  <a:lnTo>
                    <a:pt x="5419725" y="2709799"/>
                  </a:lnTo>
                  <a:lnTo>
                    <a:pt x="5148707" y="2493010"/>
                  </a:lnTo>
                  <a:lnTo>
                    <a:pt x="5148707" y="2655697"/>
                  </a:lnTo>
                  <a:lnTo>
                    <a:pt x="2764028" y="2655697"/>
                  </a:lnTo>
                  <a:lnTo>
                    <a:pt x="2764028" y="271017"/>
                  </a:lnTo>
                  <a:lnTo>
                    <a:pt x="2926588" y="271017"/>
                  </a:lnTo>
                  <a:lnTo>
                    <a:pt x="2709799" y="0"/>
                  </a:lnTo>
                  <a:close/>
                </a:path>
              </a:pathLst>
            </a:custGeom>
            <a:solidFill>
              <a:srgbClr val="F0E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8150" y="1619250"/>
              <a:ext cx="2171700" cy="2162175"/>
            </a:xfrm>
            <a:custGeom>
              <a:avLst/>
              <a:gdLst/>
              <a:ahLst/>
              <a:cxnLst/>
              <a:rect l="l" t="t" r="r" b="b"/>
              <a:pathLst>
                <a:path w="2171700" h="2162175">
                  <a:moveTo>
                    <a:pt x="1811274" y="0"/>
                  </a:moveTo>
                  <a:lnTo>
                    <a:pt x="360375" y="0"/>
                  </a:lnTo>
                  <a:lnTo>
                    <a:pt x="311473" y="3288"/>
                  </a:lnTo>
                  <a:lnTo>
                    <a:pt x="264571" y="12869"/>
                  </a:lnTo>
                  <a:lnTo>
                    <a:pt x="220098" y="28313"/>
                  </a:lnTo>
                  <a:lnTo>
                    <a:pt x="178484" y="49191"/>
                  </a:lnTo>
                  <a:lnTo>
                    <a:pt x="140158" y="75075"/>
                  </a:lnTo>
                  <a:lnTo>
                    <a:pt x="105549" y="105537"/>
                  </a:lnTo>
                  <a:lnTo>
                    <a:pt x="75087" y="140147"/>
                  </a:lnTo>
                  <a:lnTo>
                    <a:pt x="49200" y="178477"/>
                  </a:lnTo>
                  <a:lnTo>
                    <a:pt x="28319" y="220098"/>
                  </a:lnTo>
                  <a:lnTo>
                    <a:pt x="12872" y="264583"/>
                  </a:lnTo>
                  <a:lnTo>
                    <a:pt x="3289" y="311501"/>
                  </a:lnTo>
                  <a:lnTo>
                    <a:pt x="0" y="360425"/>
                  </a:lnTo>
                  <a:lnTo>
                    <a:pt x="0" y="1801749"/>
                  </a:lnTo>
                  <a:lnTo>
                    <a:pt x="3289" y="1850673"/>
                  </a:lnTo>
                  <a:lnTo>
                    <a:pt x="12872" y="1897591"/>
                  </a:lnTo>
                  <a:lnTo>
                    <a:pt x="28319" y="1942076"/>
                  </a:lnTo>
                  <a:lnTo>
                    <a:pt x="49200" y="1983697"/>
                  </a:lnTo>
                  <a:lnTo>
                    <a:pt x="75087" y="2022027"/>
                  </a:lnTo>
                  <a:lnTo>
                    <a:pt x="105549" y="2056638"/>
                  </a:lnTo>
                  <a:lnTo>
                    <a:pt x="140158" y="2087099"/>
                  </a:lnTo>
                  <a:lnTo>
                    <a:pt x="178484" y="2112983"/>
                  </a:lnTo>
                  <a:lnTo>
                    <a:pt x="220098" y="2133861"/>
                  </a:lnTo>
                  <a:lnTo>
                    <a:pt x="264571" y="2149305"/>
                  </a:lnTo>
                  <a:lnTo>
                    <a:pt x="311473" y="2158886"/>
                  </a:lnTo>
                  <a:lnTo>
                    <a:pt x="360375" y="2162175"/>
                  </a:lnTo>
                  <a:lnTo>
                    <a:pt x="1811274" y="2162175"/>
                  </a:lnTo>
                  <a:lnTo>
                    <a:pt x="1860198" y="2158886"/>
                  </a:lnTo>
                  <a:lnTo>
                    <a:pt x="1907116" y="2149305"/>
                  </a:lnTo>
                  <a:lnTo>
                    <a:pt x="1951601" y="2133861"/>
                  </a:lnTo>
                  <a:lnTo>
                    <a:pt x="1993222" y="2112983"/>
                  </a:lnTo>
                  <a:lnTo>
                    <a:pt x="2031552" y="2087099"/>
                  </a:lnTo>
                  <a:lnTo>
                    <a:pt x="2066163" y="2056637"/>
                  </a:lnTo>
                  <a:lnTo>
                    <a:pt x="2096624" y="2022027"/>
                  </a:lnTo>
                  <a:lnTo>
                    <a:pt x="2122508" y="1983697"/>
                  </a:lnTo>
                  <a:lnTo>
                    <a:pt x="2143386" y="1942076"/>
                  </a:lnTo>
                  <a:lnTo>
                    <a:pt x="2158830" y="1897591"/>
                  </a:lnTo>
                  <a:lnTo>
                    <a:pt x="2168411" y="1850673"/>
                  </a:lnTo>
                  <a:lnTo>
                    <a:pt x="2171700" y="1801749"/>
                  </a:lnTo>
                  <a:lnTo>
                    <a:pt x="2171700" y="360425"/>
                  </a:lnTo>
                  <a:lnTo>
                    <a:pt x="2168411" y="311501"/>
                  </a:lnTo>
                  <a:lnTo>
                    <a:pt x="2158830" y="264583"/>
                  </a:lnTo>
                  <a:lnTo>
                    <a:pt x="2143386" y="220098"/>
                  </a:lnTo>
                  <a:lnTo>
                    <a:pt x="2122508" y="178477"/>
                  </a:lnTo>
                  <a:lnTo>
                    <a:pt x="2096624" y="140147"/>
                  </a:lnTo>
                  <a:lnTo>
                    <a:pt x="2066163" y="105537"/>
                  </a:lnTo>
                  <a:lnTo>
                    <a:pt x="2031552" y="75075"/>
                  </a:lnTo>
                  <a:lnTo>
                    <a:pt x="1993222" y="49191"/>
                  </a:lnTo>
                  <a:lnTo>
                    <a:pt x="1951601" y="28313"/>
                  </a:lnTo>
                  <a:lnTo>
                    <a:pt x="1907116" y="12869"/>
                  </a:lnTo>
                  <a:lnTo>
                    <a:pt x="1860198" y="3288"/>
                  </a:lnTo>
                  <a:lnTo>
                    <a:pt x="1811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8150" y="1619250"/>
              <a:ext cx="2171700" cy="2162175"/>
            </a:xfrm>
            <a:custGeom>
              <a:avLst/>
              <a:gdLst/>
              <a:ahLst/>
              <a:cxnLst/>
              <a:rect l="l" t="t" r="r" b="b"/>
              <a:pathLst>
                <a:path w="2171700" h="2162175">
                  <a:moveTo>
                    <a:pt x="0" y="360425"/>
                  </a:moveTo>
                  <a:lnTo>
                    <a:pt x="3289" y="311501"/>
                  </a:lnTo>
                  <a:lnTo>
                    <a:pt x="12872" y="264583"/>
                  </a:lnTo>
                  <a:lnTo>
                    <a:pt x="28319" y="220098"/>
                  </a:lnTo>
                  <a:lnTo>
                    <a:pt x="49200" y="178477"/>
                  </a:lnTo>
                  <a:lnTo>
                    <a:pt x="75087" y="140147"/>
                  </a:lnTo>
                  <a:lnTo>
                    <a:pt x="105549" y="105537"/>
                  </a:lnTo>
                  <a:lnTo>
                    <a:pt x="140158" y="75075"/>
                  </a:lnTo>
                  <a:lnTo>
                    <a:pt x="178484" y="49191"/>
                  </a:lnTo>
                  <a:lnTo>
                    <a:pt x="220098" y="28313"/>
                  </a:lnTo>
                  <a:lnTo>
                    <a:pt x="264571" y="12869"/>
                  </a:lnTo>
                  <a:lnTo>
                    <a:pt x="311473" y="3288"/>
                  </a:lnTo>
                  <a:lnTo>
                    <a:pt x="360375" y="0"/>
                  </a:lnTo>
                  <a:lnTo>
                    <a:pt x="1811274" y="0"/>
                  </a:lnTo>
                  <a:lnTo>
                    <a:pt x="1860198" y="3288"/>
                  </a:lnTo>
                  <a:lnTo>
                    <a:pt x="1907116" y="12869"/>
                  </a:lnTo>
                  <a:lnTo>
                    <a:pt x="1951601" y="28313"/>
                  </a:lnTo>
                  <a:lnTo>
                    <a:pt x="1993222" y="49191"/>
                  </a:lnTo>
                  <a:lnTo>
                    <a:pt x="2031552" y="75075"/>
                  </a:lnTo>
                  <a:lnTo>
                    <a:pt x="2066163" y="105537"/>
                  </a:lnTo>
                  <a:lnTo>
                    <a:pt x="2096624" y="140147"/>
                  </a:lnTo>
                  <a:lnTo>
                    <a:pt x="2122508" y="178477"/>
                  </a:lnTo>
                  <a:lnTo>
                    <a:pt x="2143386" y="220098"/>
                  </a:lnTo>
                  <a:lnTo>
                    <a:pt x="2158830" y="264583"/>
                  </a:lnTo>
                  <a:lnTo>
                    <a:pt x="2168411" y="311501"/>
                  </a:lnTo>
                  <a:lnTo>
                    <a:pt x="2171700" y="360425"/>
                  </a:lnTo>
                  <a:lnTo>
                    <a:pt x="2171700" y="1801749"/>
                  </a:lnTo>
                  <a:lnTo>
                    <a:pt x="2168411" y="1850673"/>
                  </a:lnTo>
                  <a:lnTo>
                    <a:pt x="2158830" y="1897591"/>
                  </a:lnTo>
                  <a:lnTo>
                    <a:pt x="2143386" y="1942076"/>
                  </a:lnTo>
                  <a:lnTo>
                    <a:pt x="2122508" y="1983697"/>
                  </a:lnTo>
                  <a:lnTo>
                    <a:pt x="2096624" y="2022027"/>
                  </a:lnTo>
                  <a:lnTo>
                    <a:pt x="2066163" y="2056637"/>
                  </a:lnTo>
                  <a:lnTo>
                    <a:pt x="2031552" y="2087099"/>
                  </a:lnTo>
                  <a:lnTo>
                    <a:pt x="1993222" y="2112983"/>
                  </a:lnTo>
                  <a:lnTo>
                    <a:pt x="1951601" y="2133861"/>
                  </a:lnTo>
                  <a:lnTo>
                    <a:pt x="1907116" y="2149305"/>
                  </a:lnTo>
                  <a:lnTo>
                    <a:pt x="1860198" y="2158886"/>
                  </a:lnTo>
                  <a:lnTo>
                    <a:pt x="1811274" y="2162175"/>
                  </a:lnTo>
                  <a:lnTo>
                    <a:pt x="360375" y="2162175"/>
                  </a:lnTo>
                  <a:lnTo>
                    <a:pt x="311473" y="2158886"/>
                  </a:lnTo>
                  <a:lnTo>
                    <a:pt x="264571" y="2149305"/>
                  </a:lnTo>
                  <a:lnTo>
                    <a:pt x="220098" y="2133861"/>
                  </a:lnTo>
                  <a:lnTo>
                    <a:pt x="178484" y="2112983"/>
                  </a:lnTo>
                  <a:lnTo>
                    <a:pt x="140158" y="2087099"/>
                  </a:lnTo>
                  <a:lnTo>
                    <a:pt x="105549" y="2056638"/>
                  </a:lnTo>
                  <a:lnTo>
                    <a:pt x="75087" y="2022027"/>
                  </a:lnTo>
                  <a:lnTo>
                    <a:pt x="49200" y="1983697"/>
                  </a:lnTo>
                  <a:lnTo>
                    <a:pt x="28319" y="1942076"/>
                  </a:lnTo>
                  <a:lnTo>
                    <a:pt x="12872" y="1897591"/>
                  </a:lnTo>
                  <a:lnTo>
                    <a:pt x="3289" y="1850673"/>
                  </a:lnTo>
                  <a:lnTo>
                    <a:pt x="0" y="1801749"/>
                  </a:lnTo>
                  <a:lnTo>
                    <a:pt x="0" y="360425"/>
                  </a:lnTo>
                  <a:close/>
                </a:path>
              </a:pathLst>
            </a:custGeom>
            <a:ln w="19050">
              <a:solidFill>
                <a:srgbClr val="C5C1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15632" y="1768792"/>
            <a:ext cx="1816735" cy="18307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indent="-1905" algn="ctr">
              <a:lnSpc>
                <a:spcPct val="93900"/>
              </a:lnSpc>
              <a:spcBef>
                <a:spcPts val="240"/>
              </a:spcBef>
            </a:pPr>
            <a:r>
              <a:rPr sz="1550" spc="-85" dirty="0">
                <a:solidFill>
                  <a:srgbClr val="1F1C1F"/>
                </a:solidFill>
                <a:latin typeface="Trebuchet MS"/>
                <a:cs typeface="Trebuchet MS"/>
              </a:rPr>
              <a:t>Top</a:t>
            </a:r>
            <a:r>
              <a:rPr sz="1550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features </a:t>
            </a:r>
            <a:r>
              <a:rPr sz="1550" spc="-20" dirty="0">
                <a:solidFill>
                  <a:srgbClr val="1F1C1F"/>
                </a:solidFill>
                <a:latin typeface="Trebuchet MS"/>
                <a:cs typeface="Trebuchet MS"/>
              </a:rPr>
              <a:t>influencing</a:t>
            </a:r>
            <a:r>
              <a:rPr sz="1550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1F1C1F"/>
                </a:solidFill>
                <a:latin typeface="Trebuchet MS"/>
                <a:cs typeface="Trebuchet MS"/>
              </a:rPr>
              <a:t>fraud </a:t>
            </a:r>
            <a:r>
              <a:rPr sz="1550" spc="-25" dirty="0">
                <a:solidFill>
                  <a:srgbClr val="1F1C1F"/>
                </a:solidFill>
                <a:latin typeface="Trebuchet MS"/>
                <a:cs typeface="Trebuchet MS"/>
              </a:rPr>
              <a:t>prediction</a:t>
            </a:r>
            <a:r>
              <a:rPr sz="1550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include </a:t>
            </a:r>
            <a:r>
              <a:rPr sz="1550" spc="75" dirty="0">
                <a:solidFill>
                  <a:srgbClr val="1F1C1F"/>
                </a:solidFill>
                <a:latin typeface="Trebuchet MS"/>
                <a:cs typeface="Trebuchet MS"/>
              </a:rPr>
              <a:t>PCA</a:t>
            </a:r>
            <a:r>
              <a:rPr sz="1550" spc="-11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components </a:t>
            </a:r>
            <a:r>
              <a:rPr sz="1550" spc="-20" dirty="0">
                <a:solidFill>
                  <a:srgbClr val="1F1C1F"/>
                </a:solidFill>
                <a:latin typeface="Trebuchet MS"/>
                <a:cs typeface="Trebuchet MS"/>
              </a:rPr>
              <a:t>V14,</a:t>
            </a:r>
            <a:r>
              <a:rPr sz="1550" spc="-7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1F1C1F"/>
                </a:solidFill>
                <a:latin typeface="Trebuchet MS"/>
                <a:cs typeface="Trebuchet MS"/>
              </a:rPr>
              <a:t>V17,</a:t>
            </a:r>
            <a:r>
              <a:rPr sz="1550" spc="-1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V12,</a:t>
            </a:r>
            <a:r>
              <a:rPr sz="1550" spc="-1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along</a:t>
            </a:r>
            <a:endParaRPr sz="1550">
              <a:latin typeface="Trebuchet MS"/>
              <a:cs typeface="Trebuchet MS"/>
            </a:endParaRPr>
          </a:p>
          <a:p>
            <a:pPr marL="137795" marR="137795" indent="5080" algn="ctr">
              <a:lnSpc>
                <a:spcPct val="94900"/>
              </a:lnSpc>
              <a:spcBef>
                <a:spcPts val="35"/>
              </a:spcBef>
            </a:pPr>
            <a:r>
              <a:rPr sz="1550" spc="-55" dirty="0">
                <a:solidFill>
                  <a:srgbClr val="1F1C1F"/>
                </a:solidFill>
                <a:latin typeface="Trebuchet MS"/>
                <a:cs typeface="Trebuchet MS"/>
              </a:rPr>
              <a:t>with</a:t>
            </a:r>
            <a:r>
              <a:rPr sz="1550" spc="-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scaled</a:t>
            </a:r>
            <a:r>
              <a:rPr sz="1550" spc="-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1F1C1F"/>
                </a:solidFill>
                <a:latin typeface="Trebuchet MS"/>
                <a:cs typeface="Trebuchet MS"/>
              </a:rPr>
              <a:t>Log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Amount</a:t>
            </a:r>
            <a:r>
              <a:rPr sz="1550" spc="-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1550" spc="-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1F1C1F"/>
                </a:solidFill>
                <a:latin typeface="Trebuchet MS"/>
                <a:cs typeface="Trebuchet MS"/>
              </a:rPr>
              <a:t>Time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variables.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971800" y="1609725"/>
            <a:ext cx="2190750" cy="2181225"/>
            <a:chOff x="2971800" y="1609725"/>
            <a:chExt cx="2190750" cy="2181225"/>
          </a:xfrm>
        </p:grpSpPr>
        <p:sp>
          <p:nvSpPr>
            <p:cNvPr id="55" name="object 55"/>
            <p:cNvSpPr/>
            <p:nvPr/>
          </p:nvSpPr>
          <p:spPr>
            <a:xfrm>
              <a:off x="2981325" y="1619250"/>
              <a:ext cx="2171700" cy="2162175"/>
            </a:xfrm>
            <a:custGeom>
              <a:avLst/>
              <a:gdLst/>
              <a:ahLst/>
              <a:cxnLst/>
              <a:rect l="l" t="t" r="r" b="b"/>
              <a:pathLst>
                <a:path w="2171700" h="2162175">
                  <a:moveTo>
                    <a:pt x="1811274" y="0"/>
                  </a:moveTo>
                  <a:lnTo>
                    <a:pt x="360425" y="0"/>
                  </a:lnTo>
                  <a:lnTo>
                    <a:pt x="311501" y="3288"/>
                  </a:lnTo>
                  <a:lnTo>
                    <a:pt x="264583" y="12869"/>
                  </a:lnTo>
                  <a:lnTo>
                    <a:pt x="220098" y="28313"/>
                  </a:lnTo>
                  <a:lnTo>
                    <a:pt x="178477" y="49191"/>
                  </a:lnTo>
                  <a:lnTo>
                    <a:pt x="140147" y="75075"/>
                  </a:lnTo>
                  <a:lnTo>
                    <a:pt x="105537" y="105537"/>
                  </a:lnTo>
                  <a:lnTo>
                    <a:pt x="75075" y="140147"/>
                  </a:lnTo>
                  <a:lnTo>
                    <a:pt x="49191" y="178477"/>
                  </a:lnTo>
                  <a:lnTo>
                    <a:pt x="28313" y="220098"/>
                  </a:lnTo>
                  <a:lnTo>
                    <a:pt x="12869" y="264583"/>
                  </a:lnTo>
                  <a:lnTo>
                    <a:pt x="3288" y="311501"/>
                  </a:lnTo>
                  <a:lnTo>
                    <a:pt x="0" y="360425"/>
                  </a:lnTo>
                  <a:lnTo>
                    <a:pt x="0" y="1801749"/>
                  </a:lnTo>
                  <a:lnTo>
                    <a:pt x="3288" y="1850673"/>
                  </a:lnTo>
                  <a:lnTo>
                    <a:pt x="12869" y="1897591"/>
                  </a:lnTo>
                  <a:lnTo>
                    <a:pt x="28313" y="1942076"/>
                  </a:lnTo>
                  <a:lnTo>
                    <a:pt x="49191" y="1983697"/>
                  </a:lnTo>
                  <a:lnTo>
                    <a:pt x="75075" y="2022027"/>
                  </a:lnTo>
                  <a:lnTo>
                    <a:pt x="105537" y="2056638"/>
                  </a:lnTo>
                  <a:lnTo>
                    <a:pt x="140147" y="2087099"/>
                  </a:lnTo>
                  <a:lnTo>
                    <a:pt x="178477" y="2112983"/>
                  </a:lnTo>
                  <a:lnTo>
                    <a:pt x="220098" y="2133861"/>
                  </a:lnTo>
                  <a:lnTo>
                    <a:pt x="264583" y="2149305"/>
                  </a:lnTo>
                  <a:lnTo>
                    <a:pt x="311501" y="2158886"/>
                  </a:lnTo>
                  <a:lnTo>
                    <a:pt x="360425" y="2162175"/>
                  </a:lnTo>
                  <a:lnTo>
                    <a:pt x="1811274" y="2162175"/>
                  </a:lnTo>
                  <a:lnTo>
                    <a:pt x="1860198" y="2158886"/>
                  </a:lnTo>
                  <a:lnTo>
                    <a:pt x="1907116" y="2149305"/>
                  </a:lnTo>
                  <a:lnTo>
                    <a:pt x="1951601" y="2133861"/>
                  </a:lnTo>
                  <a:lnTo>
                    <a:pt x="1993222" y="2112983"/>
                  </a:lnTo>
                  <a:lnTo>
                    <a:pt x="2031552" y="2087099"/>
                  </a:lnTo>
                  <a:lnTo>
                    <a:pt x="2066163" y="2056637"/>
                  </a:lnTo>
                  <a:lnTo>
                    <a:pt x="2096624" y="2022027"/>
                  </a:lnTo>
                  <a:lnTo>
                    <a:pt x="2122508" y="1983697"/>
                  </a:lnTo>
                  <a:lnTo>
                    <a:pt x="2143386" y="1942076"/>
                  </a:lnTo>
                  <a:lnTo>
                    <a:pt x="2158830" y="1897591"/>
                  </a:lnTo>
                  <a:lnTo>
                    <a:pt x="2168411" y="1850673"/>
                  </a:lnTo>
                  <a:lnTo>
                    <a:pt x="2171700" y="1801749"/>
                  </a:lnTo>
                  <a:lnTo>
                    <a:pt x="2171700" y="360425"/>
                  </a:lnTo>
                  <a:lnTo>
                    <a:pt x="2168411" y="311501"/>
                  </a:lnTo>
                  <a:lnTo>
                    <a:pt x="2158830" y="264583"/>
                  </a:lnTo>
                  <a:lnTo>
                    <a:pt x="2143386" y="220098"/>
                  </a:lnTo>
                  <a:lnTo>
                    <a:pt x="2122508" y="178477"/>
                  </a:lnTo>
                  <a:lnTo>
                    <a:pt x="2096624" y="140147"/>
                  </a:lnTo>
                  <a:lnTo>
                    <a:pt x="2066162" y="105537"/>
                  </a:lnTo>
                  <a:lnTo>
                    <a:pt x="2031552" y="75075"/>
                  </a:lnTo>
                  <a:lnTo>
                    <a:pt x="1993222" y="49191"/>
                  </a:lnTo>
                  <a:lnTo>
                    <a:pt x="1951601" y="28313"/>
                  </a:lnTo>
                  <a:lnTo>
                    <a:pt x="1907116" y="12869"/>
                  </a:lnTo>
                  <a:lnTo>
                    <a:pt x="1860198" y="3288"/>
                  </a:lnTo>
                  <a:lnTo>
                    <a:pt x="1811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81325" y="1619250"/>
              <a:ext cx="2171700" cy="2162175"/>
            </a:xfrm>
            <a:custGeom>
              <a:avLst/>
              <a:gdLst/>
              <a:ahLst/>
              <a:cxnLst/>
              <a:rect l="l" t="t" r="r" b="b"/>
              <a:pathLst>
                <a:path w="2171700" h="2162175">
                  <a:moveTo>
                    <a:pt x="0" y="360425"/>
                  </a:moveTo>
                  <a:lnTo>
                    <a:pt x="3288" y="311501"/>
                  </a:lnTo>
                  <a:lnTo>
                    <a:pt x="12869" y="264583"/>
                  </a:lnTo>
                  <a:lnTo>
                    <a:pt x="28313" y="220098"/>
                  </a:lnTo>
                  <a:lnTo>
                    <a:pt x="49191" y="178477"/>
                  </a:lnTo>
                  <a:lnTo>
                    <a:pt x="75075" y="140147"/>
                  </a:lnTo>
                  <a:lnTo>
                    <a:pt x="105537" y="105537"/>
                  </a:lnTo>
                  <a:lnTo>
                    <a:pt x="140147" y="75075"/>
                  </a:lnTo>
                  <a:lnTo>
                    <a:pt x="178477" y="49191"/>
                  </a:lnTo>
                  <a:lnTo>
                    <a:pt x="220098" y="28313"/>
                  </a:lnTo>
                  <a:lnTo>
                    <a:pt x="264583" y="12869"/>
                  </a:lnTo>
                  <a:lnTo>
                    <a:pt x="311501" y="3288"/>
                  </a:lnTo>
                  <a:lnTo>
                    <a:pt x="360425" y="0"/>
                  </a:lnTo>
                  <a:lnTo>
                    <a:pt x="1811274" y="0"/>
                  </a:lnTo>
                  <a:lnTo>
                    <a:pt x="1860198" y="3288"/>
                  </a:lnTo>
                  <a:lnTo>
                    <a:pt x="1907116" y="12869"/>
                  </a:lnTo>
                  <a:lnTo>
                    <a:pt x="1951601" y="28313"/>
                  </a:lnTo>
                  <a:lnTo>
                    <a:pt x="1993222" y="49191"/>
                  </a:lnTo>
                  <a:lnTo>
                    <a:pt x="2031552" y="75075"/>
                  </a:lnTo>
                  <a:lnTo>
                    <a:pt x="2066162" y="105537"/>
                  </a:lnTo>
                  <a:lnTo>
                    <a:pt x="2096624" y="140147"/>
                  </a:lnTo>
                  <a:lnTo>
                    <a:pt x="2122508" y="178477"/>
                  </a:lnTo>
                  <a:lnTo>
                    <a:pt x="2143386" y="220098"/>
                  </a:lnTo>
                  <a:lnTo>
                    <a:pt x="2158830" y="264583"/>
                  </a:lnTo>
                  <a:lnTo>
                    <a:pt x="2168411" y="311501"/>
                  </a:lnTo>
                  <a:lnTo>
                    <a:pt x="2171700" y="360425"/>
                  </a:lnTo>
                  <a:lnTo>
                    <a:pt x="2171700" y="1801749"/>
                  </a:lnTo>
                  <a:lnTo>
                    <a:pt x="2168411" y="1850673"/>
                  </a:lnTo>
                  <a:lnTo>
                    <a:pt x="2158830" y="1897591"/>
                  </a:lnTo>
                  <a:lnTo>
                    <a:pt x="2143386" y="1942076"/>
                  </a:lnTo>
                  <a:lnTo>
                    <a:pt x="2122508" y="1983697"/>
                  </a:lnTo>
                  <a:lnTo>
                    <a:pt x="2096624" y="2022027"/>
                  </a:lnTo>
                  <a:lnTo>
                    <a:pt x="2066163" y="2056637"/>
                  </a:lnTo>
                  <a:lnTo>
                    <a:pt x="2031552" y="2087099"/>
                  </a:lnTo>
                  <a:lnTo>
                    <a:pt x="1993222" y="2112983"/>
                  </a:lnTo>
                  <a:lnTo>
                    <a:pt x="1951601" y="2133861"/>
                  </a:lnTo>
                  <a:lnTo>
                    <a:pt x="1907116" y="2149305"/>
                  </a:lnTo>
                  <a:lnTo>
                    <a:pt x="1860198" y="2158886"/>
                  </a:lnTo>
                  <a:lnTo>
                    <a:pt x="1811274" y="2162175"/>
                  </a:lnTo>
                  <a:lnTo>
                    <a:pt x="360425" y="2162175"/>
                  </a:lnTo>
                  <a:lnTo>
                    <a:pt x="311501" y="2158886"/>
                  </a:lnTo>
                  <a:lnTo>
                    <a:pt x="264583" y="2149305"/>
                  </a:lnTo>
                  <a:lnTo>
                    <a:pt x="220098" y="2133861"/>
                  </a:lnTo>
                  <a:lnTo>
                    <a:pt x="178477" y="2112983"/>
                  </a:lnTo>
                  <a:lnTo>
                    <a:pt x="140147" y="2087099"/>
                  </a:lnTo>
                  <a:lnTo>
                    <a:pt x="105537" y="2056638"/>
                  </a:lnTo>
                  <a:lnTo>
                    <a:pt x="75075" y="2022027"/>
                  </a:lnTo>
                  <a:lnTo>
                    <a:pt x="49191" y="1983697"/>
                  </a:lnTo>
                  <a:lnTo>
                    <a:pt x="28313" y="1942076"/>
                  </a:lnTo>
                  <a:lnTo>
                    <a:pt x="12869" y="1897591"/>
                  </a:lnTo>
                  <a:lnTo>
                    <a:pt x="3288" y="1850673"/>
                  </a:lnTo>
                  <a:lnTo>
                    <a:pt x="0" y="1801749"/>
                  </a:lnTo>
                  <a:lnTo>
                    <a:pt x="0" y="360425"/>
                  </a:lnTo>
                  <a:close/>
                </a:path>
              </a:pathLst>
            </a:custGeom>
            <a:ln w="19050">
              <a:solidFill>
                <a:srgbClr val="C5C1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151251" y="1880552"/>
            <a:ext cx="1845310" cy="16014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985" algn="ctr">
              <a:lnSpc>
                <a:spcPct val="94200"/>
              </a:lnSpc>
              <a:spcBef>
                <a:spcPts val="235"/>
              </a:spcBef>
            </a:pP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An</a:t>
            </a:r>
            <a:r>
              <a:rPr sz="1550" spc="-7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operational </a:t>
            </a:r>
            <a:r>
              <a:rPr sz="1550" spc="-35" dirty="0">
                <a:solidFill>
                  <a:srgbClr val="1F1C1F"/>
                </a:solidFill>
                <a:latin typeface="Trebuchet MS"/>
                <a:cs typeface="Trebuchet MS"/>
              </a:rPr>
              <a:t>probability</a:t>
            </a:r>
            <a:r>
              <a:rPr sz="1550" spc="-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threshold </a:t>
            </a:r>
            <a:r>
              <a:rPr sz="1550" spc="-35" dirty="0">
                <a:solidFill>
                  <a:srgbClr val="1F1C1F"/>
                </a:solidFill>
                <a:latin typeface="Trebuchet MS"/>
                <a:cs typeface="Trebuchet MS"/>
              </a:rPr>
              <a:t>of</a:t>
            </a:r>
            <a:r>
              <a:rPr sz="1550" spc="-10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1F1C1F"/>
                </a:solidFill>
                <a:latin typeface="Trebuchet MS"/>
                <a:cs typeface="Trebuchet MS"/>
              </a:rPr>
              <a:t>0.70</a:t>
            </a:r>
            <a:r>
              <a:rPr sz="1550" spc="-9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maximizes </a:t>
            </a:r>
            <a:r>
              <a:rPr sz="1550" spc="-35" dirty="0">
                <a:solidFill>
                  <a:srgbClr val="1F1C1F"/>
                </a:solidFill>
                <a:latin typeface="Trebuchet MS"/>
                <a:cs typeface="Trebuchet MS"/>
              </a:rPr>
              <a:t>the</a:t>
            </a:r>
            <a:r>
              <a:rPr sz="1550" spc="-11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F1-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score,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balancing</a:t>
            </a:r>
            <a:r>
              <a:rPr sz="1550" spc="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precision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1550" spc="-9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recall effectively.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64276" y="1880552"/>
            <a:ext cx="63411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27140" algn="l"/>
              </a:tabLst>
            </a:pPr>
            <a:r>
              <a:rPr sz="1550" u="sng" dirty="0">
                <a:solidFill>
                  <a:srgbClr val="1F1C1F"/>
                </a:solidFill>
                <a:uFill>
                  <a:solidFill>
                    <a:srgbClr val="DFDBDF"/>
                  </a:solidFill>
                </a:uFill>
                <a:latin typeface="Trebuchet MS"/>
                <a:cs typeface="Trebuchet MS"/>
              </a:rPr>
              <a:t>	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28625" y="4152900"/>
            <a:ext cx="2190750" cy="2190750"/>
            <a:chOff x="428625" y="4152900"/>
            <a:chExt cx="2190750" cy="2190750"/>
          </a:xfrm>
        </p:grpSpPr>
        <p:sp>
          <p:nvSpPr>
            <p:cNvPr id="60" name="object 60"/>
            <p:cNvSpPr/>
            <p:nvPr/>
          </p:nvSpPr>
          <p:spPr>
            <a:xfrm>
              <a:off x="438150" y="4162425"/>
              <a:ext cx="2171700" cy="2171700"/>
            </a:xfrm>
            <a:custGeom>
              <a:avLst/>
              <a:gdLst/>
              <a:ahLst/>
              <a:cxnLst/>
              <a:rect l="l" t="t" r="r" b="b"/>
              <a:pathLst>
                <a:path w="2171700" h="2171700">
                  <a:moveTo>
                    <a:pt x="1809750" y="0"/>
                  </a:moveTo>
                  <a:lnTo>
                    <a:pt x="361962" y="0"/>
                  </a:lnTo>
                  <a:lnTo>
                    <a:pt x="312845" y="3304"/>
                  </a:lnTo>
                  <a:lnTo>
                    <a:pt x="265737" y="12929"/>
                  </a:lnTo>
                  <a:lnTo>
                    <a:pt x="221068" y="28444"/>
                  </a:lnTo>
                  <a:lnTo>
                    <a:pt x="179271" y="49417"/>
                  </a:lnTo>
                  <a:lnTo>
                    <a:pt x="140776" y="75417"/>
                  </a:lnTo>
                  <a:lnTo>
                    <a:pt x="106014" y="106013"/>
                  </a:lnTo>
                  <a:lnTo>
                    <a:pt x="75418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0" y="1809737"/>
                  </a:lnTo>
                  <a:lnTo>
                    <a:pt x="3304" y="1858854"/>
                  </a:lnTo>
                  <a:lnTo>
                    <a:pt x="12929" y="1905962"/>
                  </a:lnTo>
                  <a:lnTo>
                    <a:pt x="28444" y="1950631"/>
                  </a:lnTo>
                  <a:lnTo>
                    <a:pt x="49417" y="1992428"/>
                  </a:lnTo>
                  <a:lnTo>
                    <a:pt x="75418" y="2030923"/>
                  </a:lnTo>
                  <a:lnTo>
                    <a:pt x="106014" y="2065685"/>
                  </a:lnTo>
                  <a:lnTo>
                    <a:pt x="140776" y="2096281"/>
                  </a:lnTo>
                  <a:lnTo>
                    <a:pt x="179271" y="2122282"/>
                  </a:lnTo>
                  <a:lnTo>
                    <a:pt x="221068" y="2143255"/>
                  </a:lnTo>
                  <a:lnTo>
                    <a:pt x="265737" y="2158770"/>
                  </a:lnTo>
                  <a:lnTo>
                    <a:pt x="312845" y="2168395"/>
                  </a:lnTo>
                  <a:lnTo>
                    <a:pt x="361962" y="2171700"/>
                  </a:lnTo>
                  <a:lnTo>
                    <a:pt x="1809750" y="2171700"/>
                  </a:lnTo>
                  <a:lnTo>
                    <a:pt x="1858864" y="2168395"/>
                  </a:lnTo>
                  <a:lnTo>
                    <a:pt x="1905970" y="2158770"/>
                  </a:lnTo>
                  <a:lnTo>
                    <a:pt x="1950636" y="2143255"/>
                  </a:lnTo>
                  <a:lnTo>
                    <a:pt x="1992432" y="2122282"/>
                  </a:lnTo>
                  <a:lnTo>
                    <a:pt x="2030926" y="2096281"/>
                  </a:lnTo>
                  <a:lnTo>
                    <a:pt x="2065686" y="2065685"/>
                  </a:lnTo>
                  <a:lnTo>
                    <a:pt x="2096282" y="2030923"/>
                  </a:lnTo>
                  <a:lnTo>
                    <a:pt x="2122282" y="1992428"/>
                  </a:lnTo>
                  <a:lnTo>
                    <a:pt x="2143255" y="1950631"/>
                  </a:lnTo>
                  <a:lnTo>
                    <a:pt x="2158770" y="1905962"/>
                  </a:lnTo>
                  <a:lnTo>
                    <a:pt x="2168395" y="1858854"/>
                  </a:lnTo>
                  <a:lnTo>
                    <a:pt x="2171700" y="1809737"/>
                  </a:lnTo>
                  <a:lnTo>
                    <a:pt x="2171700" y="361950"/>
                  </a:lnTo>
                  <a:lnTo>
                    <a:pt x="2168395" y="312835"/>
                  </a:lnTo>
                  <a:lnTo>
                    <a:pt x="2158770" y="265729"/>
                  </a:lnTo>
                  <a:lnTo>
                    <a:pt x="2143255" y="221063"/>
                  </a:lnTo>
                  <a:lnTo>
                    <a:pt x="2122282" y="179267"/>
                  </a:lnTo>
                  <a:lnTo>
                    <a:pt x="2096282" y="140773"/>
                  </a:lnTo>
                  <a:lnTo>
                    <a:pt x="2065686" y="106013"/>
                  </a:lnTo>
                  <a:lnTo>
                    <a:pt x="2030926" y="75417"/>
                  </a:lnTo>
                  <a:lnTo>
                    <a:pt x="1992432" y="49417"/>
                  </a:lnTo>
                  <a:lnTo>
                    <a:pt x="1950636" y="28444"/>
                  </a:lnTo>
                  <a:lnTo>
                    <a:pt x="1905970" y="12929"/>
                  </a:lnTo>
                  <a:lnTo>
                    <a:pt x="1858864" y="3304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8150" y="4162425"/>
              <a:ext cx="2171700" cy="2171700"/>
            </a:xfrm>
            <a:custGeom>
              <a:avLst/>
              <a:gdLst/>
              <a:ahLst/>
              <a:cxnLst/>
              <a:rect l="l" t="t" r="r" b="b"/>
              <a:pathLst>
                <a:path w="2171700" h="21717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8" y="140773"/>
                  </a:lnTo>
                  <a:lnTo>
                    <a:pt x="106014" y="106013"/>
                  </a:lnTo>
                  <a:lnTo>
                    <a:pt x="140776" y="75417"/>
                  </a:lnTo>
                  <a:lnTo>
                    <a:pt x="179271" y="49417"/>
                  </a:lnTo>
                  <a:lnTo>
                    <a:pt x="221068" y="28444"/>
                  </a:lnTo>
                  <a:lnTo>
                    <a:pt x="265737" y="12929"/>
                  </a:lnTo>
                  <a:lnTo>
                    <a:pt x="312845" y="3304"/>
                  </a:lnTo>
                  <a:lnTo>
                    <a:pt x="361962" y="0"/>
                  </a:lnTo>
                  <a:lnTo>
                    <a:pt x="1809750" y="0"/>
                  </a:lnTo>
                  <a:lnTo>
                    <a:pt x="1858864" y="3304"/>
                  </a:lnTo>
                  <a:lnTo>
                    <a:pt x="1905970" y="12929"/>
                  </a:lnTo>
                  <a:lnTo>
                    <a:pt x="1950636" y="28444"/>
                  </a:lnTo>
                  <a:lnTo>
                    <a:pt x="1992432" y="49417"/>
                  </a:lnTo>
                  <a:lnTo>
                    <a:pt x="2030926" y="75417"/>
                  </a:lnTo>
                  <a:lnTo>
                    <a:pt x="2065686" y="106013"/>
                  </a:lnTo>
                  <a:lnTo>
                    <a:pt x="2096282" y="140773"/>
                  </a:lnTo>
                  <a:lnTo>
                    <a:pt x="2122282" y="179267"/>
                  </a:lnTo>
                  <a:lnTo>
                    <a:pt x="2143255" y="221063"/>
                  </a:lnTo>
                  <a:lnTo>
                    <a:pt x="2158770" y="265729"/>
                  </a:lnTo>
                  <a:lnTo>
                    <a:pt x="2168395" y="312835"/>
                  </a:lnTo>
                  <a:lnTo>
                    <a:pt x="2171700" y="361950"/>
                  </a:lnTo>
                  <a:lnTo>
                    <a:pt x="2171700" y="1809737"/>
                  </a:lnTo>
                  <a:lnTo>
                    <a:pt x="2168395" y="1858854"/>
                  </a:lnTo>
                  <a:lnTo>
                    <a:pt x="2158770" y="1905962"/>
                  </a:lnTo>
                  <a:lnTo>
                    <a:pt x="2143255" y="1950631"/>
                  </a:lnTo>
                  <a:lnTo>
                    <a:pt x="2122282" y="1992428"/>
                  </a:lnTo>
                  <a:lnTo>
                    <a:pt x="2096282" y="2030923"/>
                  </a:lnTo>
                  <a:lnTo>
                    <a:pt x="2065686" y="2065685"/>
                  </a:lnTo>
                  <a:lnTo>
                    <a:pt x="2030926" y="2096281"/>
                  </a:lnTo>
                  <a:lnTo>
                    <a:pt x="1992432" y="2122282"/>
                  </a:lnTo>
                  <a:lnTo>
                    <a:pt x="1950636" y="2143255"/>
                  </a:lnTo>
                  <a:lnTo>
                    <a:pt x="1905970" y="2158770"/>
                  </a:lnTo>
                  <a:lnTo>
                    <a:pt x="1858864" y="2168395"/>
                  </a:lnTo>
                  <a:lnTo>
                    <a:pt x="1809750" y="2171700"/>
                  </a:lnTo>
                  <a:lnTo>
                    <a:pt x="361962" y="2171700"/>
                  </a:lnTo>
                  <a:lnTo>
                    <a:pt x="312845" y="2168395"/>
                  </a:lnTo>
                  <a:lnTo>
                    <a:pt x="265737" y="2158770"/>
                  </a:lnTo>
                  <a:lnTo>
                    <a:pt x="221068" y="2143255"/>
                  </a:lnTo>
                  <a:lnTo>
                    <a:pt x="179271" y="2122282"/>
                  </a:lnTo>
                  <a:lnTo>
                    <a:pt x="140776" y="2096281"/>
                  </a:lnTo>
                  <a:lnTo>
                    <a:pt x="106014" y="2065685"/>
                  </a:lnTo>
                  <a:lnTo>
                    <a:pt x="75418" y="2030923"/>
                  </a:lnTo>
                  <a:lnTo>
                    <a:pt x="49417" y="1992428"/>
                  </a:lnTo>
                  <a:lnTo>
                    <a:pt x="28444" y="1950631"/>
                  </a:lnTo>
                  <a:lnTo>
                    <a:pt x="12929" y="1905962"/>
                  </a:lnTo>
                  <a:lnTo>
                    <a:pt x="3304" y="1858854"/>
                  </a:lnTo>
                  <a:lnTo>
                    <a:pt x="0" y="1809737"/>
                  </a:lnTo>
                  <a:lnTo>
                    <a:pt x="0" y="361950"/>
                  </a:lnTo>
                  <a:close/>
                </a:path>
              </a:pathLst>
            </a:custGeom>
            <a:ln w="19050">
              <a:solidFill>
                <a:srgbClr val="C5C1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94359" y="4543170"/>
            <a:ext cx="1854200" cy="13811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065" marR="5080" indent="-1270" algn="ctr">
              <a:lnSpc>
                <a:spcPct val="94500"/>
              </a:lnSpc>
              <a:spcBef>
                <a:spcPts val="225"/>
              </a:spcBef>
            </a:pP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High</a:t>
            </a:r>
            <a:r>
              <a:rPr sz="1550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precision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reduces</a:t>
            </a:r>
            <a:r>
              <a:rPr sz="1550" spc="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1F1C1F"/>
                </a:solidFill>
                <a:latin typeface="Trebuchet MS"/>
                <a:cs typeface="Trebuchet MS"/>
              </a:rPr>
              <a:t>false positives,</a:t>
            </a:r>
            <a:r>
              <a:rPr sz="1550" spc="-8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minimizing </a:t>
            </a:r>
            <a:r>
              <a:rPr sz="1550" spc="10" dirty="0">
                <a:solidFill>
                  <a:srgbClr val="1F1C1F"/>
                </a:solidFill>
                <a:latin typeface="Trebuchet MS"/>
                <a:cs typeface="Trebuchet MS"/>
              </a:rPr>
              <a:t>unnecessary</a:t>
            </a:r>
            <a:r>
              <a:rPr sz="1550" spc="1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alerts </a:t>
            </a:r>
            <a:r>
              <a:rPr sz="1550" spc="-40" dirty="0">
                <a:solidFill>
                  <a:srgbClr val="1F1C1F"/>
                </a:solidFill>
                <a:latin typeface="Trebuchet MS"/>
                <a:cs typeface="Trebuchet MS"/>
              </a:rPr>
              <a:t>to</a:t>
            </a:r>
            <a:r>
              <a:rPr sz="1550" spc="-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customers</a:t>
            </a:r>
            <a:r>
              <a:rPr sz="1550" spc="1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1F1C1F"/>
                </a:solidFill>
                <a:latin typeface="Trebuchet MS"/>
                <a:cs typeface="Trebuchet MS"/>
              </a:rPr>
              <a:t>and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investigators.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971800" y="4152900"/>
            <a:ext cx="2190750" cy="2190750"/>
            <a:chOff x="2971800" y="4152900"/>
            <a:chExt cx="2190750" cy="2190750"/>
          </a:xfrm>
        </p:grpSpPr>
        <p:sp>
          <p:nvSpPr>
            <p:cNvPr id="64" name="object 64"/>
            <p:cNvSpPr/>
            <p:nvPr/>
          </p:nvSpPr>
          <p:spPr>
            <a:xfrm>
              <a:off x="2981325" y="4162425"/>
              <a:ext cx="2171700" cy="2171700"/>
            </a:xfrm>
            <a:custGeom>
              <a:avLst/>
              <a:gdLst/>
              <a:ahLst/>
              <a:cxnLst/>
              <a:rect l="l" t="t" r="r" b="b"/>
              <a:pathLst>
                <a:path w="2171700" h="2171700">
                  <a:moveTo>
                    <a:pt x="1809750" y="0"/>
                  </a:moveTo>
                  <a:lnTo>
                    <a:pt x="361950" y="0"/>
                  </a:ln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0" y="1809737"/>
                  </a:lnTo>
                  <a:lnTo>
                    <a:pt x="3304" y="1858854"/>
                  </a:lnTo>
                  <a:lnTo>
                    <a:pt x="12929" y="1905962"/>
                  </a:lnTo>
                  <a:lnTo>
                    <a:pt x="28444" y="1950631"/>
                  </a:lnTo>
                  <a:lnTo>
                    <a:pt x="49417" y="1992428"/>
                  </a:lnTo>
                  <a:lnTo>
                    <a:pt x="75417" y="2030923"/>
                  </a:lnTo>
                  <a:lnTo>
                    <a:pt x="106013" y="2065685"/>
                  </a:lnTo>
                  <a:lnTo>
                    <a:pt x="140773" y="2096281"/>
                  </a:lnTo>
                  <a:lnTo>
                    <a:pt x="179267" y="2122282"/>
                  </a:lnTo>
                  <a:lnTo>
                    <a:pt x="221063" y="2143255"/>
                  </a:lnTo>
                  <a:lnTo>
                    <a:pt x="265729" y="2158770"/>
                  </a:lnTo>
                  <a:lnTo>
                    <a:pt x="312835" y="2168395"/>
                  </a:lnTo>
                  <a:lnTo>
                    <a:pt x="361950" y="2171700"/>
                  </a:lnTo>
                  <a:lnTo>
                    <a:pt x="1809750" y="2171700"/>
                  </a:lnTo>
                  <a:lnTo>
                    <a:pt x="1858864" y="2168395"/>
                  </a:lnTo>
                  <a:lnTo>
                    <a:pt x="1905970" y="2158770"/>
                  </a:lnTo>
                  <a:lnTo>
                    <a:pt x="1950636" y="2143255"/>
                  </a:lnTo>
                  <a:lnTo>
                    <a:pt x="1992432" y="2122282"/>
                  </a:lnTo>
                  <a:lnTo>
                    <a:pt x="2030926" y="2096281"/>
                  </a:lnTo>
                  <a:lnTo>
                    <a:pt x="2065686" y="2065685"/>
                  </a:lnTo>
                  <a:lnTo>
                    <a:pt x="2096282" y="2030923"/>
                  </a:lnTo>
                  <a:lnTo>
                    <a:pt x="2122282" y="1992428"/>
                  </a:lnTo>
                  <a:lnTo>
                    <a:pt x="2143255" y="1950631"/>
                  </a:lnTo>
                  <a:lnTo>
                    <a:pt x="2158770" y="1905962"/>
                  </a:lnTo>
                  <a:lnTo>
                    <a:pt x="2168395" y="1858854"/>
                  </a:lnTo>
                  <a:lnTo>
                    <a:pt x="2171700" y="1809737"/>
                  </a:lnTo>
                  <a:lnTo>
                    <a:pt x="2171700" y="361950"/>
                  </a:lnTo>
                  <a:lnTo>
                    <a:pt x="2168395" y="312835"/>
                  </a:lnTo>
                  <a:lnTo>
                    <a:pt x="2158770" y="265729"/>
                  </a:lnTo>
                  <a:lnTo>
                    <a:pt x="2143255" y="221063"/>
                  </a:lnTo>
                  <a:lnTo>
                    <a:pt x="2122282" y="179267"/>
                  </a:lnTo>
                  <a:lnTo>
                    <a:pt x="2096282" y="140773"/>
                  </a:lnTo>
                  <a:lnTo>
                    <a:pt x="2065686" y="106013"/>
                  </a:lnTo>
                  <a:lnTo>
                    <a:pt x="2030926" y="75417"/>
                  </a:lnTo>
                  <a:lnTo>
                    <a:pt x="1992432" y="49417"/>
                  </a:lnTo>
                  <a:lnTo>
                    <a:pt x="1950636" y="28444"/>
                  </a:lnTo>
                  <a:lnTo>
                    <a:pt x="1905970" y="12929"/>
                  </a:lnTo>
                  <a:lnTo>
                    <a:pt x="1858864" y="3304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81325" y="4162425"/>
              <a:ext cx="2171700" cy="2171700"/>
            </a:xfrm>
            <a:custGeom>
              <a:avLst/>
              <a:gdLst/>
              <a:ahLst/>
              <a:cxnLst/>
              <a:rect l="l" t="t" r="r" b="b"/>
              <a:pathLst>
                <a:path w="2171700" h="21717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1809750" y="0"/>
                  </a:lnTo>
                  <a:lnTo>
                    <a:pt x="1858864" y="3304"/>
                  </a:lnTo>
                  <a:lnTo>
                    <a:pt x="1905970" y="12929"/>
                  </a:lnTo>
                  <a:lnTo>
                    <a:pt x="1950636" y="28444"/>
                  </a:lnTo>
                  <a:lnTo>
                    <a:pt x="1992432" y="49417"/>
                  </a:lnTo>
                  <a:lnTo>
                    <a:pt x="2030926" y="75417"/>
                  </a:lnTo>
                  <a:lnTo>
                    <a:pt x="2065686" y="106013"/>
                  </a:lnTo>
                  <a:lnTo>
                    <a:pt x="2096282" y="140773"/>
                  </a:lnTo>
                  <a:lnTo>
                    <a:pt x="2122282" y="179267"/>
                  </a:lnTo>
                  <a:lnTo>
                    <a:pt x="2143255" y="221063"/>
                  </a:lnTo>
                  <a:lnTo>
                    <a:pt x="2158770" y="265729"/>
                  </a:lnTo>
                  <a:lnTo>
                    <a:pt x="2168395" y="312835"/>
                  </a:lnTo>
                  <a:lnTo>
                    <a:pt x="2171700" y="361950"/>
                  </a:lnTo>
                  <a:lnTo>
                    <a:pt x="2171700" y="1809737"/>
                  </a:lnTo>
                  <a:lnTo>
                    <a:pt x="2168395" y="1858854"/>
                  </a:lnTo>
                  <a:lnTo>
                    <a:pt x="2158770" y="1905962"/>
                  </a:lnTo>
                  <a:lnTo>
                    <a:pt x="2143255" y="1950631"/>
                  </a:lnTo>
                  <a:lnTo>
                    <a:pt x="2122282" y="1992428"/>
                  </a:lnTo>
                  <a:lnTo>
                    <a:pt x="2096282" y="2030923"/>
                  </a:lnTo>
                  <a:lnTo>
                    <a:pt x="2065686" y="2065685"/>
                  </a:lnTo>
                  <a:lnTo>
                    <a:pt x="2030926" y="2096281"/>
                  </a:lnTo>
                  <a:lnTo>
                    <a:pt x="1992432" y="2122282"/>
                  </a:lnTo>
                  <a:lnTo>
                    <a:pt x="1950636" y="2143255"/>
                  </a:lnTo>
                  <a:lnTo>
                    <a:pt x="1905970" y="2158770"/>
                  </a:lnTo>
                  <a:lnTo>
                    <a:pt x="1858864" y="2168395"/>
                  </a:lnTo>
                  <a:lnTo>
                    <a:pt x="1809750" y="2171700"/>
                  </a:lnTo>
                  <a:lnTo>
                    <a:pt x="361950" y="2171700"/>
                  </a:lnTo>
                  <a:lnTo>
                    <a:pt x="312835" y="2168395"/>
                  </a:lnTo>
                  <a:lnTo>
                    <a:pt x="265729" y="2158770"/>
                  </a:lnTo>
                  <a:lnTo>
                    <a:pt x="221063" y="2143255"/>
                  </a:lnTo>
                  <a:lnTo>
                    <a:pt x="179267" y="2122282"/>
                  </a:lnTo>
                  <a:lnTo>
                    <a:pt x="140773" y="2096281"/>
                  </a:lnTo>
                  <a:lnTo>
                    <a:pt x="106013" y="2065685"/>
                  </a:lnTo>
                  <a:lnTo>
                    <a:pt x="75417" y="2030923"/>
                  </a:lnTo>
                  <a:lnTo>
                    <a:pt x="49417" y="1992428"/>
                  </a:lnTo>
                  <a:lnTo>
                    <a:pt x="28444" y="1950631"/>
                  </a:lnTo>
                  <a:lnTo>
                    <a:pt x="12929" y="1905962"/>
                  </a:lnTo>
                  <a:lnTo>
                    <a:pt x="3304" y="1858854"/>
                  </a:lnTo>
                  <a:lnTo>
                    <a:pt x="0" y="1809737"/>
                  </a:lnTo>
                  <a:lnTo>
                    <a:pt x="0" y="361950"/>
                  </a:lnTo>
                  <a:close/>
                </a:path>
              </a:pathLst>
            </a:custGeom>
            <a:ln w="19050">
              <a:solidFill>
                <a:srgbClr val="C5C1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158489" y="4430712"/>
            <a:ext cx="1829435" cy="16014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4445" algn="ctr">
              <a:lnSpc>
                <a:spcPct val="94200"/>
              </a:lnSpc>
              <a:spcBef>
                <a:spcPts val="235"/>
              </a:spcBef>
            </a:pP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High</a:t>
            </a:r>
            <a:r>
              <a:rPr sz="1550" spc="-7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1F1C1F"/>
                </a:solidFill>
                <a:latin typeface="Trebuchet MS"/>
                <a:cs typeface="Trebuchet MS"/>
              </a:rPr>
              <a:t>recall</a:t>
            </a:r>
            <a:r>
              <a:rPr sz="1550" spc="-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ensures </a:t>
            </a:r>
            <a:r>
              <a:rPr sz="1550" spc="-30" dirty="0">
                <a:solidFill>
                  <a:srgbClr val="1F1C1F"/>
                </a:solidFill>
                <a:latin typeface="Trebuchet MS"/>
                <a:cs typeface="Trebuchet MS"/>
              </a:rPr>
              <a:t>the</a:t>
            </a:r>
            <a:r>
              <a:rPr sz="1550" spc="-1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1F1C1F"/>
                </a:solidFill>
                <a:latin typeface="Trebuchet MS"/>
                <a:cs typeface="Trebuchet MS"/>
              </a:rPr>
              <a:t>majority</a:t>
            </a:r>
            <a:r>
              <a:rPr sz="1550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1F1C1F"/>
                </a:solidFill>
                <a:latin typeface="Trebuchet MS"/>
                <a:cs typeface="Trebuchet MS"/>
              </a:rPr>
              <a:t>of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fraudulent </a:t>
            </a:r>
            <a:r>
              <a:rPr sz="1550" dirty="0">
                <a:solidFill>
                  <a:srgbClr val="1F1C1F"/>
                </a:solidFill>
                <a:latin typeface="Trebuchet MS"/>
                <a:cs typeface="Trebuchet MS"/>
              </a:rPr>
              <a:t>transactions</a:t>
            </a:r>
            <a:r>
              <a:rPr sz="1550" spc="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1F1C1F"/>
                </a:solidFill>
                <a:latin typeface="Trebuchet MS"/>
                <a:cs typeface="Trebuchet MS"/>
              </a:rPr>
              <a:t>are </a:t>
            </a:r>
            <a:r>
              <a:rPr sz="1550" spc="-35" dirty="0">
                <a:solidFill>
                  <a:srgbClr val="1F1C1F"/>
                </a:solidFill>
                <a:latin typeface="Trebuchet MS"/>
                <a:cs typeface="Trebuchet MS"/>
              </a:rPr>
              <a:t>detected,</a:t>
            </a:r>
            <a:r>
              <a:rPr sz="1550" spc="-7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enhancing security</a:t>
            </a:r>
            <a:r>
              <a:rPr sz="1550" spc="-11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1F1C1F"/>
                </a:solidFill>
                <a:latin typeface="Trebuchet MS"/>
                <a:cs typeface="Trebuchet MS"/>
              </a:rPr>
              <a:t>and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reducing</a:t>
            </a:r>
            <a:r>
              <a:rPr sz="1550" spc="-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1F1C1F"/>
                </a:solidFill>
                <a:latin typeface="Trebuchet MS"/>
                <a:cs typeface="Trebuchet MS"/>
              </a:rPr>
              <a:t>losses.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30"/>
              </a:spcBef>
            </a:pPr>
            <a:r>
              <a:rPr dirty="0"/>
              <a:t>Deployment</a:t>
            </a:r>
            <a:r>
              <a:rPr spc="-4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Business</a:t>
            </a:r>
            <a:r>
              <a:rPr spc="-80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33387" y="1662048"/>
            <a:ext cx="5572125" cy="1733550"/>
          </a:xfrm>
          <a:custGeom>
            <a:avLst/>
            <a:gdLst/>
            <a:ahLst/>
            <a:cxnLst/>
            <a:rect l="l" t="t" r="r" b="b"/>
            <a:pathLst>
              <a:path w="5572125" h="1733550">
                <a:moveTo>
                  <a:pt x="0" y="1733550"/>
                </a:moveTo>
                <a:lnTo>
                  <a:pt x="5572125" y="1733550"/>
                </a:lnTo>
                <a:lnTo>
                  <a:pt x="5572125" y="0"/>
                </a:lnTo>
                <a:lnTo>
                  <a:pt x="0" y="0"/>
                </a:lnTo>
                <a:lnTo>
                  <a:pt x="0" y="1733550"/>
                </a:lnTo>
                <a:close/>
              </a:path>
            </a:pathLst>
          </a:custGeom>
          <a:ln w="12700">
            <a:solidFill>
              <a:srgbClr val="776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7025" y="1818703"/>
            <a:ext cx="4285615" cy="13042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50" b="1" dirty="0">
                <a:solidFill>
                  <a:srgbClr val="1F1C1F"/>
                </a:solidFill>
                <a:latin typeface="Trebuchet MS"/>
                <a:cs typeface="Trebuchet MS"/>
              </a:rPr>
              <a:t>Real</a:t>
            </a:r>
            <a:r>
              <a:rPr sz="1550" b="1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50" dirty="0">
                <a:solidFill>
                  <a:srgbClr val="1F1C1F"/>
                </a:solidFill>
                <a:latin typeface="Trebuchet MS"/>
                <a:cs typeface="Trebuchet MS"/>
              </a:rPr>
              <a:t>Time</a:t>
            </a:r>
            <a:r>
              <a:rPr sz="1550" b="1" spc="-10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25" dirty="0">
                <a:solidFill>
                  <a:srgbClr val="1F1C1F"/>
                </a:solidFill>
                <a:latin typeface="Trebuchet MS"/>
                <a:cs typeface="Trebuchet MS"/>
              </a:rPr>
              <a:t>Fraud</a:t>
            </a:r>
            <a:r>
              <a:rPr sz="1550" b="1" spc="-7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1F1C1F"/>
                </a:solidFill>
                <a:latin typeface="Trebuchet MS"/>
                <a:cs typeface="Trebuchet MS"/>
              </a:rPr>
              <a:t>Detection</a:t>
            </a:r>
            <a:endParaRPr sz="1550">
              <a:latin typeface="Trebuchet MS"/>
              <a:cs typeface="Trebuchet MS"/>
            </a:endParaRPr>
          </a:p>
          <a:p>
            <a:pPr marL="12700" marR="5080">
              <a:lnSpc>
                <a:spcPct val="94200"/>
              </a:lnSpc>
              <a:spcBef>
                <a:spcPts val="650"/>
              </a:spcBef>
            </a:pPr>
            <a:r>
              <a:rPr sz="1550" spc="-50" dirty="0">
                <a:solidFill>
                  <a:srgbClr val="006FC0"/>
                </a:solidFill>
                <a:latin typeface="Trebuchet MS"/>
                <a:cs typeface="Trebuchet MS"/>
              </a:rPr>
              <a:t>The </a:t>
            </a:r>
            <a:r>
              <a:rPr sz="1550" spc="-35" dirty="0">
                <a:solidFill>
                  <a:srgbClr val="006FC0"/>
                </a:solidFill>
                <a:latin typeface="Trebuchet MS"/>
                <a:cs typeface="Trebuchet MS"/>
              </a:rPr>
              <a:t>fraud</a:t>
            </a:r>
            <a:r>
              <a:rPr sz="1550" spc="-1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detection</a:t>
            </a:r>
            <a:r>
              <a:rPr sz="1550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model</a:t>
            </a:r>
            <a:r>
              <a:rPr sz="155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55" dirty="0">
                <a:solidFill>
                  <a:srgbClr val="006FC0"/>
                </a:solidFill>
                <a:latin typeface="Trebuchet MS"/>
                <a:cs typeface="Trebuchet MS"/>
              </a:rPr>
              <a:t>scores</a:t>
            </a:r>
            <a:r>
              <a:rPr sz="1550" spc="-1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transactions</a:t>
            </a:r>
            <a:r>
              <a:rPr sz="155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in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milliseconds,</a:t>
            </a:r>
            <a:r>
              <a:rPr sz="1550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enabling</a:t>
            </a:r>
            <a:r>
              <a:rPr sz="1550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immediate</a:t>
            </a:r>
            <a:r>
              <a:rPr sz="1550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40" dirty="0">
                <a:solidFill>
                  <a:srgbClr val="006FC0"/>
                </a:solidFill>
                <a:latin typeface="Trebuchet MS"/>
                <a:cs typeface="Trebuchet MS"/>
              </a:rPr>
              <a:t>assessment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550" spc="-1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action</a:t>
            </a:r>
            <a:r>
              <a:rPr sz="155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006FC0"/>
                </a:solidFill>
                <a:latin typeface="Trebuchet MS"/>
                <a:cs typeface="Trebuchet MS"/>
              </a:rPr>
              <a:t>within</a:t>
            </a:r>
            <a:r>
              <a:rPr sz="1550" spc="-1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550" spc="-1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payment</a:t>
            </a:r>
            <a:r>
              <a:rPr sz="155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processing workflow.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" y="1419225"/>
            <a:ext cx="1314450" cy="1790700"/>
            <a:chOff x="152400" y="1419225"/>
            <a:chExt cx="1314450" cy="1790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1428750"/>
              <a:ext cx="1295400" cy="17716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1925" y="1428750"/>
              <a:ext cx="1295400" cy="1771650"/>
            </a:xfrm>
            <a:custGeom>
              <a:avLst/>
              <a:gdLst/>
              <a:ahLst/>
              <a:cxnLst/>
              <a:rect l="l" t="t" r="r" b="b"/>
              <a:pathLst>
                <a:path w="1295400" h="1771650">
                  <a:moveTo>
                    <a:pt x="0" y="1771650"/>
                  </a:moveTo>
                  <a:lnTo>
                    <a:pt x="1295400" y="177165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46901" y="1636648"/>
            <a:ext cx="5584825" cy="1755775"/>
            <a:chOff x="6446901" y="1636648"/>
            <a:chExt cx="5584825" cy="1755775"/>
          </a:xfrm>
        </p:grpSpPr>
        <p:sp>
          <p:nvSpPr>
            <p:cNvPr id="9" name="object 9"/>
            <p:cNvSpPr/>
            <p:nvPr/>
          </p:nvSpPr>
          <p:spPr>
            <a:xfrm>
              <a:off x="6453251" y="1642998"/>
              <a:ext cx="5572125" cy="1743075"/>
            </a:xfrm>
            <a:custGeom>
              <a:avLst/>
              <a:gdLst/>
              <a:ahLst/>
              <a:cxnLst/>
              <a:rect l="l" t="t" r="r" b="b"/>
              <a:pathLst>
                <a:path w="5572125" h="1743075">
                  <a:moveTo>
                    <a:pt x="5572125" y="0"/>
                  </a:moveTo>
                  <a:lnTo>
                    <a:pt x="0" y="0"/>
                  </a:lnTo>
                  <a:lnTo>
                    <a:pt x="0" y="1743075"/>
                  </a:lnTo>
                  <a:lnTo>
                    <a:pt x="5572125" y="1743075"/>
                  </a:lnTo>
                  <a:lnTo>
                    <a:pt x="5572125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53251" y="1642998"/>
              <a:ext cx="5572125" cy="1743075"/>
            </a:xfrm>
            <a:custGeom>
              <a:avLst/>
              <a:gdLst/>
              <a:ahLst/>
              <a:cxnLst/>
              <a:rect l="l" t="t" r="r" b="b"/>
              <a:pathLst>
                <a:path w="5572125" h="1743075">
                  <a:moveTo>
                    <a:pt x="0" y="1743075"/>
                  </a:moveTo>
                  <a:lnTo>
                    <a:pt x="5572125" y="1743075"/>
                  </a:lnTo>
                  <a:lnTo>
                    <a:pt x="5572125" y="0"/>
                  </a:lnTo>
                  <a:lnTo>
                    <a:pt x="0" y="0"/>
                  </a:lnTo>
                  <a:lnTo>
                    <a:pt x="0" y="1743075"/>
                  </a:lnTo>
                  <a:close/>
                </a:path>
              </a:pathLst>
            </a:custGeom>
            <a:ln w="12700">
              <a:solidFill>
                <a:srgbClr val="7764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24191" y="1709737"/>
            <a:ext cx="17913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25" dirty="0">
                <a:solidFill>
                  <a:srgbClr val="1F1C1F"/>
                </a:solidFill>
                <a:latin typeface="Trebuchet MS"/>
                <a:cs typeface="Trebuchet MS"/>
              </a:rPr>
              <a:t>Decision</a:t>
            </a:r>
            <a:r>
              <a:rPr sz="1550" b="1" spc="-65" dirty="0">
                <a:solidFill>
                  <a:srgbClr val="1F1C1F"/>
                </a:solidFill>
                <a:latin typeface="Trebuchet MS"/>
                <a:cs typeface="Trebuchet MS"/>
              </a:rPr>
              <a:t> Framework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4191" y="2329878"/>
            <a:ext cx="4202430" cy="933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795"/>
              </a:lnSpc>
              <a:spcBef>
                <a:spcPts val="125"/>
              </a:spcBef>
            </a:pP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Transactions</a:t>
            </a:r>
            <a:r>
              <a:rPr sz="1550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55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55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006FC0"/>
                </a:solidFill>
                <a:latin typeface="Trebuchet MS"/>
                <a:cs typeface="Trebuchet MS"/>
              </a:rPr>
              <a:t>fraud</a:t>
            </a:r>
            <a:r>
              <a:rPr sz="1550" spc="-35" dirty="0">
                <a:solidFill>
                  <a:srgbClr val="006FC0"/>
                </a:solidFill>
                <a:latin typeface="Trebuchet MS"/>
                <a:cs typeface="Trebuchet MS"/>
              </a:rPr>
              <a:t> probability</a:t>
            </a:r>
            <a:r>
              <a:rPr sz="1550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above</a:t>
            </a:r>
            <a:r>
              <a:rPr sz="1550"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006FC0"/>
                </a:solidFill>
                <a:latin typeface="Trebuchet MS"/>
                <a:cs typeface="Trebuchet MS"/>
              </a:rPr>
              <a:t>0.85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ts val="1764"/>
              </a:lnSpc>
            </a:pPr>
            <a:r>
              <a:rPr sz="1550" spc="-35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55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automatically</a:t>
            </a:r>
            <a:r>
              <a:rPr sz="155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blocked,</a:t>
            </a:r>
            <a:r>
              <a:rPr sz="1550" spc="-1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while</a:t>
            </a:r>
            <a:r>
              <a:rPr sz="1550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those</a:t>
            </a:r>
            <a:r>
              <a:rPr sz="1550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between</a:t>
            </a:r>
            <a:endParaRPr sz="155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140"/>
              </a:spcBef>
            </a:pP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0.70</a:t>
            </a:r>
            <a:r>
              <a:rPr sz="1550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550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0.85</a:t>
            </a:r>
            <a:r>
              <a:rPr sz="155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undergo</a:t>
            </a:r>
            <a:r>
              <a:rPr sz="1550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human</a:t>
            </a:r>
            <a:r>
              <a:rPr sz="1550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006FC0"/>
                </a:solidFill>
                <a:latin typeface="Trebuchet MS"/>
                <a:cs typeface="Trebuchet MS"/>
              </a:rPr>
              <a:t>review</a:t>
            </a:r>
            <a:r>
              <a:rPr sz="155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55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balance security</a:t>
            </a:r>
            <a:r>
              <a:rPr sz="155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55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customer</a:t>
            </a:r>
            <a:r>
              <a:rPr sz="155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convenience.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38875" y="1438275"/>
            <a:ext cx="1181100" cy="1714500"/>
            <a:chOff x="6238875" y="1438275"/>
            <a:chExt cx="1181100" cy="17145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1447800"/>
              <a:ext cx="1162050" cy="16954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48400" y="1447800"/>
              <a:ext cx="1162050" cy="1695450"/>
            </a:xfrm>
            <a:custGeom>
              <a:avLst/>
              <a:gdLst/>
              <a:ahLst/>
              <a:cxnLst/>
              <a:rect l="l" t="t" r="r" b="b"/>
              <a:pathLst>
                <a:path w="1162050" h="1695450">
                  <a:moveTo>
                    <a:pt x="0" y="1695450"/>
                  </a:moveTo>
                  <a:lnTo>
                    <a:pt x="1162050" y="1695450"/>
                  </a:lnTo>
                  <a:lnTo>
                    <a:pt x="1162050" y="0"/>
                  </a:lnTo>
                  <a:lnTo>
                    <a:pt x="0" y="0"/>
                  </a:lnTo>
                  <a:lnTo>
                    <a:pt x="0" y="1695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452876" y="3871912"/>
            <a:ext cx="5572125" cy="1733550"/>
          </a:xfrm>
          <a:custGeom>
            <a:avLst/>
            <a:gdLst/>
            <a:ahLst/>
            <a:cxnLst/>
            <a:rect l="l" t="t" r="r" b="b"/>
            <a:pathLst>
              <a:path w="5572125" h="1733550">
                <a:moveTo>
                  <a:pt x="0" y="1733550"/>
                </a:moveTo>
                <a:lnTo>
                  <a:pt x="5572125" y="1733550"/>
                </a:lnTo>
                <a:lnTo>
                  <a:pt x="5572125" y="0"/>
                </a:lnTo>
                <a:lnTo>
                  <a:pt x="0" y="0"/>
                </a:lnTo>
                <a:lnTo>
                  <a:pt x="0" y="1733550"/>
                </a:lnTo>
                <a:close/>
              </a:path>
            </a:pathLst>
          </a:custGeom>
          <a:ln w="12700">
            <a:solidFill>
              <a:srgbClr val="776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18354" y="3940873"/>
            <a:ext cx="3981450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1F1C1F"/>
                </a:solidFill>
                <a:latin typeface="Trebuchet MS"/>
                <a:cs typeface="Trebuchet MS"/>
              </a:rPr>
              <a:t>Business</a:t>
            </a:r>
            <a:r>
              <a:rPr sz="1550" b="1" spc="-7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1F1C1F"/>
                </a:solidFill>
                <a:latin typeface="Trebuchet MS"/>
                <a:cs typeface="Trebuchet MS"/>
              </a:rPr>
              <a:t>Impact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550">
              <a:latin typeface="Trebuchet MS"/>
              <a:cs typeface="Trebuchet MS"/>
            </a:endParaRPr>
          </a:p>
          <a:p>
            <a:pPr marL="12700" marR="5080">
              <a:lnSpc>
                <a:spcPct val="94200"/>
              </a:lnSpc>
            </a:pPr>
            <a:r>
              <a:rPr sz="1550" spc="-20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approach</a:t>
            </a:r>
            <a:r>
              <a:rPr sz="155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006FC0"/>
                </a:solidFill>
                <a:latin typeface="Trebuchet MS"/>
                <a:cs typeface="Trebuchet MS"/>
              </a:rPr>
              <a:t>significantly</a:t>
            </a:r>
            <a:r>
              <a:rPr sz="155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reduces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manual </a:t>
            </a:r>
            <a:r>
              <a:rPr sz="1550" spc="-50" dirty="0">
                <a:solidFill>
                  <a:srgbClr val="006FC0"/>
                </a:solidFill>
                <a:latin typeface="Trebuchet MS"/>
                <a:cs typeface="Trebuchet MS"/>
              </a:rPr>
              <a:t>review</a:t>
            </a:r>
            <a:r>
              <a:rPr sz="1550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workload,</a:t>
            </a:r>
            <a:r>
              <a:rPr sz="1550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accelerates</a:t>
            </a:r>
            <a:r>
              <a:rPr sz="1550" spc="-1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0" dirty="0">
                <a:solidFill>
                  <a:srgbClr val="006FC0"/>
                </a:solidFill>
                <a:latin typeface="Trebuchet MS"/>
                <a:cs typeface="Trebuchet MS"/>
              </a:rPr>
              <a:t>fraud</a:t>
            </a:r>
            <a:r>
              <a:rPr sz="1550" spc="-11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response </a:t>
            </a:r>
            <a:r>
              <a:rPr sz="1550" spc="-20" dirty="0">
                <a:solidFill>
                  <a:srgbClr val="006FC0"/>
                </a:solidFill>
                <a:latin typeface="Trebuchet MS"/>
                <a:cs typeface="Trebuchet MS"/>
              </a:rPr>
              <a:t>times,</a:t>
            </a:r>
            <a:r>
              <a:rPr sz="1550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550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enhances</a:t>
            </a:r>
            <a:r>
              <a:rPr sz="1550"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customer</a:t>
            </a:r>
            <a:r>
              <a:rPr sz="1550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experience</a:t>
            </a:r>
            <a:r>
              <a:rPr sz="1550" spc="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25" dirty="0">
                <a:solidFill>
                  <a:srgbClr val="006FC0"/>
                </a:solidFill>
                <a:latin typeface="Trebuchet MS"/>
                <a:cs typeface="Trebuchet MS"/>
              </a:rPr>
              <a:t>by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minimizing</a:t>
            </a:r>
            <a:r>
              <a:rPr sz="1550" spc="-1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false</a:t>
            </a:r>
            <a:r>
              <a:rPr sz="1550" spc="-1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positives</a:t>
            </a:r>
            <a:r>
              <a:rPr sz="155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550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006FC0"/>
                </a:solidFill>
                <a:latin typeface="Trebuchet MS"/>
                <a:cs typeface="Trebuchet MS"/>
              </a:rPr>
              <a:t>fraud</a:t>
            </a:r>
            <a:r>
              <a:rPr sz="1550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50" spc="-10" dirty="0">
                <a:solidFill>
                  <a:srgbClr val="006FC0"/>
                </a:solidFill>
                <a:latin typeface="Trebuchet MS"/>
                <a:cs typeface="Trebuchet MS"/>
              </a:rPr>
              <a:t>losses.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52775" y="3581400"/>
            <a:ext cx="1343025" cy="1885950"/>
            <a:chOff x="3152775" y="3581400"/>
            <a:chExt cx="1343025" cy="188595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2300" y="3590925"/>
              <a:ext cx="1323975" cy="1866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62300" y="3590925"/>
              <a:ext cx="1323975" cy="1866900"/>
            </a:xfrm>
            <a:custGeom>
              <a:avLst/>
              <a:gdLst/>
              <a:ahLst/>
              <a:cxnLst/>
              <a:rect l="l" t="t" r="r" b="b"/>
              <a:pathLst>
                <a:path w="1323975" h="1866900">
                  <a:moveTo>
                    <a:pt x="0" y="1866900"/>
                  </a:moveTo>
                  <a:lnTo>
                    <a:pt x="1323975" y="1866900"/>
                  </a:lnTo>
                  <a:lnTo>
                    <a:pt x="1323975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130"/>
              </a:spcBef>
            </a:pPr>
            <a:r>
              <a:rPr dirty="0"/>
              <a:t>Limitations</a:t>
            </a:r>
            <a:r>
              <a:rPr spc="-8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Future</a:t>
            </a:r>
            <a:r>
              <a:rPr spc="-15" dirty="0"/>
              <a:t> </a:t>
            </a:r>
            <a:r>
              <a:rPr spc="-10" dirty="0"/>
              <a:t>Improvements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43622" y="1036256"/>
            <a:ext cx="932751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i="1" spc="-7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1800" i="1" spc="-2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001F5F"/>
                </a:solidFill>
                <a:latin typeface="Trebuchet MS"/>
                <a:cs typeface="Trebuchet MS"/>
              </a:rPr>
              <a:t>current</a:t>
            </a:r>
            <a:r>
              <a:rPr sz="1800" i="1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001F5F"/>
                </a:solidFill>
                <a:latin typeface="Trebuchet MS"/>
                <a:cs typeface="Trebuchet MS"/>
              </a:rPr>
              <a:t>credit-</a:t>
            </a:r>
            <a:r>
              <a:rPr sz="1800" i="1" spc="-25" dirty="0">
                <a:solidFill>
                  <a:srgbClr val="001F5F"/>
                </a:solidFill>
                <a:latin typeface="Trebuchet MS"/>
                <a:cs typeface="Trebuchet MS"/>
              </a:rPr>
              <a:t>card</a:t>
            </a:r>
            <a:r>
              <a:rPr sz="1800" i="1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80" dirty="0">
                <a:solidFill>
                  <a:srgbClr val="001F5F"/>
                </a:solidFill>
                <a:latin typeface="Trebuchet MS"/>
                <a:cs typeface="Trebuchet MS"/>
              </a:rPr>
              <a:t>fraud</a:t>
            </a:r>
            <a:r>
              <a:rPr sz="1800" i="1" spc="-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001F5F"/>
                </a:solidFill>
                <a:latin typeface="Trebuchet MS"/>
                <a:cs typeface="Trebuchet MS"/>
              </a:rPr>
              <a:t>detection</a:t>
            </a:r>
            <a:r>
              <a:rPr sz="1800" i="1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20" dirty="0">
                <a:solidFill>
                  <a:srgbClr val="001F5F"/>
                </a:solidFill>
                <a:latin typeface="Trebuchet MS"/>
                <a:cs typeface="Trebuchet MS"/>
              </a:rPr>
              <a:t>model</a:t>
            </a:r>
            <a:r>
              <a:rPr sz="1800" i="1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20" dirty="0">
                <a:solidFill>
                  <a:srgbClr val="001F5F"/>
                </a:solidFill>
                <a:latin typeface="Trebuchet MS"/>
                <a:cs typeface="Trebuchet MS"/>
              </a:rPr>
              <a:t>faces</a:t>
            </a:r>
            <a:r>
              <a:rPr sz="1800" i="1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challenges</a:t>
            </a:r>
            <a:r>
              <a:rPr sz="1800" i="1" spc="-1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65" dirty="0">
                <a:solidFill>
                  <a:srgbClr val="001F5F"/>
                </a:solidFill>
                <a:latin typeface="Trebuchet MS"/>
                <a:cs typeface="Trebuchet MS"/>
              </a:rPr>
              <a:t>such</a:t>
            </a:r>
            <a:r>
              <a:rPr sz="1800" i="1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75" dirty="0">
                <a:solidFill>
                  <a:srgbClr val="001F5F"/>
                </a:solidFill>
                <a:latin typeface="Trebuchet MS"/>
                <a:cs typeface="Trebuchet MS"/>
              </a:rPr>
              <a:t>as</a:t>
            </a:r>
            <a:r>
              <a:rPr sz="1800" i="1" spc="-1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reduced</a:t>
            </a:r>
            <a:r>
              <a:rPr sz="1800" i="1" spc="-1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Trebuchet MS"/>
                <a:cs typeface="Trebuchet MS"/>
              </a:rPr>
              <a:t>interpretability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due</a:t>
            </a:r>
            <a:r>
              <a:rPr sz="1800" i="1" spc="-1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1800" i="1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PCA</a:t>
            </a:r>
            <a:r>
              <a:rPr sz="1800" i="1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001F5F"/>
                </a:solidFill>
                <a:latin typeface="Trebuchet MS"/>
                <a:cs typeface="Trebuchet MS"/>
              </a:rPr>
              <a:t>anonymization</a:t>
            </a:r>
            <a:r>
              <a:rPr sz="1800" i="1" spc="-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800" i="1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1800" i="1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60" dirty="0">
                <a:solidFill>
                  <a:srgbClr val="001F5F"/>
                </a:solidFill>
                <a:latin typeface="Trebuchet MS"/>
                <a:cs typeface="Trebuchet MS"/>
              </a:rPr>
              <a:t>risk</a:t>
            </a:r>
            <a:r>
              <a:rPr sz="1800" i="1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10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i="1" spc="-20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20" dirty="0">
                <a:solidFill>
                  <a:srgbClr val="001F5F"/>
                </a:solidFill>
                <a:latin typeface="Trebuchet MS"/>
                <a:cs typeface="Trebuchet MS"/>
              </a:rPr>
              <a:t>model</a:t>
            </a:r>
            <a:r>
              <a:rPr sz="1800" i="1" spc="-145" dirty="0">
                <a:solidFill>
                  <a:srgbClr val="001F5F"/>
                </a:solidFill>
                <a:latin typeface="Trebuchet MS"/>
                <a:cs typeface="Trebuchet MS"/>
              </a:rPr>
              <a:t> drift</a:t>
            </a:r>
            <a:r>
              <a:rPr sz="1800" i="1" spc="-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001F5F"/>
                </a:solidFill>
                <a:latin typeface="Trebuchet MS"/>
                <a:cs typeface="Trebuchet MS"/>
              </a:rPr>
              <a:t>from</a:t>
            </a:r>
            <a:r>
              <a:rPr sz="1800" i="1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Trebuchet MS"/>
                <a:cs typeface="Trebuchet MS"/>
              </a:rPr>
              <a:t>evolving</a:t>
            </a:r>
            <a:r>
              <a:rPr sz="1800" i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001F5F"/>
                </a:solidFill>
                <a:latin typeface="Trebuchet MS"/>
                <a:cs typeface="Trebuchet MS"/>
              </a:rPr>
              <a:t>fraud</a:t>
            </a:r>
            <a:r>
              <a:rPr sz="1800" i="1" spc="-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80" dirty="0">
                <a:solidFill>
                  <a:srgbClr val="001F5F"/>
                </a:solidFill>
                <a:latin typeface="Trebuchet MS"/>
                <a:cs typeface="Trebuchet MS"/>
              </a:rPr>
              <a:t>patterns.</a:t>
            </a:r>
            <a:r>
              <a:rPr sz="1800" i="1" spc="-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Future </a:t>
            </a:r>
            <a:r>
              <a:rPr sz="1800" i="1" spc="-45" dirty="0">
                <a:solidFill>
                  <a:srgbClr val="001F5F"/>
                </a:solidFill>
                <a:latin typeface="Trebuchet MS"/>
                <a:cs typeface="Trebuchet MS"/>
              </a:rPr>
              <a:t>improvements</a:t>
            </a:r>
            <a:r>
              <a:rPr sz="1800" i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35" dirty="0">
                <a:solidFill>
                  <a:srgbClr val="001F5F"/>
                </a:solidFill>
                <a:latin typeface="Trebuchet MS"/>
                <a:cs typeface="Trebuchet MS"/>
              </a:rPr>
              <a:t>include</a:t>
            </a:r>
            <a:r>
              <a:rPr sz="1800" i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001F5F"/>
                </a:solidFill>
                <a:latin typeface="Trebuchet MS"/>
                <a:cs typeface="Trebuchet MS"/>
              </a:rPr>
              <a:t>integrating</a:t>
            </a:r>
            <a:r>
              <a:rPr sz="1800" i="1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Trebuchet MS"/>
                <a:cs typeface="Trebuchet MS"/>
              </a:rPr>
              <a:t>temporal</a:t>
            </a:r>
            <a:r>
              <a:rPr sz="1800" i="1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001F5F"/>
                </a:solidFill>
                <a:latin typeface="Trebuchet MS"/>
                <a:cs typeface="Trebuchet MS"/>
              </a:rPr>
              <a:t>features,</a:t>
            </a:r>
            <a:r>
              <a:rPr sz="1800" i="1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advanced</a:t>
            </a:r>
            <a:r>
              <a:rPr sz="1800" i="1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45" dirty="0">
                <a:solidFill>
                  <a:srgbClr val="001F5F"/>
                </a:solidFill>
                <a:latin typeface="Trebuchet MS"/>
                <a:cs typeface="Trebuchet MS"/>
              </a:rPr>
              <a:t>oversampling,</a:t>
            </a:r>
            <a:r>
              <a:rPr sz="1800" i="1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800" i="1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ensemble </a:t>
            </a:r>
            <a:r>
              <a:rPr sz="1800" i="1" spc="-25" dirty="0">
                <a:solidFill>
                  <a:srgbClr val="001F5F"/>
                </a:solidFill>
                <a:latin typeface="Trebuchet MS"/>
                <a:cs typeface="Trebuchet MS"/>
              </a:rPr>
              <a:t>anomaly</a:t>
            </a:r>
            <a:r>
              <a:rPr sz="1800" i="1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001F5F"/>
                </a:solidFill>
                <a:latin typeface="Trebuchet MS"/>
                <a:cs typeface="Trebuchet MS"/>
              </a:rPr>
              <a:t>detection</a:t>
            </a:r>
            <a:r>
              <a:rPr sz="1800" i="1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25" dirty="0">
                <a:solidFill>
                  <a:srgbClr val="001F5F"/>
                </a:solidFill>
                <a:latin typeface="Trebuchet MS"/>
                <a:cs typeface="Trebuchet MS"/>
              </a:rPr>
              <a:t>techniques</a:t>
            </a:r>
            <a:r>
              <a:rPr sz="1800" i="1" spc="-1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1800" i="1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enhance</a:t>
            </a:r>
            <a:r>
              <a:rPr sz="1800" i="1" spc="-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accuracy</a:t>
            </a:r>
            <a:r>
              <a:rPr sz="1800" i="1" spc="-1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800" i="1" spc="-1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Trebuchet MS"/>
                <a:cs typeface="Trebuchet MS"/>
              </a:rPr>
              <a:t>adaptability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372" y="3357562"/>
            <a:ext cx="3281045" cy="23228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100" marR="45720" indent="-280035">
              <a:lnSpc>
                <a:spcPct val="100600"/>
              </a:lnSpc>
              <a:spcBef>
                <a:spcPts val="114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PCA</a:t>
            </a:r>
            <a:r>
              <a:rPr sz="1400" b="1" spc="-4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anonymization</a:t>
            </a:r>
            <a:r>
              <a:rPr sz="1400" b="1" spc="-3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obfuscates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original</a:t>
            </a:r>
            <a:r>
              <a:rPr sz="1400" b="1" spc="-8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feature</a:t>
            </a:r>
            <a:r>
              <a:rPr sz="1400" b="1" spc="-4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meanings,</a:t>
            </a:r>
            <a:r>
              <a:rPr sz="1400" b="1" spc="-1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limiting interpretability</a:t>
            </a:r>
            <a:r>
              <a:rPr sz="1400" b="1" spc="-1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model</a:t>
            </a:r>
            <a:r>
              <a:rPr sz="1400" b="1" spc="1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decisions.</a:t>
            </a:r>
            <a:endParaRPr sz="1400">
              <a:latin typeface="Arial"/>
              <a:cs typeface="Arial"/>
            </a:endParaRPr>
          </a:p>
          <a:p>
            <a:pPr marL="292100" marR="5080" indent="-280035">
              <a:lnSpc>
                <a:spcPct val="100600"/>
              </a:lnSpc>
              <a:spcBef>
                <a:spcPts val="565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Lack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of</a:t>
            </a:r>
            <a:r>
              <a:rPr sz="1400" b="1" spc="-5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raw</a:t>
            </a:r>
            <a:r>
              <a:rPr sz="1400" b="1" spc="-2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feature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transparency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makes</a:t>
            </a:r>
            <a:r>
              <a:rPr sz="1400" b="1" spc="-4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it</a:t>
            </a:r>
            <a:r>
              <a:rPr sz="1400" b="1" spc="5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challenging</a:t>
            </a:r>
            <a:r>
              <a:rPr sz="1400" b="1" spc="-5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to</a:t>
            </a:r>
            <a:r>
              <a:rPr sz="1400" b="1" spc="3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understand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specific</a:t>
            </a:r>
            <a:r>
              <a:rPr sz="1400" b="1" spc="-6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fraud</a:t>
            </a:r>
            <a:r>
              <a:rPr sz="1400" b="1" spc="-6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patterns</a:t>
            </a:r>
            <a:r>
              <a:rPr sz="1400" b="1" spc="1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directly.</a:t>
            </a:r>
            <a:endParaRPr sz="1400">
              <a:latin typeface="Arial"/>
              <a:cs typeface="Arial"/>
            </a:endParaRPr>
          </a:p>
          <a:p>
            <a:pPr marL="292100" marR="15875" indent="-280035">
              <a:lnSpc>
                <a:spcPct val="99800"/>
              </a:lnSpc>
              <a:spcBef>
                <a:spcPts val="650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Data</a:t>
            </a:r>
            <a:r>
              <a:rPr sz="1400" b="1" spc="1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collected</a:t>
            </a:r>
            <a:r>
              <a:rPr sz="1400" b="1" spc="-6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over</a:t>
            </a:r>
            <a:r>
              <a:rPr sz="1400" b="1" spc="2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a</a:t>
            </a:r>
            <a:r>
              <a:rPr sz="1400" b="1" spc="-6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short</a:t>
            </a:r>
            <a:r>
              <a:rPr sz="1400" b="1" spc="-4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48-</a:t>
            </a:r>
            <a:r>
              <a:rPr sz="1400" b="1" spc="-20" dirty="0">
                <a:solidFill>
                  <a:srgbClr val="EE223B"/>
                </a:solidFill>
                <a:latin typeface="Arial"/>
                <a:cs typeface="Arial"/>
              </a:rPr>
              <a:t>hour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period</a:t>
            </a:r>
            <a:r>
              <a:rPr sz="1400" b="1" spc="-8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may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not</a:t>
            </a:r>
            <a:r>
              <a:rPr sz="1400" b="1" spc="1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capture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 long-</a:t>
            </a:r>
            <a:r>
              <a:rPr sz="1400" b="1" spc="-20" dirty="0">
                <a:solidFill>
                  <a:srgbClr val="EE223B"/>
                </a:solidFill>
                <a:latin typeface="Arial"/>
                <a:cs typeface="Arial"/>
              </a:rPr>
              <a:t>term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trends</a:t>
            </a:r>
            <a:r>
              <a:rPr sz="1400" b="1" spc="-4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and</a:t>
            </a:r>
            <a:r>
              <a:rPr sz="1400" b="1" spc="-50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E223B"/>
                </a:solidFill>
                <a:latin typeface="Arial"/>
                <a:cs typeface="Arial"/>
              </a:rPr>
              <a:t>seasonal</a:t>
            </a:r>
            <a:r>
              <a:rPr sz="1400" b="1" spc="-15" dirty="0">
                <a:solidFill>
                  <a:srgbClr val="EE223B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EE223B"/>
                </a:solidFill>
                <a:latin typeface="Arial"/>
                <a:cs typeface="Arial"/>
              </a:rPr>
              <a:t>fraud </a:t>
            </a:r>
            <a:r>
              <a:rPr sz="1400" b="1" spc="-10" dirty="0">
                <a:solidFill>
                  <a:srgbClr val="EE223B"/>
                </a:solidFill>
                <a:latin typeface="Arial"/>
                <a:cs typeface="Arial"/>
              </a:rPr>
              <a:t>variations.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7969" y="3365817"/>
            <a:ext cx="3215005" cy="2103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100" marR="18415" indent="-280035">
              <a:lnSpc>
                <a:spcPct val="100600"/>
              </a:lnSpc>
              <a:spcBef>
                <a:spcPts val="114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Fraud</a:t>
            </a:r>
            <a:r>
              <a:rPr sz="1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tactics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continuously</a:t>
            </a:r>
            <a:r>
              <a:rPr sz="1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evolve,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causing</a:t>
            </a:r>
            <a:r>
              <a:rPr sz="1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potential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degradation</a:t>
            </a:r>
            <a:r>
              <a:rPr sz="1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model</a:t>
            </a:r>
            <a:r>
              <a:rPr sz="1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performance</a:t>
            </a:r>
            <a:r>
              <a:rPr sz="14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over</a:t>
            </a:r>
            <a:r>
              <a:rPr sz="14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292100" marR="5080" indent="-280035">
              <a:lnSpc>
                <a:spcPct val="100600"/>
              </a:lnSpc>
              <a:spcBef>
                <a:spcPts val="565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Periodic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retraining</a:t>
            </a:r>
            <a:r>
              <a:rPr sz="1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monitoring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are</a:t>
            </a:r>
            <a:r>
              <a:rPr sz="14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essential</a:t>
            </a:r>
            <a:r>
              <a:rPr sz="14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4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address</a:t>
            </a:r>
            <a:r>
              <a:rPr sz="14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changes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fraud</a:t>
            </a:r>
            <a:r>
              <a:rPr sz="14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behavior.</a:t>
            </a:r>
            <a:endParaRPr sz="1400">
              <a:latin typeface="Arial"/>
              <a:cs typeface="Arial"/>
            </a:endParaRPr>
          </a:p>
          <a:p>
            <a:pPr marL="292100" marR="34290" indent="-280035">
              <a:lnSpc>
                <a:spcPts val="1650"/>
              </a:lnSpc>
              <a:spcBef>
                <a:spcPts val="725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Without</a:t>
            </a:r>
            <a:r>
              <a:rPr sz="14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updates,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14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model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 risks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increasing</a:t>
            </a:r>
            <a:r>
              <a:rPr sz="14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false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negatives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14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false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positives,</a:t>
            </a:r>
            <a:r>
              <a:rPr sz="14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reducing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trust.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831" y="3292411"/>
            <a:ext cx="3251835" cy="2961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2100" marR="57785" indent="-280035">
              <a:lnSpc>
                <a:spcPct val="99900"/>
              </a:lnSpc>
              <a:spcBef>
                <a:spcPts val="130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Incorporate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 additional</a:t>
            </a:r>
            <a:r>
              <a:rPr sz="14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temporal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features</a:t>
            </a:r>
            <a:r>
              <a:rPr sz="1400" b="1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such</a:t>
            </a:r>
            <a:r>
              <a:rPr sz="14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as</a:t>
            </a:r>
            <a:r>
              <a:rPr sz="1400" b="1" spc="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hour</a:t>
            </a:r>
            <a:r>
              <a:rPr sz="1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day</a:t>
            </a:r>
            <a:r>
              <a:rPr sz="14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day</a:t>
            </a:r>
            <a:r>
              <a:rPr sz="1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week</a:t>
            </a:r>
            <a:r>
              <a:rPr sz="14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capture</a:t>
            </a:r>
            <a:r>
              <a:rPr sz="1400" b="1" spc="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time-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based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fraud</a:t>
            </a:r>
            <a:r>
              <a:rPr sz="14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patterns.</a:t>
            </a:r>
            <a:endParaRPr sz="1400">
              <a:latin typeface="Arial"/>
              <a:cs typeface="Arial"/>
            </a:endParaRPr>
          </a:p>
          <a:p>
            <a:pPr marL="292100" marR="220979" indent="-280035">
              <a:lnSpc>
                <a:spcPct val="99900"/>
              </a:lnSpc>
              <a:spcBef>
                <a:spcPts val="645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Apply</a:t>
            </a:r>
            <a:r>
              <a:rPr sz="1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advanced</a:t>
            </a:r>
            <a:r>
              <a:rPr sz="14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oversampling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techniques</a:t>
            </a:r>
            <a:r>
              <a:rPr sz="14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like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001F5F"/>
                </a:solidFill>
                <a:latin typeface="Arial"/>
                <a:cs typeface="Arial"/>
              </a:rPr>
              <a:t>SMOTE</a:t>
            </a:r>
            <a:r>
              <a:rPr sz="1400" b="1" i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400" b="1" i="1" dirty="0">
                <a:solidFill>
                  <a:srgbClr val="001F5F"/>
                </a:solidFill>
                <a:latin typeface="Arial"/>
                <a:cs typeface="Arial"/>
              </a:rPr>
              <a:t>ADASYN</a:t>
            </a:r>
            <a:r>
              <a:rPr sz="1400" b="1" i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better</a:t>
            </a:r>
            <a:r>
              <a:rPr sz="1400" b="1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address</a:t>
            </a:r>
            <a:r>
              <a:rPr sz="14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class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imbalance.</a:t>
            </a:r>
            <a:endParaRPr sz="1400">
              <a:latin typeface="Arial"/>
              <a:cs typeface="Arial"/>
            </a:endParaRPr>
          </a:p>
          <a:p>
            <a:pPr marL="292100" marR="5080" indent="-280035">
              <a:lnSpc>
                <a:spcPct val="100600"/>
              </a:lnSpc>
              <a:spcBef>
                <a:spcPts val="565"/>
              </a:spcBef>
              <a:buClr>
                <a:srgbClr val="7764E2"/>
              </a:buClr>
              <a:buFont typeface="Arial MT"/>
              <a:buChar char="•"/>
              <a:tabLst>
                <a:tab pos="292100" algn="l"/>
              </a:tabLst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Leverage</a:t>
            </a:r>
            <a:r>
              <a:rPr sz="1400" b="1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ensemble</a:t>
            </a:r>
            <a:r>
              <a:rPr sz="14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methods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combining</a:t>
            </a:r>
            <a:r>
              <a:rPr sz="14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multiple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models</a:t>
            </a:r>
            <a:r>
              <a:rPr sz="14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anomaly</a:t>
            </a:r>
            <a:r>
              <a:rPr sz="14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detection</a:t>
            </a:r>
            <a:r>
              <a:rPr sz="14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approaches </a:t>
            </a:r>
            <a:r>
              <a:rPr sz="1400" b="1" spc="-20" dirty="0">
                <a:solidFill>
                  <a:srgbClr val="001F5F"/>
                </a:solidFill>
                <a:latin typeface="Arial"/>
                <a:cs typeface="Arial"/>
              </a:rPr>
              <a:t>like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autoencoders</a:t>
            </a:r>
            <a:r>
              <a:rPr sz="14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14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improved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detection</a:t>
            </a:r>
            <a:r>
              <a:rPr sz="14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Arial"/>
                <a:cs typeface="Arial"/>
              </a:rPr>
              <a:t>robustness.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315" y="2760662"/>
            <a:ext cx="1736089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sz="1700" spc="-55" dirty="0">
                <a:solidFill>
                  <a:srgbClr val="7764E2"/>
                </a:solidFill>
                <a:latin typeface="Trebuchet MS"/>
                <a:cs typeface="Trebuchet MS"/>
              </a:rPr>
              <a:t>Data</a:t>
            </a:r>
            <a:r>
              <a:rPr sz="1700" spc="-204" dirty="0">
                <a:solidFill>
                  <a:srgbClr val="7764E2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7764E2"/>
                </a:solidFill>
                <a:latin typeface="Trebuchet MS"/>
                <a:cs typeface="Trebuchet MS"/>
              </a:rPr>
              <a:t>Limitations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3171" y="2767266"/>
            <a:ext cx="28289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sz="1700" spc="-45" dirty="0">
                <a:solidFill>
                  <a:srgbClr val="7764E2"/>
                </a:solidFill>
                <a:latin typeface="Trebuchet MS"/>
                <a:cs typeface="Trebuchet MS"/>
              </a:rPr>
              <a:t>Model</a:t>
            </a:r>
            <a:r>
              <a:rPr sz="1700" spc="-160" dirty="0">
                <a:solidFill>
                  <a:srgbClr val="7764E2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7764E2"/>
                </a:solidFill>
                <a:latin typeface="Trebuchet MS"/>
                <a:cs typeface="Trebuchet MS"/>
              </a:rPr>
              <a:t>Drift</a:t>
            </a:r>
            <a:r>
              <a:rPr sz="1700" spc="-190" dirty="0">
                <a:solidFill>
                  <a:srgbClr val="7764E2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7764E2"/>
                </a:solidFill>
                <a:latin typeface="Trebuchet MS"/>
                <a:cs typeface="Trebuchet MS"/>
              </a:rPr>
              <a:t>and</a:t>
            </a:r>
            <a:r>
              <a:rPr sz="1700" spc="-180" dirty="0">
                <a:solidFill>
                  <a:srgbClr val="7764E2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7764E2"/>
                </a:solidFill>
                <a:latin typeface="Trebuchet MS"/>
                <a:cs typeface="Trebuchet MS"/>
              </a:rPr>
              <a:t>Maintenance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2125" y="2761932"/>
            <a:ext cx="22358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</a:tabLst>
            </a:pPr>
            <a:r>
              <a:rPr sz="1700" spc="-100" dirty="0">
                <a:solidFill>
                  <a:srgbClr val="7764E2"/>
                </a:solidFill>
                <a:latin typeface="Trebuchet MS"/>
                <a:cs typeface="Trebuchet MS"/>
              </a:rPr>
              <a:t>Future</a:t>
            </a:r>
            <a:r>
              <a:rPr sz="1700" spc="-204" dirty="0">
                <a:solidFill>
                  <a:srgbClr val="7764E2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7764E2"/>
                </a:solidFill>
                <a:latin typeface="Trebuchet MS"/>
                <a:cs typeface="Trebuchet MS"/>
              </a:rPr>
              <a:t>Enhancements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1816" y="0"/>
            <a:ext cx="3140183" cy="2644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1651"/>
            <a:ext cx="9359900" cy="122491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188460">
              <a:lnSpc>
                <a:spcPct val="100000"/>
              </a:lnSpc>
              <a:spcBef>
                <a:spcPts val="915"/>
              </a:spcBef>
            </a:pPr>
            <a:r>
              <a:rPr spc="40" dirty="0">
                <a:latin typeface="Trebuchet MS"/>
                <a:cs typeface="Trebuchet MS"/>
              </a:rPr>
              <a:t>Conclusion</a:t>
            </a:r>
          </a:p>
          <a:p>
            <a:pPr marL="12700" marR="5080">
              <a:lnSpc>
                <a:spcPct val="100800"/>
              </a:lnSpc>
              <a:spcBef>
                <a:spcPts val="430"/>
              </a:spcBef>
            </a:pPr>
            <a:r>
              <a:rPr sz="1800" spc="-10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1800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001F5F"/>
                </a:solidFill>
                <a:latin typeface="Trebuchet MS"/>
                <a:cs typeface="Trebuchet MS"/>
              </a:rPr>
              <a:t>Tuned</a:t>
            </a:r>
            <a:r>
              <a:rPr sz="1800" spc="-20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Random</a:t>
            </a:r>
            <a:r>
              <a:rPr sz="1800" spc="-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Trebuchet MS"/>
                <a:cs typeface="Trebuchet MS"/>
              </a:rPr>
              <a:t>Forest</a:t>
            </a:r>
            <a:r>
              <a:rPr sz="1800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model</a:t>
            </a:r>
            <a:r>
              <a:rPr sz="1800" spc="-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Trebuchet MS"/>
                <a:cs typeface="Trebuchet MS"/>
              </a:rPr>
              <a:t>offers</a:t>
            </a:r>
            <a:r>
              <a:rPr sz="1800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1800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001F5F"/>
                </a:solidFill>
                <a:latin typeface="Trebuchet MS"/>
                <a:cs typeface="Trebuchet MS"/>
              </a:rPr>
              <a:t>effective,</a:t>
            </a:r>
            <a:r>
              <a:rPr sz="1800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scalable</a:t>
            </a:r>
            <a:r>
              <a:rPr sz="1800" spc="-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solution</a:t>
            </a:r>
            <a:r>
              <a:rPr sz="1800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z="1800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Trebuchet MS"/>
                <a:cs typeface="Trebuchet MS"/>
              </a:rPr>
              <a:t>credit-</a:t>
            </a:r>
            <a:r>
              <a:rPr sz="1800" spc="-25" dirty="0">
                <a:solidFill>
                  <a:srgbClr val="001F5F"/>
                </a:solidFill>
                <a:latin typeface="Trebuchet MS"/>
                <a:cs typeface="Trebuchet MS"/>
              </a:rPr>
              <a:t>card</a:t>
            </a:r>
            <a:r>
              <a:rPr sz="1800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fraud </a:t>
            </a:r>
            <a:r>
              <a:rPr sz="1800" spc="-40" dirty="0">
                <a:solidFill>
                  <a:srgbClr val="001F5F"/>
                </a:solidFill>
                <a:latin typeface="Trebuchet MS"/>
                <a:cs typeface="Trebuchet MS"/>
              </a:rPr>
              <a:t>detection</a:t>
            </a:r>
            <a:r>
              <a:rPr sz="1800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Trebuchet MS"/>
                <a:cs typeface="Trebuchet MS"/>
              </a:rPr>
              <a:t>with</a:t>
            </a:r>
            <a:r>
              <a:rPr sz="1800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Trebuchet MS"/>
                <a:cs typeface="Trebuchet MS"/>
              </a:rPr>
              <a:t>strong</a:t>
            </a:r>
            <a:r>
              <a:rPr sz="1800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Trebuchet MS"/>
                <a:cs typeface="Trebuchet MS"/>
              </a:rPr>
              <a:t>performance</a:t>
            </a:r>
            <a:r>
              <a:rPr sz="1800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metrics</a:t>
            </a:r>
            <a:r>
              <a:rPr sz="1800" spc="-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800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001F5F"/>
                </a:solidFill>
                <a:latin typeface="Trebuchet MS"/>
                <a:cs typeface="Trebuchet MS"/>
              </a:rPr>
              <a:t>practical</a:t>
            </a:r>
            <a:r>
              <a:rPr sz="1800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Trebuchet MS"/>
                <a:cs typeface="Trebuchet MS"/>
              </a:rPr>
              <a:t>deployment</a:t>
            </a:r>
            <a:r>
              <a:rPr sz="1800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guidelines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3750" y="1343025"/>
            <a:ext cx="5143500" cy="5153025"/>
            <a:chOff x="3333750" y="1343025"/>
            <a:chExt cx="5143500" cy="5153025"/>
          </a:xfrm>
        </p:grpSpPr>
        <p:sp>
          <p:nvSpPr>
            <p:cNvPr id="5" name="object 5"/>
            <p:cNvSpPr/>
            <p:nvPr/>
          </p:nvSpPr>
          <p:spPr>
            <a:xfrm>
              <a:off x="3333750" y="1343025"/>
              <a:ext cx="5143500" cy="5153025"/>
            </a:xfrm>
            <a:custGeom>
              <a:avLst/>
              <a:gdLst/>
              <a:ahLst/>
              <a:cxnLst/>
              <a:rect l="l" t="t" r="r" b="b"/>
              <a:pathLst>
                <a:path w="5143500" h="5153025">
                  <a:moveTo>
                    <a:pt x="2571750" y="0"/>
                  </a:moveTo>
                  <a:lnTo>
                    <a:pt x="0" y="2576449"/>
                  </a:lnTo>
                  <a:lnTo>
                    <a:pt x="2571750" y="5153025"/>
                  </a:lnTo>
                  <a:lnTo>
                    <a:pt x="5143500" y="2576449"/>
                  </a:lnTo>
                  <a:lnTo>
                    <a:pt x="2571750" y="0"/>
                  </a:lnTo>
                  <a:close/>
                </a:path>
              </a:pathLst>
            </a:custGeom>
            <a:solidFill>
              <a:srgbClr val="F8CC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9525" y="1838325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1674749" y="0"/>
                  </a:moveTo>
                  <a:lnTo>
                    <a:pt x="335025" y="0"/>
                  </a:lnTo>
                  <a:lnTo>
                    <a:pt x="285516" y="3632"/>
                  </a:lnTo>
                  <a:lnTo>
                    <a:pt x="238262" y="14183"/>
                  </a:lnTo>
                  <a:lnTo>
                    <a:pt x="193783" y="31136"/>
                  </a:lnTo>
                  <a:lnTo>
                    <a:pt x="152596" y="53972"/>
                  </a:lnTo>
                  <a:lnTo>
                    <a:pt x="115220" y="82173"/>
                  </a:lnTo>
                  <a:lnTo>
                    <a:pt x="82173" y="115220"/>
                  </a:lnTo>
                  <a:lnTo>
                    <a:pt x="53972" y="152596"/>
                  </a:lnTo>
                  <a:lnTo>
                    <a:pt x="31136" y="193783"/>
                  </a:lnTo>
                  <a:lnTo>
                    <a:pt x="14183" y="238262"/>
                  </a:lnTo>
                  <a:lnTo>
                    <a:pt x="3632" y="285516"/>
                  </a:lnTo>
                  <a:lnTo>
                    <a:pt x="0" y="335025"/>
                  </a:lnTo>
                  <a:lnTo>
                    <a:pt x="0" y="1674749"/>
                  </a:lnTo>
                  <a:lnTo>
                    <a:pt x="3632" y="1724258"/>
                  </a:lnTo>
                  <a:lnTo>
                    <a:pt x="14183" y="1771512"/>
                  </a:lnTo>
                  <a:lnTo>
                    <a:pt x="31136" y="1815991"/>
                  </a:lnTo>
                  <a:lnTo>
                    <a:pt x="53972" y="1857178"/>
                  </a:lnTo>
                  <a:lnTo>
                    <a:pt x="82173" y="1894554"/>
                  </a:lnTo>
                  <a:lnTo>
                    <a:pt x="115220" y="1927601"/>
                  </a:lnTo>
                  <a:lnTo>
                    <a:pt x="152596" y="1955802"/>
                  </a:lnTo>
                  <a:lnTo>
                    <a:pt x="193783" y="1978638"/>
                  </a:lnTo>
                  <a:lnTo>
                    <a:pt x="238262" y="1995591"/>
                  </a:lnTo>
                  <a:lnTo>
                    <a:pt x="285516" y="2006142"/>
                  </a:lnTo>
                  <a:lnTo>
                    <a:pt x="335025" y="2009775"/>
                  </a:lnTo>
                  <a:lnTo>
                    <a:pt x="1674749" y="2009775"/>
                  </a:lnTo>
                  <a:lnTo>
                    <a:pt x="1724258" y="2006142"/>
                  </a:lnTo>
                  <a:lnTo>
                    <a:pt x="1771512" y="1995591"/>
                  </a:lnTo>
                  <a:lnTo>
                    <a:pt x="1815991" y="1978638"/>
                  </a:lnTo>
                  <a:lnTo>
                    <a:pt x="1857178" y="1955802"/>
                  </a:lnTo>
                  <a:lnTo>
                    <a:pt x="1894554" y="1927601"/>
                  </a:lnTo>
                  <a:lnTo>
                    <a:pt x="1927601" y="1894554"/>
                  </a:lnTo>
                  <a:lnTo>
                    <a:pt x="1955802" y="1857178"/>
                  </a:lnTo>
                  <a:lnTo>
                    <a:pt x="1978638" y="1815991"/>
                  </a:lnTo>
                  <a:lnTo>
                    <a:pt x="1995591" y="1771512"/>
                  </a:lnTo>
                  <a:lnTo>
                    <a:pt x="2006142" y="1724258"/>
                  </a:lnTo>
                  <a:lnTo>
                    <a:pt x="2009775" y="1674749"/>
                  </a:lnTo>
                  <a:lnTo>
                    <a:pt x="2009775" y="335025"/>
                  </a:lnTo>
                  <a:lnTo>
                    <a:pt x="2006142" y="285516"/>
                  </a:lnTo>
                  <a:lnTo>
                    <a:pt x="1995591" y="238262"/>
                  </a:lnTo>
                  <a:lnTo>
                    <a:pt x="1978638" y="193783"/>
                  </a:lnTo>
                  <a:lnTo>
                    <a:pt x="1955802" y="152596"/>
                  </a:lnTo>
                  <a:lnTo>
                    <a:pt x="1927601" y="115220"/>
                  </a:lnTo>
                  <a:lnTo>
                    <a:pt x="1894554" y="82173"/>
                  </a:lnTo>
                  <a:lnTo>
                    <a:pt x="1857178" y="53972"/>
                  </a:lnTo>
                  <a:lnTo>
                    <a:pt x="1815991" y="31136"/>
                  </a:lnTo>
                  <a:lnTo>
                    <a:pt x="1771512" y="14183"/>
                  </a:lnTo>
                  <a:lnTo>
                    <a:pt x="1724258" y="3632"/>
                  </a:lnTo>
                  <a:lnTo>
                    <a:pt x="1674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9525" y="1838325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0" y="335025"/>
                  </a:moveTo>
                  <a:lnTo>
                    <a:pt x="3632" y="285516"/>
                  </a:lnTo>
                  <a:lnTo>
                    <a:pt x="14183" y="238262"/>
                  </a:lnTo>
                  <a:lnTo>
                    <a:pt x="31136" y="193783"/>
                  </a:lnTo>
                  <a:lnTo>
                    <a:pt x="53972" y="152596"/>
                  </a:lnTo>
                  <a:lnTo>
                    <a:pt x="82173" y="115220"/>
                  </a:lnTo>
                  <a:lnTo>
                    <a:pt x="115220" y="82173"/>
                  </a:lnTo>
                  <a:lnTo>
                    <a:pt x="152596" y="53972"/>
                  </a:lnTo>
                  <a:lnTo>
                    <a:pt x="193783" y="31136"/>
                  </a:lnTo>
                  <a:lnTo>
                    <a:pt x="238262" y="14183"/>
                  </a:lnTo>
                  <a:lnTo>
                    <a:pt x="285516" y="3632"/>
                  </a:lnTo>
                  <a:lnTo>
                    <a:pt x="335025" y="0"/>
                  </a:lnTo>
                  <a:lnTo>
                    <a:pt x="1674749" y="0"/>
                  </a:lnTo>
                  <a:lnTo>
                    <a:pt x="1724258" y="3632"/>
                  </a:lnTo>
                  <a:lnTo>
                    <a:pt x="1771512" y="14183"/>
                  </a:lnTo>
                  <a:lnTo>
                    <a:pt x="1815991" y="31136"/>
                  </a:lnTo>
                  <a:lnTo>
                    <a:pt x="1857178" y="53972"/>
                  </a:lnTo>
                  <a:lnTo>
                    <a:pt x="1894554" y="82173"/>
                  </a:lnTo>
                  <a:lnTo>
                    <a:pt x="1927601" y="115220"/>
                  </a:lnTo>
                  <a:lnTo>
                    <a:pt x="1955802" y="152596"/>
                  </a:lnTo>
                  <a:lnTo>
                    <a:pt x="1978638" y="193783"/>
                  </a:lnTo>
                  <a:lnTo>
                    <a:pt x="1995591" y="238262"/>
                  </a:lnTo>
                  <a:lnTo>
                    <a:pt x="2006142" y="285516"/>
                  </a:lnTo>
                  <a:lnTo>
                    <a:pt x="2009775" y="335025"/>
                  </a:lnTo>
                  <a:lnTo>
                    <a:pt x="2009775" y="1674749"/>
                  </a:lnTo>
                  <a:lnTo>
                    <a:pt x="2006142" y="1724258"/>
                  </a:lnTo>
                  <a:lnTo>
                    <a:pt x="1995591" y="1771512"/>
                  </a:lnTo>
                  <a:lnTo>
                    <a:pt x="1978638" y="1815991"/>
                  </a:lnTo>
                  <a:lnTo>
                    <a:pt x="1955802" y="1857178"/>
                  </a:lnTo>
                  <a:lnTo>
                    <a:pt x="1927601" y="1894554"/>
                  </a:lnTo>
                  <a:lnTo>
                    <a:pt x="1894554" y="1927601"/>
                  </a:lnTo>
                  <a:lnTo>
                    <a:pt x="1857178" y="1955802"/>
                  </a:lnTo>
                  <a:lnTo>
                    <a:pt x="1815991" y="1978638"/>
                  </a:lnTo>
                  <a:lnTo>
                    <a:pt x="1771512" y="1995591"/>
                  </a:lnTo>
                  <a:lnTo>
                    <a:pt x="1724258" y="2006142"/>
                  </a:lnTo>
                  <a:lnTo>
                    <a:pt x="1674749" y="2009775"/>
                  </a:lnTo>
                  <a:lnTo>
                    <a:pt x="335025" y="2009775"/>
                  </a:lnTo>
                  <a:lnTo>
                    <a:pt x="285516" y="2006142"/>
                  </a:lnTo>
                  <a:lnTo>
                    <a:pt x="238262" y="1995591"/>
                  </a:lnTo>
                  <a:lnTo>
                    <a:pt x="193783" y="1978638"/>
                  </a:lnTo>
                  <a:lnTo>
                    <a:pt x="152596" y="1955802"/>
                  </a:lnTo>
                  <a:lnTo>
                    <a:pt x="115220" y="1927601"/>
                  </a:lnTo>
                  <a:lnTo>
                    <a:pt x="82173" y="1894554"/>
                  </a:lnTo>
                  <a:lnTo>
                    <a:pt x="53972" y="1857178"/>
                  </a:lnTo>
                  <a:lnTo>
                    <a:pt x="31136" y="1815991"/>
                  </a:lnTo>
                  <a:lnTo>
                    <a:pt x="14183" y="1771512"/>
                  </a:lnTo>
                  <a:lnTo>
                    <a:pt x="3632" y="1724258"/>
                  </a:lnTo>
                  <a:lnTo>
                    <a:pt x="0" y="1674749"/>
                  </a:lnTo>
                  <a:lnTo>
                    <a:pt x="0" y="335025"/>
                  </a:lnTo>
                  <a:close/>
                </a:path>
              </a:pathLst>
            </a:custGeom>
            <a:ln w="19050">
              <a:solidFill>
                <a:srgbClr val="D91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9065" y="2044001"/>
            <a:ext cx="1753235" cy="15233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indent="120650">
              <a:lnSpc>
                <a:spcPct val="100000"/>
              </a:lnSpc>
              <a:spcBef>
                <a:spcPts val="425"/>
              </a:spcBef>
            </a:pPr>
            <a:r>
              <a:rPr sz="1100" dirty="0">
                <a:solidFill>
                  <a:srgbClr val="006FC0"/>
                </a:solidFill>
                <a:latin typeface="Trebuchet MS"/>
                <a:cs typeface="Trebuchet MS"/>
              </a:rPr>
              <a:t>Best</a:t>
            </a:r>
            <a:r>
              <a:rPr sz="1100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6FC0"/>
                </a:solidFill>
                <a:latin typeface="Trebuchet MS"/>
                <a:cs typeface="Trebuchet MS"/>
              </a:rPr>
              <a:t>Model</a:t>
            </a:r>
            <a:r>
              <a:rPr sz="110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rebuchet MS"/>
                <a:cs typeface="Trebuchet MS"/>
              </a:rPr>
              <a:t>Performance</a:t>
            </a:r>
            <a:endParaRPr sz="1100">
              <a:latin typeface="Trebuchet MS"/>
              <a:cs typeface="Trebuchet MS"/>
            </a:endParaRPr>
          </a:p>
          <a:p>
            <a:pPr marL="12700" marR="95250">
              <a:lnSpc>
                <a:spcPct val="92500"/>
              </a:lnSpc>
              <a:spcBef>
                <a:spcPts val="434"/>
              </a:spcBef>
            </a:pPr>
            <a:r>
              <a:rPr sz="1100" b="1" spc="-35" dirty="0">
                <a:solidFill>
                  <a:srgbClr val="1F1C1F"/>
                </a:solidFill>
                <a:latin typeface="Trebuchet MS"/>
                <a:cs typeface="Trebuchet MS"/>
              </a:rPr>
              <a:t>Tuned</a:t>
            </a:r>
            <a:r>
              <a:rPr sz="1100" b="1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XGBoost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emerged </a:t>
            </a:r>
            <a:r>
              <a:rPr sz="1100" b="1" spc="55" dirty="0">
                <a:solidFill>
                  <a:srgbClr val="1F1C1F"/>
                </a:solidFill>
                <a:latin typeface="Trebuchet MS"/>
                <a:cs typeface="Trebuchet MS"/>
              </a:rPr>
              <a:t>as</a:t>
            </a:r>
            <a:r>
              <a:rPr sz="1100" b="1" spc="-50" dirty="0">
                <a:solidFill>
                  <a:srgbClr val="1F1C1F"/>
                </a:solidFill>
                <a:latin typeface="Trebuchet MS"/>
                <a:cs typeface="Trebuchet MS"/>
              </a:rPr>
              <a:t> the</a:t>
            </a:r>
            <a:r>
              <a:rPr sz="1100" b="1" spc="-10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best</a:t>
            </a:r>
            <a:r>
              <a:rPr sz="1100" b="1" spc="-10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performing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model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1F1C1F"/>
                </a:solidFill>
                <a:latin typeface="Trebuchet MS"/>
                <a:cs typeface="Trebuchet MS"/>
              </a:rPr>
              <a:t>with</a:t>
            </a:r>
            <a:r>
              <a:rPr sz="11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an</a:t>
            </a:r>
            <a:r>
              <a:rPr sz="1100" b="1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1F1C1F"/>
                </a:solidFill>
                <a:latin typeface="Trebuchet MS"/>
                <a:cs typeface="Trebuchet MS"/>
              </a:rPr>
              <a:t>F1-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score</a:t>
            </a:r>
            <a:r>
              <a:rPr sz="1100" b="1" spc="-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of approximately</a:t>
            </a:r>
            <a:r>
              <a:rPr sz="1100" b="1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70" dirty="0">
                <a:solidFill>
                  <a:srgbClr val="1F1C1F"/>
                </a:solidFill>
                <a:latin typeface="Trebuchet MS"/>
                <a:cs typeface="Trebuchet MS"/>
              </a:rPr>
              <a:t>0.85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and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ROC-AUC</a:t>
            </a:r>
            <a:r>
              <a:rPr sz="1100" b="1" spc="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near</a:t>
            </a:r>
            <a:r>
              <a:rPr sz="1100" b="1" spc="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0.GG7,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ts val="12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indicating</a:t>
            </a:r>
            <a:r>
              <a:rPr sz="11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excellent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balance</a:t>
            </a:r>
            <a:r>
              <a:rPr sz="1100" b="1" spc="-8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1F1C1F"/>
                </a:solidFill>
                <a:latin typeface="Trebuchet MS"/>
                <a:cs typeface="Trebuchet MS"/>
              </a:rPr>
              <a:t>between</a:t>
            </a:r>
            <a:r>
              <a:rPr sz="1100" b="1" spc="-1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precision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1100" b="1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recall.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72175" y="1828800"/>
            <a:ext cx="2028825" cy="2028825"/>
            <a:chOff x="5972175" y="1828800"/>
            <a:chExt cx="2028825" cy="2028825"/>
          </a:xfrm>
        </p:grpSpPr>
        <p:sp>
          <p:nvSpPr>
            <p:cNvPr id="10" name="object 10"/>
            <p:cNvSpPr/>
            <p:nvPr/>
          </p:nvSpPr>
          <p:spPr>
            <a:xfrm>
              <a:off x="5981700" y="1838325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1674749" y="0"/>
                  </a:moveTo>
                  <a:lnTo>
                    <a:pt x="335025" y="0"/>
                  </a:lnTo>
                  <a:lnTo>
                    <a:pt x="285516" y="3632"/>
                  </a:lnTo>
                  <a:lnTo>
                    <a:pt x="238262" y="14183"/>
                  </a:lnTo>
                  <a:lnTo>
                    <a:pt x="193783" y="31136"/>
                  </a:lnTo>
                  <a:lnTo>
                    <a:pt x="152596" y="53972"/>
                  </a:lnTo>
                  <a:lnTo>
                    <a:pt x="115220" y="82173"/>
                  </a:lnTo>
                  <a:lnTo>
                    <a:pt x="82173" y="115220"/>
                  </a:lnTo>
                  <a:lnTo>
                    <a:pt x="53972" y="152596"/>
                  </a:lnTo>
                  <a:lnTo>
                    <a:pt x="31136" y="193783"/>
                  </a:lnTo>
                  <a:lnTo>
                    <a:pt x="14183" y="238262"/>
                  </a:lnTo>
                  <a:lnTo>
                    <a:pt x="3632" y="285516"/>
                  </a:lnTo>
                  <a:lnTo>
                    <a:pt x="0" y="335025"/>
                  </a:lnTo>
                  <a:lnTo>
                    <a:pt x="0" y="1674749"/>
                  </a:lnTo>
                  <a:lnTo>
                    <a:pt x="3632" y="1724258"/>
                  </a:lnTo>
                  <a:lnTo>
                    <a:pt x="14183" y="1771512"/>
                  </a:lnTo>
                  <a:lnTo>
                    <a:pt x="31136" y="1815991"/>
                  </a:lnTo>
                  <a:lnTo>
                    <a:pt x="53972" y="1857178"/>
                  </a:lnTo>
                  <a:lnTo>
                    <a:pt x="82173" y="1894554"/>
                  </a:lnTo>
                  <a:lnTo>
                    <a:pt x="115220" y="1927601"/>
                  </a:lnTo>
                  <a:lnTo>
                    <a:pt x="152596" y="1955802"/>
                  </a:lnTo>
                  <a:lnTo>
                    <a:pt x="193783" y="1978638"/>
                  </a:lnTo>
                  <a:lnTo>
                    <a:pt x="238262" y="1995591"/>
                  </a:lnTo>
                  <a:lnTo>
                    <a:pt x="285516" y="2006142"/>
                  </a:lnTo>
                  <a:lnTo>
                    <a:pt x="335025" y="2009775"/>
                  </a:lnTo>
                  <a:lnTo>
                    <a:pt x="1674749" y="2009775"/>
                  </a:lnTo>
                  <a:lnTo>
                    <a:pt x="1724258" y="2006142"/>
                  </a:lnTo>
                  <a:lnTo>
                    <a:pt x="1771512" y="1995591"/>
                  </a:lnTo>
                  <a:lnTo>
                    <a:pt x="1815991" y="1978638"/>
                  </a:lnTo>
                  <a:lnTo>
                    <a:pt x="1857178" y="1955802"/>
                  </a:lnTo>
                  <a:lnTo>
                    <a:pt x="1894554" y="1927601"/>
                  </a:lnTo>
                  <a:lnTo>
                    <a:pt x="1927601" y="1894554"/>
                  </a:lnTo>
                  <a:lnTo>
                    <a:pt x="1955802" y="1857178"/>
                  </a:lnTo>
                  <a:lnTo>
                    <a:pt x="1978638" y="1815991"/>
                  </a:lnTo>
                  <a:lnTo>
                    <a:pt x="1995591" y="1771512"/>
                  </a:lnTo>
                  <a:lnTo>
                    <a:pt x="2006142" y="1724258"/>
                  </a:lnTo>
                  <a:lnTo>
                    <a:pt x="2009775" y="1674749"/>
                  </a:lnTo>
                  <a:lnTo>
                    <a:pt x="2009775" y="335025"/>
                  </a:lnTo>
                  <a:lnTo>
                    <a:pt x="2006142" y="285516"/>
                  </a:lnTo>
                  <a:lnTo>
                    <a:pt x="1995591" y="238262"/>
                  </a:lnTo>
                  <a:lnTo>
                    <a:pt x="1978638" y="193783"/>
                  </a:lnTo>
                  <a:lnTo>
                    <a:pt x="1955802" y="152596"/>
                  </a:lnTo>
                  <a:lnTo>
                    <a:pt x="1927601" y="115220"/>
                  </a:lnTo>
                  <a:lnTo>
                    <a:pt x="1894554" y="82173"/>
                  </a:lnTo>
                  <a:lnTo>
                    <a:pt x="1857178" y="53972"/>
                  </a:lnTo>
                  <a:lnTo>
                    <a:pt x="1815991" y="31136"/>
                  </a:lnTo>
                  <a:lnTo>
                    <a:pt x="1771512" y="14183"/>
                  </a:lnTo>
                  <a:lnTo>
                    <a:pt x="1724258" y="3632"/>
                  </a:lnTo>
                  <a:lnTo>
                    <a:pt x="1674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1700" y="1838325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0" y="335025"/>
                  </a:moveTo>
                  <a:lnTo>
                    <a:pt x="3632" y="285516"/>
                  </a:lnTo>
                  <a:lnTo>
                    <a:pt x="14183" y="238262"/>
                  </a:lnTo>
                  <a:lnTo>
                    <a:pt x="31136" y="193783"/>
                  </a:lnTo>
                  <a:lnTo>
                    <a:pt x="53972" y="152596"/>
                  </a:lnTo>
                  <a:lnTo>
                    <a:pt x="82173" y="115220"/>
                  </a:lnTo>
                  <a:lnTo>
                    <a:pt x="115220" y="82173"/>
                  </a:lnTo>
                  <a:lnTo>
                    <a:pt x="152596" y="53972"/>
                  </a:lnTo>
                  <a:lnTo>
                    <a:pt x="193783" y="31136"/>
                  </a:lnTo>
                  <a:lnTo>
                    <a:pt x="238262" y="14183"/>
                  </a:lnTo>
                  <a:lnTo>
                    <a:pt x="285516" y="3632"/>
                  </a:lnTo>
                  <a:lnTo>
                    <a:pt x="335025" y="0"/>
                  </a:lnTo>
                  <a:lnTo>
                    <a:pt x="1674749" y="0"/>
                  </a:lnTo>
                  <a:lnTo>
                    <a:pt x="1724258" y="3632"/>
                  </a:lnTo>
                  <a:lnTo>
                    <a:pt x="1771512" y="14183"/>
                  </a:lnTo>
                  <a:lnTo>
                    <a:pt x="1815991" y="31136"/>
                  </a:lnTo>
                  <a:lnTo>
                    <a:pt x="1857178" y="53972"/>
                  </a:lnTo>
                  <a:lnTo>
                    <a:pt x="1894554" y="82173"/>
                  </a:lnTo>
                  <a:lnTo>
                    <a:pt x="1927601" y="115220"/>
                  </a:lnTo>
                  <a:lnTo>
                    <a:pt x="1955802" y="152596"/>
                  </a:lnTo>
                  <a:lnTo>
                    <a:pt x="1978638" y="193783"/>
                  </a:lnTo>
                  <a:lnTo>
                    <a:pt x="1995591" y="238262"/>
                  </a:lnTo>
                  <a:lnTo>
                    <a:pt x="2006142" y="285516"/>
                  </a:lnTo>
                  <a:lnTo>
                    <a:pt x="2009775" y="335025"/>
                  </a:lnTo>
                  <a:lnTo>
                    <a:pt x="2009775" y="1674749"/>
                  </a:lnTo>
                  <a:lnTo>
                    <a:pt x="2006142" y="1724258"/>
                  </a:lnTo>
                  <a:lnTo>
                    <a:pt x="1995591" y="1771512"/>
                  </a:lnTo>
                  <a:lnTo>
                    <a:pt x="1978638" y="1815991"/>
                  </a:lnTo>
                  <a:lnTo>
                    <a:pt x="1955802" y="1857178"/>
                  </a:lnTo>
                  <a:lnTo>
                    <a:pt x="1927601" y="1894554"/>
                  </a:lnTo>
                  <a:lnTo>
                    <a:pt x="1894554" y="1927601"/>
                  </a:lnTo>
                  <a:lnTo>
                    <a:pt x="1857178" y="1955802"/>
                  </a:lnTo>
                  <a:lnTo>
                    <a:pt x="1815991" y="1978638"/>
                  </a:lnTo>
                  <a:lnTo>
                    <a:pt x="1771512" y="1995591"/>
                  </a:lnTo>
                  <a:lnTo>
                    <a:pt x="1724258" y="2006142"/>
                  </a:lnTo>
                  <a:lnTo>
                    <a:pt x="1674749" y="2009775"/>
                  </a:lnTo>
                  <a:lnTo>
                    <a:pt x="335025" y="2009775"/>
                  </a:lnTo>
                  <a:lnTo>
                    <a:pt x="285516" y="2006142"/>
                  </a:lnTo>
                  <a:lnTo>
                    <a:pt x="238262" y="1995591"/>
                  </a:lnTo>
                  <a:lnTo>
                    <a:pt x="193783" y="1978638"/>
                  </a:lnTo>
                  <a:lnTo>
                    <a:pt x="152596" y="1955802"/>
                  </a:lnTo>
                  <a:lnTo>
                    <a:pt x="115220" y="1927601"/>
                  </a:lnTo>
                  <a:lnTo>
                    <a:pt x="82173" y="1894554"/>
                  </a:lnTo>
                  <a:lnTo>
                    <a:pt x="53972" y="1857178"/>
                  </a:lnTo>
                  <a:lnTo>
                    <a:pt x="31136" y="1815991"/>
                  </a:lnTo>
                  <a:lnTo>
                    <a:pt x="14183" y="1771512"/>
                  </a:lnTo>
                  <a:lnTo>
                    <a:pt x="3632" y="1724258"/>
                  </a:lnTo>
                  <a:lnTo>
                    <a:pt x="0" y="1674749"/>
                  </a:lnTo>
                  <a:lnTo>
                    <a:pt x="0" y="335025"/>
                  </a:lnTo>
                  <a:close/>
                </a:path>
              </a:pathLst>
            </a:custGeom>
            <a:ln w="19050">
              <a:solidFill>
                <a:srgbClr val="D91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4796" y="2120836"/>
            <a:ext cx="1717675" cy="13709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425"/>
              </a:spcBef>
            </a:pPr>
            <a:r>
              <a:rPr sz="1100" spc="-10" dirty="0">
                <a:solidFill>
                  <a:srgbClr val="006FC0"/>
                </a:solidFill>
                <a:latin typeface="Trebuchet MS"/>
                <a:cs typeface="Trebuchet MS"/>
              </a:rPr>
              <a:t>Optimal</a:t>
            </a:r>
            <a:r>
              <a:rPr sz="1100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rebuchet MS"/>
                <a:cs typeface="Trebuchet MS"/>
              </a:rPr>
              <a:t>Threshold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92000"/>
              </a:lnSpc>
              <a:spcBef>
                <a:spcPts val="440"/>
              </a:spcBef>
            </a:pPr>
            <a:r>
              <a:rPr sz="1100" b="1" spc="-55" dirty="0">
                <a:solidFill>
                  <a:srgbClr val="1F1C1F"/>
                </a:solidFill>
                <a:latin typeface="Trebuchet MS"/>
                <a:cs typeface="Trebuchet MS"/>
              </a:rPr>
              <a:t>The</a:t>
            </a:r>
            <a:r>
              <a:rPr sz="1100" b="1" spc="-9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optimized</a:t>
            </a:r>
            <a:r>
              <a:rPr sz="1100" b="1" spc="-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operational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threshold</a:t>
            </a:r>
            <a:r>
              <a:rPr sz="1100" b="1" spc="-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1F1C1F"/>
                </a:solidFill>
                <a:latin typeface="Trebuchet MS"/>
                <a:cs typeface="Trebuchet MS"/>
              </a:rPr>
              <a:t>of</a:t>
            </a:r>
            <a:r>
              <a:rPr sz="1100" b="1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0.70 maximizes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fraud</a:t>
            </a:r>
            <a:r>
              <a:rPr sz="1100" b="1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detection effectiveness</a:t>
            </a:r>
            <a:r>
              <a:rPr sz="1100" b="1" spc="-1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while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minimizing</a:t>
            </a:r>
            <a:r>
              <a:rPr sz="1100" b="1" spc="-9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false</a:t>
            </a:r>
            <a:r>
              <a:rPr sz="1100" b="1" spc="-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alarms, ensuring</a:t>
            </a:r>
            <a:r>
              <a:rPr sz="1100" b="1" spc="-1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practical usability.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0000" y="3990975"/>
            <a:ext cx="2028825" cy="2028825"/>
            <a:chOff x="3810000" y="3990975"/>
            <a:chExt cx="2028825" cy="2028825"/>
          </a:xfrm>
        </p:grpSpPr>
        <p:sp>
          <p:nvSpPr>
            <p:cNvPr id="14" name="object 14"/>
            <p:cNvSpPr/>
            <p:nvPr/>
          </p:nvSpPr>
          <p:spPr>
            <a:xfrm>
              <a:off x="3819525" y="4000500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1674749" y="0"/>
                  </a:moveTo>
                  <a:lnTo>
                    <a:pt x="335025" y="0"/>
                  </a:lnTo>
                  <a:lnTo>
                    <a:pt x="285516" y="3632"/>
                  </a:lnTo>
                  <a:lnTo>
                    <a:pt x="238262" y="14183"/>
                  </a:lnTo>
                  <a:lnTo>
                    <a:pt x="193783" y="31136"/>
                  </a:lnTo>
                  <a:lnTo>
                    <a:pt x="152596" y="53972"/>
                  </a:lnTo>
                  <a:lnTo>
                    <a:pt x="115220" y="82173"/>
                  </a:lnTo>
                  <a:lnTo>
                    <a:pt x="82173" y="115220"/>
                  </a:lnTo>
                  <a:lnTo>
                    <a:pt x="53972" y="152596"/>
                  </a:lnTo>
                  <a:lnTo>
                    <a:pt x="31136" y="193783"/>
                  </a:lnTo>
                  <a:lnTo>
                    <a:pt x="14183" y="238262"/>
                  </a:lnTo>
                  <a:lnTo>
                    <a:pt x="3632" y="285516"/>
                  </a:lnTo>
                  <a:lnTo>
                    <a:pt x="0" y="335025"/>
                  </a:lnTo>
                  <a:lnTo>
                    <a:pt x="0" y="1674799"/>
                  </a:lnTo>
                  <a:lnTo>
                    <a:pt x="3632" y="1724299"/>
                  </a:lnTo>
                  <a:lnTo>
                    <a:pt x="14183" y="1771544"/>
                  </a:lnTo>
                  <a:lnTo>
                    <a:pt x="31136" y="1816016"/>
                  </a:lnTo>
                  <a:lnTo>
                    <a:pt x="53972" y="1857196"/>
                  </a:lnTo>
                  <a:lnTo>
                    <a:pt x="82173" y="1894567"/>
                  </a:lnTo>
                  <a:lnTo>
                    <a:pt x="115220" y="1927610"/>
                  </a:lnTo>
                  <a:lnTo>
                    <a:pt x="152596" y="1955808"/>
                  </a:lnTo>
                  <a:lnTo>
                    <a:pt x="193783" y="1978641"/>
                  </a:lnTo>
                  <a:lnTo>
                    <a:pt x="238262" y="1995592"/>
                  </a:lnTo>
                  <a:lnTo>
                    <a:pt x="285516" y="2006142"/>
                  </a:lnTo>
                  <a:lnTo>
                    <a:pt x="335025" y="2009775"/>
                  </a:lnTo>
                  <a:lnTo>
                    <a:pt x="1674749" y="2009775"/>
                  </a:lnTo>
                  <a:lnTo>
                    <a:pt x="1724258" y="2006142"/>
                  </a:lnTo>
                  <a:lnTo>
                    <a:pt x="1771512" y="1995592"/>
                  </a:lnTo>
                  <a:lnTo>
                    <a:pt x="1815991" y="1978641"/>
                  </a:lnTo>
                  <a:lnTo>
                    <a:pt x="1857178" y="1955808"/>
                  </a:lnTo>
                  <a:lnTo>
                    <a:pt x="1894554" y="1927610"/>
                  </a:lnTo>
                  <a:lnTo>
                    <a:pt x="1927601" y="1894567"/>
                  </a:lnTo>
                  <a:lnTo>
                    <a:pt x="1955802" y="1857196"/>
                  </a:lnTo>
                  <a:lnTo>
                    <a:pt x="1978638" y="1816016"/>
                  </a:lnTo>
                  <a:lnTo>
                    <a:pt x="1995591" y="1771544"/>
                  </a:lnTo>
                  <a:lnTo>
                    <a:pt x="2006142" y="1724299"/>
                  </a:lnTo>
                  <a:lnTo>
                    <a:pt x="2009775" y="1674799"/>
                  </a:lnTo>
                  <a:lnTo>
                    <a:pt x="2009775" y="335025"/>
                  </a:lnTo>
                  <a:lnTo>
                    <a:pt x="2006142" y="285516"/>
                  </a:lnTo>
                  <a:lnTo>
                    <a:pt x="1995591" y="238262"/>
                  </a:lnTo>
                  <a:lnTo>
                    <a:pt x="1978638" y="193783"/>
                  </a:lnTo>
                  <a:lnTo>
                    <a:pt x="1955802" y="152596"/>
                  </a:lnTo>
                  <a:lnTo>
                    <a:pt x="1927601" y="115220"/>
                  </a:lnTo>
                  <a:lnTo>
                    <a:pt x="1894554" y="82173"/>
                  </a:lnTo>
                  <a:lnTo>
                    <a:pt x="1857178" y="53972"/>
                  </a:lnTo>
                  <a:lnTo>
                    <a:pt x="1815991" y="31136"/>
                  </a:lnTo>
                  <a:lnTo>
                    <a:pt x="1771512" y="14183"/>
                  </a:lnTo>
                  <a:lnTo>
                    <a:pt x="1724258" y="3632"/>
                  </a:lnTo>
                  <a:lnTo>
                    <a:pt x="1674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9525" y="4000500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0" y="335025"/>
                  </a:moveTo>
                  <a:lnTo>
                    <a:pt x="3632" y="285516"/>
                  </a:lnTo>
                  <a:lnTo>
                    <a:pt x="14183" y="238262"/>
                  </a:lnTo>
                  <a:lnTo>
                    <a:pt x="31136" y="193783"/>
                  </a:lnTo>
                  <a:lnTo>
                    <a:pt x="53972" y="152596"/>
                  </a:lnTo>
                  <a:lnTo>
                    <a:pt x="82173" y="115220"/>
                  </a:lnTo>
                  <a:lnTo>
                    <a:pt x="115220" y="82173"/>
                  </a:lnTo>
                  <a:lnTo>
                    <a:pt x="152596" y="53972"/>
                  </a:lnTo>
                  <a:lnTo>
                    <a:pt x="193783" y="31136"/>
                  </a:lnTo>
                  <a:lnTo>
                    <a:pt x="238262" y="14183"/>
                  </a:lnTo>
                  <a:lnTo>
                    <a:pt x="285516" y="3632"/>
                  </a:lnTo>
                  <a:lnTo>
                    <a:pt x="335025" y="0"/>
                  </a:lnTo>
                  <a:lnTo>
                    <a:pt x="1674749" y="0"/>
                  </a:lnTo>
                  <a:lnTo>
                    <a:pt x="1724258" y="3632"/>
                  </a:lnTo>
                  <a:lnTo>
                    <a:pt x="1771512" y="14183"/>
                  </a:lnTo>
                  <a:lnTo>
                    <a:pt x="1815991" y="31136"/>
                  </a:lnTo>
                  <a:lnTo>
                    <a:pt x="1857178" y="53972"/>
                  </a:lnTo>
                  <a:lnTo>
                    <a:pt x="1894554" y="82173"/>
                  </a:lnTo>
                  <a:lnTo>
                    <a:pt x="1927601" y="115220"/>
                  </a:lnTo>
                  <a:lnTo>
                    <a:pt x="1955802" y="152596"/>
                  </a:lnTo>
                  <a:lnTo>
                    <a:pt x="1978638" y="193783"/>
                  </a:lnTo>
                  <a:lnTo>
                    <a:pt x="1995591" y="238262"/>
                  </a:lnTo>
                  <a:lnTo>
                    <a:pt x="2006142" y="285516"/>
                  </a:lnTo>
                  <a:lnTo>
                    <a:pt x="2009775" y="335025"/>
                  </a:lnTo>
                  <a:lnTo>
                    <a:pt x="2009775" y="1674799"/>
                  </a:lnTo>
                  <a:lnTo>
                    <a:pt x="2006142" y="1724299"/>
                  </a:lnTo>
                  <a:lnTo>
                    <a:pt x="1995591" y="1771544"/>
                  </a:lnTo>
                  <a:lnTo>
                    <a:pt x="1978638" y="1816016"/>
                  </a:lnTo>
                  <a:lnTo>
                    <a:pt x="1955802" y="1857196"/>
                  </a:lnTo>
                  <a:lnTo>
                    <a:pt x="1927601" y="1894567"/>
                  </a:lnTo>
                  <a:lnTo>
                    <a:pt x="1894554" y="1927610"/>
                  </a:lnTo>
                  <a:lnTo>
                    <a:pt x="1857178" y="1955808"/>
                  </a:lnTo>
                  <a:lnTo>
                    <a:pt x="1815991" y="1978641"/>
                  </a:lnTo>
                  <a:lnTo>
                    <a:pt x="1771512" y="1995592"/>
                  </a:lnTo>
                  <a:lnTo>
                    <a:pt x="1724258" y="2006142"/>
                  </a:lnTo>
                  <a:lnTo>
                    <a:pt x="1674749" y="2009775"/>
                  </a:lnTo>
                  <a:lnTo>
                    <a:pt x="335025" y="2009775"/>
                  </a:lnTo>
                  <a:lnTo>
                    <a:pt x="285516" y="2006142"/>
                  </a:lnTo>
                  <a:lnTo>
                    <a:pt x="238262" y="1995592"/>
                  </a:lnTo>
                  <a:lnTo>
                    <a:pt x="193783" y="1978641"/>
                  </a:lnTo>
                  <a:lnTo>
                    <a:pt x="152596" y="1955808"/>
                  </a:lnTo>
                  <a:lnTo>
                    <a:pt x="115220" y="1927610"/>
                  </a:lnTo>
                  <a:lnTo>
                    <a:pt x="82173" y="1894567"/>
                  </a:lnTo>
                  <a:lnTo>
                    <a:pt x="53972" y="1857196"/>
                  </a:lnTo>
                  <a:lnTo>
                    <a:pt x="31136" y="1816016"/>
                  </a:lnTo>
                  <a:lnTo>
                    <a:pt x="14183" y="1771544"/>
                  </a:lnTo>
                  <a:lnTo>
                    <a:pt x="3632" y="1724299"/>
                  </a:lnTo>
                  <a:lnTo>
                    <a:pt x="0" y="1674799"/>
                  </a:lnTo>
                  <a:lnTo>
                    <a:pt x="0" y="335025"/>
                  </a:lnTo>
                  <a:close/>
                </a:path>
              </a:pathLst>
            </a:custGeom>
            <a:ln w="19050">
              <a:solidFill>
                <a:srgbClr val="D91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49065" y="4211129"/>
            <a:ext cx="1764664" cy="15233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425"/>
              </a:spcBef>
            </a:pPr>
            <a:r>
              <a:rPr sz="1100" spc="-20" dirty="0">
                <a:solidFill>
                  <a:srgbClr val="006FC0"/>
                </a:solidFill>
                <a:latin typeface="Trebuchet MS"/>
                <a:cs typeface="Trebuchet MS"/>
              </a:rPr>
              <a:t>Real</a:t>
            </a:r>
            <a:r>
              <a:rPr sz="1100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100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6FC0"/>
                </a:solidFill>
                <a:latin typeface="Trebuchet MS"/>
                <a:cs typeface="Trebuchet MS"/>
              </a:rPr>
              <a:t>Detection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91900"/>
              </a:lnSpc>
              <a:spcBef>
                <a:spcPts val="440"/>
              </a:spcBef>
            </a:pP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Deployment</a:t>
            </a:r>
            <a:r>
              <a:rPr sz="1100" b="1" spc="-9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strategy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includes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automatic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blocking</a:t>
            </a:r>
            <a:r>
              <a:rPr sz="1100" b="1" spc="-1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for</a:t>
            </a:r>
            <a:r>
              <a:rPr sz="1100" b="1" spc="-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high-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probability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fraud</a:t>
            </a:r>
            <a:r>
              <a:rPr sz="1100" b="1" spc="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cases</a:t>
            </a:r>
            <a:r>
              <a:rPr sz="1100" b="1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and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human</a:t>
            </a:r>
            <a:r>
              <a:rPr sz="1100" b="1" spc="-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1F1C1F"/>
                </a:solidFill>
                <a:latin typeface="Trebuchet MS"/>
                <a:cs typeface="Trebuchet MS"/>
              </a:rPr>
              <a:t>review</a:t>
            </a:r>
            <a:r>
              <a:rPr sz="1100" b="1" spc="-11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for borderline</a:t>
            </a:r>
            <a:r>
              <a:rPr sz="1100" b="1" spc="-1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cases,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optimizing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resource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use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11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customer</a:t>
            </a:r>
            <a:r>
              <a:rPr sz="1100" b="1" spc="-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experience.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72175" y="3990975"/>
            <a:ext cx="2028825" cy="2028825"/>
            <a:chOff x="5972175" y="3990975"/>
            <a:chExt cx="2028825" cy="2028825"/>
          </a:xfrm>
        </p:grpSpPr>
        <p:sp>
          <p:nvSpPr>
            <p:cNvPr id="18" name="object 18"/>
            <p:cNvSpPr/>
            <p:nvPr/>
          </p:nvSpPr>
          <p:spPr>
            <a:xfrm>
              <a:off x="5981700" y="4000500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1674749" y="0"/>
                  </a:moveTo>
                  <a:lnTo>
                    <a:pt x="335025" y="0"/>
                  </a:lnTo>
                  <a:lnTo>
                    <a:pt x="285516" y="3632"/>
                  </a:lnTo>
                  <a:lnTo>
                    <a:pt x="238262" y="14183"/>
                  </a:lnTo>
                  <a:lnTo>
                    <a:pt x="193783" y="31136"/>
                  </a:lnTo>
                  <a:lnTo>
                    <a:pt x="152596" y="53972"/>
                  </a:lnTo>
                  <a:lnTo>
                    <a:pt x="115220" y="82173"/>
                  </a:lnTo>
                  <a:lnTo>
                    <a:pt x="82173" y="115220"/>
                  </a:lnTo>
                  <a:lnTo>
                    <a:pt x="53972" y="152596"/>
                  </a:lnTo>
                  <a:lnTo>
                    <a:pt x="31136" y="193783"/>
                  </a:lnTo>
                  <a:lnTo>
                    <a:pt x="14183" y="238262"/>
                  </a:lnTo>
                  <a:lnTo>
                    <a:pt x="3632" y="285516"/>
                  </a:lnTo>
                  <a:lnTo>
                    <a:pt x="0" y="335025"/>
                  </a:lnTo>
                  <a:lnTo>
                    <a:pt x="0" y="1674799"/>
                  </a:lnTo>
                  <a:lnTo>
                    <a:pt x="3632" y="1724299"/>
                  </a:lnTo>
                  <a:lnTo>
                    <a:pt x="14183" y="1771544"/>
                  </a:lnTo>
                  <a:lnTo>
                    <a:pt x="31136" y="1816016"/>
                  </a:lnTo>
                  <a:lnTo>
                    <a:pt x="53972" y="1857196"/>
                  </a:lnTo>
                  <a:lnTo>
                    <a:pt x="82173" y="1894567"/>
                  </a:lnTo>
                  <a:lnTo>
                    <a:pt x="115220" y="1927610"/>
                  </a:lnTo>
                  <a:lnTo>
                    <a:pt x="152596" y="1955808"/>
                  </a:lnTo>
                  <a:lnTo>
                    <a:pt x="193783" y="1978641"/>
                  </a:lnTo>
                  <a:lnTo>
                    <a:pt x="238262" y="1995592"/>
                  </a:lnTo>
                  <a:lnTo>
                    <a:pt x="285516" y="2006142"/>
                  </a:lnTo>
                  <a:lnTo>
                    <a:pt x="335025" y="2009775"/>
                  </a:lnTo>
                  <a:lnTo>
                    <a:pt x="1674749" y="2009775"/>
                  </a:lnTo>
                  <a:lnTo>
                    <a:pt x="1724258" y="2006142"/>
                  </a:lnTo>
                  <a:lnTo>
                    <a:pt x="1771512" y="1995592"/>
                  </a:lnTo>
                  <a:lnTo>
                    <a:pt x="1815991" y="1978641"/>
                  </a:lnTo>
                  <a:lnTo>
                    <a:pt x="1857178" y="1955808"/>
                  </a:lnTo>
                  <a:lnTo>
                    <a:pt x="1894554" y="1927610"/>
                  </a:lnTo>
                  <a:lnTo>
                    <a:pt x="1927601" y="1894567"/>
                  </a:lnTo>
                  <a:lnTo>
                    <a:pt x="1955802" y="1857196"/>
                  </a:lnTo>
                  <a:lnTo>
                    <a:pt x="1978638" y="1816016"/>
                  </a:lnTo>
                  <a:lnTo>
                    <a:pt x="1995591" y="1771544"/>
                  </a:lnTo>
                  <a:lnTo>
                    <a:pt x="2006142" y="1724299"/>
                  </a:lnTo>
                  <a:lnTo>
                    <a:pt x="2009775" y="1674799"/>
                  </a:lnTo>
                  <a:lnTo>
                    <a:pt x="2009775" y="335025"/>
                  </a:lnTo>
                  <a:lnTo>
                    <a:pt x="2006142" y="285516"/>
                  </a:lnTo>
                  <a:lnTo>
                    <a:pt x="1995591" y="238262"/>
                  </a:lnTo>
                  <a:lnTo>
                    <a:pt x="1978638" y="193783"/>
                  </a:lnTo>
                  <a:lnTo>
                    <a:pt x="1955802" y="152596"/>
                  </a:lnTo>
                  <a:lnTo>
                    <a:pt x="1927601" y="115220"/>
                  </a:lnTo>
                  <a:lnTo>
                    <a:pt x="1894554" y="82173"/>
                  </a:lnTo>
                  <a:lnTo>
                    <a:pt x="1857178" y="53972"/>
                  </a:lnTo>
                  <a:lnTo>
                    <a:pt x="1815991" y="31136"/>
                  </a:lnTo>
                  <a:lnTo>
                    <a:pt x="1771512" y="14183"/>
                  </a:lnTo>
                  <a:lnTo>
                    <a:pt x="1724258" y="3632"/>
                  </a:lnTo>
                  <a:lnTo>
                    <a:pt x="1674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81700" y="4000500"/>
              <a:ext cx="2009775" cy="2009775"/>
            </a:xfrm>
            <a:custGeom>
              <a:avLst/>
              <a:gdLst/>
              <a:ahLst/>
              <a:cxnLst/>
              <a:rect l="l" t="t" r="r" b="b"/>
              <a:pathLst>
                <a:path w="2009775" h="2009775">
                  <a:moveTo>
                    <a:pt x="0" y="335025"/>
                  </a:moveTo>
                  <a:lnTo>
                    <a:pt x="3632" y="285516"/>
                  </a:lnTo>
                  <a:lnTo>
                    <a:pt x="14183" y="238262"/>
                  </a:lnTo>
                  <a:lnTo>
                    <a:pt x="31136" y="193783"/>
                  </a:lnTo>
                  <a:lnTo>
                    <a:pt x="53972" y="152596"/>
                  </a:lnTo>
                  <a:lnTo>
                    <a:pt x="82173" y="115220"/>
                  </a:lnTo>
                  <a:lnTo>
                    <a:pt x="115220" y="82173"/>
                  </a:lnTo>
                  <a:lnTo>
                    <a:pt x="152596" y="53972"/>
                  </a:lnTo>
                  <a:lnTo>
                    <a:pt x="193783" y="31136"/>
                  </a:lnTo>
                  <a:lnTo>
                    <a:pt x="238262" y="14183"/>
                  </a:lnTo>
                  <a:lnTo>
                    <a:pt x="285516" y="3632"/>
                  </a:lnTo>
                  <a:lnTo>
                    <a:pt x="335025" y="0"/>
                  </a:lnTo>
                  <a:lnTo>
                    <a:pt x="1674749" y="0"/>
                  </a:lnTo>
                  <a:lnTo>
                    <a:pt x="1724258" y="3632"/>
                  </a:lnTo>
                  <a:lnTo>
                    <a:pt x="1771512" y="14183"/>
                  </a:lnTo>
                  <a:lnTo>
                    <a:pt x="1815991" y="31136"/>
                  </a:lnTo>
                  <a:lnTo>
                    <a:pt x="1857178" y="53972"/>
                  </a:lnTo>
                  <a:lnTo>
                    <a:pt x="1894554" y="82173"/>
                  </a:lnTo>
                  <a:lnTo>
                    <a:pt x="1927601" y="115220"/>
                  </a:lnTo>
                  <a:lnTo>
                    <a:pt x="1955802" y="152596"/>
                  </a:lnTo>
                  <a:lnTo>
                    <a:pt x="1978638" y="193783"/>
                  </a:lnTo>
                  <a:lnTo>
                    <a:pt x="1995591" y="238262"/>
                  </a:lnTo>
                  <a:lnTo>
                    <a:pt x="2006142" y="285516"/>
                  </a:lnTo>
                  <a:lnTo>
                    <a:pt x="2009775" y="335025"/>
                  </a:lnTo>
                  <a:lnTo>
                    <a:pt x="2009775" y="1674799"/>
                  </a:lnTo>
                  <a:lnTo>
                    <a:pt x="2006142" y="1724299"/>
                  </a:lnTo>
                  <a:lnTo>
                    <a:pt x="1995591" y="1771544"/>
                  </a:lnTo>
                  <a:lnTo>
                    <a:pt x="1978638" y="1816016"/>
                  </a:lnTo>
                  <a:lnTo>
                    <a:pt x="1955802" y="1857196"/>
                  </a:lnTo>
                  <a:lnTo>
                    <a:pt x="1927601" y="1894567"/>
                  </a:lnTo>
                  <a:lnTo>
                    <a:pt x="1894554" y="1927610"/>
                  </a:lnTo>
                  <a:lnTo>
                    <a:pt x="1857178" y="1955808"/>
                  </a:lnTo>
                  <a:lnTo>
                    <a:pt x="1815991" y="1978641"/>
                  </a:lnTo>
                  <a:lnTo>
                    <a:pt x="1771512" y="1995592"/>
                  </a:lnTo>
                  <a:lnTo>
                    <a:pt x="1724258" y="2006142"/>
                  </a:lnTo>
                  <a:lnTo>
                    <a:pt x="1674749" y="2009775"/>
                  </a:lnTo>
                  <a:lnTo>
                    <a:pt x="335025" y="2009775"/>
                  </a:lnTo>
                  <a:lnTo>
                    <a:pt x="285516" y="2006142"/>
                  </a:lnTo>
                  <a:lnTo>
                    <a:pt x="238262" y="1995592"/>
                  </a:lnTo>
                  <a:lnTo>
                    <a:pt x="193783" y="1978641"/>
                  </a:lnTo>
                  <a:lnTo>
                    <a:pt x="152596" y="1955808"/>
                  </a:lnTo>
                  <a:lnTo>
                    <a:pt x="115220" y="1927610"/>
                  </a:lnTo>
                  <a:lnTo>
                    <a:pt x="82173" y="1894567"/>
                  </a:lnTo>
                  <a:lnTo>
                    <a:pt x="53972" y="1857196"/>
                  </a:lnTo>
                  <a:lnTo>
                    <a:pt x="31136" y="1816016"/>
                  </a:lnTo>
                  <a:lnTo>
                    <a:pt x="14183" y="1771544"/>
                  </a:lnTo>
                  <a:lnTo>
                    <a:pt x="3632" y="1724299"/>
                  </a:lnTo>
                  <a:lnTo>
                    <a:pt x="0" y="1674799"/>
                  </a:lnTo>
                  <a:lnTo>
                    <a:pt x="0" y="335025"/>
                  </a:lnTo>
                  <a:close/>
                </a:path>
              </a:pathLst>
            </a:custGeom>
            <a:ln w="19050">
              <a:solidFill>
                <a:srgbClr val="D91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14796" y="4441634"/>
            <a:ext cx="1697355" cy="10655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425"/>
              </a:spcBef>
            </a:pPr>
            <a:r>
              <a:rPr sz="1100" spc="-20" dirty="0">
                <a:solidFill>
                  <a:srgbClr val="006FC0"/>
                </a:solidFill>
                <a:latin typeface="Trebuchet MS"/>
                <a:cs typeface="Trebuchet MS"/>
              </a:rPr>
              <a:t>Deployment</a:t>
            </a:r>
            <a:r>
              <a:rPr sz="1100" spc="-10" dirty="0">
                <a:solidFill>
                  <a:srgbClr val="006FC0"/>
                </a:solidFill>
                <a:latin typeface="Trebuchet MS"/>
                <a:cs typeface="Trebuchet MS"/>
              </a:rPr>
              <a:t> Strategy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92500"/>
              </a:lnSpc>
              <a:spcBef>
                <a:spcPts val="430"/>
              </a:spcBef>
            </a:pPr>
            <a:r>
              <a:rPr sz="1100" b="1" spc="-55" dirty="0">
                <a:solidFill>
                  <a:srgbClr val="1F1C1F"/>
                </a:solidFill>
                <a:latin typeface="Trebuchet MS"/>
                <a:cs typeface="Trebuchet MS"/>
              </a:rPr>
              <a:t>The</a:t>
            </a:r>
            <a:r>
              <a:rPr sz="1100" b="1" spc="-11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model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supports</a:t>
            </a:r>
            <a:r>
              <a:rPr sz="1100" b="1" spc="-1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real-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time</a:t>
            </a:r>
            <a:r>
              <a:rPr sz="1100" b="1" spc="-10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fraud</a:t>
            </a:r>
            <a:r>
              <a:rPr sz="1100" b="1" spc="-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detection,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enabling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rapid</a:t>
            </a:r>
            <a:r>
              <a:rPr sz="1100" b="1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transaction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scoring</a:t>
            </a:r>
            <a:r>
              <a:rPr sz="1100" b="1" spc="-1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11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timely decision-making.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2305" y="6503465"/>
            <a:ext cx="197485" cy="2120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-25" dirty="0">
                <a:solidFill>
                  <a:srgbClr val="797979"/>
                </a:solidFill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386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347980" indent="-286385">
              <a:lnSpc>
                <a:spcPct val="118300"/>
              </a:lnSpc>
              <a:spcBef>
                <a:spcPts val="100"/>
              </a:spcBef>
              <a:buClr>
                <a:srgbClr val="EE223B"/>
              </a:buClr>
              <a:buFont typeface="Arial MT"/>
              <a:buChar char="•"/>
              <a:tabLst>
                <a:tab pos="298450" algn="l"/>
              </a:tabLst>
            </a:pPr>
            <a:r>
              <a:rPr u="none" spc="-40" dirty="0">
                <a:solidFill>
                  <a:srgbClr val="1F1C1F"/>
                </a:solidFill>
              </a:rPr>
              <a:t>Kaggle</a:t>
            </a:r>
            <a:r>
              <a:rPr u="none" spc="-175" dirty="0">
                <a:solidFill>
                  <a:srgbClr val="1F1C1F"/>
                </a:solidFill>
              </a:rPr>
              <a:t> </a:t>
            </a:r>
            <a:r>
              <a:rPr u="none" spc="-35" dirty="0">
                <a:solidFill>
                  <a:srgbClr val="1F1C1F"/>
                </a:solidFill>
              </a:rPr>
              <a:t>Credit</a:t>
            </a:r>
            <a:r>
              <a:rPr u="none" spc="-185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Card</a:t>
            </a:r>
            <a:r>
              <a:rPr u="none" spc="-70" dirty="0">
                <a:solidFill>
                  <a:srgbClr val="1F1C1F"/>
                </a:solidFill>
              </a:rPr>
              <a:t> </a:t>
            </a:r>
            <a:r>
              <a:rPr u="none" spc="-40" dirty="0">
                <a:solidFill>
                  <a:srgbClr val="1F1C1F"/>
                </a:solidFill>
              </a:rPr>
              <a:t>Fraud</a:t>
            </a:r>
            <a:r>
              <a:rPr u="none" spc="-155" dirty="0">
                <a:solidFill>
                  <a:srgbClr val="1F1C1F"/>
                </a:solidFill>
              </a:rPr>
              <a:t> </a:t>
            </a:r>
            <a:r>
              <a:rPr u="none" spc="-35" dirty="0">
                <a:solidFill>
                  <a:srgbClr val="1F1C1F"/>
                </a:solidFill>
              </a:rPr>
              <a:t>Detection</a:t>
            </a:r>
            <a:r>
              <a:rPr u="none" spc="-140" dirty="0">
                <a:solidFill>
                  <a:srgbClr val="1F1C1F"/>
                </a:solidFill>
              </a:rPr>
              <a:t> </a:t>
            </a:r>
            <a:r>
              <a:rPr u="none" spc="-50" dirty="0">
                <a:solidFill>
                  <a:srgbClr val="1F1C1F"/>
                </a:solidFill>
              </a:rPr>
              <a:t>dataset:</a:t>
            </a:r>
            <a:r>
              <a:rPr u="none" spc="-80" dirty="0">
                <a:solidFill>
                  <a:srgbClr val="1F1C1F"/>
                </a:solidFill>
              </a:rPr>
              <a:t> </a:t>
            </a:r>
            <a:r>
              <a:rPr spc="-75" dirty="0">
                <a:hlinkClick r:id="rId2"/>
              </a:rPr>
              <a:t>https://www.kaggle.com/mlg-</a:t>
            </a:r>
            <a:r>
              <a:rPr u="none" spc="-75" dirty="0"/>
              <a:t> </a:t>
            </a:r>
            <a:r>
              <a:rPr spc="-10" dirty="0">
                <a:hlinkClick r:id="rId2"/>
              </a:rPr>
              <a:t>ulb/creditcardfraud</a:t>
            </a:r>
          </a:p>
          <a:p>
            <a:pPr marL="298450" indent="-285750">
              <a:lnSpc>
                <a:spcPct val="100000"/>
              </a:lnSpc>
              <a:spcBef>
                <a:spcPts val="465"/>
              </a:spcBef>
              <a:buClr>
                <a:srgbClr val="EE223B"/>
              </a:buClr>
              <a:buFont typeface="Arial MT"/>
              <a:buChar char="•"/>
              <a:tabLst>
                <a:tab pos="298450" algn="l"/>
              </a:tabLst>
            </a:pPr>
            <a:r>
              <a:rPr u="none" spc="-50" dirty="0">
                <a:solidFill>
                  <a:srgbClr val="1F1C1F"/>
                </a:solidFill>
              </a:rPr>
              <a:t>Breiman,</a:t>
            </a:r>
            <a:r>
              <a:rPr u="none" spc="-100" dirty="0">
                <a:solidFill>
                  <a:srgbClr val="1F1C1F"/>
                </a:solidFill>
              </a:rPr>
              <a:t> </a:t>
            </a:r>
            <a:r>
              <a:rPr u="none" spc="-95" dirty="0">
                <a:solidFill>
                  <a:srgbClr val="1F1C1F"/>
                </a:solidFill>
              </a:rPr>
              <a:t>L.</a:t>
            </a:r>
            <a:r>
              <a:rPr u="none" spc="-185" dirty="0">
                <a:solidFill>
                  <a:srgbClr val="1F1C1F"/>
                </a:solidFill>
              </a:rPr>
              <a:t> </a:t>
            </a:r>
            <a:r>
              <a:rPr u="none" spc="-60" dirty="0">
                <a:solidFill>
                  <a:srgbClr val="1F1C1F"/>
                </a:solidFill>
              </a:rPr>
              <a:t>(2001).</a:t>
            </a:r>
            <a:r>
              <a:rPr u="none" spc="-185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"Random</a:t>
            </a:r>
            <a:r>
              <a:rPr u="none" spc="-65" dirty="0">
                <a:solidFill>
                  <a:srgbClr val="1F1C1F"/>
                </a:solidFill>
              </a:rPr>
              <a:t> </a:t>
            </a:r>
            <a:r>
              <a:rPr u="none" spc="-50" dirty="0">
                <a:solidFill>
                  <a:srgbClr val="1F1C1F"/>
                </a:solidFill>
              </a:rPr>
              <a:t>Forests."</a:t>
            </a:r>
            <a:r>
              <a:rPr u="none" spc="-95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Machine</a:t>
            </a:r>
            <a:r>
              <a:rPr u="none" spc="-80" dirty="0">
                <a:solidFill>
                  <a:srgbClr val="1F1C1F"/>
                </a:solidFill>
              </a:rPr>
              <a:t> </a:t>
            </a:r>
            <a:r>
              <a:rPr u="none" spc="-60" dirty="0">
                <a:solidFill>
                  <a:srgbClr val="1F1C1F"/>
                </a:solidFill>
              </a:rPr>
              <a:t>Learning,</a:t>
            </a:r>
            <a:r>
              <a:rPr u="none" spc="-100" dirty="0">
                <a:solidFill>
                  <a:srgbClr val="1F1C1F"/>
                </a:solidFill>
              </a:rPr>
              <a:t> </a:t>
            </a:r>
            <a:r>
              <a:rPr u="none" spc="-85" dirty="0">
                <a:solidFill>
                  <a:srgbClr val="1F1C1F"/>
                </a:solidFill>
              </a:rPr>
              <a:t>45(1),</a:t>
            </a:r>
            <a:r>
              <a:rPr u="none" spc="-95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5-</a:t>
            </a:r>
            <a:r>
              <a:rPr u="none" spc="-25" dirty="0">
                <a:solidFill>
                  <a:srgbClr val="1F1C1F"/>
                </a:solidFill>
              </a:rPr>
              <a:t>32.</a:t>
            </a:r>
          </a:p>
          <a:p>
            <a:pPr marL="298450" marR="5080" indent="-286385">
              <a:lnSpc>
                <a:spcPct val="120000"/>
              </a:lnSpc>
              <a:spcBef>
                <a:spcPts val="40"/>
              </a:spcBef>
              <a:buClr>
                <a:srgbClr val="EE223B"/>
              </a:buClr>
              <a:buFont typeface="Arial MT"/>
              <a:buChar char="•"/>
              <a:tabLst>
                <a:tab pos="298450" algn="l"/>
              </a:tabLst>
            </a:pPr>
            <a:r>
              <a:rPr u="none" spc="-10" dirty="0">
                <a:solidFill>
                  <a:srgbClr val="1F1C1F"/>
                </a:solidFill>
              </a:rPr>
              <a:t>Chen,</a:t>
            </a:r>
            <a:r>
              <a:rPr u="none" spc="-204" dirty="0">
                <a:solidFill>
                  <a:srgbClr val="1F1C1F"/>
                </a:solidFill>
              </a:rPr>
              <a:t> </a:t>
            </a:r>
            <a:r>
              <a:rPr u="none" spc="-210" dirty="0">
                <a:solidFill>
                  <a:srgbClr val="1F1C1F"/>
                </a:solidFill>
              </a:rPr>
              <a:t>T., </a:t>
            </a:r>
            <a:r>
              <a:rPr u="none" spc="75" dirty="0">
                <a:solidFill>
                  <a:srgbClr val="1F1C1F"/>
                </a:solidFill>
              </a:rPr>
              <a:t>C</a:t>
            </a:r>
            <a:r>
              <a:rPr u="none" spc="-80" dirty="0">
                <a:solidFill>
                  <a:srgbClr val="1F1C1F"/>
                </a:solidFill>
              </a:rPr>
              <a:t> </a:t>
            </a:r>
            <a:r>
              <a:rPr u="none" spc="-45" dirty="0">
                <a:solidFill>
                  <a:srgbClr val="1F1C1F"/>
                </a:solidFill>
              </a:rPr>
              <a:t>Guestrin,</a:t>
            </a:r>
            <a:r>
              <a:rPr u="none" spc="-120" dirty="0">
                <a:solidFill>
                  <a:srgbClr val="1F1C1F"/>
                </a:solidFill>
              </a:rPr>
              <a:t> </a:t>
            </a:r>
            <a:r>
              <a:rPr u="none" spc="-60" dirty="0">
                <a:solidFill>
                  <a:srgbClr val="1F1C1F"/>
                </a:solidFill>
              </a:rPr>
              <a:t>C.</a:t>
            </a:r>
            <a:r>
              <a:rPr u="none" spc="-120" dirty="0">
                <a:solidFill>
                  <a:srgbClr val="1F1C1F"/>
                </a:solidFill>
              </a:rPr>
              <a:t> </a:t>
            </a:r>
            <a:r>
              <a:rPr u="none" spc="-70" dirty="0">
                <a:solidFill>
                  <a:srgbClr val="1F1C1F"/>
                </a:solidFill>
              </a:rPr>
              <a:t>(2016).</a:t>
            </a:r>
            <a:r>
              <a:rPr u="none" spc="-125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"XGBoost:</a:t>
            </a:r>
            <a:r>
              <a:rPr u="none" spc="-200" dirty="0">
                <a:solidFill>
                  <a:srgbClr val="1F1C1F"/>
                </a:solidFill>
              </a:rPr>
              <a:t> </a:t>
            </a:r>
            <a:r>
              <a:rPr u="none" spc="-20" dirty="0">
                <a:solidFill>
                  <a:srgbClr val="1F1C1F"/>
                </a:solidFill>
              </a:rPr>
              <a:t>A</a:t>
            </a:r>
            <a:r>
              <a:rPr u="none" spc="-140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Scalable</a:t>
            </a:r>
            <a:r>
              <a:rPr u="none" spc="-185" dirty="0">
                <a:solidFill>
                  <a:srgbClr val="1F1C1F"/>
                </a:solidFill>
              </a:rPr>
              <a:t> </a:t>
            </a:r>
            <a:r>
              <a:rPr u="none" spc="-125" dirty="0">
                <a:solidFill>
                  <a:srgbClr val="1F1C1F"/>
                </a:solidFill>
              </a:rPr>
              <a:t>Tree</a:t>
            </a:r>
            <a:r>
              <a:rPr u="none" spc="-180" dirty="0">
                <a:solidFill>
                  <a:srgbClr val="1F1C1F"/>
                </a:solidFill>
              </a:rPr>
              <a:t> </a:t>
            </a:r>
            <a:r>
              <a:rPr u="none" spc="-10" dirty="0">
                <a:solidFill>
                  <a:srgbClr val="1F1C1F"/>
                </a:solidFill>
              </a:rPr>
              <a:t>Boosting</a:t>
            </a:r>
            <a:r>
              <a:rPr u="none" spc="-100" dirty="0">
                <a:solidFill>
                  <a:srgbClr val="1F1C1F"/>
                </a:solidFill>
              </a:rPr>
              <a:t> </a:t>
            </a:r>
            <a:r>
              <a:rPr u="none" spc="-10" dirty="0">
                <a:solidFill>
                  <a:srgbClr val="1F1C1F"/>
                </a:solidFill>
              </a:rPr>
              <a:t>System." </a:t>
            </a:r>
            <a:r>
              <a:rPr u="none" spc="-20" dirty="0">
                <a:solidFill>
                  <a:srgbClr val="1F1C1F"/>
                </a:solidFill>
              </a:rPr>
              <a:t>Proceedings</a:t>
            </a:r>
            <a:r>
              <a:rPr u="none" spc="-100" dirty="0">
                <a:solidFill>
                  <a:srgbClr val="1F1C1F"/>
                </a:solidFill>
              </a:rPr>
              <a:t> </a:t>
            </a:r>
            <a:r>
              <a:rPr u="none" spc="-65" dirty="0">
                <a:solidFill>
                  <a:srgbClr val="1F1C1F"/>
                </a:solidFill>
              </a:rPr>
              <a:t>of</a:t>
            </a:r>
            <a:r>
              <a:rPr u="none" spc="-140" dirty="0">
                <a:solidFill>
                  <a:srgbClr val="1F1C1F"/>
                </a:solidFill>
              </a:rPr>
              <a:t> </a:t>
            </a:r>
            <a:r>
              <a:rPr u="none" spc="-60" dirty="0">
                <a:solidFill>
                  <a:srgbClr val="1F1C1F"/>
                </a:solidFill>
              </a:rPr>
              <a:t>the</a:t>
            </a:r>
            <a:r>
              <a:rPr u="none" spc="-95" dirty="0">
                <a:solidFill>
                  <a:srgbClr val="1F1C1F"/>
                </a:solidFill>
              </a:rPr>
              <a:t> </a:t>
            </a:r>
            <a:r>
              <a:rPr u="none" spc="-20" dirty="0">
                <a:solidFill>
                  <a:srgbClr val="1F1C1F"/>
                </a:solidFill>
              </a:rPr>
              <a:t>22nd</a:t>
            </a:r>
            <a:r>
              <a:rPr u="none" spc="-80" dirty="0">
                <a:solidFill>
                  <a:srgbClr val="1F1C1F"/>
                </a:solidFill>
              </a:rPr>
              <a:t> </a:t>
            </a:r>
            <a:r>
              <a:rPr u="none" spc="75" dirty="0">
                <a:solidFill>
                  <a:srgbClr val="1F1C1F"/>
                </a:solidFill>
              </a:rPr>
              <a:t>ACM</a:t>
            </a:r>
            <a:r>
              <a:rPr u="none" spc="-120" dirty="0">
                <a:solidFill>
                  <a:srgbClr val="1F1C1F"/>
                </a:solidFill>
              </a:rPr>
              <a:t> </a:t>
            </a:r>
            <a:r>
              <a:rPr u="none" spc="65" dirty="0">
                <a:solidFill>
                  <a:srgbClr val="1F1C1F"/>
                </a:solidFill>
              </a:rPr>
              <a:t>SIGKDD</a:t>
            </a:r>
            <a:r>
              <a:rPr u="none" spc="-165" dirty="0">
                <a:solidFill>
                  <a:srgbClr val="1F1C1F"/>
                </a:solidFill>
              </a:rPr>
              <a:t> </a:t>
            </a:r>
            <a:r>
              <a:rPr u="none" spc="-60" dirty="0">
                <a:solidFill>
                  <a:srgbClr val="1F1C1F"/>
                </a:solidFill>
              </a:rPr>
              <a:t>International</a:t>
            </a:r>
            <a:r>
              <a:rPr u="none" spc="-140" dirty="0">
                <a:solidFill>
                  <a:srgbClr val="1F1C1F"/>
                </a:solidFill>
              </a:rPr>
              <a:t> </a:t>
            </a:r>
            <a:r>
              <a:rPr u="none" spc="-25" dirty="0">
                <a:solidFill>
                  <a:srgbClr val="1F1C1F"/>
                </a:solidFill>
              </a:rPr>
              <a:t>Conference</a:t>
            </a:r>
            <a:r>
              <a:rPr u="none" spc="-180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on</a:t>
            </a:r>
            <a:r>
              <a:rPr u="none" spc="-140" dirty="0">
                <a:solidFill>
                  <a:srgbClr val="1F1C1F"/>
                </a:solidFill>
              </a:rPr>
              <a:t> </a:t>
            </a:r>
            <a:r>
              <a:rPr u="none" spc="-10" dirty="0">
                <a:solidFill>
                  <a:srgbClr val="1F1C1F"/>
                </a:solidFill>
              </a:rPr>
              <a:t>Knowledge Discovery</a:t>
            </a:r>
            <a:r>
              <a:rPr u="none" spc="-140" dirty="0">
                <a:solidFill>
                  <a:srgbClr val="1F1C1F"/>
                </a:solidFill>
              </a:rPr>
              <a:t> </a:t>
            </a:r>
            <a:r>
              <a:rPr u="none" dirty="0">
                <a:solidFill>
                  <a:srgbClr val="1F1C1F"/>
                </a:solidFill>
              </a:rPr>
              <a:t>and</a:t>
            </a:r>
            <a:r>
              <a:rPr u="none" spc="-175" dirty="0">
                <a:solidFill>
                  <a:srgbClr val="1F1C1F"/>
                </a:solidFill>
              </a:rPr>
              <a:t> </a:t>
            </a:r>
            <a:r>
              <a:rPr u="none" spc="-10" dirty="0">
                <a:solidFill>
                  <a:srgbClr val="1F1C1F"/>
                </a:solidFill>
              </a:rPr>
              <a:t>Data</a:t>
            </a:r>
            <a:r>
              <a:rPr u="none" spc="-125" dirty="0">
                <a:solidFill>
                  <a:srgbClr val="1F1C1F"/>
                </a:solidFill>
              </a:rPr>
              <a:t> </a:t>
            </a:r>
            <a:r>
              <a:rPr u="none" spc="-45" dirty="0">
                <a:solidFill>
                  <a:srgbClr val="1F1C1F"/>
                </a:solidFill>
              </a:rPr>
              <a:t>Mining,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30" dirty="0">
                <a:solidFill>
                  <a:srgbClr val="1F1C1F"/>
                </a:solidFill>
              </a:rPr>
              <a:t>785-</a:t>
            </a:r>
            <a:r>
              <a:rPr u="none" spc="-20" dirty="0">
                <a:solidFill>
                  <a:srgbClr val="1F1C1F"/>
                </a:solidFill>
              </a:rPr>
              <a:t>794.</a:t>
            </a:r>
          </a:p>
          <a:p>
            <a:pPr marL="298450" indent="-286385">
              <a:lnSpc>
                <a:spcPct val="100000"/>
              </a:lnSpc>
              <a:spcBef>
                <a:spcPts val="390"/>
              </a:spcBef>
              <a:buClr>
                <a:srgbClr val="EE223B"/>
              </a:buClr>
              <a:buFont typeface="Arial MT"/>
              <a:buChar char="•"/>
              <a:tabLst>
                <a:tab pos="298450" algn="l"/>
              </a:tabLst>
            </a:pPr>
            <a:r>
              <a:rPr u="none" spc="-20" dirty="0">
                <a:solidFill>
                  <a:srgbClr val="1F1C1F"/>
                </a:solidFill>
              </a:rPr>
              <a:t>Chawla,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25" dirty="0">
                <a:solidFill>
                  <a:srgbClr val="1F1C1F"/>
                </a:solidFill>
              </a:rPr>
              <a:t>N.</a:t>
            </a:r>
            <a:r>
              <a:rPr u="none" spc="-210" dirty="0">
                <a:solidFill>
                  <a:srgbClr val="1F1C1F"/>
                </a:solidFill>
              </a:rPr>
              <a:t> </a:t>
            </a:r>
            <a:r>
              <a:rPr u="none" spc="-190" dirty="0">
                <a:solidFill>
                  <a:srgbClr val="1F1C1F"/>
                </a:solidFill>
              </a:rPr>
              <a:t>V.,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85" dirty="0">
                <a:solidFill>
                  <a:srgbClr val="1F1C1F"/>
                </a:solidFill>
              </a:rPr>
              <a:t>Bowyer,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85" dirty="0">
                <a:solidFill>
                  <a:srgbClr val="1F1C1F"/>
                </a:solidFill>
              </a:rPr>
              <a:t>K.</a:t>
            </a:r>
            <a:r>
              <a:rPr u="none" spc="-210" dirty="0">
                <a:solidFill>
                  <a:srgbClr val="1F1C1F"/>
                </a:solidFill>
              </a:rPr>
              <a:t> </a:t>
            </a:r>
            <a:r>
              <a:rPr u="none" spc="-125" dirty="0">
                <a:solidFill>
                  <a:srgbClr val="1F1C1F"/>
                </a:solidFill>
              </a:rPr>
              <a:t>W.,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45" dirty="0">
                <a:solidFill>
                  <a:srgbClr val="1F1C1F"/>
                </a:solidFill>
              </a:rPr>
              <a:t>Hall,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95" dirty="0">
                <a:solidFill>
                  <a:srgbClr val="1F1C1F"/>
                </a:solidFill>
              </a:rPr>
              <a:t>L.</a:t>
            </a:r>
            <a:r>
              <a:rPr u="none" spc="-215" dirty="0">
                <a:solidFill>
                  <a:srgbClr val="1F1C1F"/>
                </a:solidFill>
              </a:rPr>
              <a:t> </a:t>
            </a:r>
            <a:r>
              <a:rPr u="none" spc="-90" dirty="0">
                <a:solidFill>
                  <a:srgbClr val="1F1C1F"/>
                </a:solidFill>
              </a:rPr>
              <a:t>O.,</a:t>
            </a:r>
            <a:r>
              <a:rPr u="none" spc="-210" dirty="0">
                <a:solidFill>
                  <a:srgbClr val="1F1C1F"/>
                </a:solidFill>
              </a:rPr>
              <a:t> </a:t>
            </a:r>
            <a:r>
              <a:rPr u="none" spc="75" dirty="0">
                <a:solidFill>
                  <a:srgbClr val="1F1C1F"/>
                </a:solidFill>
              </a:rPr>
              <a:t>C</a:t>
            </a:r>
            <a:r>
              <a:rPr u="none" spc="-95" dirty="0">
                <a:solidFill>
                  <a:srgbClr val="1F1C1F"/>
                </a:solidFill>
              </a:rPr>
              <a:t> </a:t>
            </a:r>
            <a:r>
              <a:rPr u="none" spc="-85" dirty="0">
                <a:solidFill>
                  <a:srgbClr val="1F1C1F"/>
                </a:solidFill>
              </a:rPr>
              <a:t>Kegelmeyer,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110" dirty="0">
                <a:solidFill>
                  <a:srgbClr val="1F1C1F"/>
                </a:solidFill>
              </a:rPr>
              <a:t>W.</a:t>
            </a:r>
            <a:r>
              <a:rPr u="none" spc="-130" dirty="0">
                <a:solidFill>
                  <a:srgbClr val="1F1C1F"/>
                </a:solidFill>
              </a:rPr>
              <a:t> </a:t>
            </a:r>
            <a:r>
              <a:rPr u="none" spc="-210" dirty="0">
                <a:solidFill>
                  <a:srgbClr val="1F1C1F"/>
                </a:solidFill>
              </a:rPr>
              <a:t>P.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70" dirty="0">
                <a:solidFill>
                  <a:srgbClr val="1F1C1F"/>
                </a:solidFill>
              </a:rPr>
              <a:t>(2002).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10" dirty="0">
                <a:solidFill>
                  <a:srgbClr val="1F1C1F"/>
                </a:solidFill>
              </a:rPr>
              <a:t>"SMOTE:</a:t>
            </a:r>
          </a:p>
          <a:p>
            <a:pPr marL="298450" marR="178435">
              <a:lnSpc>
                <a:spcPct val="118300"/>
              </a:lnSpc>
              <a:spcBef>
                <a:spcPts val="75"/>
              </a:spcBef>
            </a:pPr>
            <a:r>
              <a:rPr u="none" spc="-40" dirty="0">
                <a:solidFill>
                  <a:srgbClr val="1F1C1F"/>
                </a:solidFill>
              </a:rPr>
              <a:t>Synthetic</a:t>
            </a:r>
            <a:r>
              <a:rPr u="none" spc="-170" dirty="0">
                <a:solidFill>
                  <a:srgbClr val="1F1C1F"/>
                </a:solidFill>
              </a:rPr>
              <a:t> </a:t>
            </a:r>
            <a:r>
              <a:rPr u="none" spc="-45" dirty="0">
                <a:solidFill>
                  <a:srgbClr val="1F1C1F"/>
                </a:solidFill>
              </a:rPr>
              <a:t>Minority</a:t>
            </a:r>
            <a:r>
              <a:rPr u="none" spc="-180" dirty="0">
                <a:solidFill>
                  <a:srgbClr val="1F1C1F"/>
                </a:solidFill>
              </a:rPr>
              <a:t> </a:t>
            </a:r>
            <a:r>
              <a:rPr u="none" spc="-55" dirty="0">
                <a:solidFill>
                  <a:srgbClr val="1F1C1F"/>
                </a:solidFill>
              </a:rPr>
              <a:t>Over-</a:t>
            </a:r>
            <a:r>
              <a:rPr u="none" dirty="0">
                <a:solidFill>
                  <a:srgbClr val="1F1C1F"/>
                </a:solidFill>
              </a:rPr>
              <a:t>sampling</a:t>
            </a:r>
            <a:r>
              <a:rPr u="none" spc="-170" dirty="0">
                <a:solidFill>
                  <a:srgbClr val="1F1C1F"/>
                </a:solidFill>
              </a:rPr>
              <a:t> </a:t>
            </a:r>
            <a:r>
              <a:rPr u="none" spc="-80" dirty="0">
                <a:solidFill>
                  <a:srgbClr val="1F1C1F"/>
                </a:solidFill>
              </a:rPr>
              <a:t>Technique."</a:t>
            </a:r>
            <a:r>
              <a:rPr u="none" spc="-185" dirty="0">
                <a:solidFill>
                  <a:srgbClr val="1F1C1F"/>
                </a:solidFill>
              </a:rPr>
              <a:t> </a:t>
            </a:r>
            <a:r>
              <a:rPr u="none" spc="-60" dirty="0">
                <a:solidFill>
                  <a:srgbClr val="1F1C1F"/>
                </a:solidFill>
              </a:rPr>
              <a:t>Journal</a:t>
            </a:r>
            <a:r>
              <a:rPr u="none" spc="-135" dirty="0">
                <a:solidFill>
                  <a:srgbClr val="1F1C1F"/>
                </a:solidFill>
              </a:rPr>
              <a:t> </a:t>
            </a:r>
            <a:r>
              <a:rPr u="none" spc="-65" dirty="0">
                <a:solidFill>
                  <a:srgbClr val="1F1C1F"/>
                </a:solidFill>
              </a:rPr>
              <a:t>of</a:t>
            </a:r>
            <a:r>
              <a:rPr u="none" spc="-130" dirty="0">
                <a:solidFill>
                  <a:srgbClr val="1F1C1F"/>
                </a:solidFill>
              </a:rPr>
              <a:t> </a:t>
            </a:r>
            <a:r>
              <a:rPr u="none" spc="-75" dirty="0">
                <a:solidFill>
                  <a:srgbClr val="1F1C1F"/>
                </a:solidFill>
              </a:rPr>
              <a:t>Artificial</a:t>
            </a:r>
            <a:r>
              <a:rPr u="none" spc="-130" dirty="0">
                <a:solidFill>
                  <a:srgbClr val="1F1C1F"/>
                </a:solidFill>
              </a:rPr>
              <a:t> </a:t>
            </a:r>
            <a:r>
              <a:rPr u="none" spc="-10" dirty="0">
                <a:solidFill>
                  <a:srgbClr val="1F1C1F"/>
                </a:solidFill>
              </a:rPr>
              <a:t>Intelligence </a:t>
            </a:r>
            <a:r>
              <a:rPr u="none" spc="-20" dirty="0">
                <a:solidFill>
                  <a:srgbClr val="1F1C1F"/>
                </a:solidFill>
              </a:rPr>
              <a:t>Research,</a:t>
            </a:r>
            <a:r>
              <a:rPr u="none" spc="-120" dirty="0">
                <a:solidFill>
                  <a:srgbClr val="1F1C1F"/>
                </a:solidFill>
              </a:rPr>
              <a:t> </a:t>
            </a:r>
            <a:r>
              <a:rPr u="none" spc="-70" dirty="0">
                <a:solidFill>
                  <a:srgbClr val="1F1C1F"/>
                </a:solidFill>
              </a:rPr>
              <a:t>16,</a:t>
            </a:r>
            <a:r>
              <a:rPr u="none" spc="-120" dirty="0">
                <a:solidFill>
                  <a:srgbClr val="1F1C1F"/>
                </a:solidFill>
              </a:rPr>
              <a:t> </a:t>
            </a:r>
            <a:r>
              <a:rPr u="none" spc="-10" dirty="0">
                <a:solidFill>
                  <a:srgbClr val="1F1C1F"/>
                </a:solidFill>
              </a:rPr>
              <a:t>321-</a:t>
            </a:r>
            <a:r>
              <a:rPr u="none" spc="-20" dirty="0">
                <a:solidFill>
                  <a:srgbClr val="1F1C1F"/>
                </a:solidFill>
              </a:rPr>
              <a:t>357.</a:t>
            </a:r>
          </a:p>
        </p:txBody>
      </p:sp>
      <p:sp>
        <p:nvSpPr>
          <p:cNvPr id="4" name="object 4"/>
          <p:cNvSpPr/>
          <p:nvPr/>
        </p:nvSpPr>
        <p:spPr>
          <a:xfrm>
            <a:off x="1600200" y="1295400"/>
            <a:ext cx="9124950" cy="4210050"/>
          </a:xfrm>
          <a:custGeom>
            <a:avLst/>
            <a:gdLst/>
            <a:ahLst/>
            <a:cxnLst/>
            <a:rect l="l" t="t" r="r" b="b"/>
            <a:pathLst>
              <a:path w="9124950" h="4210050">
                <a:moveTo>
                  <a:pt x="0" y="4210050"/>
                </a:moveTo>
                <a:lnTo>
                  <a:pt x="9124950" y="4210050"/>
                </a:lnTo>
                <a:lnTo>
                  <a:pt x="9124950" y="0"/>
                </a:lnTo>
                <a:lnTo>
                  <a:pt x="0" y="0"/>
                </a:lnTo>
                <a:lnTo>
                  <a:pt x="0" y="4210050"/>
                </a:lnTo>
                <a:close/>
              </a:path>
            </a:pathLst>
          </a:custGeom>
          <a:ln w="19050">
            <a:solidFill>
              <a:srgbClr val="2D25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304" y="2843529"/>
            <a:ext cx="4235450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dirty="0">
                <a:solidFill>
                  <a:srgbClr val="3D25D0"/>
                </a:solidFill>
              </a:rPr>
              <a:t>Thank</a:t>
            </a:r>
            <a:r>
              <a:rPr sz="6600" spc="-160" dirty="0">
                <a:solidFill>
                  <a:srgbClr val="3D25D0"/>
                </a:solidFill>
              </a:rPr>
              <a:t> </a:t>
            </a:r>
            <a:r>
              <a:rPr sz="6600" spc="-145" dirty="0">
                <a:solidFill>
                  <a:srgbClr val="3D25D0"/>
                </a:solidFill>
              </a:rPr>
              <a:t>You</a:t>
            </a:r>
            <a:endParaRPr sz="6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1825" y="6400800"/>
              <a:ext cx="923925" cy="171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525" y="6162675"/>
              <a:ext cx="1285875" cy="4572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81270" y="51752"/>
            <a:ext cx="14281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</a:rPr>
              <a:t>Agenda</a:t>
            </a:r>
            <a:endParaRPr sz="3000"/>
          </a:p>
        </p:txBody>
      </p:sp>
      <p:grpSp>
        <p:nvGrpSpPr>
          <p:cNvPr id="7" name="object 7"/>
          <p:cNvGrpSpPr/>
          <p:nvPr/>
        </p:nvGrpSpPr>
        <p:grpSpPr>
          <a:xfrm>
            <a:off x="1666875" y="895350"/>
            <a:ext cx="7867650" cy="5438775"/>
            <a:chOff x="1666875" y="895350"/>
            <a:chExt cx="7867650" cy="5438775"/>
          </a:xfrm>
        </p:grpSpPr>
        <p:sp>
          <p:nvSpPr>
            <p:cNvPr id="8" name="object 8"/>
            <p:cNvSpPr/>
            <p:nvPr/>
          </p:nvSpPr>
          <p:spPr>
            <a:xfrm>
              <a:off x="2438400" y="904875"/>
              <a:ext cx="7086600" cy="1504950"/>
            </a:xfrm>
            <a:custGeom>
              <a:avLst/>
              <a:gdLst/>
              <a:ahLst/>
              <a:cxnLst/>
              <a:rect l="l" t="t" r="r" b="b"/>
              <a:pathLst>
                <a:path w="7086600" h="1504950">
                  <a:moveTo>
                    <a:pt x="7086600" y="0"/>
                  </a:moveTo>
                  <a:lnTo>
                    <a:pt x="752475" y="0"/>
                  </a:lnTo>
                  <a:lnTo>
                    <a:pt x="0" y="752475"/>
                  </a:lnTo>
                  <a:lnTo>
                    <a:pt x="752475" y="1504950"/>
                  </a:lnTo>
                  <a:lnTo>
                    <a:pt x="7086600" y="150495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904875"/>
              <a:ext cx="7086600" cy="1504950"/>
            </a:xfrm>
            <a:custGeom>
              <a:avLst/>
              <a:gdLst/>
              <a:ahLst/>
              <a:cxnLst/>
              <a:rect l="l" t="t" r="r" b="b"/>
              <a:pathLst>
                <a:path w="7086600" h="1504950">
                  <a:moveTo>
                    <a:pt x="7086600" y="1504950"/>
                  </a:moveTo>
                  <a:lnTo>
                    <a:pt x="752475" y="1504950"/>
                  </a:lnTo>
                  <a:lnTo>
                    <a:pt x="0" y="752475"/>
                  </a:lnTo>
                  <a:lnTo>
                    <a:pt x="752475" y="0"/>
                  </a:lnTo>
                  <a:lnTo>
                    <a:pt x="7086600" y="0"/>
                  </a:lnTo>
                  <a:lnTo>
                    <a:pt x="7086600" y="15049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400" y="904875"/>
              <a:ext cx="1514475" cy="1504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76400" y="904875"/>
              <a:ext cx="1514475" cy="1504950"/>
            </a:xfrm>
            <a:custGeom>
              <a:avLst/>
              <a:gdLst/>
              <a:ahLst/>
              <a:cxnLst/>
              <a:rect l="l" t="t" r="r" b="b"/>
              <a:pathLst>
                <a:path w="1514475" h="1504950">
                  <a:moveTo>
                    <a:pt x="0" y="752475"/>
                  </a:moveTo>
                  <a:lnTo>
                    <a:pt x="1490" y="704891"/>
                  </a:lnTo>
                  <a:lnTo>
                    <a:pt x="5901" y="658093"/>
                  </a:lnTo>
                  <a:lnTo>
                    <a:pt x="13144" y="612169"/>
                  </a:lnTo>
                  <a:lnTo>
                    <a:pt x="23130" y="567208"/>
                  </a:lnTo>
                  <a:lnTo>
                    <a:pt x="35772" y="523297"/>
                  </a:lnTo>
                  <a:lnTo>
                    <a:pt x="50979" y="480524"/>
                  </a:lnTo>
                  <a:lnTo>
                    <a:pt x="68663" y="438979"/>
                  </a:lnTo>
                  <a:lnTo>
                    <a:pt x="88736" y="398748"/>
                  </a:lnTo>
                  <a:lnTo>
                    <a:pt x="111109" y="359921"/>
                  </a:lnTo>
                  <a:lnTo>
                    <a:pt x="135692" y="322585"/>
                  </a:lnTo>
                  <a:lnTo>
                    <a:pt x="162398" y="286829"/>
                  </a:lnTo>
                  <a:lnTo>
                    <a:pt x="191137" y="252741"/>
                  </a:lnTo>
                  <a:lnTo>
                    <a:pt x="221821" y="220408"/>
                  </a:lnTo>
                  <a:lnTo>
                    <a:pt x="254361" y="189920"/>
                  </a:lnTo>
                  <a:lnTo>
                    <a:pt x="288668" y="161363"/>
                  </a:lnTo>
                  <a:lnTo>
                    <a:pt x="324653" y="134828"/>
                  </a:lnTo>
                  <a:lnTo>
                    <a:pt x="362229" y="110401"/>
                  </a:lnTo>
                  <a:lnTo>
                    <a:pt x="401305" y="88171"/>
                  </a:lnTo>
                  <a:lnTo>
                    <a:pt x="441793" y="68226"/>
                  </a:lnTo>
                  <a:lnTo>
                    <a:pt x="483605" y="50654"/>
                  </a:lnTo>
                  <a:lnTo>
                    <a:pt x="526652" y="35544"/>
                  </a:lnTo>
                  <a:lnTo>
                    <a:pt x="570845" y="22983"/>
                  </a:lnTo>
                  <a:lnTo>
                    <a:pt x="616095" y="13060"/>
                  </a:lnTo>
                  <a:lnTo>
                    <a:pt x="662313" y="5863"/>
                  </a:lnTo>
                  <a:lnTo>
                    <a:pt x="709411" y="1480"/>
                  </a:lnTo>
                  <a:lnTo>
                    <a:pt x="757301" y="0"/>
                  </a:lnTo>
                  <a:lnTo>
                    <a:pt x="805176" y="1480"/>
                  </a:lnTo>
                  <a:lnTo>
                    <a:pt x="852261" y="5863"/>
                  </a:lnTo>
                  <a:lnTo>
                    <a:pt x="898467" y="13060"/>
                  </a:lnTo>
                  <a:lnTo>
                    <a:pt x="943706" y="22983"/>
                  </a:lnTo>
                  <a:lnTo>
                    <a:pt x="987889" y="35544"/>
                  </a:lnTo>
                  <a:lnTo>
                    <a:pt x="1030926" y="50654"/>
                  </a:lnTo>
                  <a:lnTo>
                    <a:pt x="1072730" y="68226"/>
                  </a:lnTo>
                  <a:lnTo>
                    <a:pt x="1113211" y="88171"/>
                  </a:lnTo>
                  <a:lnTo>
                    <a:pt x="1152281" y="110401"/>
                  </a:lnTo>
                  <a:lnTo>
                    <a:pt x="1189850" y="134828"/>
                  </a:lnTo>
                  <a:lnTo>
                    <a:pt x="1225831" y="161363"/>
                  </a:lnTo>
                  <a:lnTo>
                    <a:pt x="1260133" y="189920"/>
                  </a:lnTo>
                  <a:lnTo>
                    <a:pt x="1292669" y="220408"/>
                  </a:lnTo>
                  <a:lnTo>
                    <a:pt x="1323350" y="252741"/>
                  </a:lnTo>
                  <a:lnTo>
                    <a:pt x="1352086" y="286829"/>
                  </a:lnTo>
                  <a:lnTo>
                    <a:pt x="1378789" y="322585"/>
                  </a:lnTo>
                  <a:lnTo>
                    <a:pt x="1403371" y="359921"/>
                  </a:lnTo>
                  <a:lnTo>
                    <a:pt x="1425742" y="398748"/>
                  </a:lnTo>
                  <a:lnTo>
                    <a:pt x="1445813" y="438979"/>
                  </a:lnTo>
                  <a:lnTo>
                    <a:pt x="1463497" y="480524"/>
                  </a:lnTo>
                  <a:lnTo>
                    <a:pt x="1478703" y="523297"/>
                  </a:lnTo>
                  <a:lnTo>
                    <a:pt x="1491344" y="567208"/>
                  </a:lnTo>
                  <a:lnTo>
                    <a:pt x="1501331" y="612169"/>
                  </a:lnTo>
                  <a:lnTo>
                    <a:pt x="1508574" y="658093"/>
                  </a:lnTo>
                  <a:lnTo>
                    <a:pt x="1512984" y="704891"/>
                  </a:lnTo>
                  <a:lnTo>
                    <a:pt x="1514475" y="752475"/>
                  </a:lnTo>
                  <a:lnTo>
                    <a:pt x="1512984" y="800058"/>
                  </a:lnTo>
                  <a:lnTo>
                    <a:pt x="1508574" y="846856"/>
                  </a:lnTo>
                  <a:lnTo>
                    <a:pt x="1501331" y="892780"/>
                  </a:lnTo>
                  <a:lnTo>
                    <a:pt x="1491344" y="937741"/>
                  </a:lnTo>
                  <a:lnTo>
                    <a:pt x="1478703" y="981652"/>
                  </a:lnTo>
                  <a:lnTo>
                    <a:pt x="1463497" y="1024425"/>
                  </a:lnTo>
                  <a:lnTo>
                    <a:pt x="1445813" y="1065970"/>
                  </a:lnTo>
                  <a:lnTo>
                    <a:pt x="1425742" y="1106201"/>
                  </a:lnTo>
                  <a:lnTo>
                    <a:pt x="1403371" y="1145028"/>
                  </a:lnTo>
                  <a:lnTo>
                    <a:pt x="1378789" y="1182364"/>
                  </a:lnTo>
                  <a:lnTo>
                    <a:pt x="1352086" y="1218120"/>
                  </a:lnTo>
                  <a:lnTo>
                    <a:pt x="1323350" y="1252208"/>
                  </a:lnTo>
                  <a:lnTo>
                    <a:pt x="1292669" y="1284541"/>
                  </a:lnTo>
                  <a:lnTo>
                    <a:pt x="1260133" y="1315029"/>
                  </a:lnTo>
                  <a:lnTo>
                    <a:pt x="1225831" y="1343586"/>
                  </a:lnTo>
                  <a:lnTo>
                    <a:pt x="1189850" y="1370121"/>
                  </a:lnTo>
                  <a:lnTo>
                    <a:pt x="1152281" y="1394548"/>
                  </a:lnTo>
                  <a:lnTo>
                    <a:pt x="1113211" y="1416778"/>
                  </a:lnTo>
                  <a:lnTo>
                    <a:pt x="1072730" y="1436723"/>
                  </a:lnTo>
                  <a:lnTo>
                    <a:pt x="1030926" y="1454295"/>
                  </a:lnTo>
                  <a:lnTo>
                    <a:pt x="987889" y="1469405"/>
                  </a:lnTo>
                  <a:lnTo>
                    <a:pt x="943706" y="1481966"/>
                  </a:lnTo>
                  <a:lnTo>
                    <a:pt x="898467" y="1491889"/>
                  </a:lnTo>
                  <a:lnTo>
                    <a:pt x="852261" y="1499086"/>
                  </a:lnTo>
                  <a:lnTo>
                    <a:pt x="805176" y="1503469"/>
                  </a:lnTo>
                  <a:lnTo>
                    <a:pt x="757301" y="1504950"/>
                  </a:lnTo>
                  <a:lnTo>
                    <a:pt x="709411" y="1503469"/>
                  </a:lnTo>
                  <a:lnTo>
                    <a:pt x="662313" y="1499086"/>
                  </a:lnTo>
                  <a:lnTo>
                    <a:pt x="616095" y="1491889"/>
                  </a:lnTo>
                  <a:lnTo>
                    <a:pt x="570845" y="1481966"/>
                  </a:lnTo>
                  <a:lnTo>
                    <a:pt x="526652" y="1469405"/>
                  </a:lnTo>
                  <a:lnTo>
                    <a:pt x="483605" y="1454295"/>
                  </a:lnTo>
                  <a:lnTo>
                    <a:pt x="441793" y="1436723"/>
                  </a:lnTo>
                  <a:lnTo>
                    <a:pt x="401305" y="1416778"/>
                  </a:lnTo>
                  <a:lnTo>
                    <a:pt x="362229" y="1394548"/>
                  </a:lnTo>
                  <a:lnTo>
                    <a:pt x="324653" y="1370121"/>
                  </a:lnTo>
                  <a:lnTo>
                    <a:pt x="288668" y="1343586"/>
                  </a:lnTo>
                  <a:lnTo>
                    <a:pt x="254361" y="1315029"/>
                  </a:lnTo>
                  <a:lnTo>
                    <a:pt x="221821" y="1284541"/>
                  </a:lnTo>
                  <a:lnTo>
                    <a:pt x="191137" y="1252208"/>
                  </a:lnTo>
                  <a:lnTo>
                    <a:pt x="162398" y="1218120"/>
                  </a:lnTo>
                  <a:lnTo>
                    <a:pt x="135692" y="1182364"/>
                  </a:lnTo>
                  <a:lnTo>
                    <a:pt x="111109" y="1145028"/>
                  </a:lnTo>
                  <a:lnTo>
                    <a:pt x="88736" y="1106201"/>
                  </a:lnTo>
                  <a:lnTo>
                    <a:pt x="68663" y="1065970"/>
                  </a:lnTo>
                  <a:lnTo>
                    <a:pt x="50979" y="1024425"/>
                  </a:lnTo>
                  <a:lnTo>
                    <a:pt x="35772" y="981652"/>
                  </a:lnTo>
                  <a:lnTo>
                    <a:pt x="23130" y="937741"/>
                  </a:lnTo>
                  <a:lnTo>
                    <a:pt x="13144" y="892780"/>
                  </a:lnTo>
                  <a:lnTo>
                    <a:pt x="5901" y="846856"/>
                  </a:lnTo>
                  <a:lnTo>
                    <a:pt x="1490" y="800058"/>
                  </a:lnTo>
                  <a:lnTo>
                    <a:pt x="0" y="7524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8400" y="2857500"/>
              <a:ext cx="7086600" cy="1504950"/>
            </a:xfrm>
            <a:custGeom>
              <a:avLst/>
              <a:gdLst/>
              <a:ahLst/>
              <a:cxnLst/>
              <a:rect l="l" t="t" r="r" b="b"/>
              <a:pathLst>
                <a:path w="7086600" h="1504950">
                  <a:moveTo>
                    <a:pt x="7086600" y="0"/>
                  </a:moveTo>
                  <a:lnTo>
                    <a:pt x="752475" y="0"/>
                  </a:lnTo>
                  <a:lnTo>
                    <a:pt x="0" y="752475"/>
                  </a:lnTo>
                  <a:lnTo>
                    <a:pt x="752475" y="1504950"/>
                  </a:lnTo>
                  <a:lnTo>
                    <a:pt x="7086600" y="150495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857500"/>
              <a:ext cx="7086600" cy="1504950"/>
            </a:xfrm>
            <a:custGeom>
              <a:avLst/>
              <a:gdLst/>
              <a:ahLst/>
              <a:cxnLst/>
              <a:rect l="l" t="t" r="r" b="b"/>
              <a:pathLst>
                <a:path w="7086600" h="1504950">
                  <a:moveTo>
                    <a:pt x="7086600" y="1504950"/>
                  </a:moveTo>
                  <a:lnTo>
                    <a:pt x="752475" y="1504950"/>
                  </a:lnTo>
                  <a:lnTo>
                    <a:pt x="0" y="752475"/>
                  </a:lnTo>
                  <a:lnTo>
                    <a:pt x="752475" y="0"/>
                  </a:lnTo>
                  <a:lnTo>
                    <a:pt x="7086600" y="0"/>
                  </a:lnTo>
                  <a:lnTo>
                    <a:pt x="7086600" y="15049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400" y="2857500"/>
              <a:ext cx="1514475" cy="15049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76400" y="2857500"/>
              <a:ext cx="1514475" cy="1504950"/>
            </a:xfrm>
            <a:custGeom>
              <a:avLst/>
              <a:gdLst/>
              <a:ahLst/>
              <a:cxnLst/>
              <a:rect l="l" t="t" r="r" b="b"/>
              <a:pathLst>
                <a:path w="1514475" h="1504950">
                  <a:moveTo>
                    <a:pt x="0" y="752475"/>
                  </a:moveTo>
                  <a:lnTo>
                    <a:pt x="1490" y="704891"/>
                  </a:lnTo>
                  <a:lnTo>
                    <a:pt x="5901" y="658093"/>
                  </a:lnTo>
                  <a:lnTo>
                    <a:pt x="13144" y="612169"/>
                  </a:lnTo>
                  <a:lnTo>
                    <a:pt x="23130" y="567208"/>
                  </a:lnTo>
                  <a:lnTo>
                    <a:pt x="35772" y="523297"/>
                  </a:lnTo>
                  <a:lnTo>
                    <a:pt x="50979" y="480524"/>
                  </a:lnTo>
                  <a:lnTo>
                    <a:pt x="68663" y="438979"/>
                  </a:lnTo>
                  <a:lnTo>
                    <a:pt x="88736" y="398748"/>
                  </a:lnTo>
                  <a:lnTo>
                    <a:pt x="111109" y="359921"/>
                  </a:lnTo>
                  <a:lnTo>
                    <a:pt x="135692" y="322585"/>
                  </a:lnTo>
                  <a:lnTo>
                    <a:pt x="162398" y="286829"/>
                  </a:lnTo>
                  <a:lnTo>
                    <a:pt x="191137" y="252741"/>
                  </a:lnTo>
                  <a:lnTo>
                    <a:pt x="221821" y="220408"/>
                  </a:lnTo>
                  <a:lnTo>
                    <a:pt x="254361" y="189920"/>
                  </a:lnTo>
                  <a:lnTo>
                    <a:pt x="288668" y="161363"/>
                  </a:lnTo>
                  <a:lnTo>
                    <a:pt x="324653" y="134828"/>
                  </a:lnTo>
                  <a:lnTo>
                    <a:pt x="362229" y="110401"/>
                  </a:lnTo>
                  <a:lnTo>
                    <a:pt x="401305" y="88171"/>
                  </a:lnTo>
                  <a:lnTo>
                    <a:pt x="441793" y="68226"/>
                  </a:lnTo>
                  <a:lnTo>
                    <a:pt x="483605" y="50654"/>
                  </a:lnTo>
                  <a:lnTo>
                    <a:pt x="526652" y="35544"/>
                  </a:lnTo>
                  <a:lnTo>
                    <a:pt x="570845" y="22983"/>
                  </a:lnTo>
                  <a:lnTo>
                    <a:pt x="616095" y="13060"/>
                  </a:lnTo>
                  <a:lnTo>
                    <a:pt x="662313" y="5863"/>
                  </a:lnTo>
                  <a:lnTo>
                    <a:pt x="709411" y="1480"/>
                  </a:lnTo>
                  <a:lnTo>
                    <a:pt x="757301" y="0"/>
                  </a:lnTo>
                  <a:lnTo>
                    <a:pt x="805176" y="1480"/>
                  </a:lnTo>
                  <a:lnTo>
                    <a:pt x="852261" y="5863"/>
                  </a:lnTo>
                  <a:lnTo>
                    <a:pt x="898467" y="13060"/>
                  </a:lnTo>
                  <a:lnTo>
                    <a:pt x="943706" y="22983"/>
                  </a:lnTo>
                  <a:lnTo>
                    <a:pt x="987889" y="35544"/>
                  </a:lnTo>
                  <a:lnTo>
                    <a:pt x="1030926" y="50654"/>
                  </a:lnTo>
                  <a:lnTo>
                    <a:pt x="1072730" y="68226"/>
                  </a:lnTo>
                  <a:lnTo>
                    <a:pt x="1113211" y="88171"/>
                  </a:lnTo>
                  <a:lnTo>
                    <a:pt x="1152281" y="110401"/>
                  </a:lnTo>
                  <a:lnTo>
                    <a:pt x="1189850" y="134828"/>
                  </a:lnTo>
                  <a:lnTo>
                    <a:pt x="1225831" y="161363"/>
                  </a:lnTo>
                  <a:lnTo>
                    <a:pt x="1260133" y="189920"/>
                  </a:lnTo>
                  <a:lnTo>
                    <a:pt x="1292669" y="220408"/>
                  </a:lnTo>
                  <a:lnTo>
                    <a:pt x="1323350" y="252741"/>
                  </a:lnTo>
                  <a:lnTo>
                    <a:pt x="1352086" y="286829"/>
                  </a:lnTo>
                  <a:lnTo>
                    <a:pt x="1378789" y="322585"/>
                  </a:lnTo>
                  <a:lnTo>
                    <a:pt x="1403371" y="359921"/>
                  </a:lnTo>
                  <a:lnTo>
                    <a:pt x="1425742" y="398748"/>
                  </a:lnTo>
                  <a:lnTo>
                    <a:pt x="1445813" y="438979"/>
                  </a:lnTo>
                  <a:lnTo>
                    <a:pt x="1463497" y="480524"/>
                  </a:lnTo>
                  <a:lnTo>
                    <a:pt x="1478703" y="523297"/>
                  </a:lnTo>
                  <a:lnTo>
                    <a:pt x="1491344" y="567208"/>
                  </a:lnTo>
                  <a:lnTo>
                    <a:pt x="1501331" y="612169"/>
                  </a:lnTo>
                  <a:lnTo>
                    <a:pt x="1508574" y="658093"/>
                  </a:lnTo>
                  <a:lnTo>
                    <a:pt x="1512984" y="704891"/>
                  </a:lnTo>
                  <a:lnTo>
                    <a:pt x="1514475" y="752475"/>
                  </a:lnTo>
                  <a:lnTo>
                    <a:pt x="1512984" y="800058"/>
                  </a:lnTo>
                  <a:lnTo>
                    <a:pt x="1508574" y="846856"/>
                  </a:lnTo>
                  <a:lnTo>
                    <a:pt x="1501331" y="892780"/>
                  </a:lnTo>
                  <a:lnTo>
                    <a:pt x="1491344" y="937741"/>
                  </a:lnTo>
                  <a:lnTo>
                    <a:pt x="1478703" y="981652"/>
                  </a:lnTo>
                  <a:lnTo>
                    <a:pt x="1463497" y="1024425"/>
                  </a:lnTo>
                  <a:lnTo>
                    <a:pt x="1445813" y="1065970"/>
                  </a:lnTo>
                  <a:lnTo>
                    <a:pt x="1425742" y="1106201"/>
                  </a:lnTo>
                  <a:lnTo>
                    <a:pt x="1403371" y="1145028"/>
                  </a:lnTo>
                  <a:lnTo>
                    <a:pt x="1378789" y="1182364"/>
                  </a:lnTo>
                  <a:lnTo>
                    <a:pt x="1352086" y="1218120"/>
                  </a:lnTo>
                  <a:lnTo>
                    <a:pt x="1323350" y="1252208"/>
                  </a:lnTo>
                  <a:lnTo>
                    <a:pt x="1292669" y="1284541"/>
                  </a:lnTo>
                  <a:lnTo>
                    <a:pt x="1260133" y="1315029"/>
                  </a:lnTo>
                  <a:lnTo>
                    <a:pt x="1225831" y="1343586"/>
                  </a:lnTo>
                  <a:lnTo>
                    <a:pt x="1189850" y="1370121"/>
                  </a:lnTo>
                  <a:lnTo>
                    <a:pt x="1152281" y="1394548"/>
                  </a:lnTo>
                  <a:lnTo>
                    <a:pt x="1113211" y="1416778"/>
                  </a:lnTo>
                  <a:lnTo>
                    <a:pt x="1072730" y="1436723"/>
                  </a:lnTo>
                  <a:lnTo>
                    <a:pt x="1030926" y="1454295"/>
                  </a:lnTo>
                  <a:lnTo>
                    <a:pt x="987889" y="1469405"/>
                  </a:lnTo>
                  <a:lnTo>
                    <a:pt x="943706" y="1481966"/>
                  </a:lnTo>
                  <a:lnTo>
                    <a:pt x="898467" y="1491889"/>
                  </a:lnTo>
                  <a:lnTo>
                    <a:pt x="852261" y="1499086"/>
                  </a:lnTo>
                  <a:lnTo>
                    <a:pt x="805176" y="1503469"/>
                  </a:lnTo>
                  <a:lnTo>
                    <a:pt x="757301" y="1504950"/>
                  </a:lnTo>
                  <a:lnTo>
                    <a:pt x="709411" y="1503469"/>
                  </a:lnTo>
                  <a:lnTo>
                    <a:pt x="662313" y="1499086"/>
                  </a:lnTo>
                  <a:lnTo>
                    <a:pt x="616095" y="1491889"/>
                  </a:lnTo>
                  <a:lnTo>
                    <a:pt x="570845" y="1481966"/>
                  </a:lnTo>
                  <a:lnTo>
                    <a:pt x="526652" y="1469405"/>
                  </a:lnTo>
                  <a:lnTo>
                    <a:pt x="483605" y="1454295"/>
                  </a:lnTo>
                  <a:lnTo>
                    <a:pt x="441793" y="1436723"/>
                  </a:lnTo>
                  <a:lnTo>
                    <a:pt x="401305" y="1416778"/>
                  </a:lnTo>
                  <a:lnTo>
                    <a:pt x="362229" y="1394548"/>
                  </a:lnTo>
                  <a:lnTo>
                    <a:pt x="324653" y="1370121"/>
                  </a:lnTo>
                  <a:lnTo>
                    <a:pt x="288668" y="1343586"/>
                  </a:lnTo>
                  <a:lnTo>
                    <a:pt x="254361" y="1315029"/>
                  </a:lnTo>
                  <a:lnTo>
                    <a:pt x="221821" y="1284541"/>
                  </a:lnTo>
                  <a:lnTo>
                    <a:pt x="191137" y="1252208"/>
                  </a:lnTo>
                  <a:lnTo>
                    <a:pt x="162398" y="1218120"/>
                  </a:lnTo>
                  <a:lnTo>
                    <a:pt x="135692" y="1182364"/>
                  </a:lnTo>
                  <a:lnTo>
                    <a:pt x="111109" y="1145028"/>
                  </a:lnTo>
                  <a:lnTo>
                    <a:pt x="88736" y="1106201"/>
                  </a:lnTo>
                  <a:lnTo>
                    <a:pt x="68663" y="1065970"/>
                  </a:lnTo>
                  <a:lnTo>
                    <a:pt x="50979" y="1024425"/>
                  </a:lnTo>
                  <a:lnTo>
                    <a:pt x="35772" y="981652"/>
                  </a:lnTo>
                  <a:lnTo>
                    <a:pt x="23130" y="937741"/>
                  </a:lnTo>
                  <a:lnTo>
                    <a:pt x="13144" y="892780"/>
                  </a:lnTo>
                  <a:lnTo>
                    <a:pt x="5901" y="846856"/>
                  </a:lnTo>
                  <a:lnTo>
                    <a:pt x="1490" y="800058"/>
                  </a:lnTo>
                  <a:lnTo>
                    <a:pt x="0" y="7524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4819650"/>
              <a:ext cx="7086600" cy="1504950"/>
            </a:xfrm>
            <a:custGeom>
              <a:avLst/>
              <a:gdLst/>
              <a:ahLst/>
              <a:cxnLst/>
              <a:rect l="l" t="t" r="r" b="b"/>
              <a:pathLst>
                <a:path w="7086600" h="1504950">
                  <a:moveTo>
                    <a:pt x="7086600" y="0"/>
                  </a:moveTo>
                  <a:lnTo>
                    <a:pt x="752475" y="0"/>
                  </a:lnTo>
                  <a:lnTo>
                    <a:pt x="0" y="752475"/>
                  </a:lnTo>
                  <a:lnTo>
                    <a:pt x="752475" y="1504950"/>
                  </a:lnTo>
                  <a:lnTo>
                    <a:pt x="7086600" y="150495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8400" y="4819650"/>
              <a:ext cx="7086600" cy="1504950"/>
            </a:xfrm>
            <a:custGeom>
              <a:avLst/>
              <a:gdLst/>
              <a:ahLst/>
              <a:cxnLst/>
              <a:rect l="l" t="t" r="r" b="b"/>
              <a:pathLst>
                <a:path w="7086600" h="1504950">
                  <a:moveTo>
                    <a:pt x="7086600" y="1504950"/>
                  </a:moveTo>
                  <a:lnTo>
                    <a:pt x="752475" y="1504950"/>
                  </a:lnTo>
                  <a:lnTo>
                    <a:pt x="0" y="752475"/>
                  </a:lnTo>
                  <a:lnTo>
                    <a:pt x="752475" y="0"/>
                  </a:lnTo>
                  <a:lnTo>
                    <a:pt x="7086600" y="0"/>
                  </a:lnTo>
                  <a:lnTo>
                    <a:pt x="7086600" y="15049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55160" y="890333"/>
            <a:ext cx="4957445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4050">
              <a:lnSpc>
                <a:spcPct val="1252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Societal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Impact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Exploratory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(EDA):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endParaRPr sz="1800">
              <a:latin typeface="Trebuchet MS"/>
              <a:cs typeface="Trebuchet MS"/>
            </a:endParaRPr>
          </a:p>
          <a:p>
            <a:pPr marL="1243330" marR="1200150" indent="-31750">
              <a:lnSpc>
                <a:spcPts val="2780"/>
              </a:lnSpc>
              <a:spcBef>
                <a:spcPts val="190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EDA: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Checks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EDA: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Trebuchet MS"/>
              <a:cs typeface="Trebuchet MS"/>
            </a:endParaRPr>
          </a:p>
          <a:p>
            <a:pPr marL="431800" marR="417195" indent="549275">
              <a:lnSpc>
                <a:spcPct val="125099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Selection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Rationale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Training,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Optimization,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sz="1800">
              <a:latin typeface="Trebuchet MS"/>
              <a:cs typeface="Trebuchet MS"/>
            </a:endParaRPr>
          </a:p>
          <a:p>
            <a:pPr marL="1082675" marR="868044" indent="-202565">
              <a:lnSpc>
                <a:spcPct val="1286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Comparison Insights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556895" marR="550545" algn="ctr">
              <a:lnSpc>
                <a:spcPct val="126899"/>
              </a:lnSpc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Implications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Limitations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Improvements Conclusion</a:t>
            </a:r>
            <a:endParaRPr sz="1800">
              <a:latin typeface="Trebuchet MS"/>
              <a:cs typeface="Trebuchet MS"/>
            </a:endParaRPr>
          </a:p>
          <a:p>
            <a:pPr marL="10795" algn="ctr">
              <a:lnSpc>
                <a:spcPct val="100000"/>
              </a:lnSpc>
              <a:spcBef>
                <a:spcPts val="62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References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66875" y="4810125"/>
            <a:ext cx="1533525" cy="1524000"/>
            <a:chOff x="1666875" y="4810125"/>
            <a:chExt cx="1533525" cy="152400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0" y="4819650"/>
              <a:ext cx="1514475" cy="15049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76400" y="4819650"/>
              <a:ext cx="1514475" cy="1504950"/>
            </a:xfrm>
            <a:custGeom>
              <a:avLst/>
              <a:gdLst/>
              <a:ahLst/>
              <a:cxnLst/>
              <a:rect l="l" t="t" r="r" b="b"/>
              <a:pathLst>
                <a:path w="1514475" h="1504950">
                  <a:moveTo>
                    <a:pt x="0" y="752475"/>
                  </a:moveTo>
                  <a:lnTo>
                    <a:pt x="1490" y="704891"/>
                  </a:lnTo>
                  <a:lnTo>
                    <a:pt x="5901" y="658093"/>
                  </a:lnTo>
                  <a:lnTo>
                    <a:pt x="13144" y="612169"/>
                  </a:lnTo>
                  <a:lnTo>
                    <a:pt x="23130" y="567208"/>
                  </a:lnTo>
                  <a:lnTo>
                    <a:pt x="35772" y="523297"/>
                  </a:lnTo>
                  <a:lnTo>
                    <a:pt x="50979" y="480524"/>
                  </a:lnTo>
                  <a:lnTo>
                    <a:pt x="68663" y="438979"/>
                  </a:lnTo>
                  <a:lnTo>
                    <a:pt x="88736" y="398748"/>
                  </a:lnTo>
                  <a:lnTo>
                    <a:pt x="111109" y="359921"/>
                  </a:lnTo>
                  <a:lnTo>
                    <a:pt x="135692" y="322585"/>
                  </a:lnTo>
                  <a:lnTo>
                    <a:pt x="162398" y="286829"/>
                  </a:lnTo>
                  <a:lnTo>
                    <a:pt x="191137" y="252741"/>
                  </a:lnTo>
                  <a:lnTo>
                    <a:pt x="221821" y="220408"/>
                  </a:lnTo>
                  <a:lnTo>
                    <a:pt x="254361" y="189920"/>
                  </a:lnTo>
                  <a:lnTo>
                    <a:pt x="288668" y="161363"/>
                  </a:lnTo>
                  <a:lnTo>
                    <a:pt x="324653" y="134828"/>
                  </a:lnTo>
                  <a:lnTo>
                    <a:pt x="362229" y="110401"/>
                  </a:lnTo>
                  <a:lnTo>
                    <a:pt x="401305" y="88171"/>
                  </a:lnTo>
                  <a:lnTo>
                    <a:pt x="441793" y="68226"/>
                  </a:lnTo>
                  <a:lnTo>
                    <a:pt x="483605" y="50654"/>
                  </a:lnTo>
                  <a:lnTo>
                    <a:pt x="526652" y="35544"/>
                  </a:lnTo>
                  <a:lnTo>
                    <a:pt x="570845" y="22983"/>
                  </a:lnTo>
                  <a:lnTo>
                    <a:pt x="616095" y="13060"/>
                  </a:lnTo>
                  <a:lnTo>
                    <a:pt x="662313" y="5863"/>
                  </a:lnTo>
                  <a:lnTo>
                    <a:pt x="709411" y="1480"/>
                  </a:lnTo>
                  <a:lnTo>
                    <a:pt x="757301" y="0"/>
                  </a:lnTo>
                  <a:lnTo>
                    <a:pt x="805176" y="1480"/>
                  </a:lnTo>
                  <a:lnTo>
                    <a:pt x="852261" y="5863"/>
                  </a:lnTo>
                  <a:lnTo>
                    <a:pt x="898467" y="13060"/>
                  </a:lnTo>
                  <a:lnTo>
                    <a:pt x="943706" y="22983"/>
                  </a:lnTo>
                  <a:lnTo>
                    <a:pt x="987889" y="35544"/>
                  </a:lnTo>
                  <a:lnTo>
                    <a:pt x="1030926" y="50654"/>
                  </a:lnTo>
                  <a:lnTo>
                    <a:pt x="1072730" y="68226"/>
                  </a:lnTo>
                  <a:lnTo>
                    <a:pt x="1113211" y="88171"/>
                  </a:lnTo>
                  <a:lnTo>
                    <a:pt x="1152281" y="110401"/>
                  </a:lnTo>
                  <a:lnTo>
                    <a:pt x="1189850" y="134828"/>
                  </a:lnTo>
                  <a:lnTo>
                    <a:pt x="1225831" y="161363"/>
                  </a:lnTo>
                  <a:lnTo>
                    <a:pt x="1260133" y="189920"/>
                  </a:lnTo>
                  <a:lnTo>
                    <a:pt x="1292669" y="220408"/>
                  </a:lnTo>
                  <a:lnTo>
                    <a:pt x="1323350" y="252741"/>
                  </a:lnTo>
                  <a:lnTo>
                    <a:pt x="1352086" y="286829"/>
                  </a:lnTo>
                  <a:lnTo>
                    <a:pt x="1378789" y="322585"/>
                  </a:lnTo>
                  <a:lnTo>
                    <a:pt x="1403371" y="359921"/>
                  </a:lnTo>
                  <a:lnTo>
                    <a:pt x="1425742" y="398748"/>
                  </a:lnTo>
                  <a:lnTo>
                    <a:pt x="1445813" y="438979"/>
                  </a:lnTo>
                  <a:lnTo>
                    <a:pt x="1463497" y="480524"/>
                  </a:lnTo>
                  <a:lnTo>
                    <a:pt x="1478703" y="523297"/>
                  </a:lnTo>
                  <a:lnTo>
                    <a:pt x="1491344" y="567208"/>
                  </a:lnTo>
                  <a:lnTo>
                    <a:pt x="1501331" y="612169"/>
                  </a:lnTo>
                  <a:lnTo>
                    <a:pt x="1508574" y="658093"/>
                  </a:lnTo>
                  <a:lnTo>
                    <a:pt x="1512984" y="704891"/>
                  </a:lnTo>
                  <a:lnTo>
                    <a:pt x="1514475" y="752475"/>
                  </a:lnTo>
                  <a:lnTo>
                    <a:pt x="1512984" y="800062"/>
                  </a:lnTo>
                  <a:lnTo>
                    <a:pt x="1508574" y="846864"/>
                  </a:lnTo>
                  <a:lnTo>
                    <a:pt x="1501331" y="892790"/>
                  </a:lnTo>
                  <a:lnTo>
                    <a:pt x="1491344" y="937754"/>
                  </a:lnTo>
                  <a:lnTo>
                    <a:pt x="1478703" y="981667"/>
                  </a:lnTo>
                  <a:lnTo>
                    <a:pt x="1463497" y="1024440"/>
                  </a:lnTo>
                  <a:lnTo>
                    <a:pt x="1445813" y="1065987"/>
                  </a:lnTo>
                  <a:lnTo>
                    <a:pt x="1425742" y="1106218"/>
                  </a:lnTo>
                  <a:lnTo>
                    <a:pt x="1403371" y="1145045"/>
                  </a:lnTo>
                  <a:lnTo>
                    <a:pt x="1378789" y="1182380"/>
                  </a:lnTo>
                  <a:lnTo>
                    <a:pt x="1352086" y="1218136"/>
                  </a:lnTo>
                  <a:lnTo>
                    <a:pt x="1323350" y="1252224"/>
                  </a:lnTo>
                  <a:lnTo>
                    <a:pt x="1292669" y="1284555"/>
                  </a:lnTo>
                  <a:lnTo>
                    <a:pt x="1260133" y="1315043"/>
                  </a:lnTo>
                  <a:lnTo>
                    <a:pt x="1225831" y="1343597"/>
                  </a:lnTo>
                  <a:lnTo>
                    <a:pt x="1189850" y="1370132"/>
                  </a:lnTo>
                  <a:lnTo>
                    <a:pt x="1152281" y="1394557"/>
                  </a:lnTo>
                  <a:lnTo>
                    <a:pt x="1113211" y="1416786"/>
                  </a:lnTo>
                  <a:lnTo>
                    <a:pt x="1072730" y="1436729"/>
                  </a:lnTo>
                  <a:lnTo>
                    <a:pt x="1030926" y="1454300"/>
                  </a:lnTo>
                  <a:lnTo>
                    <a:pt x="987889" y="1469409"/>
                  </a:lnTo>
                  <a:lnTo>
                    <a:pt x="943706" y="1481968"/>
                  </a:lnTo>
                  <a:lnTo>
                    <a:pt x="898467" y="1491890"/>
                  </a:lnTo>
                  <a:lnTo>
                    <a:pt x="852261" y="1499087"/>
                  </a:lnTo>
                  <a:lnTo>
                    <a:pt x="805176" y="1503469"/>
                  </a:lnTo>
                  <a:lnTo>
                    <a:pt x="757301" y="1504950"/>
                  </a:lnTo>
                  <a:lnTo>
                    <a:pt x="709411" y="1503469"/>
                  </a:lnTo>
                  <a:lnTo>
                    <a:pt x="662313" y="1499087"/>
                  </a:lnTo>
                  <a:lnTo>
                    <a:pt x="616095" y="1491890"/>
                  </a:lnTo>
                  <a:lnTo>
                    <a:pt x="570845" y="1481968"/>
                  </a:lnTo>
                  <a:lnTo>
                    <a:pt x="526652" y="1469409"/>
                  </a:lnTo>
                  <a:lnTo>
                    <a:pt x="483605" y="1454300"/>
                  </a:lnTo>
                  <a:lnTo>
                    <a:pt x="441793" y="1436729"/>
                  </a:lnTo>
                  <a:lnTo>
                    <a:pt x="401305" y="1416786"/>
                  </a:lnTo>
                  <a:lnTo>
                    <a:pt x="362229" y="1394557"/>
                  </a:lnTo>
                  <a:lnTo>
                    <a:pt x="324653" y="1370132"/>
                  </a:lnTo>
                  <a:lnTo>
                    <a:pt x="288668" y="1343597"/>
                  </a:lnTo>
                  <a:lnTo>
                    <a:pt x="254361" y="1315043"/>
                  </a:lnTo>
                  <a:lnTo>
                    <a:pt x="221821" y="1284555"/>
                  </a:lnTo>
                  <a:lnTo>
                    <a:pt x="191137" y="1252224"/>
                  </a:lnTo>
                  <a:lnTo>
                    <a:pt x="162398" y="1218136"/>
                  </a:lnTo>
                  <a:lnTo>
                    <a:pt x="135692" y="1182380"/>
                  </a:lnTo>
                  <a:lnTo>
                    <a:pt x="111109" y="1145045"/>
                  </a:lnTo>
                  <a:lnTo>
                    <a:pt x="88736" y="1106218"/>
                  </a:lnTo>
                  <a:lnTo>
                    <a:pt x="68663" y="1065987"/>
                  </a:lnTo>
                  <a:lnTo>
                    <a:pt x="50979" y="1024440"/>
                  </a:lnTo>
                  <a:lnTo>
                    <a:pt x="35772" y="981667"/>
                  </a:lnTo>
                  <a:lnTo>
                    <a:pt x="23130" y="937754"/>
                  </a:lnTo>
                  <a:lnTo>
                    <a:pt x="13144" y="892790"/>
                  </a:lnTo>
                  <a:lnTo>
                    <a:pt x="5901" y="846864"/>
                  </a:lnTo>
                  <a:lnTo>
                    <a:pt x="1490" y="800062"/>
                  </a:lnTo>
                  <a:lnTo>
                    <a:pt x="0" y="7524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592" y="0"/>
            <a:ext cx="8979408" cy="38953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105"/>
              </a:spcBef>
            </a:pPr>
            <a:r>
              <a:rPr sz="3000" dirty="0"/>
              <a:t>Problem</a:t>
            </a:r>
            <a:r>
              <a:rPr sz="3000" spc="-120" dirty="0"/>
              <a:t> </a:t>
            </a:r>
            <a:r>
              <a:rPr sz="3000" dirty="0"/>
              <a:t>Definition</a:t>
            </a:r>
            <a:r>
              <a:rPr sz="3000" spc="-40" dirty="0"/>
              <a:t> </a:t>
            </a:r>
            <a:r>
              <a:rPr sz="3000" dirty="0"/>
              <a:t>&amp;</a:t>
            </a:r>
            <a:r>
              <a:rPr sz="3000" spc="-70" dirty="0"/>
              <a:t> </a:t>
            </a:r>
            <a:r>
              <a:rPr sz="3000" dirty="0"/>
              <a:t>Societal</a:t>
            </a:r>
            <a:r>
              <a:rPr sz="3000" spc="-15" dirty="0"/>
              <a:t> </a:t>
            </a:r>
            <a:r>
              <a:rPr sz="3000" spc="-10" dirty="0"/>
              <a:t>Impact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295275" y="2592387"/>
            <a:ext cx="5285105" cy="4265930"/>
            <a:chOff x="295275" y="2592387"/>
            <a:chExt cx="5285105" cy="4265930"/>
          </a:xfrm>
        </p:grpSpPr>
        <p:sp>
          <p:nvSpPr>
            <p:cNvPr id="5" name="object 5"/>
            <p:cNvSpPr/>
            <p:nvPr/>
          </p:nvSpPr>
          <p:spPr>
            <a:xfrm>
              <a:off x="295275" y="5953125"/>
              <a:ext cx="1647825" cy="904875"/>
            </a:xfrm>
            <a:custGeom>
              <a:avLst/>
              <a:gdLst/>
              <a:ahLst/>
              <a:cxnLst/>
              <a:rect l="l" t="t" r="r" b="b"/>
              <a:pathLst>
                <a:path w="1647825" h="904875">
                  <a:moveTo>
                    <a:pt x="1647825" y="0"/>
                  </a:moveTo>
                  <a:lnTo>
                    <a:pt x="0" y="0"/>
                  </a:lnTo>
                  <a:lnTo>
                    <a:pt x="0" y="904875"/>
                  </a:lnTo>
                  <a:lnTo>
                    <a:pt x="1647825" y="904875"/>
                  </a:lnTo>
                  <a:lnTo>
                    <a:pt x="1647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4887" y="2605087"/>
              <a:ext cx="4562475" cy="3800475"/>
            </a:xfrm>
            <a:custGeom>
              <a:avLst/>
              <a:gdLst/>
              <a:ahLst/>
              <a:cxnLst/>
              <a:rect l="l" t="t" r="r" b="b"/>
              <a:pathLst>
                <a:path w="4562475" h="3800475">
                  <a:moveTo>
                    <a:pt x="4562475" y="0"/>
                  </a:moveTo>
                  <a:lnTo>
                    <a:pt x="0" y="0"/>
                  </a:lnTo>
                  <a:lnTo>
                    <a:pt x="0" y="3800475"/>
                  </a:lnTo>
                  <a:lnTo>
                    <a:pt x="4562475" y="3800475"/>
                  </a:lnTo>
                  <a:lnTo>
                    <a:pt x="4562475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4887" y="2605087"/>
              <a:ext cx="4562475" cy="3800475"/>
            </a:xfrm>
            <a:custGeom>
              <a:avLst/>
              <a:gdLst/>
              <a:ahLst/>
              <a:cxnLst/>
              <a:rect l="l" t="t" r="r" b="b"/>
              <a:pathLst>
                <a:path w="4562475" h="3800475">
                  <a:moveTo>
                    <a:pt x="0" y="3800475"/>
                  </a:moveTo>
                  <a:lnTo>
                    <a:pt x="4562475" y="3800475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38004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62833" y="2191448"/>
            <a:ext cx="1814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Problem</a:t>
            </a:r>
            <a:r>
              <a:rPr sz="1800" b="1" spc="-2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006FC0"/>
                </a:solidFill>
                <a:latin typeface="Trebuchet MS"/>
                <a:cs typeface="Trebuchet MS"/>
              </a:rPr>
              <a:t>Overview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060" y="3262947"/>
            <a:ext cx="4237990" cy="2942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marR="189865" indent="-171450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184150" algn="l"/>
              </a:tabLst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Credit-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card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rise,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causing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roughly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$28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billion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annual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losses.</a:t>
            </a:r>
            <a:endParaRPr sz="1800">
              <a:latin typeface="Trebuchet MS"/>
              <a:cs typeface="Trebuchet MS"/>
            </a:endParaRPr>
          </a:p>
          <a:p>
            <a:pPr marL="184150" marR="60325" indent="-171450">
              <a:lnSpc>
                <a:spcPct val="92100"/>
              </a:lnSpc>
              <a:spcBef>
                <a:spcPts val="310"/>
              </a:spcBef>
              <a:buFont typeface="Arial MT"/>
              <a:buChar char="•"/>
              <a:tabLst>
                <a:tab pos="184150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incidents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inflict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direct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hits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extra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costs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banks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merchants.</a:t>
            </a:r>
            <a:endParaRPr sz="1800">
              <a:latin typeface="Trebuchet MS"/>
              <a:cs typeface="Trebuchet MS"/>
            </a:endParaRPr>
          </a:p>
          <a:p>
            <a:pPr marL="184150" marR="36195" indent="-171450">
              <a:lnSpc>
                <a:spcPct val="92200"/>
              </a:lnSpc>
              <a:spcBef>
                <a:spcPts val="265"/>
              </a:spcBef>
              <a:buFont typeface="Arial MT"/>
              <a:buChar char="•"/>
              <a:tabLst>
                <a:tab pos="184150" algn="l"/>
              </a:tabLst>
            </a:pP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Traditional,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processes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can’t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pace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growing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transaction volumes.</a:t>
            </a:r>
            <a:endParaRPr sz="1800">
              <a:latin typeface="Trebuchet MS"/>
              <a:cs typeface="Trebuchet MS"/>
            </a:endParaRPr>
          </a:p>
          <a:p>
            <a:pPr marL="184150" marR="5080" indent="-171450">
              <a:lnSpc>
                <a:spcPct val="92100"/>
              </a:lnSpc>
              <a:spcBef>
                <a:spcPts val="335"/>
              </a:spcBef>
              <a:buFont typeface="Arial MT"/>
              <a:buChar char="•"/>
              <a:tabLst>
                <a:tab pos="184150" algn="l"/>
              </a:tabLst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Advanced,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systems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identification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prevention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fraud.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2087" y="1535175"/>
            <a:ext cx="1625600" cy="1625600"/>
            <a:chOff x="192087" y="1535175"/>
            <a:chExt cx="1625600" cy="16256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787" y="1547748"/>
              <a:ext cx="1600200" cy="1600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4787" y="1547875"/>
              <a:ext cx="1600200" cy="1600200"/>
            </a:xfrm>
            <a:custGeom>
              <a:avLst/>
              <a:gdLst/>
              <a:ahLst/>
              <a:cxnLst/>
              <a:rect l="l" t="t" r="r" b="b"/>
              <a:pathLst>
                <a:path w="1600200" h="1600200">
                  <a:moveTo>
                    <a:pt x="0" y="1600200"/>
                  </a:moveTo>
                  <a:lnTo>
                    <a:pt x="1600200" y="16002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38565" y="1938972"/>
            <a:ext cx="2241550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60" dirty="0">
                <a:solidFill>
                  <a:srgbClr val="006FC0"/>
                </a:solidFill>
                <a:latin typeface="Trebuchet MS"/>
                <a:cs typeface="Trebuchet MS"/>
              </a:rPr>
              <a:t>Societal</a:t>
            </a:r>
            <a:r>
              <a:rPr sz="1800" b="1" spc="-1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006FC0"/>
                </a:solidFill>
                <a:latin typeface="Trebuchet MS"/>
                <a:cs typeface="Trebuchet MS"/>
              </a:rPr>
              <a:t>Economic</a:t>
            </a:r>
            <a:endParaRPr sz="1800">
              <a:latin typeface="Trebuchet MS"/>
              <a:cs typeface="Trebuchet MS"/>
            </a:endParaRPr>
          </a:p>
          <a:p>
            <a:pPr marL="711835">
              <a:lnSpc>
                <a:spcPts val="2055"/>
              </a:lnSpc>
            </a:pPr>
            <a:r>
              <a:rPr sz="1800" b="1" spc="-10" dirty="0">
                <a:solidFill>
                  <a:srgbClr val="006FC0"/>
                </a:solidFill>
                <a:latin typeface="Trebuchet MS"/>
                <a:cs typeface="Trebuchet MS"/>
              </a:rPr>
              <a:t>Impact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26401" y="2592387"/>
            <a:ext cx="4597400" cy="3825875"/>
            <a:chOff x="7526401" y="2592387"/>
            <a:chExt cx="4597400" cy="3825875"/>
          </a:xfrm>
        </p:grpSpPr>
        <p:sp>
          <p:nvSpPr>
            <p:cNvPr id="15" name="object 15"/>
            <p:cNvSpPr/>
            <p:nvPr/>
          </p:nvSpPr>
          <p:spPr>
            <a:xfrm>
              <a:off x="7539101" y="2605087"/>
              <a:ext cx="4572000" cy="3800475"/>
            </a:xfrm>
            <a:custGeom>
              <a:avLst/>
              <a:gdLst/>
              <a:ahLst/>
              <a:cxnLst/>
              <a:rect l="l" t="t" r="r" b="b"/>
              <a:pathLst>
                <a:path w="4572000" h="3800475">
                  <a:moveTo>
                    <a:pt x="4572000" y="0"/>
                  </a:moveTo>
                  <a:lnTo>
                    <a:pt x="0" y="0"/>
                  </a:lnTo>
                  <a:lnTo>
                    <a:pt x="0" y="3800475"/>
                  </a:lnTo>
                  <a:lnTo>
                    <a:pt x="4572000" y="3800475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9101" y="2605087"/>
              <a:ext cx="4572000" cy="3800475"/>
            </a:xfrm>
            <a:custGeom>
              <a:avLst/>
              <a:gdLst/>
              <a:ahLst/>
              <a:cxnLst/>
              <a:rect l="l" t="t" r="r" b="b"/>
              <a:pathLst>
                <a:path w="4572000" h="3800475">
                  <a:moveTo>
                    <a:pt x="0" y="3800475"/>
                  </a:moveTo>
                  <a:lnTo>
                    <a:pt x="4572000" y="3800475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8004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59751" y="3558603"/>
            <a:ext cx="4199890" cy="2436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2245" marR="382905" indent="-170180">
              <a:lnSpc>
                <a:spcPts val="1950"/>
              </a:lnSpc>
              <a:spcBef>
                <a:spcPts val="340"/>
              </a:spcBef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Erosion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trust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financial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frequent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cases.</a:t>
            </a:r>
            <a:endParaRPr sz="1800">
              <a:latin typeface="Trebuchet MS"/>
              <a:cs typeface="Trebuchet MS"/>
            </a:endParaRPr>
          </a:p>
          <a:p>
            <a:pPr marL="182245" marR="728980" indent="-170180">
              <a:lnSpc>
                <a:spcPts val="1950"/>
              </a:lnSpc>
              <a:spcBef>
                <a:spcPts val="380"/>
              </a:spcBef>
              <a:buChar char="•"/>
              <a:tabLst>
                <a:tab pos="18415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Increased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regulatory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scrutiny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and 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financial 	institutions.</a:t>
            </a:r>
            <a:endParaRPr sz="1800">
              <a:latin typeface="Trebuchet MS"/>
              <a:cs typeface="Trebuchet MS"/>
            </a:endParaRPr>
          </a:p>
          <a:p>
            <a:pPr marL="182245" marR="280670" indent="-170180">
              <a:lnSpc>
                <a:spcPts val="2030"/>
              </a:lnSpc>
              <a:spcBef>
                <a:spcPts val="320"/>
              </a:spcBef>
              <a:buChar char="•"/>
              <a:tabLst>
                <a:tab pos="184150" algn="l"/>
              </a:tabLst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transaction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fees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insurance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passed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consumers.</a:t>
            </a:r>
            <a:endParaRPr sz="1800">
              <a:latin typeface="Trebuchet MS"/>
              <a:cs typeface="Trebuchet MS"/>
            </a:endParaRPr>
          </a:p>
          <a:p>
            <a:pPr marL="182245" marR="5080" indent="-170180">
              <a:lnSpc>
                <a:spcPts val="2030"/>
              </a:lnSpc>
              <a:spcBef>
                <a:spcPts val="220"/>
              </a:spcBef>
              <a:buChar char="•"/>
              <a:tabLst>
                <a:tab pos="184150" algn="l"/>
              </a:tabLst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identity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theft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broader 	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crime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beyond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credit-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card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fraud.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26301" y="1535175"/>
            <a:ext cx="1635125" cy="1625600"/>
            <a:chOff x="6726301" y="1535175"/>
            <a:chExt cx="1635125" cy="16256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8874" y="1547748"/>
              <a:ext cx="1609725" cy="1600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39001" y="1547875"/>
              <a:ext cx="1609725" cy="1600200"/>
            </a:xfrm>
            <a:custGeom>
              <a:avLst/>
              <a:gdLst/>
              <a:ahLst/>
              <a:cxnLst/>
              <a:rect l="l" t="t" r="r" b="b"/>
              <a:pathLst>
                <a:path w="1609725" h="1600200">
                  <a:moveTo>
                    <a:pt x="0" y="1600200"/>
                  </a:moveTo>
                  <a:lnTo>
                    <a:pt x="1609725" y="1600200"/>
                  </a:lnTo>
                  <a:lnTo>
                    <a:pt x="1609725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2925" y="802703"/>
            <a:ext cx="1062736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50" dirty="0">
                <a:solidFill>
                  <a:srgbClr val="171717"/>
                </a:solidFill>
                <a:latin typeface="Trebuchet MS"/>
                <a:cs typeface="Trebuchet MS"/>
              </a:rPr>
              <a:t>Credit-</a:t>
            </a:r>
            <a:r>
              <a:rPr sz="1800" spc="-25" dirty="0">
                <a:solidFill>
                  <a:srgbClr val="171717"/>
                </a:solidFill>
                <a:latin typeface="Trebuchet MS"/>
                <a:cs typeface="Trebuchet MS"/>
              </a:rPr>
              <a:t>card</a:t>
            </a:r>
            <a:r>
              <a:rPr sz="1800" spc="-15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171717"/>
                </a:solidFill>
                <a:latin typeface="Trebuchet MS"/>
                <a:cs typeface="Trebuchet MS"/>
              </a:rPr>
              <a:t>fraud</a:t>
            </a:r>
            <a:r>
              <a:rPr sz="1800" spc="-14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71717"/>
                </a:solidFill>
                <a:latin typeface="Trebuchet MS"/>
                <a:cs typeface="Trebuchet MS"/>
              </a:rPr>
              <a:t>costs</a:t>
            </a:r>
            <a:r>
              <a:rPr sz="1800" spc="-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71717"/>
                </a:solidFill>
                <a:latin typeface="Trebuchet MS"/>
                <a:cs typeface="Trebuchet MS"/>
              </a:rPr>
              <a:t>about</a:t>
            </a:r>
            <a:r>
              <a:rPr sz="1800" spc="-1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71717"/>
                </a:solidFill>
                <a:latin typeface="Trebuchet MS"/>
                <a:cs typeface="Trebuchet MS"/>
              </a:rPr>
              <a:t>$28</a:t>
            </a:r>
            <a:r>
              <a:rPr sz="1800" spc="-9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171717"/>
                </a:solidFill>
                <a:latin typeface="Trebuchet MS"/>
                <a:cs typeface="Trebuchet MS"/>
              </a:rPr>
              <a:t>billion</a:t>
            </a:r>
            <a:r>
              <a:rPr sz="1800" spc="-13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171717"/>
                </a:solidFill>
                <a:latin typeface="Trebuchet MS"/>
                <a:cs typeface="Trebuchet MS"/>
              </a:rPr>
              <a:t>annually,</a:t>
            </a:r>
            <a:r>
              <a:rPr sz="1800" spc="-9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71717"/>
                </a:solidFill>
                <a:latin typeface="Trebuchet MS"/>
                <a:cs typeface="Trebuchet MS"/>
              </a:rPr>
              <a:t>erodes</a:t>
            </a:r>
            <a:r>
              <a:rPr sz="1800" spc="-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171717"/>
                </a:solidFill>
                <a:latin typeface="Trebuchet MS"/>
                <a:cs typeface="Trebuchet MS"/>
              </a:rPr>
              <a:t>customer</a:t>
            </a:r>
            <a:r>
              <a:rPr sz="1800" spc="-1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171717"/>
                </a:solidFill>
                <a:latin typeface="Trebuchet MS"/>
                <a:cs typeface="Trebuchet MS"/>
              </a:rPr>
              <a:t>trust,</a:t>
            </a:r>
            <a:r>
              <a:rPr sz="1800" spc="-18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171717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171717"/>
                </a:solidFill>
                <a:latin typeface="Trebuchet MS"/>
                <a:cs typeface="Trebuchet MS"/>
              </a:rPr>
              <a:t>strains</a:t>
            </a:r>
            <a:r>
              <a:rPr sz="1800" spc="-16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171717"/>
                </a:solidFill>
                <a:latin typeface="Trebuchet MS"/>
                <a:cs typeface="Trebuchet MS"/>
              </a:rPr>
              <a:t>financial</a:t>
            </a:r>
            <a:r>
              <a:rPr sz="1800" spc="-12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Trebuchet MS"/>
                <a:cs typeface="Trebuchet MS"/>
              </a:rPr>
              <a:t>institutions— </a:t>
            </a:r>
            <a:r>
              <a:rPr sz="1800" spc="-30" dirty="0">
                <a:solidFill>
                  <a:srgbClr val="171717"/>
                </a:solidFill>
                <a:latin typeface="Trebuchet MS"/>
                <a:cs typeface="Trebuchet MS"/>
              </a:rPr>
              <a:t>making</a:t>
            </a:r>
            <a:r>
              <a:rPr sz="1800" spc="-1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171717"/>
                </a:solidFill>
                <a:latin typeface="Trebuchet MS"/>
                <a:cs typeface="Trebuchet MS"/>
              </a:rPr>
              <a:t>automated,</a:t>
            </a:r>
            <a:r>
              <a:rPr sz="1800" spc="-1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171717"/>
                </a:solidFill>
                <a:latin typeface="Trebuchet MS"/>
                <a:cs typeface="Trebuchet MS"/>
              </a:rPr>
              <a:t>real-</a:t>
            </a:r>
            <a:r>
              <a:rPr sz="1800" spc="-65" dirty="0">
                <a:solidFill>
                  <a:srgbClr val="171717"/>
                </a:solidFill>
                <a:latin typeface="Trebuchet MS"/>
                <a:cs typeface="Trebuchet MS"/>
              </a:rPr>
              <a:t>time</a:t>
            </a:r>
            <a:r>
              <a:rPr sz="1800" spc="-9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171717"/>
                </a:solidFill>
                <a:latin typeface="Trebuchet MS"/>
                <a:cs typeface="Trebuchet MS"/>
              </a:rPr>
              <a:t>detection</a:t>
            </a:r>
            <a:r>
              <a:rPr sz="1800" spc="-14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Trebuchet MS"/>
                <a:cs typeface="Trebuchet MS"/>
              </a:rPr>
              <a:t>essential.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89358" y="6469062"/>
            <a:ext cx="147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1F1C1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592" y="0"/>
            <a:ext cx="8979408" cy="38953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482" y="410273"/>
            <a:ext cx="99161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Exploratory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185" dirty="0"/>
              <a:t> </a:t>
            </a:r>
            <a:r>
              <a:rPr dirty="0"/>
              <a:t>Analysis</a:t>
            </a:r>
            <a:r>
              <a:rPr spc="-110" dirty="0"/>
              <a:t> </a:t>
            </a:r>
            <a:r>
              <a:rPr dirty="0"/>
              <a:t>(EDA):</a:t>
            </a:r>
            <a:r>
              <a:rPr spc="-75" dirty="0"/>
              <a:t> </a:t>
            </a:r>
            <a:r>
              <a:rPr dirty="0"/>
              <a:t>Dataset</a:t>
            </a:r>
            <a:r>
              <a:rPr spc="-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662" y="1783397"/>
            <a:ext cx="3581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b="1" dirty="0">
                <a:solidFill>
                  <a:srgbClr val="1F1C1F"/>
                </a:solidFill>
                <a:latin typeface="Trebuchet MS"/>
                <a:cs typeface="Trebuchet MS"/>
              </a:rPr>
              <a:t>Class</a:t>
            </a:r>
            <a:r>
              <a:rPr sz="1800" b="1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rgbClr val="1F1C1F"/>
                </a:solidFill>
                <a:latin typeface="Trebuchet MS"/>
                <a:cs typeface="Trebuchet MS"/>
              </a:rPr>
              <a:t>Distribution</a:t>
            </a:r>
            <a:r>
              <a:rPr sz="18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1F1C1F"/>
                </a:solidFill>
                <a:latin typeface="Trebuchet MS"/>
                <a:cs typeface="Trebuchet MS"/>
              </a:rPr>
              <a:t>of</a:t>
            </a:r>
            <a:r>
              <a:rPr sz="1800" b="1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1F1C1F"/>
                </a:solidFill>
                <a:latin typeface="Trebuchet MS"/>
                <a:cs typeface="Trebuchet MS"/>
              </a:rPr>
              <a:t>Transactions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0675" y="1859597"/>
            <a:ext cx="185864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50" dirty="0">
                <a:solidFill>
                  <a:srgbClr val="1F1C1F"/>
                </a:solidFill>
                <a:latin typeface="Trebuchet MS"/>
                <a:cs typeface="Trebuchet MS"/>
              </a:rPr>
              <a:t>Dataset</a:t>
            </a:r>
            <a:r>
              <a:rPr sz="1700" b="1" spc="-17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700" b="1" spc="390" dirty="0">
                <a:solidFill>
                  <a:srgbClr val="1F1C1F"/>
                </a:solidFill>
                <a:latin typeface="Trebuchet MS"/>
                <a:cs typeface="Trebuchet MS"/>
              </a:rPr>
              <a:t>s</a:t>
            </a:r>
            <a:r>
              <a:rPr sz="1700" b="1" spc="-20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700" b="1" spc="-90" dirty="0">
                <a:solidFill>
                  <a:srgbClr val="1F1C1F"/>
                </a:solidFill>
                <a:latin typeface="Trebuchet MS"/>
                <a:cs typeface="Trebuchet MS"/>
              </a:rPr>
              <a:t>Key</a:t>
            </a:r>
            <a:r>
              <a:rPr sz="1700" b="1" spc="-1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1F1C1F"/>
                </a:solidFill>
                <a:latin typeface="Trebuchet MS"/>
                <a:cs typeface="Trebuchet MS"/>
              </a:rPr>
              <a:t>Facts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2902" y="2679826"/>
            <a:ext cx="3328035" cy="3328035"/>
            <a:chOff x="362902" y="2679826"/>
            <a:chExt cx="3328035" cy="3328035"/>
          </a:xfrm>
        </p:grpSpPr>
        <p:sp>
          <p:nvSpPr>
            <p:cNvPr id="7" name="object 7"/>
            <p:cNvSpPr/>
            <p:nvPr/>
          </p:nvSpPr>
          <p:spPr>
            <a:xfrm>
              <a:off x="362902" y="2679826"/>
              <a:ext cx="3328035" cy="3328035"/>
            </a:xfrm>
            <a:custGeom>
              <a:avLst/>
              <a:gdLst/>
              <a:ahLst/>
              <a:cxnLst/>
              <a:rect l="l" t="t" r="r" b="b"/>
              <a:pathLst>
                <a:path w="3328035" h="3328035">
                  <a:moveTo>
                    <a:pt x="1663890" y="0"/>
                  </a:moveTo>
                  <a:lnTo>
                    <a:pt x="1663890" y="415925"/>
                  </a:lnTo>
                  <a:lnTo>
                    <a:pt x="1712517" y="416855"/>
                  </a:lnTo>
                  <a:lnTo>
                    <a:pt x="1760676" y="419625"/>
                  </a:lnTo>
                  <a:lnTo>
                    <a:pt x="1808334" y="424199"/>
                  </a:lnTo>
                  <a:lnTo>
                    <a:pt x="1855455" y="430545"/>
                  </a:lnTo>
                  <a:lnTo>
                    <a:pt x="1902006" y="438628"/>
                  </a:lnTo>
                  <a:lnTo>
                    <a:pt x="1947953" y="448415"/>
                  </a:lnTo>
                  <a:lnTo>
                    <a:pt x="1993261" y="459871"/>
                  </a:lnTo>
                  <a:lnTo>
                    <a:pt x="2037897" y="472964"/>
                  </a:lnTo>
                  <a:lnTo>
                    <a:pt x="2081826" y="487659"/>
                  </a:lnTo>
                  <a:lnTo>
                    <a:pt x="2125014" y="503922"/>
                  </a:lnTo>
                  <a:lnTo>
                    <a:pt x="2167427" y="521720"/>
                  </a:lnTo>
                  <a:lnTo>
                    <a:pt x="2209031" y="541018"/>
                  </a:lnTo>
                  <a:lnTo>
                    <a:pt x="2249792" y="561784"/>
                  </a:lnTo>
                  <a:lnTo>
                    <a:pt x="2289675" y="583983"/>
                  </a:lnTo>
                  <a:lnTo>
                    <a:pt x="2328648" y="607582"/>
                  </a:lnTo>
                  <a:lnTo>
                    <a:pt x="2366674" y="632546"/>
                  </a:lnTo>
                  <a:lnTo>
                    <a:pt x="2403721" y="658842"/>
                  </a:lnTo>
                  <a:lnTo>
                    <a:pt x="2439754" y="686436"/>
                  </a:lnTo>
                  <a:lnTo>
                    <a:pt x="2474739" y="715294"/>
                  </a:lnTo>
                  <a:lnTo>
                    <a:pt x="2508642" y="745383"/>
                  </a:lnTo>
                  <a:lnTo>
                    <a:pt x="2541428" y="776668"/>
                  </a:lnTo>
                  <a:lnTo>
                    <a:pt x="2573065" y="809116"/>
                  </a:lnTo>
                  <a:lnTo>
                    <a:pt x="2603516" y="842694"/>
                  </a:lnTo>
                  <a:lnTo>
                    <a:pt x="2632750" y="877366"/>
                  </a:lnTo>
                  <a:lnTo>
                    <a:pt x="2660730" y="913100"/>
                  </a:lnTo>
                  <a:lnTo>
                    <a:pt x="2687424" y="949862"/>
                  </a:lnTo>
                  <a:lnTo>
                    <a:pt x="2712797" y="987618"/>
                  </a:lnTo>
                  <a:lnTo>
                    <a:pt x="2736814" y="1026334"/>
                  </a:lnTo>
                  <a:lnTo>
                    <a:pt x="2759443" y="1065976"/>
                  </a:lnTo>
                  <a:lnTo>
                    <a:pt x="2780648" y="1106510"/>
                  </a:lnTo>
                  <a:lnTo>
                    <a:pt x="2800395" y="1147903"/>
                  </a:lnTo>
                  <a:lnTo>
                    <a:pt x="2818651" y="1190122"/>
                  </a:lnTo>
                  <a:lnTo>
                    <a:pt x="2835381" y="1233131"/>
                  </a:lnTo>
                  <a:lnTo>
                    <a:pt x="2850552" y="1276897"/>
                  </a:lnTo>
                  <a:lnTo>
                    <a:pt x="2864128" y="1321387"/>
                  </a:lnTo>
                  <a:lnTo>
                    <a:pt x="2876076" y="1366567"/>
                  </a:lnTo>
                  <a:lnTo>
                    <a:pt x="2886363" y="1412403"/>
                  </a:lnTo>
                  <a:lnTo>
                    <a:pt x="2894952" y="1458861"/>
                  </a:lnTo>
                  <a:lnTo>
                    <a:pt x="2901811" y="1505907"/>
                  </a:lnTo>
                  <a:lnTo>
                    <a:pt x="2906906" y="1553508"/>
                  </a:lnTo>
                  <a:lnTo>
                    <a:pt x="2910202" y="1601629"/>
                  </a:lnTo>
                  <a:lnTo>
                    <a:pt x="2911665" y="1650238"/>
                  </a:lnTo>
                  <a:lnTo>
                    <a:pt x="2911284" y="1698116"/>
                  </a:lnTo>
                  <a:lnTo>
                    <a:pt x="2909118" y="1745557"/>
                  </a:lnTo>
                  <a:lnTo>
                    <a:pt x="2905199" y="1792529"/>
                  </a:lnTo>
                  <a:lnTo>
                    <a:pt x="2899557" y="1838998"/>
                  </a:lnTo>
                  <a:lnTo>
                    <a:pt x="2892227" y="1884933"/>
                  </a:lnTo>
                  <a:lnTo>
                    <a:pt x="2883238" y="1930300"/>
                  </a:lnTo>
                  <a:lnTo>
                    <a:pt x="2872624" y="1975067"/>
                  </a:lnTo>
                  <a:lnTo>
                    <a:pt x="2860416" y="2019201"/>
                  </a:lnTo>
                  <a:lnTo>
                    <a:pt x="2846646" y="2062670"/>
                  </a:lnTo>
                  <a:lnTo>
                    <a:pt x="2831347" y="2105441"/>
                  </a:lnTo>
                  <a:lnTo>
                    <a:pt x="2814549" y="2147481"/>
                  </a:lnTo>
                  <a:lnTo>
                    <a:pt x="2796286" y="2188758"/>
                  </a:lnTo>
                  <a:lnTo>
                    <a:pt x="2776589" y="2229238"/>
                  </a:lnTo>
                  <a:lnTo>
                    <a:pt x="2755489" y="2268890"/>
                  </a:lnTo>
                  <a:lnTo>
                    <a:pt x="2733020" y="2307681"/>
                  </a:lnTo>
                  <a:lnTo>
                    <a:pt x="2709212" y="2345578"/>
                  </a:lnTo>
                  <a:lnTo>
                    <a:pt x="2684098" y="2382549"/>
                  </a:lnTo>
                  <a:lnTo>
                    <a:pt x="2657710" y="2418560"/>
                  </a:lnTo>
                  <a:lnTo>
                    <a:pt x="2630080" y="2453580"/>
                  </a:lnTo>
                  <a:lnTo>
                    <a:pt x="2601240" y="2487575"/>
                  </a:lnTo>
                  <a:lnTo>
                    <a:pt x="2571221" y="2520513"/>
                  </a:lnTo>
                  <a:lnTo>
                    <a:pt x="2540055" y="2552361"/>
                  </a:lnTo>
                  <a:lnTo>
                    <a:pt x="2507775" y="2583087"/>
                  </a:lnTo>
                  <a:lnTo>
                    <a:pt x="2474413" y="2612658"/>
                  </a:lnTo>
                  <a:lnTo>
                    <a:pt x="2440000" y="2641041"/>
                  </a:lnTo>
                  <a:lnTo>
                    <a:pt x="2404569" y="2668204"/>
                  </a:lnTo>
                  <a:lnTo>
                    <a:pt x="2368151" y="2694114"/>
                  </a:lnTo>
                  <a:lnTo>
                    <a:pt x="2330778" y="2718738"/>
                  </a:lnTo>
                  <a:lnTo>
                    <a:pt x="2292482" y="2742045"/>
                  </a:lnTo>
                  <a:lnTo>
                    <a:pt x="2253296" y="2764000"/>
                  </a:lnTo>
                  <a:lnTo>
                    <a:pt x="2213251" y="2784572"/>
                  </a:lnTo>
                  <a:lnTo>
                    <a:pt x="2172379" y="2803727"/>
                  </a:lnTo>
                  <a:lnTo>
                    <a:pt x="2130712" y="2821434"/>
                  </a:lnTo>
                  <a:lnTo>
                    <a:pt x="2088282" y="2837660"/>
                  </a:lnTo>
                  <a:lnTo>
                    <a:pt x="2045121" y="2852371"/>
                  </a:lnTo>
                  <a:lnTo>
                    <a:pt x="2001261" y="2865536"/>
                  </a:lnTo>
                  <a:lnTo>
                    <a:pt x="1956734" y="2877121"/>
                  </a:lnTo>
                  <a:lnTo>
                    <a:pt x="1911572" y="2887095"/>
                  </a:lnTo>
                  <a:lnTo>
                    <a:pt x="1865807" y="2895423"/>
                  </a:lnTo>
                  <a:lnTo>
                    <a:pt x="1819470" y="2902075"/>
                  </a:lnTo>
                  <a:lnTo>
                    <a:pt x="1772594" y="2907017"/>
                  </a:lnTo>
                  <a:lnTo>
                    <a:pt x="1725211" y="2910216"/>
                  </a:lnTo>
                  <a:lnTo>
                    <a:pt x="1677352" y="2911640"/>
                  </a:lnTo>
                  <a:lnTo>
                    <a:pt x="1629482" y="2911258"/>
                  </a:lnTo>
                  <a:lnTo>
                    <a:pt x="1582049" y="2909091"/>
                  </a:lnTo>
                  <a:lnTo>
                    <a:pt x="1535084" y="2905170"/>
                  </a:lnTo>
                  <a:lnTo>
                    <a:pt x="1488621" y="2899528"/>
                  </a:lnTo>
                  <a:lnTo>
                    <a:pt x="1442692" y="2892197"/>
                  </a:lnTo>
                  <a:lnTo>
                    <a:pt x="1397331" y="2883207"/>
                  </a:lnTo>
                  <a:lnTo>
                    <a:pt x="1352568" y="2872592"/>
                  </a:lnTo>
                  <a:lnTo>
                    <a:pt x="1308438" y="2860383"/>
                  </a:lnTo>
                  <a:lnTo>
                    <a:pt x="1264973" y="2846613"/>
                  </a:lnTo>
                  <a:lnTo>
                    <a:pt x="1222205" y="2831313"/>
                  </a:lnTo>
                  <a:lnTo>
                    <a:pt x="1180168" y="2814515"/>
                  </a:lnTo>
                  <a:lnTo>
                    <a:pt x="1138893" y="2796251"/>
                  </a:lnTo>
                  <a:lnTo>
                    <a:pt x="1098414" y="2776553"/>
                  </a:lnTo>
                  <a:lnTo>
                    <a:pt x="1058764" y="2755453"/>
                  </a:lnTo>
                  <a:lnTo>
                    <a:pt x="1019974" y="2732984"/>
                  </a:lnTo>
                  <a:lnTo>
                    <a:pt x="982077" y="2709176"/>
                  </a:lnTo>
                  <a:lnTo>
                    <a:pt x="945108" y="2684062"/>
                  </a:lnTo>
                  <a:lnTo>
                    <a:pt x="909096" y="2657675"/>
                  </a:lnTo>
                  <a:lnTo>
                    <a:pt x="874077" y="2630045"/>
                  </a:lnTo>
                  <a:lnTo>
                    <a:pt x="840082" y="2601205"/>
                  </a:lnTo>
                  <a:lnTo>
                    <a:pt x="807143" y="2571187"/>
                  </a:lnTo>
                  <a:lnTo>
                    <a:pt x="775295" y="2540023"/>
                  </a:lnTo>
                  <a:lnTo>
                    <a:pt x="744568" y="2507744"/>
                  </a:lnTo>
                  <a:lnTo>
                    <a:pt x="714997" y="2474383"/>
                  </a:lnTo>
                  <a:lnTo>
                    <a:pt x="686613" y="2439972"/>
                  </a:lnTo>
                  <a:lnTo>
                    <a:pt x="659449" y="2404543"/>
                  </a:lnTo>
                  <a:lnTo>
                    <a:pt x="633539" y="2368127"/>
                  </a:lnTo>
                  <a:lnTo>
                    <a:pt x="608914" y="2330757"/>
                  </a:lnTo>
                  <a:lnTo>
                    <a:pt x="585607" y="2292465"/>
                  </a:lnTo>
                  <a:lnTo>
                    <a:pt x="563651" y="2253282"/>
                  </a:lnTo>
                  <a:lnTo>
                    <a:pt x="543079" y="2213240"/>
                  </a:lnTo>
                  <a:lnTo>
                    <a:pt x="523923" y="2172372"/>
                  </a:lnTo>
                  <a:lnTo>
                    <a:pt x="506216" y="2130710"/>
                  </a:lnTo>
                  <a:lnTo>
                    <a:pt x="489991" y="2088285"/>
                  </a:lnTo>
                  <a:lnTo>
                    <a:pt x="475280" y="2045129"/>
                  </a:lnTo>
                  <a:lnTo>
                    <a:pt x="462115" y="2001274"/>
                  </a:lnTo>
                  <a:lnTo>
                    <a:pt x="450531" y="1956753"/>
                  </a:lnTo>
                  <a:lnTo>
                    <a:pt x="440559" y="1911597"/>
                  </a:lnTo>
                  <a:lnTo>
                    <a:pt x="432232" y="1865839"/>
                  </a:lnTo>
                  <a:lnTo>
                    <a:pt x="425582" y="1819509"/>
                  </a:lnTo>
                  <a:lnTo>
                    <a:pt x="420643" y="1772641"/>
                  </a:lnTo>
                  <a:lnTo>
                    <a:pt x="417447" y="1725266"/>
                  </a:lnTo>
                  <a:lnTo>
                    <a:pt x="416026" y="1677416"/>
                  </a:lnTo>
                  <a:lnTo>
                    <a:pt x="416408" y="1629537"/>
                  </a:lnTo>
                  <a:lnTo>
                    <a:pt x="418575" y="1582096"/>
                  </a:lnTo>
                  <a:lnTo>
                    <a:pt x="422496" y="1535124"/>
                  </a:lnTo>
                  <a:lnTo>
                    <a:pt x="428139" y="1488655"/>
                  </a:lnTo>
                  <a:lnTo>
                    <a:pt x="435471" y="1442720"/>
                  </a:lnTo>
                  <a:lnTo>
                    <a:pt x="444461" y="1397353"/>
                  </a:lnTo>
                  <a:lnTo>
                    <a:pt x="455077" y="1352586"/>
                  </a:lnTo>
                  <a:lnTo>
                    <a:pt x="467287" y="1308452"/>
                  </a:lnTo>
                  <a:lnTo>
                    <a:pt x="481058" y="1264983"/>
                  </a:lnTo>
                  <a:lnTo>
                    <a:pt x="496360" y="1222213"/>
                  </a:lnTo>
                  <a:lnTo>
                    <a:pt x="513159" y="1180173"/>
                  </a:lnTo>
                  <a:lnTo>
                    <a:pt x="531425" y="1138896"/>
                  </a:lnTo>
                  <a:lnTo>
                    <a:pt x="551124" y="1098416"/>
                  </a:lnTo>
                  <a:lnTo>
                    <a:pt x="572225" y="1058764"/>
                  </a:lnTo>
                  <a:lnTo>
                    <a:pt x="594696" y="1019973"/>
                  </a:lnTo>
                  <a:lnTo>
                    <a:pt x="618506" y="982077"/>
                  </a:lnTo>
                  <a:lnTo>
                    <a:pt x="643621" y="945106"/>
                  </a:lnTo>
                  <a:lnTo>
                    <a:pt x="670010" y="909095"/>
                  </a:lnTo>
                  <a:lnTo>
                    <a:pt x="697642" y="874076"/>
                  </a:lnTo>
                  <a:lnTo>
                    <a:pt x="726484" y="840082"/>
                  </a:lnTo>
                  <a:lnTo>
                    <a:pt x="756503" y="807145"/>
                  </a:lnTo>
                  <a:lnTo>
                    <a:pt x="787669" y="775297"/>
                  </a:lnTo>
                  <a:lnTo>
                    <a:pt x="819950" y="744572"/>
                  </a:lnTo>
                  <a:lnTo>
                    <a:pt x="853312" y="715002"/>
                  </a:lnTo>
                  <a:lnTo>
                    <a:pt x="887725" y="686619"/>
                  </a:lnTo>
                  <a:lnTo>
                    <a:pt x="923156" y="659457"/>
                  </a:lnTo>
                  <a:lnTo>
                    <a:pt x="959573" y="633548"/>
                  </a:lnTo>
                  <a:lnTo>
                    <a:pt x="996945" y="608925"/>
                  </a:lnTo>
                  <a:lnTo>
                    <a:pt x="1035239" y="585620"/>
                  </a:lnTo>
                  <a:lnTo>
                    <a:pt x="1074424" y="563666"/>
                  </a:lnTo>
                  <a:lnTo>
                    <a:pt x="1114467" y="543096"/>
                  </a:lnTo>
                  <a:lnTo>
                    <a:pt x="1155336" y="523941"/>
                  </a:lnTo>
                  <a:lnTo>
                    <a:pt x="1197000" y="506236"/>
                  </a:lnTo>
                  <a:lnTo>
                    <a:pt x="1239426" y="490012"/>
                  </a:lnTo>
                  <a:lnTo>
                    <a:pt x="1282583" y="475302"/>
                  </a:lnTo>
                  <a:lnTo>
                    <a:pt x="1326439" y="462139"/>
                  </a:lnTo>
                  <a:lnTo>
                    <a:pt x="1370961" y="450556"/>
                  </a:lnTo>
                  <a:lnTo>
                    <a:pt x="1416117" y="440585"/>
                  </a:lnTo>
                  <a:lnTo>
                    <a:pt x="1461877" y="432258"/>
                  </a:lnTo>
                  <a:lnTo>
                    <a:pt x="1508207" y="425609"/>
                  </a:lnTo>
                  <a:lnTo>
                    <a:pt x="1555075" y="420669"/>
                  </a:lnTo>
                  <a:lnTo>
                    <a:pt x="1602451" y="417473"/>
                  </a:lnTo>
                  <a:lnTo>
                    <a:pt x="1650301" y="416051"/>
                  </a:lnTo>
                  <a:lnTo>
                    <a:pt x="1645729" y="126"/>
                  </a:lnTo>
                  <a:lnTo>
                    <a:pt x="1597057" y="1354"/>
                  </a:lnTo>
                  <a:lnTo>
                    <a:pt x="1548745" y="3963"/>
                  </a:lnTo>
                  <a:lnTo>
                    <a:pt x="1500811" y="7935"/>
                  </a:lnTo>
                  <a:lnTo>
                    <a:pt x="1453274" y="13249"/>
                  </a:lnTo>
                  <a:lnTo>
                    <a:pt x="1406153" y="19887"/>
                  </a:lnTo>
                  <a:lnTo>
                    <a:pt x="1359467" y="27829"/>
                  </a:lnTo>
                  <a:lnTo>
                    <a:pt x="1313236" y="37057"/>
                  </a:lnTo>
                  <a:lnTo>
                    <a:pt x="1267478" y="47551"/>
                  </a:lnTo>
                  <a:lnTo>
                    <a:pt x="1222212" y="59292"/>
                  </a:lnTo>
                  <a:lnTo>
                    <a:pt x="1177457" y="72261"/>
                  </a:lnTo>
                  <a:lnTo>
                    <a:pt x="1133233" y="86438"/>
                  </a:lnTo>
                  <a:lnTo>
                    <a:pt x="1089557" y="101804"/>
                  </a:lnTo>
                  <a:lnTo>
                    <a:pt x="1046450" y="118341"/>
                  </a:lnTo>
                  <a:lnTo>
                    <a:pt x="1003930" y="136028"/>
                  </a:lnTo>
                  <a:lnTo>
                    <a:pt x="962017" y="154848"/>
                  </a:lnTo>
                  <a:lnTo>
                    <a:pt x="920728" y="174779"/>
                  </a:lnTo>
                  <a:lnTo>
                    <a:pt x="880084" y="195804"/>
                  </a:lnTo>
                  <a:lnTo>
                    <a:pt x="840103" y="217903"/>
                  </a:lnTo>
                  <a:lnTo>
                    <a:pt x="800804" y="241057"/>
                  </a:lnTo>
                  <a:lnTo>
                    <a:pt x="762207" y="265247"/>
                  </a:lnTo>
                  <a:lnTo>
                    <a:pt x="724329" y="290453"/>
                  </a:lnTo>
                  <a:lnTo>
                    <a:pt x="687191" y="316656"/>
                  </a:lnTo>
                  <a:lnTo>
                    <a:pt x="650811" y="343838"/>
                  </a:lnTo>
                  <a:lnTo>
                    <a:pt x="615209" y="371978"/>
                  </a:lnTo>
                  <a:lnTo>
                    <a:pt x="580402" y="401058"/>
                  </a:lnTo>
                  <a:lnTo>
                    <a:pt x="546411" y="431058"/>
                  </a:lnTo>
                  <a:lnTo>
                    <a:pt x="513254" y="461960"/>
                  </a:lnTo>
                  <a:lnTo>
                    <a:pt x="480950" y="493744"/>
                  </a:lnTo>
                  <a:lnTo>
                    <a:pt x="449519" y="526390"/>
                  </a:lnTo>
                  <a:lnTo>
                    <a:pt x="418978" y="559880"/>
                  </a:lnTo>
                  <a:lnTo>
                    <a:pt x="389348" y="594195"/>
                  </a:lnTo>
                  <a:lnTo>
                    <a:pt x="360647" y="629315"/>
                  </a:lnTo>
                  <a:lnTo>
                    <a:pt x="332895" y="665221"/>
                  </a:lnTo>
                  <a:lnTo>
                    <a:pt x="306109" y="701893"/>
                  </a:lnTo>
                  <a:lnTo>
                    <a:pt x="280310" y="739314"/>
                  </a:lnTo>
                  <a:lnTo>
                    <a:pt x="255516" y="777462"/>
                  </a:lnTo>
                  <a:lnTo>
                    <a:pt x="231747" y="816320"/>
                  </a:lnTo>
                  <a:lnTo>
                    <a:pt x="209020" y="855868"/>
                  </a:lnTo>
                  <a:lnTo>
                    <a:pt x="187356" y="896087"/>
                  </a:lnTo>
                  <a:lnTo>
                    <a:pt x="166773" y="936957"/>
                  </a:lnTo>
                  <a:lnTo>
                    <a:pt x="147290" y="978460"/>
                  </a:lnTo>
                  <a:lnTo>
                    <a:pt x="128927" y="1020575"/>
                  </a:lnTo>
                  <a:lnTo>
                    <a:pt x="111702" y="1063285"/>
                  </a:lnTo>
                  <a:lnTo>
                    <a:pt x="95634" y="1106570"/>
                  </a:lnTo>
                  <a:lnTo>
                    <a:pt x="80742" y="1150410"/>
                  </a:lnTo>
                  <a:lnTo>
                    <a:pt x="67046" y="1194786"/>
                  </a:lnTo>
                  <a:lnTo>
                    <a:pt x="54563" y="1239680"/>
                  </a:lnTo>
                  <a:lnTo>
                    <a:pt x="43314" y="1285072"/>
                  </a:lnTo>
                  <a:lnTo>
                    <a:pt x="33318" y="1330942"/>
                  </a:lnTo>
                  <a:lnTo>
                    <a:pt x="24592" y="1377272"/>
                  </a:lnTo>
                  <a:lnTo>
                    <a:pt x="17157" y="1424042"/>
                  </a:lnTo>
                  <a:lnTo>
                    <a:pt x="11031" y="1471234"/>
                  </a:lnTo>
                  <a:lnTo>
                    <a:pt x="6233" y="1518827"/>
                  </a:lnTo>
                  <a:lnTo>
                    <a:pt x="2783" y="1566803"/>
                  </a:lnTo>
                  <a:lnTo>
                    <a:pt x="698" y="1615143"/>
                  </a:lnTo>
                  <a:lnTo>
                    <a:pt x="0" y="1663827"/>
                  </a:lnTo>
                  <a:lnTo>
                    <a:pt x="684" y="1712030"/>
                  </a:lnTo>
                  <a:lnTo>
                    <a:pt x="2726" y="1759893"/>
                  </a:lnTo>
                  <a:lnTo>
                    <a:pt x="6107" y="1807397"/>
                  </a:lnTo>
                  <a:lnTo>
                    <a:pt x="10807" y="1854525"/>
                  </a:lnTo>
                  <a:lnTo>
                    <a:pt x="16810" y="1901257"/>
                  </a:lnTo>
                  <a:lnTo>
                    <a:pt x="24096" y="1947575"/>
                  </a:lnTo>
                  <a:lnTo>
                    <a:pt x="32646" y="1993461"/>
                  </a:lnTo>
                  <a:lnTo>
                    <a:pt x="42442" y="2038895"/>
                  </a:lnTo>
                  <a:lnTo>
                    <a:pt x="53466" y="2083861"/>
                  </a:lnTo>
                  <a:lnTo>
                    <a:pt x="65700" y="2128338"/>
                  </a:lnTo>
                  <a:lnTo>
                    <a:pt x="79124" y="2172309"/>
                  </a:lnTo>
                  <a:lnTo>
                    <a:pt x="93720" y="2215755"/>
                  </a:lnTo>
                  <a:lnTo>
                    <a:pt x="109470" y="2258657"/>
                  </a:lnTo>
                  <a:lnTo>
                    <a:pt x="126355" y="2300998"/>
                  </a:lnTo>
                  <a:lnTo>
                    <a:pt x="144357" y="2342758"/>
                  </a:lnTo>
                  <a:lnTo>
                    <a:pt x="163458" y="2383919"/>
                  </a:lnTo>
                  <a:lnTo>
                    <a:pt x="183637" y="2424463"/>
                  </a:lnTo>
                  <a:lnTo>
                    <a:pt x="204879" y="2464371"/>
                  </a:lnTo>
                  <a:lnTo>
                    <a:pt x="227163" y="2503624"/>
                  </a:lnTo>
                  <a:lnTo>
                    <a:pt x="250471" y="2542205"/>
                  </a:lnTo>
                  <a:lnTo>
                    <a:pt x="274785" y="2580094"/>
                  </a:lnTo>
                  <a:lnTo>
                    <a:pt x="300086" y="2617274"/>
                  </a:lnTo>
                  <a:lnTo>
                    <a:pt x="326356" y="2653725"/>
                  </a:lnTo>
                  <a:lnTo>
                    <a:pt x="353576" y="2689429"/>
                  </a:lnTo>
                  <a:lnTo>
                    <a:pt x="381728" y="2724368"/>
                  </a:lnTo>
                  <a:lnTo>
                    <a:pt x="410793" y="2758524"/>
                  </a:lnTo>
                  <a:lnTo>
                    <a:pt x="440753" y="2791876"/>
                  </a:lnTo>
                  <a:lnTo>
                    <a:pt x="471589" y="2824408"/>
                  </a:lnTo>
                  <a:lnTo>
                    <a:pt x="503283" y="2856101"/>
                  </a:lnTo>
                  <a:lnTo>
                    <a:pt x="535817" y="2886936"/>
                  </a:lnTo>
                  <a:lnTo>
                    <a:pt x="569171" y="2916895"/>
                  </a:lnTo>
                  <a:lnTo>
                    <a:pt x="603327" y="2945959"/>
                  </a:lnTo>
                  <a:lnTo>
                    <a:pt x="638268" y="2974109"/>
                  </a:lnTo>
                  <a:lnTo>
                    <a:pt x="673973" y="3001328"/>
                  </a:lnTo>
                  <a:lnTo>
                    <a:pt x="710426" y="3027597"/>
                  </a:lnTo>
                  <a:lnTo>
                    <a:pt x="747606" y="3052897"/>
                  </a:lnTo>
                  <a:lnTo>
                    <a:pt x="785497" y="3077209"/>
                  </a:lnTo>
                  <a:lnTo>
                    <a:pt x="824079" y="3100516"/>
                  </a:lnTo>
                  <a:lnTo>
                    <a:pt x="863334" y="3122799"/>
                  </a:lnTo>
                  <a:lnTo>
                    <a:pt x="903243" y="3144039"/>
                  </a:lnTo>
                  <a:lnTo>
                    <a:pt x="943788" y="3164218"/>
                  </a:lnTo>
                  <a:lnTo>
                    <a:pt x="984950" y="3183317"/>
                  </a:lnTo>
                  <a:lnTo>
                    <a:pt x="1026711" y="3201318"/>
                  </a:lnTo>
                  <a:lnTo>
                    <a:pt x="1069053" y="3218202"/>
                  </a:lnTo>
                  <a:lnTo>
                    <a:pt x="1111956" y="3233951"/>
                  </a:lnTo>
                  <a:lnTo>
                    <a:pt x="1155403" y="3248547"/>
                  </a:lnTo>
                  <a:lnTo>
                    <a:pt x="1199374" y="3261970"/>
                  </a:lnTo>
                  <a:lnTo>
                    <a:pt x="1243852" y="3274203"/>
                  </a:lnTo>
                  <a:lnTo>
                    <a:pt x="1288818" y="3285226"/>
                  </a:lnTo>
                  <a:lnTo>
                    <a:pt x="1334254" y="3295022"/>
                  </a:lnTo>
                  <a:lnTo>
                    <a:pt x="1380140" y="3303572"/>
                  </a:lnTo>
                  <a:lnTo>
                    <a:pt x="1426458" y="3310857"/>
                  </a:lnTo>
                  <a:lnTo>
                    <a:pt x="1473191" y="3316859"/>
                  </a:lnTo>
                  <a:lnTo>
                    <a:pt x="1520319" y="3321559"/>
                  </a:lnTo>
                  <a:lnTo>
                    <a:pt x="1567824" y="3324940"/>
                  </a:lnTo>
                  <a:lnTo>
                    <a:pt x="1615687" y="3326982"/>
                  </a:lnTo>
                  <a:lnTo>
                    <a:pt x="1663890" y="3327666"/>
                  </a:lnTo>
                  <a:lnTo>
                    <a:pt x="1712087" y="3326982"/>
                  </a:lnTo>
                  <a:lnTo>
                    <a:pt x="1759944" y="3324940"/>
                  </a:lnTo>
                  <a:lnTo>
                    <a:pt x="1807443" y="3321559"/>
                  </a:lnTo>
                  <a:lnTo>
                    <a:pt x="1854565" y="3316859"/>
                  </a:lnTo>
                  <a:lnTo>
                    <a:pt x="1901292" y="3310857"/>
                  </a:lnTo>
                  <a:lnTo>
                    <a:pt x="1947606" y="3303572"/>
                  </a:lnTo>
                  <a:lnTo>
                    <a:pt x="1993488" y="3295022"/>
                  </a:lnTo>
                  <a:lnTo>
                    <a:pt x="2038919" y="3285226"/>
                  </a:lnTo>
                  <a:lnTo>
                    <a:pt x="2083881" y="3274203"/>
                  </a:lnTo>
                  <a:lnTo>
                    <a:pt x="2128355" y="3261970"/>
                  </a:lnTo>
                  <a:lnTo>
                    <a:pt x="2172323" y="3248547"/>
                  </a:lnTo>
                  <a:lnTo>
                    <a:pt x="2215767" y="3233951"/>
                  </a:lnTo>
                  <a:lnTo>
                    <a:pt x="2258667" y="3218202"/>
                  </a:lnTo>
                  <a:lnTo>
                    <a:pt x="2301006" y="3201318"/>
                  </a:lnTo>
                  <a:lnTo>
                    <a:pt x="2342765" y="3183317"/>
                  </a:lnTo>
                  <a:lnTo>
                    <a:pt x="2383925" y="3164218"/>
                  </a:lnTo>
                  <a:lnTo>
                    <a:pt x="2424468" y="3144039"/>
                  </a:lnTo>
                  <a:lnTo>
                    <a:pt x="2464375" y="3122799"/>
                  </a:lnTo>
                  <a:lnTo>
                    <a:pt x="2503628" y="3100516"/>
                  </a:lnTo>
                  <a:lnTo>
                    <a:pt x="2542209" y="3077209"/>
                  </a:lnTo>
                  <a:lnTo>
                    <a:pt x="2580098" y="3052897"/>
                  </a:lnTo>
                  <a:lnTo>
                    <a:pt x="2617278" y="3027597"/>
                  </a:lnTo>
                  <a:lnTo>
                    <a:pt x="2653729" y="3001328"/>
                  </a:lnTo>
                  <a:lnTo>
                    <a:pt x="2689434" y="2974109"/>
                  </a:lnTo>
                  <a:lnTo>
                    <a:pt x="2724374" y="2945959"/>
                  </a:lnTo>
                  <a:lnTo>
                    <a:pt x="2758530" y="2916895"/>
                  </a:lnTo>
                  <a:lnTo>
                    <a:pt x="2791884" y="2886936"/>
                  </a:lnTo>
                  <a:lnTo>
                    <a:pt x="2824417" y="2856101"/>
                  </a:lnTo>
                  <a:lnTo>
                    <a:pt x="2856111" y="2824408"/>
                  </a:lnTo>
                  <a:lnTo>
                    <a:pt x="2886948" y="2791876"/>
                  </a:lnTo>
                  <a:lnTo>
                    <a:pt x="2916908" y="2758524"/>
                  </a:lnTo>
                  <a:lnTo>
                    <a:pt x="2945974" y="2724368"/>
                  </a:lnTo>
                  <a:lnTo>
                    <a:pt x="2974126" y="2689429"/>
                  </a:lnTo>
                  <a:lnTo>
                    <a:pt x="3001347" y="2653725"/>
                  </a:lnTo>
                  <a:lnTo>
                    <a:pt x="3027617" y="2617274"/>
                  </a:lnTo>
                  <a:lnTo>
                    <a:pt x="3052919" y="2580094"/>
                  </a:lnTo>
                  <a:lnTo>
                    <a:pt x="3077233" y="2542205"/>
                  </a:lnTo>
                  <a:lnTo>
                    <a:pt x="3100542" y="2503624"/>
                  </a:lnTo>
                  <a:lnTo>
                    <a:pt x="3122827" y="2464371"/>
                  </a:lnTo>
                  <a:lnTo>
                    <a:pt x="3144069" y="2424463"/>
                  </a:lnTo>
                  <a:lnTo>
                    <a:pt x="3164250" y="2383919"/>
                  </a:lnTo>
                  <a:lnTo>
                    <a:pt x="3183351" y="2342758"/>
                  </a:lnTo>
                  <a:lnTo>
                    <a:pt x="3201353" y="2300998"/>
                  </a:lnTo>
                  <a:lnTo>
                    <a:pt x="3218239" y="2258657"/>
                  </a:lnTo>
                  <a:lnTo>
                    <a:pt x="3233990" y="2215755"/>
                  </a:lnTo>
                  <a:lnTo>
                    <a:pt x="3248587" y="2172309"/>
                  </a:lnTo>
                  <a:lnTo>
                    <a:pt x="3262012" y="2128338"/>
                  </a:lnTo>
                  <a:lnTo>
                    <a:pt x="3274246" y="2083861"/>
                  </a:lnTo>
                  <a:lnTo>
                    <a:pt x="3285271" y="2038895"/>
                  </a:lnTo>
                  <a:lnTo>
                    <a:pt x="3295068" y="1993461"/>
                  </a:lnTo>
                  <a:lnTo>
                    <a:pt x="3303619" y="1947575"/>
                  </a:lnTo>
                  <a:lnTo>
                    <a:pt x="3310905" y="1901257"/>
                  </a:lnTo>
                  <a:lnTo>
                    <a:pt x="3316908" y="1854525"/>
                  </a:lnTo>
                  <a:lnTo>
                    <a:pt x="3321609" y="1807397"/>
                  </a:lnTo>
                  <a:lnTo>
                    <a:pt x="3324990" y="1759893"/>
                  </a:lnTo>
                  <a:lnTo>
                    <a:pt x="3327032" y="1712030"/>
                  </a:lnTo>
                  <a:lnTo>
                    <a:pt x="3327717" y="1663827"/>
                  </a:lnTo>
                  <a:lnTo>
                    <a:pt x="3327032" y="1615623"/>
                  </a:lnTo>
                  <a:lnTo>
                    <a:pt x="3324990" y="1567760"/>
                  </a:lnTo>
                  <a:lnTo>
                    <a:pt x="3321609" y="1520256"/>
                  </a:lnTo>
                  <a:lnTo>
                    <a:pt x="3316908" y="1473128"/>
                  </a:lnTo>
                  <a:lnTo>
                    <a:pt x="3310905" y="1426396"/>
                  </a:lnTo>
                  <a:lnTo>
                    <a:pt x="3303619" y="1380078"/>
                  </a:lnTo>
                  <a:lnTo>
                    <a:pt x="3295068" y="1334193"/>
                  </a:lnTo>
                  <a:lnTo>
                    <a:pt x="3285271" y="1288758"/>
                  </a:lnTo>
                  <a:lnTo>
                    <a:pt x="3274246" y="1243793"/>
                  </a:lnTo>
                  <a:lnTo>
                    <a:pt x="3262012" y="1199316"/>
                  </a:lnTo>
                  <a:lnTo>
                    <a:pt x="3248587" y="1155346"/>
                  </a:lnTo>
                  <a:lnTo>
                    <a:pt x="3233990" y="1111900"/>
                  </a:lnTo>
                  <a:lnTo>
                    <a:pt x="3218239" y="1068998"/>
                  </a:lnTo>
                  <a:lnTo>
                    <a:pt x="3201353" y="1026657"/>
                  </a:lnTo>
                  <a:lnTo>
                    <a:pt x="3183351" y="984897"/>
                  </a:lnTo>
                  <a:lnTo>
                    <a:pt x="3164250" y="943736"/>
                  </a:lnTo>
                  <a:lnTo>
                    <a:pt x="3144069" y="903193"/>
                  </a:lnTo>
                  <a:lnTo>
                    <a:pt x="3122827" y="863285"/>
                  </a:lnTo>
                  <a:lnTo>
                    <a:pt x="3100542" y="824032"/>
                  </a:lnTo>
                  <a:lnTo>
                    <a:pt x="3077233" y="785452"/>
                  </a:lnTo>
                  <a:lnTo>
                    <a:pt x="3052919" y="747562"/>
                  </a:lnTo>
                  <a:lnTo>
                    <a:pt x="3027617" y="710383"/>
                  </a:lnTo>
                  <a:lnTo>
                    <a:pt x="3001347" y="673932"/>
                  </a:lnTo>
                  <a:lnTo>
                    <a:pt x="2974126" y="638228"/>
                  </a:lnTo>
                  <a:lnTo>
                    <a:pt x="2945974" y="603290"/>
                  </a:lnTo>
                  <a:lnTo>
                    <a:pt x="2916908" y="569135"/>
                  </a:lnTo>
                  <a:lnTo>
                    <a:pt x="2886948" y="535782"/>
                  </a:lnTo>
                  <a:lnTo>
                    <a:pt x="2856111" y="503251"/>
                  </a:lnTo>
                  <a:lnTo>
                    <a:pt x="2824417" y="471558"/>
                  </a:lnTo>
                  <a:lnTo>
                    <a:pt x="2791884" y="440724"/>
                  </a:lnTo>
                  <a:lnTo>
                    <a:pt x="2758530" y="410765"/>
                  </a:lnTo>
                  <a:lnTo>
                    <a:pt x="2724374" y="381702"/>
                  </a:lnTo>
                  <a:lnTo>
                    <a:pt x="2689434" y="353552"/>
                  </a:lnTo>
                  <a:lnTo>
                    <a:pt x="2653729" y="326333"/>
                  </a:lnTo>
                  <a:lnTo>
                    <a:pt x="2617278" y="300065"/>
                  </a:lnTo>
                  <a:lnTo>
                    <a:pt x="2580098" y="274765"/>
                  </a:lnTo>
                  <a:lnTo>
                    <a:pt x="2542209" y="250453"/>
                  </a:lnTo>
                  <a:lnTo>
                    <a:pt x="2503628" y="227146"/>
                  </a:lnTo>
                  <a:lnTo>
                    <a:pt x="2464375" y="204864"/>
                  </a:lnTo>
                  <a:lnTo>
                    <a:pt x="2424468" y="183624"/>
                  </a:lnTo>
                  <a:lnTo>
                    <a:pt x="2383925" y="163445"/>
                  </a:lnTo>
                  <a:lnTo>
                    <a:pt x="2342765" y="144347"/>
                  </a:lnTo>
                  <a:lnTo>
                    <a:pt x="2301006" y="126346"/>
                  </a:lnTo>
                  <a:lnTo>
                    <a:pt x="2258667" y="109462"/>
                  </a:lnTo>
                  <a:lnTo>
                    <a:pt x="2215767" y="93713"/>
                  </a:lnTo>
                  <a:lnTo>
                    <a:pt x="2172323" y="79118"/>
                  </a:lnTo>
                  <a:lnTo>
                    <a:pt x="2128355" y="65695"/>
                  </a:lnTo>
                  <a:lnTo>
                    <a:pt x="2083881" y="53462"/>
                  </a:lnTo>
                  <a:lnTo>
                    <a:pt x="2038919" y="42439"/>
                  </a:lnTo>
                  <a:lnTo>
                    <a:pt x="1993488" y="32643"/>
                  </a:lnTo>
                  <a:lnTo>
                    <a:pt x="1947606" y="24094"/>
                  </a:lnTo>
                  <a:lnTo>
                    <a:pt x="1901292" y="16809"/>
                  </a:lnTo>
                  <a:lnTo>
                    <a:pt x="1854565" y="10807"/>
                  </a:lnTo>
                  <a:lnTo>
                    <a:pt x="1807443" y="6106"/>
                  </a:lnTo>
                  <a:lnTo>
                    <a:pt x="1759944" y="2726"/>
                  </a:lnTo>
                  <a:lnTo>
                    <a:pt x="1712087" y="684"/>
                  </a:lnTo>
                  <a:lnTo>
                    <a:pt x="166389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8632" y="2679826"/>
              <a:ext cx="18415" cy="416559"/>
            </a:xfrm>
            <a:custGeom>
              <a:avLst/>
              <a:gdLst/>
              <a:ahLst/>
              <a:cxnLst/>
              <a:rect l="l" t="t" r="r" b="b"/>
              <a:pathLst>
                <a:path w="18414" h="416560">
                  <a:moveTo>
                    <a:pt x="18161" y="0"/>
                  </a:moveTo>
                  <a:lnTo>
                    <a:pt x="0" y="126"/>
                  </a:lnTo>
                  <a:lnTo>
                    <a:pt x="4572" y="416051"/>
                  </a:lnTo>
                  <a:lnTo>
                    <a:pt x="18161" y="415925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rgbClr val="EE2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07591" y="5676582"/>
            <a:ext cx="459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100%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6585" y="2761234"/>
            <a:ext cx="26987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0%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38575" y="41433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2559" y="3983799"/>
            <a:ext cx="1245870" cy="60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5"/>
              </a:spcBef>
            </a:pPr>
            <a:r>
              <a:rPr sz="1400" dirty="0">
                <a:solidFill>
                  <a:srgbClr val="1F1C1F"/>
                </a:solidFill>
                <a:latin typeface="Trebuchet MS"/>
                <a:cs typeface="Trebuchet MS"/>
              </a:rPr>
              <a:t>Non-</a:t>
            </a:r>
            <a:r>
              <a:rPr sz="1400" spc="-30" dirty="0">
                <a:solidFill>
                  <a:srgbClr val="1F1C1F"/>
                </a:solidFill>
                <a:latin typeface="Trebuchet MS"/>
                <a:cs typeface="Trebuchet MS"/>
              </a:rPr>
              <a:t>Fraudulent </a:t>
            </a: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Fraudulent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8575" y="443865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EE2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5925" y="2486025"/>
            <a:ext cx="2943225" cy="1771650"/>
          </a:xfrm>
          <a:custGeom>
            <a:avLst/>
            <a:gdLst/>
            <a:ahLst/>
            <a:cxnLst/>
            <a:rect l="l" t="t" r="r" b="b"/>
            <a:pathLst>
              <a:path w="2943225" h="1771650">
                <a:moveTo>
                  <a:pt x="2943225" y="0"/>
                </a:moveTo>
                <a:lnTo>
                  <a:pt x="0" y="0"/>
                </a:lnTo>
                <a:lnTo>
                  <a:pt x="0" y="1771650"/>
                </a:lnTo>
                <a:lnTo>
                  <a:pt x="2943225" y="1771650"/>
                </a:lnTo>
                <a:lnTo>
                  <a:pt x="2943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95925" y="2486025"/>
            <a:ext cx="2943225" cy="1771650"/>
          </a:xfrm>
          <a:prstGeom prst="rect">
            <a:avLst/>
          </a:prstGeom>
          <a:ln w="19050">
            <a:solidFill>
              <a:srgbClr val="706C83"/>
            </a:solidFill>
          </a:ln>
        </p:spPr>
        <p:txBody>
          <a:bodyPr vert="horz" wrap="square" lIns="0" tIns="248920" rIns="0" bIns="0" rtlCol="0">
            <a:spAutoFit/>
          </a:bodyPr>
          <a:lstStyle/>
          <a:p>
            <a:pPr marL="207010" marR="186055" indent="-2540" algn="ctr">
              <a:lnSpc>
                <a:spcPct val="94100"/>
              </a:lnSpc>
              <a:spcBef>
                <a:spcPts val="1960"/>
              </a:spcBef>
            </a:pP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Dataset</a:t>
            </a:r>
            <a:r>
              <a:rPr sz="2150" spc="-7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contains </a:t>
            </a: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284,807</a:t>
            </a:r>
            <a:r>
              <a:rPr sz="2150" spc="-1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transactions collected</a:t>
            </a:r>
            <a:r>
              <a:rPr sz="2150" spc="-20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60" dirty="0">
                <a:solidFill>
                  <a:srgbClr val="1F1C1F"/>
                </a:solidFill>
                <a:latin typeface="Trebuchet MS"/>
                <a:cs typeface="Trebuchet MS"/>
              </a:rPr>
              <a:t>over</a:t>
            </a:r>
            <a:r>
              <a:rPr sz="2150" spc="-1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a</a:t>
            </a:r>
            <a:r>
              <a:rPr sz="2150" spc="-1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1F1C1F"/>
                </a:solidFill>
                <a:latin typeface="Trebuchet MS"/>
                <a:cs typeface="Trebuchet MS"/>
              </a:rPr>
              <a:t>48- </a:t>
            </a: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hour</a:t>
            </a:r>
            <a:r>
              <a:rPr sz="2150" spc="-1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period.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53475" y="2486025"/>
            <a:ext cx="2943225" cy="1771650"/>
          </a:xfrm>
          <a:custGeom>
            <a:avLst/>
            <a:gdLst/>
            <a:ahLst/>
            <a:cxnLst/>
            <a:rect l="l" t="t" r="r" b="b"/>
            <a:pathLst>
              <a:path w="2943225" h="1771650">
                <a:moveTo>
                  <a:pt x="2943225" y="0"/>
                </a:moveTo>
                <a:lnTo>
                  <a:pt x="0" y="0"/>
                </a:lnTo>
                <a:lnTo>
                  <a:pt x="0" y="1771650"/>
                </a:lnTo>
                <a:lnTo>
                  <a:pt x="2943225" y="1771650"/>
                </a:lnTo>
                <a:lnTo>
                  <a:pt x="2943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53475" y="2486025"/>
            <a:ext cx="2943225" cy="1771650"/>
          </a:xfrm>
          <a:prstGeom prst="rect">
            <a:avLst/>
          </a:prstGeom>
          <a:ln w="19050">
            <a:solidFill>
              <a:srgbClr val="706C83"/>
            </a:solidFill>
          </a:ln>
        </p:spPr>
        <p:txBody>
          <a:bodyPr vert="horz" wrap="square" lIns="0" tIns="249555" rIns="0" bIns="0" rtlCol="0">
            <a:spAutoFit/>
          </a:bodyPr>
          <a:lstStyle/>
          <a:p>
            <a:pPr marL="119380" marR="90170" algn="ctr">
              <a:lnSpc>
                <a:spcPct val="94100"/>
              </a:lnSpc>
              <a:spcBef>
                <a:spcPts val="1965"/>
              </a:spcBef>
            </a:pPr>
            <a:r>
              <a:rPr sz="2150" spc="-20" dirty="0">
                <a:solidFill>
                  <a:srgbClr val="1F1C1F"/>
                </a:solidFill>
                <a:latin typeface="Trebuchet MS"/>
                <a:cs typeface="Trebuchet MS"/>
              </a:rPr>
              <a:t>Features</a:t>
            </a:r>
            <a:r>
              <a:rPr sz="2150" spc="-1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include</a:t>
            </a:r>
            <a:r>
              <a:rPr sz="2150" spc="-1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75" dirty="0">
                <a:solidFill>
                  <a:srgbClr val="1F1C1F"/>
                </a:solidFill>
                <a:latin typeface="Trebuchet MS"/>
                <a:cs typeface="Trebuchet MS"/>
              </a:rPr>
              <a:t>Time,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Amount,</a:t>
            </a:r>
            <a:r>
              <a:rPr sz="2150" spc="-17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2150" spc="-1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1F1C1F"/>
                </a:solidFill>
                <a:latin typeface="Trebuchet MS"/>
                <a:cs typeface="Trebuchet MS"/>
              </a:rPr>
              <a:t>28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anonymized</a:t>
            </a:r>
            <a:r>
              <a:rPr sz="2150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70" dirty="0">
                <a:solidFill>
                  <a:srgbClr val="1F1C1F"/>
                </a:solidFill>
                <a:latin typeface="Trebuchet MS"/>
                <a:cs typeface="Trebuchet MS"/>
              </a:rPr>
              <a:t>PCA </a:t>
            </a: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components</a:t>
            </a:r>
            <a:r>
              <a:rPr sz="2150" spc="2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rgbClr val="1F1C1F"/>
                </a:solidFill>
                <a:latin typeface="Trebuchet MS"/>
                <a:cs typeface="Trebuchet MS"/>
              </a:rPr>
              <a:t>(V1-</a:t>
            </a:r>
            <a:r>
              <a:rPr sz="2150" spc="-20" dirty="0">
                <a:solidFill>
                  <a:srgbClr val="1F1C1F"/>
                </a:solidFill>
                <a:latin typeface="Trebuchet MS"/>
                <a:cs typeface="Trebuchet MS"/>
              </a:rPr>
              <a:t>V28).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24500" y="4552950"/>
            <a:ext cx="2943225" cy="1762125"/>
          </a:xfrm>
          <a:custGeom>
            <a:avLst/>
            <a:gdLst/>
            <a:ahLst/>
            <a:cxnLst/>
            <a:rect l="l" t="t" r="r" b="b"/>
            <a:pathLst>
              <a:path w="2943225" h="1762125">
                <a:moveTo>
                  <a:pt x="2943225" y="0"/>
                </a:moveTo>
                <a:lnTo>
                  <a:pt x="0" y="0"/>
                </a:lnTo>
                <a:lnTo>
                  <a:pt x="0" y="1762125"/>
                </a:lnTo>
                <a:lnTo>
                  <a:pt x="2943225" y="1762125"/>
                </a:lnTo>
                <a:lnTo>
                  <a:pt x="2943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24500" y="4552950"/>
            <a:ext cx="2943225" cy="1762125"/>
          </a:xfrm>
          <a:prstGeom prst="rect">
            <a:avLst/>
          </a:prstGeom>
          <a:ln w="19050">
            <a:solidFill>
              <a:srgbClr val="706C83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08585" marR="97790" indent="-6985" algn="ctr">
              <a:lnSpc>
                <a:spcPct val="93900"/>
              </a:lnSpc>
              <a:spcBef>
                <a:spcPts val="730"/>
              </a:spcBef>
            </a:pP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Only</a:t>
            </a:r>
            <a:r>
              <a:rPr sz="2150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85" dirty="0">
                <a:solidFill>
                  <a:srgbClr val="1F1C1F"/>
                </a:solidFill>
                <a:latin typeface="Trebuchet MS"/>
                <a:cs typeface="Trebuchet MS"/>
              </a:rPr>
              <a:t>0.17%</a:t>
            </a:r>
            <a:r>
              <a:rPr sz="2150" spc="-1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1F1C1F"/>
                </a:solidFill>
                <a:latin typeface="Trebuchet MS"/>
                <a:cs typeface="Trebuchet MS"/>
              </a:rPr>
              <a:t>of </a:t>
            </a:r>
            <a:r>
              <a:rPr sz="2150" dirty="0">
                <a:solidFill>
                  <a:srgbClr val="1F1C1F"/>
                </a:solidFill>
                <a:latin typeface="Trebuchet MS"/>
                <a:cs typeface="Trebuchet MS"/>
              </a:rPr>
              <a:t>transactions</a:t>
            </a:r>
            <a:r>
              <a:rPr sz="2150" spc="-1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1F1C1F"/>
                </a:solidFill>
                <a:latin typeface="Trebuchet MS"/>
                <a:cs typeface="Trebuchet MS"/>
              </a:rPr>
              <a:t>are labeled</a:t>
            </a:r>
            <a:r>
              <a:rPr sz="2150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1F1C1F"/>
                </a:solidFill>
                <a:latin typeface="Trebuchet MS"/>
                <a:cs typeface="Trebuchet MS"/>
              </a:rPr>
              <a:t>as</a:t>
            </a:r>
            <a:r>
              <a:rPr sz="2150" spc="-19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fraudulent, </a:t>
            </a:r>
            <a:r>
              <a:rPr sz="2150" spc="-35" dirty="0">
                <a:solidFill>
                  <a:srgbClr val="1F1C1F"/>
                </a:solidFill>
                <a:latin typeface="Trebuchet MS"/>
                <a:cs typeface="Trebuchet MS"/>
              </a:rPr>
              <a:t>indicating</a:t>
            </a:r>
            <a:r>
              <a:rPr sz="2150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20" dirty="0">
                <a:solidFill>
                  <a:srgbClr val="1F1C1F"/>
                </a:solidFill>
                <a:latin typeface="Trebuchet MS"/>
                <a:cs typeface="Trebuchet MS"/>
              </a:rPr>
              <a:t>severe</a:t>
            </a:r>
            <a:r>
              <a:rPr sz="2150" spc="-1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rgbClr val="1F1C1F"/>
                </a:solidFill>
                <a:latin typeface="Trebuchet MS"/>
                <a:cs typeface="Trebuchet MS"/>
              </a:rPr>
              <a:t>class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imbalance.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53475" y="4552950"/>
            <a:ext cx="2943225" cy="1762125"/>
          </a:xfrm>
          <a:custGeom>
            <a:avLst/>
            <a:gdLst/>
            <a:ahLst/>
            <a:cxnLst/>
            <a:rect l="l" t="t" r="r" b="b"/>
            <a:pathLst>
              <a:path w="2943225" h="1762125">
                <a:moveTo>
                  <a:pt x="2943225" y="0"/>
                </a:moveTo>
                <a:lnTo>
                  <a:pt x="0" y="0"/>
                </a:lnTo>
                <a:lnTo>
                  <a:pt x="0" y="1762125"/>
                </a:lnTo>
                <a:lnTo>
                  <a:pt x="2943225" y="1762125"/>
                </a:lnTo>
                <a:lnTo>
                  <a:pt x="2943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53475" y="4552950"/>
            <a:ext cx="2943225" cy="1762125"/>
          </a:xfrm>
          <a:prstGeom prst="rect">
            <a:avLst/>
          </a:prstGeom>
          <a:ln w="19050">
            <a:solidFill>
              <a:srgbClr val="706C83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5885" marR="67945" indent="-3175" algn="ctr">
              <a:lnSpc>
                <a:spcPct val="93900"/>
              </a:lnSpc>
              <a:spcBef>
                <a:spcPts val="730"/>
              </a:spcBef>
            </a:pPr>
            <a:r>
              <a:rPr sz="2150" spc="-30" dirty="0">
                <a:solidFill>
                  <a:srgbClr val="1F1C1F"/>
                </a:solidFill>
                <a:latin typeface="Trebuchet MS"/>
                <a:cs typeface="Trebuchet MS"/>
              </a:rPr>
              <a:t>This</a:t>
            </a:r>
            <a:r>
              <a:rPr sz="2150" spc="-17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imbalance necessitates specialized</a:t>
            </a:r>
            <a:r>
              <a:rPr sz="2150" spc="-18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techniques </a:t>
            </a:r>
            <a:r>
              <a:rPr sz="2150" spc="-75" dirty="0">
                <a:solidFill>
                  <a:srgbClr val="1F1C1F"/>
                </a:solidFill>
                <a:latin typeface="Trebuchet MS"/>
                <a:cs typeface="Trebuchet MS"/>
              </a:rPr>
              <a:t>for</a:t>
            </a:r>
            <a:r>
              <a:rPr sz="2150" spc="-21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rgbClr val="1F1C1F"/>
                </a:solidFill>
                <a:latin typeface="Trebuchet MS"/>
                <a:cs typeface="Trebuchet MS"/>
              </a:rPr>
              <a:t>effective</a:t>
            </a:r>
            <a:r>
              <a:rPr sz="2150" spc="-19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20" dirty="0">
                <a:solidFill>
                  <a:srgbClr val="1F1C1F"/>
                </a:solidFill>
                <a:latin typeface="Trebuchet MS"/>
                <a:cs typeface="Trebuchet MS"/>
              </a:rPr>
              <a:t>fraud </a:t>
            </a:r>
            <a:r>
              <a:rPr sz="2150" spc="-35" dirty="0">
                <a:solidFill>
                  <a:srgbClr val="1F1C1F"/>
                </a:solidFill>
                <a:latin typeface="Trebuchet MS"/>
                <a:cs typeface="Trebuchet MS"/>
              </a:rPr>
              <a:t>detection</a:t>
            </a:r>
            <a:r>
              <a:rPr sz="2150" spc="-1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F1C1F"/>
                </a:solidFill>
                <a:latin typeface="Trebuchet MS"/>
                <a:cs typeface="Trebuchet MS"/>
              </a:rPr>
              <a:t>modeling.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20601" y="6490746"/>
            <a:ext cx="107314" cy="21145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50" dirty="0">
                <a:solidFill>
                  <a:srgbClr val="797979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592" y="0"/>
            <a:ext cx="8979408" cy="389534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403852" y="2067051"/>
            <a:ext cx="2218690" cy="2209800"/>
          </a:xfrm>
          <a:custGeom>
            <a:avLst/>
            <a:gdLst/>
            <a:ahLst/>
            <a:cxnLst/>
            <a:rect l="l" t="t" r="r" b="b"/>
            <a:pathLst>
              <a:path w="2218690" h="2209800">
                <a:moveTo>
                  <a:pt x="1298478" y="2197100"/>
                </a:moveTo>
                <a:lnTo>
                  <a:pt x="920175" y="2197100"/>
                </a:lnTo>
                <a:lnTo>
                  <a:pt x="966599" y="2209800"/>
                </a:lnTo>
                <a:lnTo>
                  <a:pt x="1252062" y="2209800"/>
                </a:lnTo>
                <a:lnTo>
                  <a:pt x="1298478" y="2197100"/>
                </a:lnTo>
                <a:close/>
              </a:path>
              <a:path w="2218690" h="2209800">
                <a:moveTo>
                  <a:pt x="1109345" y="0"/>
                </a:moveTo>
                <a:lnTo>
                  <a:pt x="1013630" y="0"/>
                </a:lnTo>
                <a:lnTo>
                  <a:pt x="966599" y="12700"/>
                </a:lnTo>
                <a:lnTo>
                  <a:pt x="920175" y="12700"/>
                </a:lnTo>
                <a:lnTo>
                  <a:pt x="784960" y="50800"/>
                </a:lnTo>
                <a:lnTo>
                  <a:pt x="656703" y="88900"/>
                </a:lnTo>
                <a:lnTo>
                  <a:pt x="615692" y="114300"/>
                </a:lnTo>
                <a:lnTo>
                  <a:pt x="575620" y="139700"/>
                </a:lnTo>
                <a:lnTo>
                  <a:pt x="536530" y="152400"/>
                </a:lnTo>
                <a:lnTo>
                  <a:pt x="498463" y="177800"/>
                </a:lnTo>
                <a:lnTo>
                  <a:pt x="461460" y="203200"/>
                </a:lnTo>
                <a:lnTo>
                  <a:pt x="425564" y="228600"/>
                </a:lnTo>
                <a:lnTo>
                  <a:pt x="390816" y="266700"/>
                </a:lnTo>
                <a:lnTo>
                  <a:pt x="357257" y="292100"/>
                </a:lnTo>
                <a:lnTo>
                  <a:pt x="324929" y="317500"/>
                </a:lnTo>
                <a:lnTo>
                  <a:pt x="293874" y="355600"/>
                </a:lnTo>
                <a:lnTo>
                  <a:pt x="264134" y="393700"/>
                </a:lnTo>
                <a:lnTo>
                  <a:pt x="235749" y="419100"/>
                </a:lnTo>
                <a:lnTo>
                  <a:pt x="208763" y="457200"/>
                </a:lnTo>
                <a:lnTo>
                  <a:pt x="183216" y="495300"/>
                </a:lnTo>
                <a:lnTo>
                  <a:pt x="159149" y="533400"/>
                </a:lnTo>
                <a:lnTo>
                  <a:pt x="136606" y="571500"/>
                </a:lnTo>
                <a:lnTo>
                  <a:pt x="115626" y="609600"/>
                </a:lnTo>
                <a:lnTo>
                  <a:pt x="96253" y="660400"/>
                </a:lnTo>
                <a:lnTo>
                  <a:pt x="78527" y="698500"/>
                </a:lnTo>
                <a:lnTo>
                  <a:pt x="62490" y="736600"/>
                </a:lnTo>
                <a:lnTo>
                  <a:pt x="48184" y="787400"/>
                </a:lnTo>
                <a:lnTo>
                  <a:pt x="35650" y="825500"/>
                </a:lnTo>
                <a:lnTo>
                  <a:pt x="24930" y="876300"/>
                </a:lnTo>
                <a:lnTo>
                  <a:pt x="16066" y="914400"/>
                </a:lnTo>
                <a:lnTo>
                  <a:pt x="9099" y="965200"/>
                </a:lnTo>
                <a:lnTo>
                  <a:pt x="4072" y="1016000"/>
                </a:lnTo>
                <a:lnTo>
                  <a:pt x="1024" y="1054100"/>
                </a:lnTo>
                <a:lnTo>
                  <a:pt x="0" y="1104900"/>
                </a:lnTo>
                <a:lnTo>
                  <a:pt x="1024" y="1155700"/>
                </a:lnTo>
                <a:lnTo>
                  <a:pt x="4072" y="1206500"/>
                </a:lnTo>
                <a:lnTo>
                  <a:pt x="9099" y="1244600"/>
                </a:lnTo>
                <a:lnTo>
                  <a:pt x="16066" y="1295400"/>
                </a:lnTo>
                <a:lnTo>
                  <a:pt x="24930" y="1346200"/>
                </a:lnTo>
                <a:lnTo>
                  <a:pt x="35650" y="1384300"/>
                </a:lnTo>
                <a:lnTo>
                  <a:pt x="48184" y="1435100"/>
                </a:lnTo>
                <a:lnTo>
                  <a:pt x="62490" y="1473200"/>
                </a:lnTo>
                <a:lnTo>
                  <a:pt x="78527" y="1511300"/>
                </a:lnTo>
                <a:lnTo>
                  <a:pt x="96253" y="1562100"/>
                </a:lnTo>
                <a:lnTo>
                  <a:pt x="115626" y="1600200"/>
                </a:lnTo>
                <a:lnTo>
                  <a:pt x="136606" y="1638300"/>
                </a:lnTo>
                <a:lnTo>
                  <a:pt x="159149" y="1676400"/>
                </a:lnTo>
                <a:lnTo>
                  <a:pt x="183216" y="1714500"/>
                </a:lnTo>
                <a:lnTo>
                  <a:pt x="208763" y="1752600"/>
                </a:lnTo>
                <a:lnTo>
                  <a:pt x="235749" y="1790700"/>
                </a:lnTo>
                <a:lnTo>
                  <a:pt x="264134" y="1828800"/>
                </a:lnTo>
                <a:lnTo>
                  <a:pt x="293874" y="1854200"/>
                </a:lnTo>
                <a:lnTo>
                  <a:pt x="324929" y="1892300"/>
                </a:lnTo>
                <a:lnTo>
                  <a:pt x="357257" y="1917700"/>
                </a:lnTo>
                <a:lnTo>
                  <a:pt x="390816" y="1955800"/>
                </a:lnTo>
                <a:lnTo>
                  <a:pt x="425564" y="1981200"/>
                </a:lnTo>
                <a:lnTo>
                  <a:pt x="461460" y="2006600"/>
                </a:lnTo>
                <a:lnTo>
                  <a:pt x="498463" y="2032000"/>
                </a:lnTo>
                <a:lnTo>
                  <a:pt x="536530" y="2057400"/>
                </a:lnTo>
                <a:lnTo>
                  <a:pt x="575620" y="2082800"/>
                </a:lnTo>
                <a:lnTo>
                  <a:pt x="615692" y="2095500"/>
                </a:lnTo>
                <a:lnTo>
                  <a:pt x="656703" y="2120900"/>
                </a:lnTo>
                <a:lnTo>
                  <a:pt x="698613" y="2133600"/>
                </a:lnTo>
                <a:lnTo>
                  <a:pt x="741379" y="2159000"/>
                </a:lnTo>
                <a:lnTo>
                  <a:pt x="874399" y="2197100"/>
                </a:lnTo>
                <a:lnTo>
                  <a:pt x="1344246" y="2197100"/>
                </a:lnTo>
                <a:lnTo>
                  <a:pt x="1477246" y="2159000"/>
                </a:lnTo>
                <a:lnTo>
                  <a:pt x="1520006" y="2133600"/>
                </a:lnTo>
                <a:lnTo>
                  <a:pt x="1561909" y="2120900"/>
                </a:lnTo>
                <a:lnTo>
                  <a:pt x="1602916" y="2095500"/>
                </a:lnTo>
                <a:lnTo>
                  <a:pt x="1642982" y="2082800"/>
                </a:lnTo>
                <a:lnTo>
                  <a:pt x="1682068" y="2057400"/>
                </a:lnTo>
                <a:lnTo>
                  <a:pt x="1720131" y="2032000"/>
                </a:lnTo>
                <a:lnTo>
                  <a:pt x="1757130" y="2006600"/>
                </a:lnTo>
                <a:lnTo>
                  <a:pt x="1793023" y="1981200"/>
                </a:lnTo>
                <a:lnTo>
                  <a:pt x="1827768" y="1955800"/>
                </a:lnTo>
                <a:lnTo>
                  <a:pt x="1838953" y="1943100"/>
                </a:lnTo>
                <a:lnTo>
                  <a:pt x="1060460" y="1943100"/>
                </a:lnTo>
                <a:lnTo>
                  <a:pt x="1012319" y="1930400"/>
                </a:lnTo>
                <a:lnTo>
                  <a:pt x="965000" y="1930400"/>
                </a:lnTo>
                <a:lnTo>
                  <a:pt x="828754" y="1892300"/>
                </a:lnTo>
                <a:lnTo>
                  <a:pt x="785502" y="1879600"/>
                </a:lnTo>
                <a:lnTo>
                  <a:pt x="743463" y="1854200"/>
                </a:lnTo>
                <a:lnTo>
                  <a:pt x="702714" y="1828800"/>
                </a:lnTo>
                <a:lnTo>
                  <a:pt x="663332" y="1803400"/>
                </a:lnTo>
                <a:lnTo>
                  <a:pt x="625397" y="1778000"/>
                </a:lnTo>
                <a:lnTo>
                  <a:pt x="588986" y="1752600"/>
                </a:lnTo>
                <a:lnTo>
                  <a:pt x="554177" y="1727200"/>
                </a:lnTo>
                <a:lnTo>
                  <a:pt x="521049" y="1689100"/>
                </a:lnTo>
                <a:lnTo>
                  <a:pt x="489678" y="1663700"/>
                </a:lnTo>
                <a:lnTo>
                  <a:pt x="460144" y="1625600"/>
                </a:lnTo>
                <a:lnTo>
                  <a:pt x="432524" y="1587500"/>
                </a:lnTo>
                <a:lnTo>
                  <a:pt x="406897" y="1549400"/>
                </a:lnTo>
                <a:lnTo>
                  <a:pt x="383340" y="1511300"/>
                </a:lnTo>
                <a:lnTo>
                  <a:pt x="361931" y="1473200"/>
                </a:lnTo>
                <a:lnTo>
                  <a:pt x="342749" y="1435100"/>
                </a:lnTo>
                <a:lnTo>
                  <a:pt x="325871" y="1384300"/>
                </a:lnTo>
                <a:lnTo>
                  <a:pt x="311376" y="1346200"/>
                </a:lnTo>
                <a:lnTo>
                  <a:pt x="299341" y="1295400"/>
                </a:lnTo>
                <a:lnTo>
                  <a:pt x="289844" y="1257300"/>
                </a:lnTo>
                <a:lnTo>
                  <a:pt x="282965" y="1206500"/>
                </a:lnTo>
                <a:lnTo>
                  <a:pt x="278780" y="1155700"/>
                </a:lnTo>
                <a:lnTo>
                  <a:pt x="277368" y="1104900"/>
                </a:lnTo>
                <a:lnTo>
                  <a:pt x="278780" y="1054100"/>
                </a:lnTo>
                <a:lnTo>
                  <a:pt x="282965" y="1016000"/>
                </a:lnTo>
                <a:lnTo>
                  <a:pt x="289844" y="965200"/>
                </a:lnTo>
                <a:lnTo>
                  <a:pt x="299341" y="914400"/>
                </a:lnTo>
                <a:lnTo>
                  <a:pt x="311376" y="876300"/>
                </a:lnTo>
                <a:lnTo>
                  <a:pt x="325871" y="825500"/>
                </a:lnTo>
                <a:lnTo>
                  <a:pt x="342749" y="787400"/>
                </a:lnTo>
                <a:lnTo>
                  <a:pt x="361931" y="736600"/>
                </a:lnTo>
                <a:lnTo>
                  <a:pt x="383340" y="698500"/>
                </a:lnTo>
                <a:lnTo>
                  <a:pt x="406897" y="660400"/>
                </a:lnTo>
                <a:lnTo>
                  <a:pt x="432524" y="622300"/>
                </a:lnTo>
                <a:lnTo>
                  <a:pt x="460144" y="584200"/>
                </a:lnTo>
                <a:lnTo>
                  <a:pt x="489678" y="546100"/>
                </a:lnTo>
                <a:lnTo>
                  <a:pt x="521049" y="520700"/>
                </a:lnTo>
                <a:lnTo>
                  <a:pt x="554177" y="482600"/>
                </a:lnTo>
                <a:lnTo>
                  <a:pt x="588986" y="457200"/>
                </a:lnTo>
                <a:lnTo>
                  <a:pt x="625397" y="431800"/>
                </a:lnTo>
                <a:lnTo>
                  <a:pt x="663332" y="406400"/>
                </a:lnTo>
                <a:lnTo>
                  <a:pt x="702714" y="381000"/>
                </a:lnTo>
                <a:lnTo>
                  <a:pt x="743463" y="355600"/>
                </a:lnTo>
                <a:lnTo>
                  <a:pt x="785502" y="342900"/>
                </a:lnTo>
                <a:lnTo>
                  <a:pt x="828754" y="317500"/>
                </a:lnTo>
                <a:lnTo>
                  <a:pt x="918581" y="292100"/>
                </a:lnTo>
                <a:lnTo>
                  <a:pt x="965000" y="292100"/>
                </a:lnTo>
                <a:lnTo>
                  <a:pt x="1012319" y="279400"/>
                </a:lnTo>
                <a:lnTo>
                  <a:pt x="1109345" y="279400"/>
                </a:lnTo>
                <a:lnTo>
                  <a:pt x="1109345" y="0"/>
                </a:lnTo>
                <a:close/>
              </a:path>
              <a:path w="2218690" h="2209800">
                <a:moveTo>
                  <a:pt x="1205040" y="0"/>
                </a:moveTo>
                <a:lnTo>
                  <a:pt x="1109345" y="0"/>
                </a:lnTo>
                <a:lnTo>
                  <a:pt x="1109345" y="279400"/>
                </a:lnTo>
                <a:lnTo>
                  <a:pt x="1206345" y="279400"/>
                </a:lnTo>
                <a:lnTo>
                  <a:pt x="1253653" y="292100"/>
                </a:lnTo>
                <a:lnTo>
                  <a:pt x="1300061" y="292100"/>
                </a:lnTo>
                <a:lnTo>
                  <a:pt x="1389870" y="317500"/>
                </a:lnTo>
                <a:lnTo>
                  <a:pt x="1433113" y="342900"/>
                </a:lnTo>
                <a:lnTo>
                  <a:pt x="1475145" y="355600"/>
                </a:lnTo>
                <a:lnTo>
                  <a:pt x="1515888" y="381000"/>
                </a:lnTo>
                <a:lnTo>
                  <a:pt x="1555263" y="406400"/>
                </a:lnTo>
                <a:lnTo>
                  <a:pt x="1593193" y="431800"/>
                </a:lnTo>
                <a:lnTo>
                  <a:pt x="1629599" y="457200"/>
                </a:lnTo>
                <a:lnTo>
                  <a:pt x="1664404" y="482600"/>
                </a:lnTo>
                <a:lnTo>
                  <a:pt x="1697529" y="520700"/>
                </a:lnTo>
                <a:lnTo>
                  <a:pt x="1728896" y="546100"/>
                </a:lnTo>
                <a:lnTo>
                  <a:pt x="1758428" y="584200"/>
                </a:lnTo>
                <a:lnTo>
                  <a:pt x="1786045" y="622300"/>
                </a:lnTo>
                <a:lnTo>
                  <a:pt x="1811671" y="660400"/>
                </a:lnTo>
                <a:lnTo>
                  <a:pt x="1835226" y="698500"/>
                </a:lnTo>
                <a:lnTo>
                  <a:pt x="1856634" y="736600"/>
                </a:lnTo>
                <a:lnTo>
                  <a:pt x="1875815" y="787400"/>
                </a:lnTo>
                <a:lnTo>
                  <a:pt x="1892692" y="825500"/>
                </a:lnTo>
                <a:lnTo>
                  <a:pt x="1907187" y="876300"/>
                </a:lnTo>
                <a:lnTo>
                  <a:pt x="1919222" y="914400"/>
                </a:lnTo>
                <a:lnTo>
                  <a:pt x="1928718" y="965200"/>
                </a:lnTo>
                <a:lnTo>
                  <a:pt x="1935597" y="1016000"/>
                </a:lnTo>
                <a:lnTo>
                  <a:pt x="1939782" y="1054100"/>
                </a:lnTo>
                <a:lnTo>
                  <a:pt x="1941195" y="1104900"/>
                </a:lnTo>
                <a:lnTo>
                  <a:pt x="1939782" y="1155700"/>
                </a:lnTo>
                <a:lnTo>
                  <a:pt x="1935597" y="1206500"/>
                </a:lnTo>
                <a:lnTo>
                  <a:pt x="1928718" y="1257300"/>
                </a:lnTo>
                <a:lnTo>
                  <a:pt x="1919222" y="1295400"/>
                </a:lnTo>
                <a:lnTo>
                  <a:pt x="1907187" y="1346200"/>
                </a:lnTo>
                <a:lnTo>
                  <a:pt x="1892692" y="1384300"/>
                </a:lnTo>
                <a:lnTo>
                  <a:pt x="1875815" y="1435100"/>
                </a:lnTo>
                <a:lnTo>
                  <a:pt x="1856634" y="1473200"/>
                </a:lnTo>
                <a:lnTo>
                  <a:pt x="1835226" y="1511300"/>
                </a:lnTo>
                <a:lnTo>
                  <a:pt x="1811671" y="1549400"/>
                </a:lnTo>
                <a:lnTo>
                  <a:pt x="1786045" y="1587500"/>
                </a:lnTo>
                <a:lnTo>
                  <a:pt x="1758428" y="1625600"/>
                </a:lnTo>
                <a:lnTo>
                  <a:pt x="1728896" y="1663700"/>
                </a:lnTo>
                <a:lnTo>
                  <a:pt x="1697529" y="1689100"/>
                </a:lnTo>
                <a:lnTo>
                  <a:pt x="1664404" y="1727200"/>
                </a:lnTo>
                <a:lnTo>
                  <a:pt x="1629599" y="1752600"/>
                </a:lnTo>
                <a:lnTo>
                  <a:pt x="1593193" y="1778000"/>
                </a:lnTo>
                <a:lnTo>
                  <a:pt x="1555263" y="1803400"/>
                </a:lnTo>
                <a:lnTo>
                  <a:pt x="1515888" y="1828800"/>
                </a:lnTo>
                <a:lnTo>
                  <a:pt x="1475145" y="1854200"/>
                </a:lnTo>
                <a:lnTo>
                  <a:pt x="1433113" y="1879600"/>
                </a:lnTo>
                <a:lnTo>
                  <a:pt x="1389870" y="1892300"/>
                </a:lnTo>
                <a:lnTo>
                  <a:pt x="1253653" y="1930400"/>
                </a:lnTo>
                <a:lnTo>
                  <a:pt x="1206345" y="1930400"/>
                </a:lnTo>
                <a:lnTo>
                  <a:pt x="1158216" y="1943100"/>
                </a:lnTo>
                <a:lnTo>
                  <a:pt x="1838953" y="1943100"/>
                </a:lnTo>
                <a:lnTo>
                  <a:pt x="1861324" y="1917700"/>
                </a:lnTo>
                <a:lnTo>
                  <a:pt x="1893649" y="1892300"/>
                </a:lnTo>
                <a:lnTo>
                  <a:pt x="1924701" y="1854200"/>
                </a:lnTo>
                <a:lnTo>
                  <a:pt x="1954440" y="1828800"/>
                </a:lnTo>
                <a:lnTo>
                  <a:pt x="1982822" y="1790700"/>
                </a:lnTo>
                <a:lnTo>
                  <a:pt x="2009807" y="1752600"/>
                </a:lnTo>
                <a:lnTo>
                  <a:pt x="2035353" y="1714500"/>
                </a:lnTo>
                <a:lnTo>
                  <a:pt x="2059418" y="1676400"/>
                </a:lnTo>
                <a:lnTo>
                  <a:pt x="2081960" y="1638300"/>
                </a:lnTo>
                <a:lnTo>
                  <a:pt x="2102939" y="1600200"/>
                </a:lnTo>
                <a:lnTo>
                  <a:pt x="2122312" y="1562100"/>
                </a:lnTo>
                <a:lnTo>
                  <a:pt x="2140037" y="1511300"/>
                </a:lnTo>
                <a:lnTo>
                  <a:pt x="2156074" y="1473200"/>
                </a:lnTo>
                <a:lnTo>
                  <a:pt x="2170379" y="1435100"/>
                </a:lnTo>
                <a:lnTo>
                  <a:pt x="2182913" y="1384300"/>
                </a:lnTo>
                <a:lnTo>
                  <a:pt x="2193632" y="1346200"/>
                </a:lnTo>
                <a:lnTo>
                  <a:pt x="2202496" y="1295400"/>
                </a:lnTo>
                <a:lnTo>
                  <a:pt x="2209463" y="1244600"/>
                </a:lnTo>
                <a:lnTo>
                  <a:pt x="2214490" y="1206500"/>
                </a:lnTo>
                <a:lnTo>
                  <a:pt x="2217538" y="1155700"/>
                </a:lnTo>
                <a:lnTo>
                  <a:pt x="2218563" y="1104900"/>
                </a:lnTo>
                <a:lnTo>
                  <a:pt x="2217538" y="1054100"/>
                </a:lnTo>
                <a:lnTo>
                  <a:pt x="2214490" y="1016000"/>
                </a:lnTo>
                <a:lnTo>
                  <a:pt x="2209463" y="965200"/>
                </a:lnTo>
                <a:lnTo>
                  <a:pt x="2202496" y="914400"/>
                </a:lnTo>
                <a:lnTo>
                  <a:pt x="2193632" y="876300"/>
                </a:lnTo>
                <a:lnTo>
                  <a:pt x="2182913" y="825500"/>
                </a:lnTo>
                <a:lnTo>
                  <a:pt x="2170379" y="787400"/>
                </a:lnTo>
                <a:lnTo>
                  <a:pt x="2156074" y="736600"/>
                </a:lnTo>
                <a:lnTo>
                  <a:pt x="2140037" y="698500"/>
                </a:lnTo>
                <a:lnTo>
                  <a:pt x="2122312" y="660400"/>
                </a:lnTo>
                <a:lnTo>
                  <a:pt x="2102939" y="609600"/>
                </a:lnTo>
                <a:lnTo>
                  <a:pt x="2081960" y="571500"/>
                </a:lnTo>
                <a:lnTo>
                  <a:pt x="2059418" y="533400"/>
                </a:lnTo>
                <a:lnTo>
                  <a:pt x="2035353" y="495300"/>
                </a:lnTo>
                <a:lnTo>
                  <a:pt x="2009807" y="457200"/>
                </a:lnTo>
                <a:lnTo>
                  <a:pt x="1982822" y="419100"/>
                </a:lnTo>
                <a:lnTo>
                  <a:pt x="1954440" y="393700"/>
                </a:lnTo>
                <a:lnTo>
                  <a:pt x="1924701" y="355600"/>
                </a:lnTo>
                <a:lnTo>
                  <a:pt x="1893649" y="317500"/>
                </a:lnTo>
                <a:lnTo>
                  <a:pt x="1861324" y="292100"/>
                </a:lnTo>
                <a:lnTo>
                  <a:pt x="1827768" y="266700"/>
                </a:lnTo>
                <a:lnTo>
                  <a:pt x="1793023" y="228600"/>
                </a:lnTo>
                <a:lnTo>
                  <a:pt x="1757130" y="203200"/>
                </a:lnTo>
                <a:lnTo>
                  <a:pt x="1720131" y="177800"/>
                </a:lnTo>
                <a:lnTo>
                  <a:pt x="1682068" y="152400"/>
                </a:lnTo>
                <a:lnTo>
                  <a:pt x="1642982" y="139700"/>
                </a:lnTo>
                <a:lnTo>
                  <a:pt x="1602916" y="114300"/>
                </a:lnTo>
                <a:lnTo>
                  <a:pt x="1561909" y="88900"/>
                </a:lnTo>
                <a:lnTo>
                  <a:pt x="1433671" y="50800"/>
                </a:lnTo>
                <a:lnTo>
                  <a:pt x="1298478" y="12700"/>
                </a:lnTo>
                <a:lnTo>
                  <a:pt x="1252062" y="12700"/>
                </a:lnTo>
                <a:lnTo>
                  <a:pt x="1205040" y="0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8534" y="4012882"/>
            <a:ext cx="4597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100%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3529" y="2069147"/>
            <a:ext cx="2698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0%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34150" y="275272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4150" y="3257550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95250" y="0"/>
                </a:moveTo>
                <a:lnTo>
                  <a:pt x="0" y="0"/>
                </a:lnTo>
                <a:lnTo>
                  <a:pt x="0" y="104775"/>
                </a:lnTo>
                <a:lnTo>
                  <a:pt x="95250" y="104775"/>
                </a:lnTo>
                <a:lnTo>
                  <a:pt x="95250" y="0"/>
                </a:lnTo>
                <a:close/>
              </a:path>
            </a:pathLst>
          </a:custGeom>
          <a:solidFill>
            <a:srgbClr val="EE2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4959" y="2666301"/>
            <a:ext cx="1021080" cy="96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Unique Transactions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Duplicate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Transactions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687" y="3976751"/>
            <a:ext cx="3372485" cy="0"/>
          </a:xfrm>
          <a:custGeom>
            <a:avLst/>
            <a:gdLst/>
            <a:ahLst/>
            <a:cxnLst/>
            <a:rect l="l" t="t" r="r" b="b"/>
            <a:pathLst>
              <a:path w="3372485">
                <a:moveTo>
                  <a:pt x="0" y="0"/>
                </a:moveTo>
                <a:lnTo>
                  <a:pt x="3371913" y="0"/>
                </a:lnTo>
              </a:path>
            </a:pathLst>
          </a:custGeom>
          <a:ln w="9525">
            <a:solidFill>
              <a:srgbClr val="1F1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067" y="3847147"/>
            <a:ext cx="33940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0000000000000000000000000000000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628" y="4073191"/>
            <a:ext cx="3517900" cy="4667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sz="1400" spc="-35" dirty="0">
                <a:solidFill>
                  <a:srgbClr val="1F1C1F"/>
                </a:solidFill>
                <a:latin typeface="Trebuchet MS"/>
                <a:cs typeface="Trebuchet MS"/>
              </a:rPr>
              <a:t>Time</a:t>
            </a:r>
            <a:endParaRPr sz="1400">
              <a:latin typeface="Trebuchet MS"/>
              <a:cs typeface="Trebuchet MS"/>
            </a:endParaRPr>
          </a:p>
          <a:p>
            <a:pPr marL="250190" marR="6985" algn="just">
              <a:lnSpc>
                <a:spcPct val="153300"/>
              </a:lnSpc>
            </a:pPr>
            <a:r>
              <a:rPr sz="1400" spc="-25" dirty="0">
                <a:solidFill>
                  <a:srgbClr val="1F1C1F"/>
                </a:solidFill>
                <a:latin typeface="Trebuchet MS"/>
                <a:cs typeface="Trebuchet MS"/>
              </a:rPr>
              <a:t>V2 V5 V8</a:t>
            </a:r>
            <a:endParaRPr sz="1400">
              <a:latin typeface="Trebuchet MS"/>
              <a:cs typeface="Trebuchet MS"/>
            </a:endParaRPr>
          </a:p>
          <a:p>
            <a:pPr marL="155575" marR="6350" algn="just">
              <a:lnSpc>
                <a:spcPct val="153300"/>
              </a:lnSpc>
              <a:spcBef>
                <a:spcPts val="5"/>
              </a:spcBef>
            </a:pPr>
            <a:r>
              <a:rPr sz="1400" spc="-25" dirty="0">
                <a:solidFill>
                  <a:srgbClr val="1F1C1F"/>
                </a:solidFill>
                <a:latin typeface="Trebuchet MS"/>
                <a:cs typeface="Trebuchet MS"/>
              </a:rPr>
              <a:t>V11 V14 V17 V20 V23 V26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spc="55" dirty="0">
                <a:solidFill>
                  <a:srgbClr val="1F1C1F"/>
                </a:solidFill>
                <a:latin typeface="Trebuchet MS"/>
                <a:cs typeface="Trebuchet MS"/>
              </a:rPr>
              <a:t>Class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19250" y="1895475"/>
            <a:ext cx="104775" cy="95250"/>
          </a:xfrm>
          <a:custGeom>
            <a:avLst/>
            <a:gdLst/>
            <a:ahLst/>
            <a:cxnLst/>
            <a:rect l="l" t="t" r="r" b="b"/>
            <a:pathLst>
              <a:path w="104775" h="95250">
                <a:moveTo>
                  <a:pt x="104775" y="0"/>
                </a:moveTo>
                <a:lnTo>
                  <a:pt x="0" y="0"/>
                </a:lnTo>
                <a:lnTo>
                  <a:pt x="0" y="95250"/>
                </a:lnTo>
                <a:lnTo>
                  <a:pt x="104775" y="95250"/>
                </a:lnTo>
                <a:lnTo>
                  <a:pt x="104775" y="0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4251" y="1804987"/>
            <a:ext cx="1170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1F1C1F"/>
                </a:solidFill>
                <a:latin typeface="Trebuchet MS"/>
                <a:cs typeface="Trebuchet MS"/>
              </a:rPr>
              <a:t>Missing</a:t>
            </a:r>
            <a:r>
              <a:rPr sz="1400" spc="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Values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59835" y="207644"/>
            <a:ext cx="50590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EDA:</a:t>
            </a:r>
            <a:r>
              <a:rPr spc="-2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Quality</a:t>
            </a:r>
            <a:r>
              <a:rPr spc="15" dirty="0"/>
              <a:t> </a:t>
            </a:r>
            <a:r>
              <a:rPr spc="-10" dirty="0"/>
              <a:t>Checks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5287" y="4839779"/>
            <a:ext cx="3200400" cy="798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No</a:t>
            </a:r>
            <a:r>
              <a:rPr sz="14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missing</a:t>
            </a: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data detected</a:t>
            </a:r>
            <a:r>
              <a:rPr sz="14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across</a:t>
            </a:r>
            <a:r>
              <a:rPr sz="14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6FC0"/>
                </a:solidFill>
                <a:latin typeface="Arial"/>
                <a:cs typeface="Arial"/>
              </a:rPr>
              <a:t>all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features,</a:t>
            </a:r>
            <a:r>
              <a:rPr sz="1400" b="1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Arial"/>
                <a:cs typeface="Arial"/>
              </a:rPr>
              <a:t>ensuring</a:t>
            </a:r>
            <a:r>
              <a:rPr sz="14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r>
              <a:rPr sz="14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Arial"/>
                <a:cs typeface="Arial"/>
              </a:rPr>
              <a:t>completeness </a:t>
            </a: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14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Arial"/>
                <a:cs typeface="Arial"/>
              </a:rPr>
              <a:t>modeling.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3915" y="4839779"/>
            <a:ext cx="3309620" cy="798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00" b="1" spc="65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400" b="1" spc="-1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Trebuchet MS"/>
                <a:cs typeface="Trebuchet MS"/>
              </a:rPr>
              <a:t>duplicate</a:t>
            </a:r>
            <a:r>
              <a:rPr sz="1400" b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rebuchet MS"/>
                <a:cs typeface="Trebuchet MS"/>
              </a:rPr>
              <a:t>transactions</a:t>
            </a:r>
            <a:r>
              <a:rPr sz="1400" b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found, </a:t>
            </a:r>
            <a:r>
              <a:rPr sz="1400" b="1" spc="-25" dirty="0">
                <a:solidFill>
                  <a:srgbClr val="006FC0"/>
                </a:solidFill>
                <a:latin typeface="Trebuchet MS"/>
                <a:cs typeface="Trebuchet MS"/>
              </a:rPr>
              <a:t>confirming</a:t>
            </a:r>
            <a:r>
              <a:rPr sz="1400" b="1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6FC0"/>
                </a:solidFill>
                <a:latin typeface="Trebuchet MS"/>
                <a:cs typeface="Trebuchet MS"/>
              </a:rPr>
              <a:t>unique</a:t>
            </a:r>
            <a:r>
              <a:rPr sz="1400" b="1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transaction</a:t>
            </a:r>
            <a:r>
              <a:rPr sz="1400" b="1" spc="-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Trebuchet MS"/>
                <a:cs typeface="Trebuchet MS"/>
              </a:rPr>
              <a:t>records</a:t>
            </a:r>
            <a:r>
              <a:rPr sz="1400" b="1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6FC0"/>
                </a:solidFill>
                <a:latin typeface="Trebuchet MS"/>
                <a:cs typeface="Trebuchet MS"/>
              </a:rPr>
              <a:t>in the</a:t>
            </a:r>
            <a:r>
              <a:rPr sz="1400" b="1" spc="-1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dataset.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1389" y="4715008"/>
            <a:ext cx="3408045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Outliers</a:t>
            </a:r>
            <a:r>
              <a:rPr sz="1400" b="1" spc="-1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transaction</a:t>
            </a:r>
            <a:r>
              <a:rPr sz="1400" b="1" spc="-1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rebuchet MS"/>
                <a:cs typeface="Trebuchet MS"/>
              </a:rPr>
              <a:t>amounts</a:t>
            </a:r>
            <a:r>
              <a:rPr sz="1400" b="1" spc="-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6FC0"/>
                </a:solidFill>
                <a:latin typeface="Trebuchet MS"/>
                <a:cs typeface="Trebuchet MS"/>
              </a:rPr>
              <a:t>are </a:t>
            </a:r>
            <a:r>
              <a:rPr sz="1400" b="1" spc="-40" dirty="0">
                <a:solidFill>
                  <a:srgbClr val="006FC0"/>
                </a:solidFill>
                <a:latin typeface="Trebuchet MS"/>
                <a:cs typeface="Trebuchet MS"/>
              </a:rPr>
              <a:t>retained</a:t>
            </a:r>
            <a:r>
              <a:rPr sz="1400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60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4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6FC0"/>
                </a:solidFill>
                <a:latin typeface="Trebuchet MS"/>
                <a:cs typeface="Trebuchet MS"/>
              </a:rPr>
              <a:t>valid;</a:t>
            </a:r>
            <a:r>
              <a:rPr sz="1400" b="1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rebuchet MS"/>
                <a:cs typeface="Trebuchet MS"/>
              </a:rPr>
              <a:t>PCA</a:t>
            </a:r>
            <a:r>
              <a:rPr sz="1400" b="1"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6FC0"/>
                </a:solidFill>
                <a:latin typeface="Trebuchet MS"/>
                <a:cs typeface="Trebuchet MS"/>
              </a:rPr>
              <a:t>features</a:t>
            </a:r>
            <a:r>
              <a:rPr sz="1400" b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Trebuchet MS"/>
                <a:cs typeface="Trebuchet MS"/>
              </a:rPr>
              <a:t>show </a:t>
            </a:r>
            <a:r>
              <a:rPr sz="1400" b="1" dirty="0">
                <a:solidFill>
                  <a:srgbClr val="006FC0"/>
                </a:solidFill>
                <a:latin typeface="Trebuchet MS"/>
                <a:cs typeface="Trebuchet MS"/>
              </a:rPr>
              <a:t>minimal</a:t>
            </a:r>
            <a:r>
              <a:rPr sz="1400" b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6FC0"/>
                </a:solidFill>
                <a:latin typeface="Trebuchet MS"/>
                <a:cs typeface="Trebuchet MS"/>
              </a:rPr>
              <a:t>correlation</a:t>
            </a:r>
            <a:r>
              <a:rPr sz="1400" b="1" spc="-1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due</a:t>
            </a:r>
            <a:r>
              <a:rPr sz="1400" b="1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00" b="1" spc="-1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dimensionality </a:t>
            </a:r>
            <a:r>
              <a:rPr sz="1400" b="1" spc="-35" dirty="0">
                <a:solidFill>
                  <a:srgbClr val="006FC0"/>
                </a:solidFill>
                <a:latin typeface="Trebuchet MS"/>
                <a:cs typeface="Trebuchet MS"/>
              </a:rPr>
              <a:t>reduction</a:t>
            </a:r>
            <a:r>
              <a:rPr sz="140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rebuchet MS"/>
                <a:cs typeface="Trebuchet MS"/>
              </a:rPr>
              <a:t>design.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617" y="1284922"/>
            <a:ext cx="21863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solidFill>
                  <a:srgbClr val="1F1C1F"/>
                </a:solidFill>
                <a:latin typeface="Trebuchet MS"/>
                <a:cs typeface="Trebuchet MS"/>
              </a:rPr>
              <a:t>Missing</a:t>
            </a:r>
            <a:r>
              <a:rPr sz="1550" b="1" spc="-6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40" dirty="0">
                <a:solidFill>
                  <a:srgbClr val="1F1C1F"/>
                </a:solidFill>
                <a:latin typeface="Trebuchet MS"/>
                <a:cs typeface="Trebuchet MS"/>
              </a:rPr>
              <a:t>Values</a:t>
            </a:r>
            <a:r>
              <a:rPr sz="1550" b="1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1F1C1F"/>
                </a:solidFill>
                <a:latin typeface="Trebuchet MS"/>
                <a:cs typeface="Trebuchet MS"/>
              </a:rPr>
              <a:t>Check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3280" y="1284922"/>
            <a:ext cx="22987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b="1" spc="-40" dirty="0">
                <a:solidFill>
                  <a:srgbClr val="1F1C1F"/>
                </a:solidFill>
                <a:latin typeface="Trebuchet MS"/>
                <a:cs typeface="Trebuchet MS"/>
              </a:rPr>
              <a:t>Duplicate</a:t>
            </a:r>
            <a:r>
              <a:rPr sz="1550" b="1" spc="-9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35" dirty="0">
                <a:solidFill>
                  <a:srgbClr val="1F1C1F"/>
                </a:solidFill>
                <a:latin typeface="Trebuchet MS"/>
                <a:cs typeface="Trebuchet MS"/>
              </a:rPr>
              <a:t>Transactions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05826" y="2238375"/>
            <a:ext cx="3362325" cy="1248410"/>
            <a:chOff x="8005826" y="2238375"/>
            <a:chExt cx="3362325" cy="1248410"/>
          </a:xfrm>
        </p:grpSpPr>
        <p:sp>
          <p:nvSpPr>
            <p:cNvPr id="21" name="object 21"/>
            <p:cNvSpPr/>
            <p:nvPr/>
          </p:nvSpPr>
          <p:spPr>
            <a:xfrm>
              <a:off x="8039100" y="2238374"/>
              <a:ext cx="3295650" cy="1247775"/>
            </a:xfrm>
            <a:custGeom>
              <a:avLst/>
              <a:gdLst/>
              <a:ahLst/>
              <a:cxnLst/>
              <a:rect l="l" t="t" r="r" b="b"/>
              <a:pathLst>
                <a:path w="3295650" h="1247775">
                  <a:moveTo>
                    <a:pt x="361950" y="0"/>
                  </a:moveTo>
                  <a:lnTo>
                    <a:pt x="0" y="0"/>
                  </a:lnTo>
                  <a:lnTo>
                    <a:pt x="0" y="1247775"/>
                  </a:lnTo>
                  <a:lnTo>
                    <a:pt x="361950" y="1247775"/>
                  </a:lnTo>
                  <a:lnTo>
                    <a:pt x="361950" y="0"/>
                  </a:lnTo>
                  <a:close/>
                </a:path>
                <a:path w="3295650" h="1247775">
                  <a:moveTo>
                    <a:pt x="781050" y="762000"/>
                  </a:moveTo>
                  <a:lnTo>
                    <a:pt x="419100" y="762000"/>
                  </a:lnTo>
                  <a:lnTo>
                    <a:pt x="419100" y="1247775"/>
                  </a:lnTo>
                  <a:lnTo>
                    <a:pt x="781050" y="1247775"/>
                  </a:lnTo>
                  <a:lnTo>
                    <a:pt x="781050" y="762000"/>
                  </a:lnTo>
                  <a:close/>
                </a:path>
                <a:path w="3295650" h="1247775">
                  <a:moveTo>
                    <a:pt x="1200150" y="1104900"/>
                  </a:moveTo>
                  <a:lnTo>
                    <a:pt x="838200" y="1104900"/>
                  </a:lnTo>
                  <a:lnTo>
                    <a:pt x="838200" y="1247775"/>
                  </a:lnTo>
                  <a:lnTo>
                    <a:pt x="1200150" y="1247775"/>
                  </a:lnTo>
                  <a:lnTo>
                    <a:pt x="1200150" y="1104900"/>
                  </a:lnTo>
                  <a:close/>
                </a:path>
                <a:path w="3295650" h="1247775">
                  <a:moveTo>
                    <a:pt x="1619250" y="1171575"/>
                  </a:moveTo>
                  <a:lnTo>
                    <a:pt x="1257300" y="1171575"/>
                  </a:lnTo>
                  <a:lnTo>
                    <a:pt x="1257300" y="1247775"/>
                  </a:lnTo>
                  <a:lnTo>
                    <a:pt x="1619250" y="1247775"/>
                  </a:lnTo>
                  <a:lnTo>
                    <a:pt x="1619250" y="1171575"/>
                  </a:lnTo>
                  <a:close/>
                </a:path>
                <a:path w="3295650" h="1247775">
                  <a:moveTo>
                    <a:pt x="2038350" y="1228725"/>
                  </a:moveTo>
                  <a:lnTo>
                    <a:pt x="1676400" y="1228725"/>
                  </a:lnTo>
                  <a:lnTo>
                    <a:pt x="1676400" y="1247775"/>
                  </a:lnTo>
                  <a:lnTo>
                    <a:pt x="2038350" y="1247775"/>
                  </a:lnTo>
                  <a:lnTo>
                    <a:pt x="2038350" y="1228725"/>
                  </a:lnTo>
                  <a:close/>
                </a:path>
                <a:path w="3295650" h="1247775">
                  <a:moveTo>
                    <a:pt x="2457450" y="1238250"/>
                  </a:moveTo>
                  <a:lnTo>
                    <a:pt x="2095500" y="1238250"/>
                  </a:lnTo>
                  <a:lnTo>
                    <a:pt x="2095500" y="1247775"/>
                  </a:lnTo>
                  <a:lnTo>
                    <a:pt x="2457450" y="1247775"/>
                  </a:lnTo>
                  <a:lnTo>
                    <a:pt x="2457450" y="1238250"/>
                  </a:lnTo>
                  <a:close/>
                </a:path>
                <a:path w="3295650" h="1247775">
                  <a:moveTo>
                    <a:pt x="2876550" y="1238250"/>
                  </a:moveTo>
                  <a:lnTo>
                    <a:pt x="2514600" y="1238250"/>
                  </a:lnTo>
                  <a:lnTo>
                    <a:pt x="2514600" y="1247775"/>
                  </a:lnTo>
                  <a:lnTo>
                    <a:pt x="2876550" y="1247775"/>
                  </a:lnTo>
                  <a:lnTo>
                    <a:pt x="2876550" y="1238250"/>
                  </a:lnTo>
                  <a:close/>
                </a:path>
                <a:path w="3295650" h="1247775">
                  <a:moveTo>
                    <a:pt x="3295650" y="1238250"/>
                  </a:moveTo>
                  <a:lnTo>
                    <a:pt x="2933700" y="1238250"/>
                  </a:lnTo>
                  <a:lnTo>
                    <a:pt x="2933700" y="1247775"/>
                  </a:lnTo>
                  <a:lnTo>
                    <a:pt x="3295650" y="1247775"/>
                  </a:lnTo>
                  <a:lnTo>
                    <a:pt x="3295650" y="123825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05826" y="3481450"/>
              <a:ext cx="3362325" cy="0"/>
            </a:xfrm>
            <a:custGeom>
              <a:avLst/>
              <a:gdLst/>
              <a:ahLst/>
              <a:cxnLst/>
              <a:rect l="l" t="t" r="r" b="b"/>
              <a:pathLst>
                <a:path w="3362325">
                  <a:moveTo>
                    <a:pt x="0" y="0"/>
                  </a:moveTo>
                  <a:lnTo>
                    <a:pt x="3362325" y="0"/>
                  </a:lnTo>
                </a:path>
              </a:pathLst>
            </a:custGeom>
            <a:ln w="9525">
              <a:solidFill>
                <a:srgbClr val="1F1C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27340" y="2735834"/>
            <a:ext cx="59753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180000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94445" y="3115945"/>
            <a:ext cx="502284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70000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75954" y="3356927"/>
            <a:ext cx="25679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2243455" algn="l"/>
              </a:tabLst>
            </a:pPr>
            <a:r>
              <a:rPr sz="2100" spc="-52" baseline="21825" dirty="0">
                <a:solidFill>
                  <a:srgbClr val="FFFFFF"/>
                </a:solidFill>
                <a:latin typeface="Trebuchet MS"/>
                <a:cs typeface="Trebuchet MS"/>
              </a:rPr>
              <a:t>21000</a:t>
            </a:r>
            <a:r>
              <a:rPr sz="2100" spc="-52" baseline="11904" dirty="0">
                <a:solidFill>
                  <a:srgbClr val="FFFFFF"/>
                </a:solidFill>
                <a:latin typeface="Trebuchet MS"/>
                <a:cs typeface="Trebuchet MS"/>
              </a:rPr>
              <a:t>11000</a:t>
            </a:r>
            <a:r>
              <a:rPr sz="2100" spc="-52" baseline="1984" dirty="0">
                <a:solidFill>
                  <a:srgbClr val="FFFFFF"/>
                </a:solidFill>
                <a:latin typeface="Trebuchet MS"/>
                <a:cs typeface="Trebuchet MS"/>
              </a:rPr>
              <a:t>1900</a:t>
            </a:r>
            <a:r>
              <a:rPr sz="2100" spc="-142" baseline="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aseline="1984" dirty="0">
                <a:solidFill>
                  <a:srgbClr val="FFFFFF"/>
                </a:solidFill>
                <a:latin typeface="Trebuchet MS"/>
                <a:cs typeface="Trebuchet MS"/>
              </a:rPr>
              <a:t>1600</a:t>
            </a:r>
            <a:r>
              <a:rPr sz="2100" spc="502" baseline="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180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127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8963" y="3656965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40" h="281939">
                <a:moveTo>
                  <a:pt x="33781" y="175006"/>
                </a:moveTo>
                <a:lnTo>
                  <a:pt x="28066" y="176530"/>
                </a:lnTo>
                <a:lnTo>
                  <a:pt x="22351" y="177927"/>
                </a:lnTo>
                <a:lnTo>
                  <a:pt x="16763" y="181356"/>
                </a:lnTo>
                <a:lnTo>
                  <a:pt x="6350" y="191770"/>
                </a:lnTo>
                <a:lnTo>
                  <a:pt x="2920" y="197358"/>
                </a:lnTo>
                <a:lnTo>
                  <a:pt x="1523" y="203073"/>
                </a:lnTo>
                <a:lnTo>
                  <a:pt x="0" y="208787"/>
                </a:lnTo>
                <a:lnTo>
                  <a:pt x="14477" y="244856"/>
                </a:lnTo>
                <a:lnTo>
                  <a:pt x="43179" y="271653"/>
                </a:lnTo>
                <a:lnTo>
                  <a:pt x="67309" y="281813"/>
                </a:lnTo>
                <a:lnTo>
                  <a:pt x="73151" y="281813"/>
                </a:lnTo>
                <a:lnTo>
                  <a:pt x="98352" y="267335"/>
                </a:lnTo>
                <a:lnTo>
                  <a:pt x="70738" y="267335"/>
                </a:lnTo>
                <a:lnTo>
                  <a:pt x="66547" y="266573"/>
                </a:lnTo>
                <a:lnTo>
                  <a:pt x="62102" y="264668"/>
                </a:lnTo>
                <a:lnTo>
                  <a:pt x="57784" y="262763"/>
                </a:lnTo>
                <a:lnTo>
                  <a:pt x="53339" y="260096"/>
                </a:lnTo>
                <a:lnTo>
                  <a:pt x="49181" y="256794"/>
                </a:lnTo>
                <a:lnTo>
                  <a:pt x="44576" y="253237"/>
                </a:lnTo>
                <a:lnTo>
                  <a:pt x="40385" y="249555"/>
                </a:lnTo>
                <a:lnTo>
                  <a:pt x="36448" y="245491"/>
                </a:lnTo>
                <a:lnTo>
                  <a:pt x="32384" y="241554"/>
                </a:lnTo>
                <a:lnTo>
                  <a:pt x="28701" y="237362"/>
                </a:lnTo>
                <a:lnTo>
                  <a:pt x="25272" y="232918"/>
                </a:lnTo>
                <a:lnTo>
                  <a:pt x="21843" y="228600"/>
                </a:lnTo>
                <a:lnTo>
                  <a:pt x="19253" y="224282"/>
                </a:lnTo>
                <a:lnTo>
                  <a:pt x="19176" y="224155"/>
                </a:lnTo>
                <a:lnTo>
                  <a:pt x="17271" y="219710"/>
                </a:lnTo>
                <a:lnTo>
                  <a:pt x="15423" y="215519"/>
                </a:lnTo>
                <a:lnTo>
                  <a:pt x="15232" y="214630"/>
                </a:lnTo>
                <a:lnTo>
                  <a:pt x="14604" y="211074"/>
                </a:lnTo>
                <a:lnTo>
                  <a:pt x="15283" y="203835"/>
                </a:lnTo>
                <a:lnTo>
                  <a:pt x="27685" y="190500"/>
                </a:lnTo>
                <a:lnTo>
                  <a:pt x="26585" y="190500"/>
                </a:lnTo>
                <a:lnTo>
                  <a:pt x="36067" y="189611"/>
                </a:lnTo>
                <a:lnTo>
                  <a:pt x="70040" y="189611"/>
                </a:lnTo>
                <a:lnTo>
                  <a:pt x="57657" y="181356"/>
                </a:lnTo>
                <a:lnTo>
                  <a:pt x="51688" y="178435"/>
                </a:lnTo>
                <a:lnTo>
                  <a:pt x="39623" y="175133"/>
                </a:lnTo>
                <a:lnTo>
                  <a:pt x="33781" y="175006"/>
                </a:lnTo>
                <a:close/>
              </a:path>
              <a:path w="281940" h="281939">
                <a:moveTo>
                  <a:pt x="69999" y="189611"/>
                </a:moveTo>
                <a:lnTo>
                  <a:pt x="36067" y="189611"/>
                </a:lnTo>
                <a:lnTo>
                  <a:pt x="40258" y="190500"/>
                </a:lnTo>
                <a:lnTo>
                  <a:pt x="44703" y="192405"/>
                </a:lnTo>
                <a:lnTo>
                  <a:pt x="49233" y="194437"/>
                </a:lnTo>
                <a:lnTo>
                  <a:pt x="53466" y="196977"/>
                </a:lnTo>
                <a:lnTo>
                  <a:pt x="57784" y="200406"/>
                </a:lnTo>
                <a:lnTo>
                  <a:pt x="62229" y="203835"/>
                </a:lnTo>
                <a:lnTo>
                  <a:pt x="66420" y="207518"/>
                </a:lnTo>
                <a:lnTo>
                  <a:pt x="74421" y="215519"/>
                </a:lnTo>
                <a:lnTo>
                  <a:pt x="78104" y="219710"/>
                </a:lnTo>
                <a:lnTo>
                  <a:pt x="81533" y="224155"/>
                </a:lnTo>
                <a:lnTo>
                  <a:pt x="85039" y="228600"/>
                </a:lnTo>
                <a:lnTo>
                  <a:pt x="87629" y="232918"/>
                </a:lnTo>
                <a:lnTo>
                  <a:pt x="91439" y="241554"/>
                </a:lnTo>
                <a:lnTo>
                  <a:pt x="92022" y="244856"/>
                </a:lnTo>
                <a:lnTo>
                  <a:pt x="92134" y="245491"/>
                </a:lnTo>
                <a:lnTo>
                  <a:pt x="92201" y="245872"/>
                </a:lnTo>
                <a:lnTo>
                  <a:pt x="70738" y="267335"/>
                </a:lnTo>
                <a:lnTo>
                  <a:pt x="98352" y="267335"/>
                </a:lnTo>
                <a:lnTo>
                  <a:pt x="100583" y="265049"/>
                </a:lnTo>
                <a:lnTo>
                  <a:pt x="104012" y="259587"/>
                </a:lnTo>
                <a:lnTo>
                  <a:pt x="105579" y="253237"/>
                </a:lnTo>
                <a:lnTo>
                  <a:pt x="106933" y="248158"/>
                </a:lnTo>
                <a:lnTo>
                  <a:pt x="92455" y="212217"/>
                </a:lnTo>
                <a:lnTo>
                  <a:pt x="75691" y="194437"/>
                </a:lnTo>
                <a:lnTo>
                  <a:pt x="69999" y="189611"/>
                </a:lnTo>
                <a:close/>
              </a:path>
              <a:path w="281940" h="281939">
                <a:moveTo>
                  <a:pt x="129158" y="163068"/>
                </a:moveTo>
                <a:lnTo>
                  <a:pt x="97661" y="194437"/>
                </a:lnTo>
                <a:lnTo>
                  <a:pt x="98170" y="194437"/>
                </a:lnTo>
                <a:lnTo>
                  <a:pt x="107187" y="203454"/>
                </a:lnTo>
                <a:lnTo>
                  <a:pt x="138302" y="172212"/>
                </a:lnTo>
                <a:lnTo>
                  <a:pt x="129158" y="163068"/>
                </a:lnTo>
                <a:close/>
              </a:path>
              <a:path w="281940" h="281939">
                <a:moveTo>
                  <a:pt x="154902" y="93599"/>
                </a:moveTo>
                <a:lnTo>
                  <a:pt x="132968" y="93599"/>
                </a:lnTo>
                <a:lnTo>
                  <a:pt x="201421" y="162052"/>
                </a:lnTo>
                <a:lnTo>
                  <a:pt x="212343" y="151130"/>
                </a:lnTo>
                <a:lnTo>
                  <a:pt x="154902" y="93599"/>
                </a:lnTo>
                <a:close/>
              </a:path>
              <a:path w="281940" h="281939">
                <a:moveTo>
                  <a:pt x="130555" y="69215"/>
                </a:moveTo>
                <a:lnTo>
                  <a:pt x="120776" y="78867"/>
                </a:lnTo>
                <a:lnTo>
                  <a:pt x="121310" y="81534"/>
                </a:lnTo>
                <a:lnTo>
                  <a:pt x="121197" y="91440"/>
                </a:lnTo>
                <a:lnTo>
                  <a:pt x="112267" y="116078"/>
                </a:lnTo>
                <a:lnTo>
                  <a:pt x="122046" y="125857"/>
                </a:lnTo>
                <a:lnTo>
                  <a:pt x="132497" y="103378"/>
                </a:lnTo>
                <a:lnTo>
                  <a:pt x="132587" y="102743"/>
                </a:lnTo>
                <a:lnTo>
                  <a:pt x="133222" y="99314"/>
                </a:lnTo>
                <a:lnTo>
                  <a:pt x="133339" y="96520"/>
                </a:lnTo>
                <a:lnTo>
                  <a:pt x="133350" y="96266"/>
                </a:lnTo>
                <a:lnTo>
                  <a:pt x="133059" y="94234"/>
                </a:lnTo>
                <a:lnTo>
                  <a:pt x="132968" y="93599"/>
                </a:lnTo>
                <a:lnTo>
                  <a:pt x="154902" y="93599"/>
                </a:lnTo>
                <a:lnTo>
                  <a:pt x="130555" y="69215"/>
                </a:lnTo>
                <a:close/>
              </a:path>
              <a:path w="281940" h="281939">
                <a:moveTo>
                  <a:pt x="214756" y="0"/>
                </a:moveTo>
                <a:lnTo>
                  <a:pt x="208438" y="0"/>
                </a:lnTo>
                <a:lnTo>
                  <a:pt x="203200" y="1397"/>
                </a:lnTo>
                <a:lnTo>
                  <a:pt x="197484" y="2793"/>
                </a:lnTo>
                <a:lnTo>
                  <a:pt x="191896" y="6223"/>
                </a:lnTo>
                <a:lnTo>
                  <a:pt x="181482" y="16637"/>
                </a:lnTo>
                <a:lnTo>
                  <a:pt x="178053" y="22225"/>
                </a:lnTo>
                <a:lnTo>
                  <a:pt x="176688" y="27812"/>
                </a:lnTo>
                <a:lnTo>
                  <a:pt x="175132" y="33655"/>
                </a:lnTo>
                <a:lnTo>
                  <a:pt x="189610" y="69723"/>
                </a:lnTo>
                <a:lnTo>
                  <a:pt x="218312" y="96520"/>
                </a:lnTo>
                <a:lnTo>
                  <a:pt x="248284" y="106807"/>
                </a:lnTo>
                <a:lnTo>
                  <a:pt x="254000" y="105283"/>
                </a:lnTo>
                <a:lnTo>
                  <a:pt x="259714" y="103886"/>
                </a:lnTo>
                <a:lnTo>
                  <a:pt x="264973" y="100584"/>
                </a:lnTo>
                <a:lnTo>
                  <a:pt x="266346" y="99314"/>
                </a:lnTo>
                <a:lnTo>
                  <a:pt x="270509" y="95250"/>
                </a:lnTo>
                <a:lnTo>
                  <a:pt x="273557" y="92202"/>
                </a:lnTo>
                <a:lnTo>
                  <a:pt x="245871" y="92202"/>
                </a:lnTo>
                <a:lnTo>
                  <a:pt x="241680" y="91440"/>
                </a:lnTo>
                <a:lnTo>
                  <a:pt x="237235" y="89535"/>
                </a:lnTo>
                <a:lnTo>
                  <a:pt x="232917" y="87630"/>
                </a:lnTo>
                <a:lnTo>
                  <a:pt x="228472" y="84962"/>
                </a:lnTo>
                <a:lnTo>
                  <a:pt x="224154" y="81534"/>
                </a:lnTo>
                <a:lnTo>
                  <a:pt x="219709" y="78105"/>
                </a:lnTo>
                <a:lnTo>
                  <a:pt x="215518" y="74422"/>
                </a:lnTo>
                <a:lnTo>
                  <a:pt x="207644" y="66548"/>
                </a:lnTo>
                <a:lnTo>
                  <a:pt x="203834" y="62230"/>
                </a:lnTo>
                <a:lnTo>
                  <a:pt x="200405" y="57785"/>
                </a:lnTo>
                <a:lnTo>
                  <a:pt x="196976" y="53467"/>
                </a:lnTo>
                <a:lnTo>
                  <a:pt x="189807" y="36449"/>
                </a:lnTo>
                <a:lnTo>
                  <a:pt x="189737" y="36068"/>
                </a:lnTo>
                <a:lnTo>
                  <a:pt x="190417" y="28702"/>
                </a:lnTo>
                <a:lnTo>
                  <a:pt x="190500" y="27812"/>
                </a:lnTo>
                <a:lnTo>
                  <a:pt x="192404" y="24003"/>
                </a:lnTo>
                <a:lnTo>
                  <a:pt x="199135" y="17272"/>
                </a:lnTo>
                <a:lnTo>
                  <a:pt x="200278" y="16637"/>
                </a:lnTo>
                <a:lnTo>
                  <a:pt x="202818" y="15367"/>
                </a:lnTo>
                <a:lnTo>
                  <a:pt x="201718" y="15367"/>
                </a:lnTo>
                <a:lnTo>
                  <a:pt x="207136" y="14859"/>
                </a:lnTo>
                <a:lnTo>
                  <a:pt x="211200" y="14605"/>
                </a:lnTo>
                <a:lnTo>
                  <a:pt x="245154" y="14605"/>
                </a:lnTo>
                <a:lnTo>
                  <a:pt x="244855" y="14351"/>
                </a:lnTo>
                <a:lnTo>
                  <a:pt x="238886" y="10287"/>
                </a:lnTo>
                <a:lnTo>
                  <a:pt x="232790" y="6223"/>
                </a:lnTo>
                <a:lnTo>
                  <a:pt x="226821" y="3302"/>
                </a:lnTo>
                <a:lnTo>
                  <a:pt x="214756" y="0"/>
                </a:lnTo>
                <a:close/>
              </a:path>
              <a:path w="281940" h="281939">
                <a:moveTo>
                  <a:pt x="245154" y="14605"/>
                </a:moveTo>
                <a:lnTo>
                  <a:pt x="211200" y="14605"/>
                </a:lnTo>
                <a:lnTo>
                  <a:pt x="215391" y="15367"/>
                </a:lnTo>
                <a:lnTo>
                  <a:pt x="219836" y="17272"/>
                </a:lnTo>
                <a:lnTo>
                  <a:pt x="224154" y="19177"/>
                </a:lnTo>
                <a:lnTo>
                  <a:pt x="228600" y="21843"/>
                </a:lnTo>
                <a:lnTo>
                  <a:pt x="232917" y="25273"/>
                </a:lnTo>
                <a:lnTo>
                  <a:pt x="237362" y="28702"/>
                </a:lnTo>
                <a:lnTo>
                  <a:pt x="241553" y="32385"/>
                </a:lnTo>
                <a:lnTo>
                  <a:pt x="245490" y="36449"/>
                </a:lnTo>
                <a:lnTo>
                  <a:pt x="249554" y="40386"/>
                </a:lnTo>
                <a:lnTo>
                  <a:pt x="253335" y="44704"/>
                </a:lnTo>
                <a:lnTo>
                  <a:pt x="256767" y="49149"/>
                </a:lnTo>
                <a:lnTo>
                  <a:pt x="260172" y="53467"/>
                </a:lnTo>
                <a:lnTo>
                  <a:pt x="262762" y="57785"/>
                </a:lnTo>
                <a:lnTo>
                  <a:pt x="264722" y="62230"/>
                </a:lnTo>
                <a:lnTo>
                  <a:pt x="266572" y="66548"/>
                </a:lnTo>
                <a:lnTo>
                  <a:pt x="267334" y="70739"/>
                </a:lnTo>
                <a:lnTo>
                  <a:pt x="267192" y="73025"/>
                </a:lnTo>
                <a:lnTo>
                  <a:pt x="267104" y="74422"/>
                </a:lnTo>
                <a:lnTo>
                  <a:pt x="245871" y="92202"/>
                </a:lnTo>
                <a:lnTo>
                  <a:pt x="273557" y="92202"/>
                </a:lnTo>
                <a:lnTo>
                  <a:pt x="275716" y="90043"/>
                </a:lnTo>
                <a:lnTo>
                  <a:pt x="279145" y="84455"/>
                </a:lnTo>
                <a:lnTo>
                  <a:pt x="281939" y="73025"/>
                </a:lnTo>
                <a:lnTo>
                  <a:pt x="281939" y="67183"/>
                </a:lnTo>
                <a:lnTo>
                  <a:pt x="280288" y="61214"/>
                </a:lnTo>
                <a:lnTo>
                  <a:pt x="278637" y="55118"/>
                </a:lnTo>
                <a:lnTo>
                  <a:pt x="275716" y="49149"/>
                </a:lnTo>
                <a:lnTo>
                  <a:pt x="271652" y="43180"/>
                </a:lnTo>
                <a:lnTo>
                  <a:pt x="267588" y="37084"/>
                </a:lnTo>
                <a:lnTo>
                  <a:pt x="262635" y="31115"/>
                </a:lnTo>
                <a:lnTo>
                  <a:pt x="256793" y="25273"/>
                </a:lnTo>
                <a:lnTo>
                  <a:pt x="250825" y="19431"/>
                </a:lnTo>
                <a:lnTo>
                  <a:pt x="245154" y="14605"/>
                </a:lnTo>
                <a:close/>
              </a:path>
            </a:pathLst>
          </a:custGeom>
          <a:solidFill>
            <a:srgbClr val="1F1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5579" y="3656584"/>
            <a:ext cx="2840609" cy="68846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9229725" y="177165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10754" y="1284922"/>
            <a:ext cx="3169285" cy="638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b="1" spc="-45" dirty="0">
                <a:solidFill>
                  <a:srgbClr val="1F1C1F"/>
                </a:solidFill>
                <a:latin typeface="Trebuchet MS"/>
                <a:cs typeface="Trebuchet MS"/>
              </a:rPr>
              <a:t>Outliers</a:t>
            </a:r>
            <a:r>
              <a:rPr sz="1550" b="1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55" dirty="0">
                <a:solidFill>
                  <a:srgbClr val="1F1C1F"/>
                </a:solidFill>
                <a:latin typeface="Trebuchet MS"/>
                <a:cs typeface="Trebuchet MS"/>
              </a:rPr>
              <a:t>and </a:t>
            </a:r>
            <a:r>
              <a:rPr sz="1550" b="1" spc="-50" dirty="0">
                <a:solidFill>
                  <a:srgbClr val="1F1C1F"/>
                </a:solidFill>
                <a:latin typeface="Trebuchet MS"/>
                <a:cs typeface="Trebuchet MS"/>
              </a:rPr>
              <a:t>Correlation</a:t>
            </a:r>
            <a:r>
              <a:rPr sz="1550" b="1" spc="-1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1F1C1F"/>
                </a:solidFill>
                <a:latin typeface="Trebuchet MS"/>
                <a:cs typeface="Trebuchet MS"/>
              </a:rPr>
              <a:t>Analysis</a:t>
            </a:r>
            <a:endParaRPr sz="1550">
              <a:latin typeface="Trebuchet MS"/>
              <a:cs typeface="Trebuchet MS"/>
            </a:endParaRPr>
          </a:p>
          <a:p>
            <a:pPr marL="1567815">
              <a:lnSpc>
                <a:spcPct val="100000"/>
              </a:lnSpc>
              <a:spcBef>
                <a:spcPts val="1250"/>
              </a:spcBef>
            </a:pP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Frequency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05616" y="6465981"/>
            <a:ext cx="107314" cy="21145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50" dirty="0">
                <a:solidFill>
                  <a:srgbClr val="797979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592" y="0"/>
            <a:ext cx="8979408" cy="38953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32000">
              <a:lnSpc>
                <a:spcPct val="100000"/>
              </a:lnSpc>
              <a:spcBef>
                <a:spcPts val="130"/>
              </a:spcBef>
            </a:pPr>
            <a:r>
              <a:rPr dirty="0"/>
              <a:t>EDA:</a:t>
            </a:r>
            <a:r>
              <a:rPr spc="-75" dirty="0"/>
              <a:t> </a:t>
            </a:r>
            <a:r>
              <a:rPr dirty="0"/>
              <a:t>Feature</a:t>
            </a:r>
            <a:r>
              <a:rPr spc="-40" dirty="0"/>
              <a:t> </a:t>
            </a:r>
            <a:r>
              <a:rPr spc="-10" dirty="0"/>
              <a:t>Engineering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8175" y="2619375"/>
            <a:ext cx="4038600" cy="1619250"/>
            <a:chOff x="638175" y="2619375"/>
            <a:chExt cx="4038600" cy="1619250"/>
          </a:xfrm>
        </p:grpSpPr>
        <p:sp>
          <p:nvSpPr>
            <p:cNvPr id="5" name="object 5"/>
            <p:cNvSpPr/>
            <p:nvPr/>
          </p:nvSpPr>
          <p:spPr>
            <a:xfrm>
              <a:off x="647700" y="2628900"/>
              <a:ext cx="4019550" cy="1600200"/>
            </a:xfrm>
            <a:custGeom>
              <a:avLst/>
              <a:gdLst/>
              <a:ahLst/>
              <a:cxnLst/>
              <a:rect l="l" t="t" r="r" b="b"/>
              <a:pathLst>
                <a:path w="4019550" h="1600200">
                  <a:moveTo>
                    <a:pt x="3219450" y="0"/>
                  </a:moveTo>
                  <a:lnTo>
                    <a:pt x="0" y="0"/>
                  </a:lnTo>
                  <a:lnTo>
                    <a:pt x="800100" y="800100"/>
                  </a:lnTo>
                  <a:lnTo>
                    <a:pt x="0" y="1600200"/>
                  </a:lnTo>
                  <a:lnTo>
                    <a:pt x="3219450" y="1600200"/>
                  </a:lnTo>
                  <a:lnTo>
                    <a:pt x="4019550" y="800100"/>
                  </a:lnTo>
                  <a:lnTo>
                    <a:pt x="321945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700" y="2628900"/>
              <a:ext cx="4019550" cy="1600200"/>
            </a:xfrm>
            <a:custGeom>
              <a:avLst/>
              <a:gdLst/>
              <a:ahLst/>
              <a:cxnLst/>
              <a:rect l="l" t="t" r="r" b="b"/>
              <a:pathLst>
                <a:path w="4019550" h="1600200">
                  <a:moveTo>
                    <a:pt x="0" y="0"/>
                  </a:moveTo>
                  <a:lnTo>
                    <a:pt x="3219450" y="0"/>
                  </a:lnTo>
                  <a:lnTo>
                    <a:pt x="4019550" y="800100"/>
                  </a:lnTo>
                  <a:lnTo>
                    <a:pt x="3219450" y="1600200"/>
                  </a:lnTo>
                  <a:lnTo>
                    <a:pt x="0" y="1600200"/>
                  </a:lnTo>
                  <a:lnTo>
                    <a:pt x="800100" y="8001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1878" y="2627566"/>
            <a:ext cx="2224405" cy="1559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indent="10160" algn="ctr">
              <a:lnSpc>
                <a:spcPct val="91800"/>
              </a:lnSpc>
              <a:spcBef>
                <a:spcPts val="280"/>
              </a:spcBef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Applied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log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transformation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'Amount'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skewness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normality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transaction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57675" y="2619375"/>
            <a:ext cx="4038600" cy="1619250"/>
            <a:chOff x="4257675" y="2619375"/>
            <a:chExt cx="4038600" cy="1619250"/>
          </a:xfrm>
        </p:grpSpPr>
        <p:sp>
          <p:nvSpPr>
            <p:cNvPr id="9" name="object 9"/>
            <p:cNvSpPr/>
            <p:nvPr/>
          </p:nvSpPr>
          <p:spPr>
            <a:xfrm>
              <a:off x="4267200" y="2628900"/>
              <a:ext cx="4019550" cy="1600200"/>
            </a:xfrm>
            <a:custGeom>
              <a:avLst/>
              <a:gdLst/>
              <a:ahLst/>
              <a:cxnLst/>
              <a:rect l="l" t="t" r="r" b="b"/>
              <a:pathLst>
                <a:path w="4019550" h="1600200">
                  <a:moveTo>
                    <a:pt x="3219450" y="0"/>
                  </a:moveTo>
                  <a:lnTo>
                    <a:pt x="0" y="0"/>
                  </a:lnTo>
                  <a:lnTo>
                    <a:pt x="800100" y="800100"/>
                  </a:lnTo>
                  <a:lnTo>
                    <a:pt x="0" y="1600200"/>
                  </a:lnTo>
                  <a:lnTo>
                    <a:pt x="3219450" y="1600200"/>
                  </a:lnTo>
                  <a:lnTo>
                    <a:pt x="4019550" y="800100"/>
                  </a:lnTo>
                  <a:lnTo>
                    <a:pt x="321945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2628900"/>
              <a:ext cx="4019550" cy="1600200"/>
            </a:xfrm>
            <a:custGeom>
              <a:avLst/>
              <a:gdLst/>
              <a:ahLst/>
              <a:cxnLst/>
              <a:rect l="l" t="t" r="r" b="b"/>
              <a:pathLst>
                <a:path w="4019550" h="1600200">
                  <a:moveTo>
                    <a:pt x="0" y="0"/>
                  </a:moveTo>
                  <a:lnTo>
                    <a:pt x="3219450" y="0"/>
                  </a:lnTo>
                  <a:lnTo>
                    <a:pt x="4019550" y="800100"/>
                  </a:lnTo>
                  <a:lnTo>
                    <a:pt x="3219450" y="1600200"/>
                  </a:lnTo>
                  <a:lnTo>
                    <a:pt x="0" y="1600200"/>
                  </a:lnTo>
                  <a:lnTo>
                    <a:pt x="800100" y="8001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89601" y="2627566"/>
            <a:ext cx="2228215" cy="1559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7620" algn="ctr">
              <a:lnSpc>
                <a:spcPct val="9180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Scaled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'Time'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log-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transformed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'Amount'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zero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mean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unit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variance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77175" y="2619375"/>
            <a:ext cx="4038600" cy="1619250"/>
            <a:chOff x="7877175" y="2619375"/>
            <a:chExt cx="4038600" cy="1619250"/>
          </a:xfrm>
        </p:grpSpPr>
        <p:sp>
          <p:nvSpPr>
            <p:cNvPr id="13" name="object 13"/>
            <p:cNvSpPr/>
            <p:nvPr/>
          </p:nvSpPr>
          <p:spPr>
            <a:xfrm>
              <a:off x="7886700" y="2628900"/>
              <a:ext cx="4019550" cy="1600200"/>
            </a:xfrm>
            <a:custGeom>
              <a:avLst/>
              <a:gdLst/>
              <a:ahLst/>
              <a:cxnLst/>
              <a:rect l="l" t="t" r="r" b="b"/>
              <a:pathLst>
                <a:path w="4019550" h="1600200">
                  <a:moveTo>
                    <a:pt x="3219450" y="0"/>
                  </a:moveTo>
                  <a:lnTo>
                    <a:pt x="0" y="0"/>
                  </a:lnTo>
                  <a:lnTo>
                    <a:pt x="800100" y="800100"/>
                  </a:lnTo>
                  <a:lnTo>
                    <a:pt x="0" y="1600200"/>
                  </a:lnTo>
                  <a:lnTo>
                    <a:pt x="3219450" y="1600200"/>
                  </a:lnTo>
                  <a:lnTo>
                    <a:pt x="4019550" y="800100"/>
                  </a:lnTo>
                  <a:lnTo>
                    <a:pt x="321945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86700" y="2628900"/>
              <a:ext cx="4019550" cy="1600200"/>
            </a:xfrm>
            <a:custGeom>
              <a:avLst/>
              <a:gdLst/>
              <a:ahLst/>
              <a:cxnLst/>
              <a:rect l="l" t="t" r="r" b="b"/>
              <a:pathLst>
                <a:path w="4019550" h="1600200">
                  <a:moveTo>
                    <a:pt x="0" y="0"/>
                  </a:moveTo>
                  <a:lnTo>
                    <a:pt x="3219450" y="0"/>
                  </a:lnTo>
                  <a:lnTo>
                    <a:pt x="4019550" y="800100"/>
                  </a:lnTo>
                  <a:lnTo>
                    <a:pt x="3219450" y="1600200"/>
                  </a:lnTo>
                  <a:lnTo>
                    <a:pt x="0" y="1600200"/>
                  </a:lnTo>
                  <a:lnTo>
                    <a:pt x="800100" y="8001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94495" y="2627566"/>
            <a:ext cx="2268220" cy="1559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5715" algn="ctr">
              <a:lnSpc>
                <a:spcPct val="91800"/>
              </a:lnSpc>
              <a:spcBef>
                <a:spcPts val="2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Included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PCA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components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V1-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V28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along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scaled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Time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log-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Amount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training.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39626" y="6602208"/>
            <a:ext cx="170815" cy="2120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200" spc="-50" dirty="0">
                <a:solidFill>
                  <a:srgbClr val="797979"/>
                </a:solidFill>
                <a:latin typeface="Trebuchet MS"/>
                <a:cs typeface="Trebuchet MS"/>
              </a:rPr>
              <a:t>6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54125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rebuchet MS"/>
                <a:cs typeface="Trebuchet MS"/>
              </a:rPr>
              <a:t>Model</a:t>
            </a:r>
            <a:r>
              <a:rPr spc="-1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Selection</a:t>
            </a:r>
            <a:r>
              <a:rPr spc="-2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and</a:t>
            </a:r>
            <a:r>
              <a:rPr spc="-229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Rationale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75" y="904875"/>
            <a:ext cx="4010025" cy="3997325"/>
            <a:chOff x="104775" y="904875"/>
            <a:chExt cx="4010025" cy="3997325"/>
          </a:xfrm>
        </p:grpSpPr>
        <p:sp>
          <p:nvSpPr>
            <p:cNvPr id="4" name="object 4"/>
            <p:cNvSpPr/>
            <p:nvPr/>
          </p:nvSpPr>
          <p:spPr>
            <a:xfrm>
              <a:off x="2099817" y="4334002"/>
              <a:ext cx="604520" cy="558800"/>
            </a:xfrm>
            <a:custGeom>
              <a:avLst/>
              <a:gdLst/>
              <a:ahLst/>
              <a:cxnLst/>
              <a:rect l="l" t="t" r="r" b="b"/>
              <a:pathLst>
                <a:path w="604519" h="558800">
                  <a:moveTo>
                    <a:pt x="0" y="0"/>
                  </a:moveTo>
                  <a:lnTo>
                    <a:pt x="604519" y="558419"/>
                  </a:lnTo>
                </a:path>
              </a:pathLst>
            </a:custGeom>
            <a:ln w="19050">
              <a:solidFill>
                <a:srgbClr val="5D4F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5500" y="3481451"/>
              <a:ext cx="916305" cy="0"/>
            </a:xfrm>
            <a:custGeom>
              <a:avLst/>
              <a:gdLst/>
              <a:ahLst/>
              <a:cxnLst/>
              <a:rect l="l" t="t" r="r" b="b"/>
              <a:pathLst>
                <a:path w="916305">
                  <a:moveTo>
                    <a:pt x="0" y="0"/>
                  </a:moveTo>
                  <a:lnTo>
                    <a:pt x="916051" y="0"/>
                  </a:lnTo>
                </a:path>
              </a:pathLst>
            </a:custGeom>
            <a:ln w="19050">
              <a:solidFill>
                <a:srgbClr val="5D4F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9817" y="2126996"/>
              <a:ext cx="703580" cy="587375"/>
            </a:xfrm>
            <a:custGeom>
              <a:avLst/>
              <a:gdLst/>
              <a:ahLst/>
              <a:cxnLst/>
              <a:rect l="l" t="t" r="r" b="b"/>
              <a:pathLst>
                <a:path w="703580" h="587375">
                  <a:moveTo>
                    <a:pt x="0" y="587120"/>
                  </a:moveTo>
                  <a:lnTo>
                    <a:pt x="703071" y="0"/>
                  </a:lnTo>
                </a:path>
              </a:pathLst>
            </a:custGeom>
            <a:ln w="19050">
              <a:solidFill>
                <a:srgbClr val="5D4F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2667000"/>
              <a:ext cx="2133600" cy="1638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4300" y="2667000"/>
              <a:ext cx="2133600" cy="1638300"/>
            </a:xfrm>
            <a:custGeom>
              <a:avLst/>
              <a:gdLst/>
              <a:ahLst/>
              <a:cxnLst/>
              <a:rect l="l" t="t" r="r" b="b"/>
              <a:pathLst>
                <a:path w="2133600" h="1638300">
                  <a:moveTo>
                    <a:pt x="0" y="819150"/>
                  </a:moveTo>
                  <a:lnTo>
                    <a:pt x="1388" y="776999"/>
                  </a:lnTo>
                  <a:lnTo>
                    <a:pt x="5507" y="735401"/>
                  </a:lnTo>
                  <a:lnTo>
                    <a:pt x="12291" y="694408"/>
                  </a:lnTo>
                  <a:lnTo>
                    <a:pt x="21673" y="654071"/>
                  </a:lnTo>
                  <a:lnTo>
                    <a:pt x="33585" y="614441"/>
                  </a:lnTo>
                  <a:lnTo>
                    <a:pt x="47961" y="575571"/>
                  </a:lnTo>
                  <a:lnTo>
                    <a:pt x="64733" y="537510"/>
                  </a:lnTo>
                  <a:lnTo>
                    <a:pt x="83834" y="500312"/>
                  </a:lnTo>
                  <a:lnTo>
                    <a:pt x="105197" y="464027"/>
                  </a:lnTo>
                  <a:lnTo>
                    <a:pt x="128756" y="428707"/>
                  </a:lnTo>
                  <a:lnTo>
                    <a:pt x="154443" y="394404"/>
                  </a:lnTo>
                  <a:lnTo>
                    <a:pt x="182192" y="361168"/>
                  </a:lnTo>
                  <a:lnTo>
                    <a:pt x="211935" y="329052"/>
                  </a:lnTo>
                  <a:lnTo>
                    <a:pt x="243604" y="298107"/>
                  </a:lnTo>
                  <a:lnTo>
                    <a:pt x="277134" y="268383"/>
                  </a:lnTo>
                  <a:lnTo>
                    <a:pt x="312458" y="239934"/>
                  </a:lnTo>
                  <a:lnTo>
                    <a:pt x="349507" y="212810"/>
                  </a:lnTo>
                  <a:lnTo>
                    <a:pt x="388215" y="187063"/>
                  </a:lnTo>
                  <a:lnTo>
                    <a:pt x="428516" y="162744"/>
                  </a:lnTo>
                  <a:lnTo>
                    <a:pt x="470341" y="139905"/>
                  </a:lnTo>
                  <a:lnTo>
                    <a:pt x="513624" y="118598"/>
                  </a:lnTo>
                  <a:lnTo>
                    <a:pt x="558299" y="98873"/>
                  </a:lnTo>
                  <a:lnTo>
                    <a:pt x="604297" y="80782"/>
                  </a:lnTo>
                  <a:lnTo>
                    <a:pt x="651552" y="64377"/>
                  </a:lnTo>
                  <a:lnTo>
                    <a:pt x="699997" y="49709"/>
                  </a:lnTo>
                  <a:lnTo>
                    <a:pt x="749565" y="36829"/>
                  </a:lnTo>
                  <a:lnTo>
                    <a:pt x="800189" y="25790"/>
                  </a:lnTo>
                  <a:lnTo>
                    <a:pt x="851802" y="16643"/>
                  </a:lnTo>
                  <a:lnTo>
                    <a:pt x="904336" y="9439"/>
                  </a:lnTo>
                  <a:lnTo>
                    <a:pt x="957725" y="4229"/>
                  </a:lnTo>
                  <a:lnTo>
                    <a:pt x="1011902" y="1065"/>
                  </a:lnTo>
                  <a:lnTo>
                    <a:pt x="1066800" y="0"/>
                  </a:lnTo>
                  <a:lnTo>
                    <a:pt x="1121695" y="1065"/>
                  </a:lnTo>
                  <a:lnTo>
                    <a:pt x="1175870" y="4229"/>
                  </a:lnTo>
                  <a:lnTo>
                    <a:pt x="1229257" y="9439"/>
                  </a:lnTo>
                  <a:lnTo>
                    <a:pt x="1281790" y="16643"/>
                  </a:lnTo>
                  <a:lnTo>
                    <a:pt x="1333401" y="25790"/>
                  </a:lnTo>
                  <a:lnTo>
                    <a:pt x="1384024" y="36829"/>
                  </a:lnTo>
                  <a:lnTo>
                    <a:pt x="1433591" y="49709"/>
                  </a:lnTo>
                  <a:lnTo>
                    <a:pt x="1482036" y="64377"/>
                  </a:lnTo>
                  <a:lnTo>
                    <a:pt x="1529291" y="80782"/>
                  </a:lnTo>
                  <a:lnTo>
                    <a:pt x="1575289" y="98873"/>
                  </a:lnTo>
                  <a:lnTo>
                    <a:pt x="1619963" y="118598"/>
                  </a:lnTo>
                  <a:lnTo>
                    <a:pt x="1663247" y="139905"/>
                  </a:lnTo>
                  <a:lnTo>
                    <a:pt x="1705072" y="162744"/>
                  </a:lnTo>
                  <a:lnTo>
                    <a:pt x="1745373" y="187063"/>
                  </a:lnTo>
                  <a:lnTo>
                    <a:pt x="1784082" y="212810"/>
                  </a:lnTo>
                  <a:lnTo>
                    <a:pt x="1821132" y="239934"/>
                  </a:lnTo>
                  <a:lnTo>
                    <a:pt x="1856456" y="268383"/>
                  </a:lnTo>
                  <a:lnTo>
                    <a:pt x="1889986" y="298107"/>
                  </a:lnTo>
                  <a:lnTo>
                    <a:pt x="1921657" y="329052"/>
                  </a:lnTo>
                  <a:lnTo>
                    <a:pt x="1951400" y="361168"/>
                  </a:lnTo>
                  <a:lnTo>
                    <a:pt x="1979150" y="394404"/>
                  </a:lnTo>
                  <a:lnTo>
                    <a:pt x="2004838" y="428707"/>
                  </a:lnTo>
                  <a:lnTo>
                    <a:pt x="2028397" y="464027"/>
                  </a:lnTo>
                  <a:lnTo>
                    <a:pt x="2049762" y="500312"/>
                  </a:lnTo>
                  <a:lnTo>
                    <a:pt x="2068864" y="537510"/>
                  </a:lnTo>
                  <a:lnTo>
                    <a:pt x="2085636" y="575571"/>
                  </a:lnTo>
                  <a:lnTo>
                    <a:pt x="2100012" y="614441"/>
                  </a:lnTo>
                  <a:lnTo>
                    <a:pt x="2111925" y="654071"/>
                  </a:lnTo>
                  <a:lnTo>
                    <a:pt x="2121307" y="694408"/>
                  </a:lnTo>
                  <a:lnTo>
                    <a:pt x="2128091" y="735401"/>
                  </a:lnTo>
                  <a:lnTo>
                    <a:pt x="2132211" y="776999"/>
                  </a:lnTo>
                  <a:lnTo>
                    <a:pt x="2133600" y="819150"/>
                  </a:lnTo>
                  <a:lnTo>
                    <a:pt x="2132211" y="861300"/>
                  </a:lnTo>
                  <a:lnTo>
                    <a:pt x="2128091" y="902898"/>
                  </a:lnTo>
                  <a:lnTo>
                    <a:pt x="2121307" y="943891"/>
                  </a:lnTo>
                  <a:lnTo>
                    <a:pt x="2111925" y="984228"/>
                  </a:lnTo>
                  <a:lnTo>
                    <a:pt x="2100012" y="1023858"/>
                  </a:lnTo>
                  <a:lnTo>
                    <a:pt x="2085636" y="1062728"/>
                  </a:lnTo>
                  <a:lnTo>
                    <a:pt x="2068864" y="1100789"/>
                  </a:lnTo>
                  <a:lnTo>
                    <a:pt x="2049762" y="1137987"/>
                  </a:lnTo>
                  <a:lnTo>
                    <a:pt x="2028397" y="1174272"/>
                  </a:lnTo>
                  <a:lnTo>
                    <a:pt x="2004838" y="1209592"/>
                  </a:lnTo>
                  <a:lnTo>
                    <a:pt x="1979150" y="1243895"/>
                  </a:lnTo>
                  <a:lnTo>
                    <a:pt x="1951400" y="1277131"/>
                  </a:lnTo>
                  <a:lnTo>
                    <a:pt x="1921657" y="1309247"/>
                  </a:lnTo>
                  <a:lnTo>
                    <a:pt x="1889986" y="1340192"/>
                  </a:lnTo>
                  <a:lnTo>
                    <a:pt x="1856456" y="1369916"/>
                  </a:lnTo>
                  <a:lnTo>
                    <a:pt x="1821132" y="1398365"/>
                  </a:lnTo>
                  <a:lnTo>
                    <a:pt x="1784082" y="1425489"/>
                  </a:lnTo>
                  <a:lnTo>
                    <a:pt x="1745373" y="1451236"/>
                  </a:lnTo>
                  <a:lnTo>
                    <a:pt x="1705072" y="1475555"/>
                  </a:lnTo>
                  <a:lnTo>
                    <a:pt x="1663247" y="1498394"/>
                  </a:lnTo>
                  <a:lnTo>
                    <a:pt x="1619963" y="1519701"/>
                  </a:lnTo>
                  <a:lnTo>
                    <a:pt x="1575289" y="1539426"/>
                  </a:lnTo>
                  <a:lnTo>
                    <a:pt x="1529291" y="1557517"/>
                  </a:lnTo>
                  <a:lnTo>
                    <a:pt x="1482036" y="1573922"/>
                  </a:lnTo>
                  <a:lnTo>
                    <a:pt x="1433591" y="1588590"/>
                  </a:lnTo>
                  <a:lnTo>
                    <a:pt x="1384024" y="1601470"/>
                  </a:lnTo>
                  <a:lnTo>
                    <a:pt x="1333401" y="1612509"/>
                  </a:lnTo>
                  <a:lnTo>
                    <a:pt x="1281790" y="1621656"/>
                  </a:lnTo>
                  <a:lnTo>
                    <a:pt x="1229257" y="1628860"/>
                  </a:lnTo>
                  <a:lnTo>
                    <a:pt x="1175870" y="1634070"/>
                  </a:lnTo>
                  <a:lnTo>
                    <a:pt x="1121695" y="1637234"/>
                  </a:lnTo>
                  <a:lnTo>
                    <a:pt x="1066800" y="1638300"/>
                  </a:lnTo>
                  <a:lnTo>
                    <a:pt x="1011902" y="1637234"/>
                  </a:lnTo>
                  <a:lnTo>
                    <a:pt x="957725" y="1634070"/>
                  </a:lnTo>
                  <a:lnTo>
                    <a:pt x="904336" y="1628860"/>
                  </a:lnTo>
                  <a:lnTo>
                    <a:pt x="851802" y="1621656"/>
                  </a:lnTo>
                  <a:lnTo>
                    <a:pt x="800189" y="1612509"/>
                  </a:lnTo>
                  <a:lnTo>
                    <a:pt x="749565" y="1601470"/>
                  </a:lnTo>
                  <a:lnTo>
                    <a:pt x="699997" y="1588590"/>
                  </a:lnTo>
                  <a:lnTo>
                    <a:pt x="651552" y="1573922"/>
                  </a:lnTo>
                  <a:lnTo>
                    <a:pt x="604297" y="1557517"/>
                  </a:lnTo>
                  <a:lnTo>
                    <a:pt x="558299" y="1539426"/>
                  </a:lnTo>
                  <a:lnTo>
                    <a:pt x="513624" y="1519701"/>
                  </a:lnTo>
                  <a:lnTo>
                    <a:pt x="470341" y="1498394"/>
                  </a:lnTo>
                  <a:lnTo>
                    <a:pt x="428516" y="1475555"/>
                  </a:lnTo>
                  <a:lnTo>
                    <a:pt x="388215" y="1451236"/>
                  </a:lnTo>
                  <a:lnTo>
                    <a:pt x="349507" y="1425489"/>
                  </a:lnTo>
                  <a:lnTo>
                    <a:pt x="312458" y="1398365"/>
                  </a:lnTo>
                  <a:lnTo>
                    <a:pt x="277134" y="1369916"/>
                  </a:lnTo>
                  <a:lnTo>
                    <a:pt x="243604" y="1340192"/>
                  </a:lnTo>
                  <a:lnTo>
                    <a:pt x="211935" y="1309247"/>
                  </a:lnTo>
                  <a:lnTo>
                    <a:pt x="182192" y="1277131"/>
                  </a:lnTo>
                  <a:lnTo>
                    <a:pt x="154443" y="1243895"/>
                  </a:lnTo>
                  <a:lnTo>
                    <a:pt x="128756" y="1209592"/>
                  </a:lnTo>
                  <a:lnTo>
                    <a:pt x="105197" y="1174272"/>
                  </a:lnTo>
                  <a:lnTo>
                    <a:pt x="83834" y="1137987"/>
                  </a:lnTo>
                  <a:lnTo>
                    <a:pt x="64733" y="1100789"/>
                  </a:lnTo>
                  <a:lnTo>
                    <a:pt x="47961" y="1062728"/>
                  </a:lnTo>
                  <a:lnTo>
                    <a:pt x="33585" y="1023858"/>
                  </a:lnTo>
                  <a:lnTo>
                    <a:pt x="21673" y="984228"/>
                  </a:lnTo>
                  <a:lnTo>
                    <a:pt x="12291" y="943891"/>
                  </a:lnTo>
                  <a:lnTo>
                    <a:pt x="5507" y="902898"/>
                  </a:lnTo>
                  <a:lnTo>
                    <a:pt x="1388" y="861300"/>
                  </a:lnTo>
                  <a:lnTo>
                    <a:pt x="0" y="819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8900" y="914400"/>
              <a:ext cx="1476375" cy="1476375"/>
            </a:xfrm>
            <a:custGeom>
              <a:avLst/>
              <a:gdLst/>
              <a:ahLst/>
              <a:cxnLst/>
              <a:rect l="l" t="t" r="r" b="b"/>
              <a:pathLst>
                <a:path w="1476375" h="1476375">
                  <a:moveTo>
                    <a:pt x="738251" y="0"/>
                  </a:moveTo>
                  <a:lnTo>
                    <a:pt x="689702" y="1569"/>
                  </a:lnTo>
                  <a:lnTo>
                    <a:pt x="641994" y="6215"/>
                  </a:lnTo>
                  <a:lnTo>
                    <a:pt x="595222" y="13838"/>
                  </a:lnTo>
                  <a:lnTo>
                    <a:pt x="549485" y="24341"/>
                  </a:lnTo>
                  <a:lnTo>
                    <a:pt x="504878" y="37628"/>
                  </a:lnTo>
                  <a:lnTo>
                    <a:pt x="461501" y="53601"/>
                  </a:lnTo>
                  <a:lnTo>
                    <a:pt x="419448" y="72163"/>
                  </a:lnTo>
                  <a:lnTo>
                    <a:pt x="378819" y="93217"/>
                  </a:lnTo>
                  <a:lnTo>
                    <a:pt x="339710" y="116665"/>
                  </a:lnTo>
                  <a:lnTo>
                    <a:pt x="302218" y="142410"/>
                  </a:lnTo>
                  <a:lnTo>
                    <a:pt x="266440" y="170355"/>
                  </a:lnTo>
                  <a:lnTo>
                    <a:pt x="232474" y="200403"/>
                  </a:lnTo>
                  <a:lnTo>
                    <a:pt x="200417" y="232456"/>
                  </a:lnTo>
                  <a:lnTo>
                    <a:pt x="170366" y="266418"/>
                  </a:lnTo>
                  <a:lnTo>
                    <a:pt x="142418" y="302190"/>
                  </a:lnTo>
                  <a:lnTo>
                    <a:pt x="116671" y="339677"/>
                  </a:lnTo>
                  <a:lnTo>
                    <a:pt x="93221" y="378779"/>
                  </a:lnTo>
                  <a:lnTo>
                    <a:pt x="72166" y="419401"/>
                  </a:lnTo>
                  <a:lnTo>
                    <a:pt x="53603" y="461445"/>
                  </a:lnTo>
                  <a:lnTo>
                    <a:pt x="37629" y="504813"/>
                  </a:lnTo>
                  <a:lnTo>
                    <a:pt x="24342" y="549409"/>
                  </a:lnTo>
                  <a:lnTo>
                    <a:pt x="13838" y="595136"/>
                  </a:lnTo>
                  <a:lnTo>
                    <a:pt x="6215" y="641895"/>
                  </a:lnTo>
                  <a:lnTo>
                    <a:pt x="1569" y="689590"/>
                  </a:lnTo>
                  <a:lnTo>
                    <a:pt x="0" y="738124"/>
                  </a:lnTo>
                  <a:lnTo>
                    <a:pt x="1569" y="786672"/>
                  </a:lnTo>
                  <a:lnTo>
                    <a:pt x="6215" y="834380"/>
                  </a:lnTo>
                  <a:lnTo>
                    <a:pt x="13838" y="881152"/>
                  </a:lnTo>
                  <a:lnTo>
                    <a:pt x="24342" y="926889"/>
                  </a:lnTo>
                  <a:lnTo>
                    <a:pt x="37629" y="971496"/>
                  </a:lnTo>
                  <a:lnTo>
                    <a:pt x="53603" y="1014873"/>
                  </a:lnTo>
                  <a:lnTo>
                    <a:pt x="72166" y="1056926"/>
                  </a:lnTo>
                  <a:lnTo>
                    <a:pt x="93221" y="1097555"/>
                  </a:lnTo>
                  <a:lnTo>
                    <a:pt x="116671" y="1136664"/>
                  </a:lnTo>
                  <a:lnTo>
                    <a:pt x="142418" y="1174156"/>
                  </a:lnTo>
                  <a:lnTo>
                    <a:pt x="170366" y="1209934"/>
                  </a:lnTo>
                  <a:lnTo>
                    <a:pt x="200417" y="1243900"/>
                  </a:lnTo>
                  <a:lnTo>
                    <a:pt x="232474" y="1275957"/>
                  </a:lnTo>
                  <a:lnTo>
                    <a:pt x="266440" y="1306008"/>
                  </a:lnTo>
                  <a:lnTo>
                    <a:pt x="302218" y="1333956"/>
                  </a:lnTo>
                  <a:lnTo>
                    <a:pt x="339710" y="1359703"/>
                  </a:lnTo>
                  <a:lnTo>
                    <a:pt x="378819" y="1383153"/>
                  </a:lnTo>
                  <a:lnTo>
                    <a:pt x="419448" y="1404208"/>
                  </a:lnTo>
                  <a:lnTo>
                    <a:pt x="461501" y="1422771"/>
                  </a:lnTo>
                  <a:lnTo>
                    <a:pt x="504878" y="1438745"/>
                  </a:lnTo>
                  <a:lnTo>
                    <a:pt x="549485" y="1452032"/>
                  </a:lnTo>
                  <a:lnTo>
                    <a:pt x="595222" y="1462536"/>
                  </a:lnTo>
                  <a:lnTo>
                    <a:pt x="641994" y="1470159"/>
                  </a:lnTo>
                  <a:lnTo>
                    <a:pt x="689702" y="1474805"/>
                  </a:lnTo>
                  <a:lnTo>
                    <a:pt x="738251" y="1476375"/>
                  </a:lnTo>
                  <a:lnTo>
                    <a:pt x="786784" y="1474805"/>
                  </a:lnTo>
                  <a:lnTo>
                    <a:pt x="834479" y="1470159"/>
                  </a:lnTo>
                  <a:lnTo>
                    <a:pt x="881238" y="1462536"/>
                  </a:lnTo>
                  <a:lnTo>
                    <a:pt x="926965" y="1452032"/>
                  </a:lnTo>
                  <a:lnTo>
                    <a:pt x="971561" y="1438745"/>
                  </a:lnTo>
                  <a:lnTo>
                    <a:pt x="1014929" y="1422771"/>
                  </a:lnTo>
                  <a:lnTo>
                    <a:pt x="1056973" y="1404208"/>
                  </a:lnTo>
                  <a:lnTo>
                    <a:pt x="1097595" y="1383153"/>
                  </a:lnTo>
                  <a:lnTo>
                    <a:pt x="1136697" y="1359703"/>
                  </a:lnTo>
                  <a:lnTo>
                    <a:pt x="1174184" y="1333956"/>
                  </a:lnTo>
                  <a:lnTo>
                    <a:pt x="1209956" y="1306008"/>
                  </a:lnTo>
                  <a:lnTo>
                    <a:pt x="1243918" y="1275957"/>
                  </a:lnTo>
                  <a:lnTo>
                    <a:pt x="1275971" y="1243900"/>
                  </a:lnTo>
                  <a:lnTo>
                    <a:pt x="1306019" y="1209934"/>
                  </a:lnTo>
                  <a:lnTo>
                    <a:pt x="1333964" y="1174156"/>
                  </a:lnTo>
                  <a:lnTo>
                    <a:pt x="1359709" y="1136664"/>
                  </a:lnTo>
                  <a:lnTo>
                    <a:pt x="1383157" y="1097555"/>
                  </a:lnTo>
                  <a:lnTo>
                    <a:pt x="1404211" y="1056926"/>
                  </a:lnTo>
                  <a:lnTo>
                    <a:pt x="1422773" y="1014873"/>
                  </a:lnTo>
                  <a:lnTo>
                    <a:pt x="1438746" y="971496"/>
                  </a:lnTo>
                  <a:lnTo>
                    <a:pt x="1452033" y="926889"/>
                  </a:lnTo>
                  <a:lnTo>
                    <a:pt x="1462536" y="881152"/>
                  </a:lnTo>
                  <a:lnTo>
                    <a:pt x="1470159" y="834380"/>
                  </a:lnTo>
                  <a:lnTo>
                    <a:pt x="1474805" y="786672"/>
                  </a:lnTo>
                  <a:lnTo>
                    <a:pt x="1476375" y="738124"/>
                  </a:lnTo>
                  <a:lnTo>
                    <a:pt x="1474805" y="689590"/>
                  </a:lnTo>
                  <a:lnTo>
                    <a:pt x="1470159" y="641895"/>
                  </a:lnTo>
                  <a:lnTo>
                    <a:pt x="1462536" y="595136"/>
                  </a:lnTo>
                  <a:lnTo>
                    <a:pt x="1452033" y="549409"/>
                  </a:lnTo>
                  <a:lnTo>
                    <a:pt x="1438746" y="504813"/>
                  </a:lnTo>
                  <a:lnTo>
                    <a:pt x="1422773" y="461445"/>
                  </a:lnTo>
                  <a:lnTo>
                    <a:pt x="1404211" y="419401"/>
                  </a:lnTo>
                  <a:lnTo>
                    <a:pt x="1383157" y="378779"/>
                  </a:lnTo>
                  <a:lnTo>
                    <a:pt x="1359709" y="339677"/>
                  </a:lnTo>
                  <a:lnTo>
                    <a:pt x="1333964" y="302190"/>
                  </a:lnTo>
                  <a:lnTo>
                    <a:pt x="1306019" y="266418"/>
                  </a:lnTo>
                  <a:lnTo>
                    <a:pt x="1275971" y="232456"/>
                  </a:lnTo>
                  <a:lnTo>
                    <a:pt x="1243918" y="200403"/>
                  </a:lnTo>
                  <a:lnTo>
                    <a:pt x="1209956" y="170355"/>
                  </a:lnTo>
                  <a:lnTo>
                    <a:pt x="1174184" y="142410"/>
                  </a:lnTo>
                  <a:lnTo>
                    <a:pt x="1136697" y="116665"/>
                  </a:lnTo>
                  <a:lnTo>
                    <a:pt x="1097595" y="93217"/>
                  </a:lnTo>
                  <a:lnTo>
                    <a:pt x="1056973" y="72163"/>
                  </a:lnTo>
                  <a:lnTo>
                    <a:pt x="1014929" y="53601"/>
                  </a:lnTo>
                  <a:lnTo>
                    <a:pt x="971561" y="37628"/>
                  </a:lnTo>
                  <a:lnTo>
                    <a:pt x="926965" y="24341"/>
                  </a:lnTo>
                  <a:lnTo>
                    <a:pt x="881238" y="13838"/>
                  </a:lnTo>
                  <a:lnTo>
                    <a:pt x="834479" y="6215"/>
                  </a:lnTo>
                  <a:lnTo>
                    <a:pt x="786784" y="1569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8900" y="914400"/>
              <a:ext cx="1476375" cy="1476375"/>
            </a:xfrm>
            <a:custGeom>
              <a:avLst/>
              <a:gdLst/>
              <a:ahLst/>
              <a:cxnLst/>
              <a:rect l="l" t="t" r="r" b="b"/>
              <a:pathLst>
                <a:path w="1476375" h="1476375">
                  <a:moveTo>
                    <a:pt x="0" y="738124"/>
                  </a:moveTo>
                  <a:lnTo>
                    <a:pt x="1569" y="689590"/>
                  </a:lnTo>
                  <a:lnTo>
                    <a:pt x="6215" y="641895"/>
                  </a:lnTo>
                  <a:lnTo>
                    <a:pt x="13838" y="595136"/>
                  </a:lnTo>
                  <a:lnTo>
                    <a:pt x="24342" y="549409"/>
                  </a:lnTo>
                  <a:lnTo>
                    <a:pt x="37629" y="504813"/>
                  </a:lnTo>
                  <a:lnTo>
                    <a:pt x="53603" y="461445"/>
                  </a:lnTo>
                  <a:lnTo>
                    <a:pt x="72166" y="419401"/>
                  </a:lnTo>
                  <a:lnTo>
                    <a:pt x="93221" y="378779"/>
                  </a:lnTo>
                  <a:lnTo>
                    <a:pt x="116671" y="339677"/>
                  </a:lnTo>
                  <a:lnTo>
                    <a:pt x="142418" y="302190"/>
                  </a:lnTo>
                  <a:lnTo>
                    <a:pt x="170366" y="266418"/>
                  </a:lnTo>
                  <a:lnTo>
                    <a:pt x="200417" y="232456"/>
                  </a:lnTo>
                  <a:lnTo>
                    <a:pt x="232474" y="200403"/>
                  </a:lnTo>
                  <a:lnTo>
                    <a:pt x="266440" y="170355"/>
                  </a:lnTo>
                  <a:lnTo>
                    <a:pt x="302218" y="142410"/>
                  </a:lnTo>
                  <a:lnTo>
                    <a:pt x="339710" y="116665"/>
                  </a:lnTo>
                  <a:lnTo>
                    <a:pt x="378819" y="93217"/>
                  </a:lnTo>
                  <a:lnTo>
                    <a:pt x="419448" y="72163"/>
                  </a:lnTo>
                  <a:lnTo>
                    <a:pt x="461501" y="53601"/>
                  </a:lnTo>
                  <a:lnTo>
                    <a:pt x="504878" y="37628"/>
                  </a:lnTo>
                  <a:lnTo>
                    <a:pt x="549485" y="24341"/>
                  </a:lnTo>
                  <a:lnTo>
                    <a:pt x="595222" y="13838"/>
                  </a:lnTo>
                  <a:lnTo>
                    <a:pt x="641994" y="6215"/>
                  </a:lnTo>
                  <a:lnTo>
                    <a:pt x="689702" y="1569"/>
                  </a:lnTo>
                  <a:lnTo>
                    <a:pt x="738251" y="0"/>
                  </a:lnTo>
                  <a:lnTo>
                    <a:pt x="786784" y="1569"/>
                  </a:lnTo>
                  <a:lnTo>
                    <a:pt x="834479" y="6215"/>
                  </a:lnTo>
                  <a:lnTo>
                    <a:pt x="881238" y="13838"/>
                  </a:lnTo>
                  <a:lnTo>
                    <a:pt x="926965" y="24341"/>
                  </a:lnTo>
                  <a:lnTo>
                    <a:pt x="971561" y="37628"/>
                  </a:lnTo>
                  <a:lnTo>
                    <a:pt x="1014929" y="53601"/>
                  </a:lnTo>
                  <a:lnTo>
                    <a:pt x="1056973" y="72163"/>
                  </a:lnTo>
                  <a:lnTo>
                    <a:pt x="1097595" y="93217"/>
                  </a:lnTo>
                  <a:lnTo>
                    <a:pt x="1136697" y="116665"/>
                  </a:lnTo>
                  <a:lnTo>
                    <a:pt x="1174184" y="142410"/>
                  </a:lnTo>
                  <a:lnTo>
                    <a:pt x="1209956" y="170355"/>
                  </a:lnTo>
                  <a:lnTo>
                    <a:pt x="1243918" y="200403"/>
                  </a:lnTo>
                  <a:lnTo>
                    <a:pt x="1275971" y="232456"/>
                  </a:lnTo>
                  <a:lnTo>
                    <a:pt x="1306019" y="266418"/>
                  </a:lnTo>
                  <a:lnTo>
                    <a:pt x="1333964" y="302190"/>
                  </a:lnTo>
                  <a:lnTo>
                    <a:pt x="1359709" y="339677"/>
                  </a:lnTo>
                  <a:lnTo>
                    <a:pt x="1383157" y="378779"/>
                  </a:lnTo>
                  <a:lnTo>
                    <a:pt x="1404211" y="419401"/>
                  </a:lnTo>
                  <a:lnTo>
                    <a:pt x="1422773" y="461445"/>
                  </a:lnTo>
                  <a:lnTo>
                    <a:pt x="1438746" y="504813"/>
                  </a:lnTo>
                  <a:lnTo>
                    <a:pt x="1452033" y="549409"/>
                  </a:lnTo>
                  <a:lnTo>
                    <a:pt x="1462536" y="595136"/>
                  </a:lnTo>
                  <a:lnTo>
                    <a:pt x="1470159" y="641895"/>
                  </a:lnTo>
                  <a:lnTo>
                    <a:pt x="1474805" y="689590"/>
                  </a:lnTo>
                  <a:lnTo>
                    <a:pt x="1476375" y="738124"/>
                  </a:lnTo>
                  <a:lnTo>
                    <a:pt x="1474805" y="786672"/>
                  </a:lnTo>
                  <a:lnTo>
                    <a:pt x="1470159" y="834380"/>
                  </a:lnTo>
                  <a:lnTo>
                    <a:pt x="1462536" y="881152"/>
                  </a:lnTo>
                  <a:lnTo>
                    <a:pt x="1452033" y="926889"/>
                  </a:lnTo>
                  <a:lnTo>
                    <a:pt x="1438746" y="971496"/>
                  </a:lnTo>
                  <a:lnTo>
                    <a:pt x="1422773" y="1014873"/>
                  </a:lnTo>
                  <a:lnTo>
                    <a:pt x="1404211" y="1056926"/>
                  </a:lnTo>
                  <a:lnTo>
                    <a:pt x="1383157" y="1097555"/>
                  </a:lnTo>
                  <a:lnTo>
                    <a:pt x="1359709" y="1136664"/>
                  </a:lnTo>
                  <a:lnTo>
                    <a:pt x="1333964" y="1174156"/>
                  </a:lnTo>
                  <a:lnTo>
                    <a:pt x="1306019" y="1209934"/>
                  </a:lnTo>
                  <a:lnTo>
                    <a:pt x="1275971" y="1243900"/>
                  </a:lnTo>
                  <a:lnTo>
                    <a:pt x="1243918" y="1275957"/>
                  </a:lnTo>
                  <a:lnTo>
                    <a:pt x="1209956" y="1306008"/>
                  </a:lnTo>
                  <a:lnTo>
                    <a:pt x="1174184" y="1333956"/>
                  </a:lnTo>
                  <a:lnTo>
                    <a:pt x="1136697" y="1359703"/>
                  </a:lnTo>
                  <a:lnTo>
                    <a:pt x="1097595" y="1383153"/>
                  </a:lnTo>
                  <a:lnTo>
                    <a:pt x="1056973" y="1404208"/>
                  </a:lnTo>
                  <a:lnTo>
                    <a:pt x="1014929" y="1422771"/>
                  </a:lnTo>
                  <a:lnTo>
                    <a:pt x="971561" y="1438745"/>
                  </a:lnTo>
                  <a:lnTo>
                    <a:pt x="926965" y="1452032"/>
                  </a:lnTo>
                  <a:lnTo>
                    <a:pt x="881238" y="1462536"/>
                  </a:lnTo>
                  <a:lnTo>
                    <a:pt x="834479" y="1470159"/>
                  </a:lnTo>
                  <a:lnTo>
                    <a:pt x="786784" y="1474805"/>
                  </a:lnTo>
                  <a:lnTo>
                    <a:pt x="738251" y="1476375"/>
                  </a:lnTo>
                  <a:lnTo>
                    <a:pt x="689702" y="1474805"/>
                  </a:lnTo>
                  <a:lnTo>
                    <a:pt x="641994" y="1470159"/>
                  </a:lnTo>
                  <a:lnTo>
                    <a:pt x="595222" y="1462536"/>
                  </a:lnTo>
                  <a:lnTo>
                    <a:pt x="549485" y="1452032"/>
                  </a:lnTo>
                  <a:lnTo>
                    <a:pt x="504878" y="1438745"/>
                  </a:lnTo>
                  <a:lnTo>
                    <a:pt x="461501" y="1422771"/>
                  </a:lnTo>
                  <a:lnTo>
                    <a:pt x="419448" y="1404208"/>
                  </a:lnTo>
                  <a:lnTo>
                    <a:pt x="378819" y="1383153"/>
                  </a:lnTo>
                  <a:lnTo>
                    <a:pt x="339710" y="1359703"/>
                  </a:lnTo>
                  <a:lnTo>
                    <a:pt x="302218" y="1333956"/>
                  </a:lnTo>
                  <a:lnTo>
                    <a:pt x="266440" y="1306008"/>
                  </a:lnTo>
                  <a:lnTo>
                    <a:pt x="232474" y="1275957"/>
                  </a:lnTo>
                  <a:lnTo>
                    <a:pt x="200417" y="1243900"/>
                  </a:lnTo>
                  <a:lnTo>
                    <a:pt x="170366" y="1209934"/>
                  </a:lnTo>
                  <a:lnTo>
                    <a:pt x="142418" y="1174156"/>
                  </a:lnTo>
                  <a:lnTo>
                    <a:pt x="116671" y="1136664"/>
                  </a:lnTo>
                  <a:lnTo>
                    <a:pt x="93221" y="1097555"/>
                  </a:lnTo>
                  <a:lnTo>
                    <a:pt x="72166" y="1056926"/>
                  </a:lnTo>
                  <a:lnTo>
                    <a:pt x="53603" y="1014873"/>
                  </a:lnTo>
                  <a:lnTo>
                    <a:pt x="37629" y="971496"/>
                  </a:lnTo>
                  <a:lnTo>
                    <a:pt x="24342" y="926889"/>
                  </a:lnTo>
                  <a:lnTo>
                    <a:pt x="13838" y="881152"/>
                  </a:lnTo>
                  <a:lnTo>
                    <a:pt x="6215" y="834380"/>
                  </a:lnTo>
                  <a:lnTo>
                    <a:pt x="1569" y="786672"/>
                  </a:lnTo>
                  <a:lnTo>
                    <a:pt x="0" y="73812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75026" y="1368107"/>
            <a:ext cx="995044" cy="5270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146685">
              <a:lnSpc>
                <a:spcPts val="1880"/>
              </a:lnSpc>
              <a:spcBef>
                <a:spcPts val="320"/>
              </a:spcBef>
            </a:pP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Logistic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434" y="1205865"/>
            <a:ext cx="22110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470" indent="-76200">
              <a:lnSpc>
                <a:spcPts val="1260"/>
              </a:lnSpc>
              <a:spcBef>
                <a:spcPts val="125"/>
              </a:spcBef>
              <a:buClr>
                <a:srgbClr val="7764E2"/>
              </a:buClr>
              <a:buSzPct val="86363"/>
              <a:buFont typeface="Trebuchet MS"/>
              <a:buChar char="•"/>
              <a:tabLst>
                <a:tab pos="77470" algn="l"/>
              </a:tabLst>
            </a:pP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Simple,</a:t>
            </a:r>
            <a:r>
              <a:rPr sz="1100" b="1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1F1C1F"/>
                </a:solidFill>
                <a:latin typeface="Trebuchet MS"/>
                <a:cs typeface="Trebuchet MS"/>
              </a:rPr>
              <a:t>interpretable</a:t>
            </a:r>
            <a:r>
              <a:rPr sz="1100" b="1" spc="-7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model</a:t>
            </a:r>
            <a:r>
              <a:rPr sz="1100" b="1" spc="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with</a:t>
            </a:r>
            <a:endParaRPr sz="1100">
              <a:latin typeface="Trebuchet MS"/>
              <a:cs typeface="Trebuchet MS"/>
            </a:endParaRPr>
          </a:p>
          <a:p>
            <a:pPr marL="69850">
              <a:lnSpc>
                <a:spcPts val="1260"/>
              </a:lnSpc>
            </a:pP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fast</a:t>
            </a:r>
            <a:r>
              <a:rPr sz="1100" b="1" spc="-10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0" dirty="0">
                <a:solidFill>
                  <a:srgbClr val="1F1C1F"/>
                </a:solidFill>
                <a:latin typeface="Trebuchet MS"/>
                <a:cs typeface="Trebuchet MS"/>
              </a:rPr>
              <a:t>training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1F1C1F"/>
                </a:solidFill>
                <a:latin typeface="Trebuchet MS"/>
                <a:cs typeface="Trebuchet MS"/>
              </a:rPr>
              <a:t>for</a:t>
            </a:r>
            <a:r>
              <a:rPr sz="1100" b="1" spc="-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rapid</a:t>
            </a:r>
            <a:r>
              <a:rPr sz="11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prototyping.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2434" y="1720850"/>
            <a:ext cx="205930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215" indent="-57150">
              <a:lnSpc>
                <a:spcPts val="1260"/>
              </a:lnSpc>
              <a:spcBef>
                <a:spcPts val="125"/>
              </a:spcBef>
              <a:buSzPct val="90909"/>
              <a:buFont typeface="Arial MT"/>
              <a:buChar char="•"/>
              <a:tabLst>
                <a:tab pos="69215" algn="l"/>
              </a:tabLst>
            </a:pP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Outputs</a:t>
            </a:r>
            <a:r>
              <a:rPr sz="1100" b="1" spc="-1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probabilities,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enabling</a:t>
            </a:r>
            <a:endParaRPr sz="1100">
              <a:latin typeface="Trebuchet MS"/>
              <a:cs typeface="Trebuchet MS"/>
            </a:endParaRPr>
          </a:p>
          <a:p>
            <a:pPr marL="69850">
              <a:lnSpc>
                <a:spcPts val="1260"/>
              </a:lnSpc>
            </a:pP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easy</a:t>
            </a:r>
            <a:r>
              <a:rPr sz="1100" b="1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threshold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tuning.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9425" y="2695575"/>
            <a:ext cx="1571625" cy="1581150"/>
          </a:xfrm>
          <a:custGeom>
            <a:avLst/>
            <a:gdLst/>
            <a:ahLst/>
            <a:cxnLst/>
            <a:rect l="l" t="t" r="r" b="b"/>
            <a:pathLst>
              <a:path w="1571625" h="1581150">
                <a:moveTo>
                  <a:pt x="785876" y="0"/>
                </a:moveTo>
                <a:lnTo>
                  <a:pt x="737996" y="1442"/>
                </a:lnTo>
                <a:lnTo>
                  <a:pt x="690876" y="5716"/>
                </a:lnTo>
                <a:lnTo>
                  <a:pt x="644598" y="12737"/>
                </a:lnTo>
                <a:lnTo>
                  <a:pt x="599243" y="22423"/>
                </a:lnTo>
                <a:lnTo>
                  <a:pt x="554895" y="34691"/>
                </a:lnTo>
                <a:lnTo>
                  <a:pt x="511634" y="49459"/>
                </a:lnTo>
                <a:lnTo>
                  <a:pt x="469544" y="66645"/>
                </a:lnTo>
                <a:lnTo>
                  <a:pt x="428706" y="86164"/>
                </a:lnTo>
                <a:lnTo>
                  <a:pt x="389203" y="107935"/>
                </a:lnTo>
                <a:lnTo>
                  <a:pt x="351116" y="131875"/>
                </a:lnTo>
                <a:lnTo>
                  <a:pt x="314528" y="157902"/>
                </a:lnTo>
                <a:lnTo>
                  <a:pt x="279521" y="185932"/>
                </a:lnTo>
                <a:lnTo>
                  <a:pt x="246178" y="215882"/>
                </a:lnTo>
                <a:lnTo>
                  <a:pt x="214579" y="247671"/>
                </a:lnTo>
                <a:lnTo>
                  <a:pt x="184808" y="281216"/>
                </a:lnTo>
                <a:lnTo>
                  <a:pt x="156947" y="316433"/>
                </a:lnTo>
                <a:lnTo>
                  <a:pt x="131077" y="353240"/>
                </a:lnTo>
                <a:lnTo>
                  <a:pt x="107282" y="391555"/>
                </a:lnTo>
                <a:lnTo>
                  <a:pt x="85642" y="431294"/>
                </a:lnTo>
                <a:lnTo>
                  <a:pt x="66240" y="472375"/>
                </a:lnTo>
                <a:lnTo>
                  <a:pt x="49159" y="514716"/>
                </a:lnTo>
                <a:lnTo>
                  <a:pt x="34480" y="558233"/>
                </a:lnTo>
                <a:lnTo>
                  <a:pt x="22286" y="602844"/>
                </a:lnTo>
                <a:lnTo>
                  <a:pt x="12659" y="648467"/>
                </a:lnTo>
                <a:lnTo>
                  <a:pt x="5681" y="695018"/>
                </a:lnTo>
                <a:lnTo>
                  <a:pt x="1434" y="742415"/>
                </a:lnTo>
                <a:lnTo>
                  <a:pt x="0" y="790575"/>
                </a:lnTo>
                <a:lnTo>
                  <a:pt x="1434" y="838734"/>
                </a:lnTo>
                <a:lnTo>
                  <a:pt x="5681" y="886131"/>
                </a:lnTo>
                <a:lnTo>
                  <a:pt x="12659" y="932682"/>
                </a:lnTo>
                <a:lnTo>
                  <a:pt x="22286" y="978305"/>
                </a:lnTo>
                <a:lnTo>
                  <a:pt x="34480" y="1022916"/>
                </a:lnTo>
                <a:lnTo>
                  <a:pt x="49159" y="1066433"/>
                </a:lnTo>
                <a:lnTo>
                  <a:pt x="66240" y="1108774"/>
                </a:lnTo>
                <a:lnTo>
                  <a:pt x="85642" y="1149855"/>
                </a:lnTo>
                <a:lnTo>
                  <a:pt x="107282" y="1189594"/>
                </a:lnTo>
                <a:lnTo>
                  <a:pt x="131077" y="1227909"/>
                </a:lnTo>
                <a:lnTo>
                  <a:pt x="156947" y="1264716"/>
                </a:lnTo>
                <a:lnTo>
                  <a:pt x="184808" y="1299933"/>
                </a:lnTo>
                <a:lnTo>
                  <a:pt x="214579" y="1333478"/>
                </a:lnTo>
                <a:lnTo>
                  <a:pt x="246178" y="1365267"/>
                </a:lnTo>
                <a:lnTo>
                  <a:pt x="279521" y="1395217"/>
                </a:lnTo>
                <a:lnTo>
                  <a:pt x="314528" y="1423247"/>
                </a:lnTo>
                <a:lnTo>
                  <a:pt x="351116" y="1449274"/>
                </a:lnTo>
                <a:lnTo>
                  <a:pt x="389203" y="1473214"/>
                </a:lnTo>
                <a:lnTo>
                  <a:pt x="428706" y="1494985"/>
                </a:lnTo>
                <a:lnTo>
                  <a:pt x="469544" y="1514504"/>
                </a:lnTo>
                <a:lnTo>
                  <a:pt x="511634" y="1531690"/>
                </a:lnTo>
                <a:lnTo>
                  <a:pt x="554895" y="1546458"/>
                </a:lnTo>
                <a:lnTo>
                  <a:pt x="599243" y="1558726"/>
                </a:lnTo>
                <a:lnTo>
                  <a:pt x="644598" y="1568412"/>
                </a:lnTo>
                <a:lnTo>
                  <a:pt x="690876" y="1575433"/>
                </a:lnTo>
                <a:lnTo>
                  <a:pt x="737996" y="1579707"/>
                </a:lnTo>
                <a:lnTo>
                  <a:pt x="785876" y="1581150"/>
                </a:lnTo>
                <a:lnTo>
                  <a:pt x="833741" y="1579707"/>
                </a:lnTo>
                <a:lnTo>
                  <a:pt x="880849" y="1575433"/>
                </a:lnTo>
                <a:lnTo>
                  <a:pt x="927115" y="1568412"/>
                </a:lnTo>
                <a:lnTo>
                  <a:pt x="972459" y="1558726"/>
                </a:lnTo>
                <a:lnTo>
                  <a:pt x="1016798" y="1546458"/>
                </a:lnTo>
                <a:lnTo>
                  <a:pt x="1060050" y="1531690"/>
                </a:lnTo>
                <a:lnTo>
                  <a:pt x="1102132" y="1514504"/>
                </a:lnTo>
                <a:lnTo>
                  <a:pt x="1142962" y="1494985"/>
                </a:lnTo>
                <a:lnTo>
                  <a:pt x="1182459" y="1473214"/>
                </a:lnTo>
                <a:lnTo>
                  <a:pt x="1220540" y="1449274"/>
                </a:lnTo>
                <a:lnTo>
                  <a:pt x="1257122" y="1423247"/>
                </a:lnTo>
                <a:lnTo>
                  <a:pt x="1292124" y="1395217"/>
                </a:lnTo>
                <a:lnTo>
                  <a:pt x="1325464" y="1365267"/>
                </a:lnTo>
                <a:lnTo>
                  <a:pt x="1357059" y="1333478"/>
                </a:lnTo>
                <a:lnTo>
                  <a:pt x="1386827" y="1299933"/>
                </a:lnTo>
                <a:lnTo>
                  <a:pt x="1414686" y="1264716"/>
                </a:lnTo>
                <a:lnTo>
                  <a:pt x="1440553" y="1227909"/>
                </a:lnTo>
                <a:lnTo>
                  <a:pt x="1464347" y="1189594"/>
                </a:lnTo>
                <a:lnTo>
                  <a:pt x="1485985" y="1149855"/>
                </a:lnTo>
                <a:lnTo>
                  <a:pt x="1505386" y="1108774"/>
                </a:lnTo>
                <a:lnTo>
                  <a:pt x="1522466" y="1066433"/>
                </a:lnTo>
                <a:lnTo>
                  <a:pt x="1537144" y="1022916"/>
                </a:lnTo>
                <a:lnTo>
                  <a:pt x="1549338" y="978305"/>
                </a:lnTo>
                <a:lnTo>
                  <a:pt x="1558965" y="932682"/>
                </a:lnTo>
                <a:lnTo>
                  <a:pt x="1565943" y="886131"/>
                </a:lnTo>
                <a:lnTo>
                  <a:pt x="1570191" y="838734"/>
                </a:lnTo>
                <a:lnTo>
                  <a:pt x="1571625" y="790575"/>
                </a:lnTo>
                <a:lnTo>
                  <a:pt x="1570191" y="742415"/>
                </a:lnTo>
                <a:lnTo>
                  <a:pt x="1565943" y="695018"/>
                </a:lnTo>
                <a:lnTo>
                  <a:pt x="1558965" y="648467"/>
                </a:lnTo>
                <a:lnTo>
                  <a:pt x="1549338" y="602844"/>
                </a:lnTo>
                <a:lnTo>
                  <a:pt x="1537144" y="558233"/>
                </a:lnTo>
                <a:lnTo>
                  <a:pt x="1522466" y="514716"/>
                </a:lnTo>
                <a:lnTo>
                  <a:pt x="1505386" y="472375"/>
                </a:lnTo>
                <a:lnTo>
                  <a:pt x="1485985" y="431294"/>
                </a:lnTo>
                <a:lnTo>
                  <a:pt x="1464347" y="391555"/>
                </a:lnTo>
                <a:lnTo>
                  <a:pt x="1440553" y="353240"/>
                </a:lnTo>
                <a:lnTo>
                  <a:pt x="1414686" y="316433"/>
                </a:lnTo>
                <a:lnTo>
                  <a:pt x="1386827" y="281216"/>
                </a:lnTo>
                <a:lnTo>
                  <a:pt x="1357059" y="247671"/>
                </a:lnTo>
                <a:lnTo>
                  <a:pt x="1325464" y="215882"/>
                </a:lnTo>
                <a:lnTo>
                  <a:pt x="1292124" y="185932"/>
                </a:lnTo>
                <a:lnTo>
                  <a:pt x="1257122" y="157902"/>
                </a:lnTo>
                <a:lnTo>
                  <a:pt x="1220540" y="131875"/>
                </a:lnTo>
                <a:lnTo>
                  <a:pt x="1182459" y="107935"/>
                </a:lnTo>
                <a:lnTo>
                  <a:pt x="1142962" y="86164"/>
                </a:lnTo>
                <a:lnTo>
                  <a:pt x="1102132" y="66645"/>
                </a:lnTo>
                <a:lnTo>
                  <a:pt x="1060050" y="49459"/>
                </a:lnTo>
                <a:lnTo>
                  <a:pt x="1016798" y="34691"/>
                </a:lnTo>
                <a:lnTo>
                  <a:pt x="972459" y="22423"/>
                </a:lnTo>
                <a:lnTo>
                  <a:pt x="927115" y="12737"/>
                </a:lnTo>
                <a:lnTo>
                  <a:pt x="880849" y="5716"/>
                </a:lnTo>
                <a:lnTo>
                  <a:pt x="833741" y="1442"/>
                </a:lnTo>
                <a:lnTo>
                  <a:pt x="785876" y="0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25825" y="3199066"/>
            <a:ext cx="763270" cy="5276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05410" marR="5080" indent="-93345">
              <a:lnSpc>
                <a:spcPts val="1880"/>
              </a:lnSpc>
              <a:spcBef>
                <a:spcPts val="320"/>
              </a:spcBef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Random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Forest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3450" y="2703829"/>
            <a:ext cx="238950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470" indent="-76200">
              <a:lnSpc>
                <a:spcPts val="1260"/>
              </a:lnSpc>
              <a:spcBef>
                <a:spcPts val="125"/>
              </a:spcBef>
              <a:buSzPct val="86363"/>
              <a:buFont typeface="Trebuchet MS"/>
              <a:buChar char="•"/>
              <a:tabLst>
                <a:tab pos="77470" algn="l"/>
              </a:tabLst>
            </a:pP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Builds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many</a:t>
            </a:r>
            <a:r>
              <a:rPr sz="1100" b="1" spc="-10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decision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trees</a:t>
            </a:r>
            <a:r>
              <a:rPr sz="1100" b="1" spc="-13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to</a:t>
            </a:r>
            <a:r>
              <a:rPr sz="1100" b="1" spc="-12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model</a:t>
            </a:r>
            <a:endParaRPr sz="1100">
              <a:latin typeface="Trebuchet MS"/>
              <a:cs typeface="Trebuchet MS"/>
            </a:endParaRPr>
          </a:p>
          <a:p>
            <a:pPr marL="69850">
              <a:lnSpc>
                <a:spcPts val="1260"/>
              </a:lnSpc>
            </a:pP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complex,</a:t>
            </a:r>
            <a:r>
              <a:rPr sz="1100" b="1" spc="-8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non-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linear</a:t>
            </a:r>
            <a:r>
              <a:rPr sz="1100" b="1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patterns.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3450" y="3218815"/>
            <a:ext cx="21120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470" indent="-76200">
              <a:lnSpc>
                <a:spcPts val="1260"/>
              </a:lnSpc>
              <a:spcBef>
                <a:spcPts val="125"/>
              </a:spcBef>
              <a:buSzPct val="86363"/>
              <a:buFont typeface="Trebuchet MS"/>
              <a:buChar char="•"/>
              <a:tabLst>
                <a:tab pos="77470" algn="l"/>
              </a:tabLst>
            </a:pP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Averages</a:t>
            </a:r>
            <a:r>
              <a:rPr sz="1100" b="1" spc="-1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tree</a:t>
            </a:r>
            <a:r>
              <a:rPr sz="1100" b="1" spc="-1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outputs</a:t>
            </a:r>
            <a:r>
              <a:rPr sz="1100" b="1" spc="-1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to</a:t>
            </a:r>
            <a:r>
              <a:rPr sz="1100" b="1" spc="-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reduce</a:t>
            </a:r>
            <a:endParaRPr sz="1100">
              <a:latin typeface="Trebuchet MS"/>
              <a:cs typeface="Trebuchet MS"/>
            </a:endParaRPr>
          </a:p>
          <a:p>
            <a:pPr marL="69850">
              <a:lnSpc>
                <a:spcPts val="1260"/>
              </a:lnSpc>
            </a:pP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noise</a:t>
            </a:r>
            <a:r>
              <a:rPr sz="1100" b="1" spc="-5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1100" b="1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overfitting.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3450" y="3733482"/>
            <a:ext cx="1974214" cy="5029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9850" marR="5080" indent="-68580">
              <a:lnSpc>
                <a:spcPts val="1200"/>
              </a:lnSpc>
              <a:spcBef>
                <a:spcPts val="265"/>
              </a:spcBef>
              <a:buSzPct val="86363"/>
              <a:buFont typeface="Trebuchet MS"/>
              <a:buChar char="•"/>
              <a:tabLst>
                <a:tab pos="69850" algn="l"/>
                <a:tab pos="77470" algn="l"/>
              </a:tabLst>
            </a:pPr>
            <a:r>
              <a:rPr sz="1100" dirty="0">
                <a:solidFill>
                  <a:srgbClr val="1F1C1F"/>
                </a:solidFill>
                <a:latin typeface="Trebuchet MS"/>
                <a:cs typeface="Trebuchet MS"/>
              </a:rPr>
              <a:t>	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Captures</a:t>
            </a:r>
            <a:r>
              <a:rPr sz="1100" b="1" spc="-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feature</a:t>
            </a:r>
            <a:r>
              <a:rPr sz="1100" b="1" spc="-1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interactions automatically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with</a:t>
            </a:r>
            <a:r>
              <a:rPr sz="1100" b="1" spc="-1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minimal preprocessing.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86025" y="4629150"/>
            <a:ext cx="1600200" cy="1600200"/>
            <a:chOff x="2486025" y="4629150"/>
            <a:chExt cx="1600200" cy="1600200"/>
          </a:xfrm>
        </p:grpSpPr>
        <p:sp>
          <p:nvSpPr>
            <p:cNvPr id="20" name="object 20"/>
            <p:cNvSpPr/>
            <p:nvPr/>
          </p:nvSpPr>
          <p:spPr>
            <a:xfrm>
              <a:off x="2495550" y="4638675"/>
              <a:ext cx="1581150" cy="1581150"/>
            </a:xfrm>
            <a:custGeom>
              <a:avLst/>
              <a:gdLst/>
              <a:ahLst/>
              <a:cxnLst/>
              <a:rect l="l" t="t" r="r" b="b"/>
              <a:pathLst>
                <a:path w="1581150" h="1581150">
                  <a:moveTo>
                    <a:pt x="790575" y="0"/>
                  </a:moveTo>
                  <a:lnTo>
                    <a:pt x="742415" y="1442"/>
                  </a:lnTo>
                  <a:lnTo>
                    <a:pt x="695018" y="5716"/>
                  </a:lnTo>
                  <a:lnTo>
                    <a:pt x="648467" y="12737"/>
                  </a:lnTo>
                  <a:lnTo>
                    <a:pt x="602844" y="22423"/>
                  </a:lnTo>
                  <a:lnTo>
                    <a:pt x="558233" y="34691"/>
                  </a:lnTo>
                  <a:lnTo>
                    <a:pt x="514716" y="49459"/>
                  </a:lnTo>
                  <a:lnTo>
                    <a:pt x="472375" y="66645"/>
                  </a:lnTo>
                  <a:lnTo>
                    <a:pt x="431294" y="86164"/>
                  </a:lnTo>
                  <a:lnTo>
                    <a:pt x="391555" y="107935"/>
                  </a:lnTo>
                  <a:lnTo>
                    <a:pt x="353240" y="131875"/>
                  </a:lnTo>
                  <a:lnTo>
                    <a:pt x="316433" y="157902"/>
                  </a:lnTo>
                  <a:lnTo>
                    <a:pt x="281216" y="185932"/>
                  </a:lnTo>
                  <a:lnTo>
                    <a:pt x="247671" y="215882"/>
                  </a:lnTo>
                  <a:lnTo>
                    <a:pt x="215882" y="247671"/>
                  </a:lnTo>
                  <a:lnTo>
                    <a:pt x="185932" y="281216"/>
                  </a:lnTo>
                  <a:lnTo>
                    <a:pt x="157902" y="316433"/>
                  </a:lnTo>
                  <a:lnTo>
                    <a:pt x="131875" y="353240"/>
                  </a:lnTo>
                  <a:lnTo>
                    <a:pt x="107935" y="391555"/>
                  </a:lnTo>
                  <a:lnTo>
                    <a:pt x="86164" y="431294"/>
                  </a:lnTo>
                  <a:lnTo>
                    <a:pt x="66645" y="472375"/>
                  </a:lnTo>
                  <a:lnTo>
                    <a:pt x="49459" y="514716"/>
                  </a:lnTo>
                  <a:lnTo>
                    <a:pt x="34691" y="558233"/>
                  </a:lnTo>
                  <a:lnTo>
                    <a:pt x="22423" y="602844"/>
                  </a:lnTo>
                  <a:lnTo>
                    <a:pt x="12737" y="648467"/>
                  </a:lnTo>
                  <a:lnTo>
                    <a:pt x="5716" y="695018"/>
                  </a:lnTo>
                  <a:lnTo>
                    <a:pt x="1442" y="742415"/>
                  </a:lnTo>
                  <a:lnTo>
                    <a:pt x="0" y="790575"/>
                  </a:lnTo>
                  <a:lnTo>
                    <a:pt x="1442" y="838734"/>
                  </a:lnTo>
                  <a:lnTo>
                    <a:pt x="5716" y="886131"/>
                  </a:lnTo>
                  <a:lnTo>
                    <a:pt x="12737" y="932682"/>
                  </a:lnTo>
                  <a:lnTo>
                    <a:pt x="22423" y="978305"/>
                  </a:lnTo>
                  <a:lnTo>
                    <a:pt x="34691" y="1022916"/>
                  </a:lnTo>
                  <a:lnTo>
                    <a:pt x="49459" y="1066433"/>
                  </a:lnTo>
                  <a:lnTo>
                    <a:pt x="66645" y="1108774"/>
                  </a:lnTo>
                  <a:lnTo>
                    <a:pt x="86164" y="1149855"/>
                  </a:lnTo>
                  <a:lnTo>
                    <a:pt x="107935" y="1189594"/>
                  </a:lnTo>
                  <a:lnTo>
                    <a:pt x="131875" y="1227909"/>
                  </a:lnTo>
                  <a:lnTo>
                    <a:pt x="157902" y="1264716"/>
                  </a:lnTo>
                  <a:lnTo>
                    <a:pt x="185932" y="1299933"/>
                  </a:lnTo>
                  <a:lnTo>
                    <a:pt x="215882" y="1333478"/>
                  </a:lnTo>
                  <a:lnTo>
                    <a:pt x="247671" y="1365267"/>
                  </a:lnTo>
                  <a:lnTo>
                    <a:pt x="281216" y="1395217"/>
                  </a:lnTo>
                  <a:lnTo>
                    <a:pt x="316433" y="1423247"/>
                  </a:lnTo>
                  <a:lnTo>
                    <a:pt x="353240" y="1449274"/>
                  </a:lnTo>
                  <a:lnTo>
                    <a:pt x="391555" y="1473214"/>
                  </a:lnTo>
                  <a:lnTo>
                    <a:pt x="431294" y="1494985"/>
                  </a:lnTo>
                  <a:lnTo>
                    <a:pt x="472375" y="1514504"/>
                  </a:lnTo>
                  <a:lnTo>
                    <a:pt x="514716" y="1531690"/>
                  </a:lnTo>
                  <a:lnTo>
                    <a:pt x="558233" y="1546458"/>
                  </a:lnTo>
                  <a:lnTo>
                    <a:pt x="602844" y="1558726"/>
                  </a:lnTo>
                  <a:lnTo>
                    <a:pt x="648467" y="1568412"/>
                  </a:lnTo>
                  <a:lnTo>
                    <a:pt x="695018" y="1575433"/>
                  </a:lnTo>
                  <a:lnTo>
                    <a:pt x="742415" y="1579707"/>
                  </a:lnTo>
                  <a:lnTo>
                    <a:pt x="790575" y="1581150"/>
                  </a:lnTo>
                  <a:lnTo>
                    <a:pt x="838734" y="1579707"/>
                  </a:lnTo>
                  <a:lnTo>
                    <a:pt x="886131" y="1575433"/>
                  </a:lnTo>
                  <a:lnTo>
                    <a:pt x="932682" y="1568412"/>
                  </a:lnTo>
                  <a:lnTo>
                    <a:pt x="978305" y="1558726"/>
                  </a:lnTo>
                  <a:lnTo>
                    <a:pt x="1022916" y="1546458"/>
                  </a:lnTo>
                  <a:lnTo>
                    <a:pt x="1066433" y="1531690"/>
                  </a:lnTo>
                  <a:lnTo>
                    <a:pt x="1108774" y="1514504"/>
                  </a:lnTo>
                  <a:lnTo>
                    <a:pt x="1149855" y="1494985"/>
                  </a:lnTo>
                  <a:lnTo>
                    <a:pt x="1189594" y="1473214"/>
                  </a:lnTo>
                  <a:lnTo>
                    <a:pt x="1227909" y="1449274"/>
                  </a:lnTo>
                  <a:lnTo>
                    <a:pt x="1264716" y="1423247"/>
                  </a:lnTo>
                  <a:lnTo>
                    <a:pt x="1299933" y="1395217"/>
                  </a:lnTo>
                  <a:lnTo>
                    <a:pt x="1333478" y="1365267"/>
                  </a:lnTo>
                  <a:lnTo>
                    <a:pt x="1365267" y="1333478"/>
                  </a:lnTo>
                  <a:lnTo>
                    <a:pt x="1395217" y="1299933"/>
                  </a:lnTo>
                  <a:lnTo>
                    <a:pt x="1423247" y="1264716"/>
                  </a:lnTo>
                  <a:lnTo>
                    <a:pt x="1449274" y="1227909"/>
                  </a:lnTo>
                  <a:lnTo>
                    <a:pt x="1473214" y="1189594"/>
                  </a:lnTo>
                  <a:lnTo>
                    <a:pt x="1494985" y="1149855"/>
                  </a:lnTo>
                  <a:lnTo>
                    <a:pt x="1514504" y="1108774"/>
                  </a:lnTo>
                  <a:lnTo>
                    <a:pt x="1531690" y="1066433"/>
                  </a:lnTo>
                  <a:lnTo>
                    <a:pt x="1546458" y="1022916"/>
                  </a:lnTo>
                  <a:lnTo>
                    <a:pt x="1558726" y="978305"/>
                  </a:lnTo>
                  <a:lnTo>
                    <a:pt x="1568412" y="932682"/>
                  </a:lnTo>
                  <a:lnTo>
                    <a:pt x="1575433" y="886131"/>
                  </a:lnTo>
                  <a:lnTo>
                    <a:pt x="1579707" y="838734"/>
                  </a:lnTo>
                  <a:lnTo>
                    <a:pt x="1581150" y="790575"/>
                  </a:lnTo>
                  <a:lnTo>
                    <a:pt x="1579707" y="742415"/>
                  </a:lnTo>
                  <a:lnTo>
                    <a:pt x="1575433" y="695018"/>
                  </a:lnTo>
                  <a:lnTo>
                    <a:pt x="1568412" y="648467"/>
                  </a:lnTo>
                  <a:lnTo>
                    <a:pt x="1558726" y="602844"/>
                  </a:lnTo>
                  <a:lnTo>
                    <a:pt x="1546458" y="558233"/>
                  </a:lnTo>
                  <a:lnTo>
                    <a:pt x="1531690" y="514716"/>
                  </a:lnTo>
                  <a:lnTo>
                    <a:pt x="1514504" y="472375"/>
                  </a:lnTo>
                  <a:lnTo>
                    <a:pt x="1494985" y="431294"/>
                  </a:lnTo>
                  <a:lnTo>
                    <a:pt x="1473214" y="391555"/>
                  </a:lnTo>
                  <a:lnTo>
                    <a:pt x="1449274" y="353240"/>
                  </a:lnTo>
                  <a:lnTo>
                    <a:pt x="1423247" y="316433"/>
                  </a:lnTo>
                  <a:lnTo>
                    <a:pt x="1395217" y="281216"/>
                  </a:lnTo>
                  <a:lnTo>
                    <a:pt x="1365267" y="247671"/>
                  </a:lnTo>
                  <a:lnTo>
                    <a:pt x="1333478" y="215882"/>
                  </a:lnTo>
                  <a:lnTo>
                    <a:pt x="1299933" y="185932"/>
                  </a:lnTo>
                  <a:lnTo>
                    <a:pt x="1264716" y="157902"/>
                  </a:lnTo>
                  <a:lnTo>
                    <a:pt x="1227909" y="131875"/>
                  </a:lnTo>
                  <a:lnTo>
                    <a:pt x="1189594" y="107935"/>
                  </a:lnTo>
                  <a:lnTo>
                    <a:pt x="1149855" y="86164"/>
                  </a:lnTo>
                  <a:lnTo>
                    <a:pt x="1108774" y="66645"/>
                  </a:lnTo>
                  <a:lnTo>
                    <a:pt x="1066433" y="49459"/>
                  </a:lnTo>
                  <a:lnTo>
                    <a:pt x="1022916" y="34691"/>
                  </a:lnTo>
                  <a:lnTo>
                    <a:pt x="978305" y="22423"/>
                  </a:lnTo>
                  <a:lnTo>
                    <a:pt x="932682" y="12737"/>
                  </a:lnTo>
                  <a:lnTo>
                    <a:pt x="886131" y="5716"/>
                  </a:lnTo>
                  <a:lnTo>
                    <a:pt x="838734" y="1442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95550" y="4638675"/>
              <a:ext cx="1581150" cy="1581150"/>
            </a:xfrm>
            <a:custGeom>
              <a:avLst/>
              <a:gdLst/>
              <a:ahLst/>
              <a:cxnLst/>
              <a:rect l="l" t="t" r="r" b="b"/>
              <a:pathLst>
                <a:path w="1581150" h="1581150">
                  <a:moveTo>
                    <a:pt x="0" y="790575"/>
                  </a:moveTo>
                  <a:lnTo>
                    <a:pt x="1442" y="742415"/>
                  </a:lnTo>
                  <a:lnTo>
                    <a:pt x="5716" y="695018"/>
                  </a:lnTo>
                  <a:lnTo>
                    <a:pt x="12737" y="648467"/>
                  </a:lnTo>
                  <a:lnTo>
                    <a:pt x="22423" y="602844"/>
                  </a:lnTo>
                  <a:lnTo>
                    <a:pt x="34691" y="558233"/>
                  </a:lnTo>
                  <a:lnTo>
                    <a:pt x="49459" y="514716"/>
                  </a:lnTo>
                  <a:lnTo>
                    <a:pt x="66645" y="472375"/>
                  </a:lnTo>
                  <a:lnTo>
                    <a:pt x="86164" y="431294"/>
                  </a:lnTo>
                  <a:lnTo>
                    <a:pt x="107935" y="391555"/>
                  </a:lnTo>
                  <a:lnTo>
                    <a:pt x="131875" y="353240"/>
                  </a:lnTo>
                  <a:lnTo>
                    <a:pt x="157902" y="316433"/>
                  </a:lnTo>
                  <a:lnTo>
                    <a:pt x="185932" y="281216"/>
                  </a:lnTo>
                  <a:lnTo>
                    <a:pt x="215882" y="247671"/>
                  </a:lnTo>
                  <a:lnTo>
                    <a:pt x="247671" y="215882"/>
                  </a:lnTo>
                  <a:lnTo>
                    <a:pt x="281216" y="185932"/>
                  </a:lnTo>
                  <a:lnTo>
                    <a:pt x="316433" y="157902"/>
                  </a:lnTo>
                  <a:lnTo>
                    <a:pt x="353240" y="131875"/>
                  </a:lnTo>
                  <a:lnTo>
                    <a:pt x="391555" y="107935"/>
                  </a:lnTo>
                  <a:lnTo>
                    <a:pt x="431294" y="86164"/>
                  </a:lnTo>
                  <a:lnTo>
                    <a:pt x="472375" y="66645"/>
                  </a:lnTo>
                  <a:lnTo>
                    <a:pt x="514716" y="49459"/>
                  </a:lnTo>
                  <a:lnTo>
                    <a:pt x="558233" y="34691"/>
                  </a:lnTo>
                  <a:lnTo>
                    <a:pt x="602844" y="22423"/>
                  </a:lnTo>
                  <a:lnTo>
                    <a:pt x="648467" y="12737"/>
                  </a:lnTo>
                  <a:lnTo>
                    <a:pt x="695018" y="5716"/>
                  </a:lnTo>
                  <a:lnTo>
                    <a:pt x="742415" y="1442"/>
                  </a:lnTo>
                  <a:lnTo>
                    <a:pt x="790575" y="0"/>
                  </a:lnTo>
                  <a:lnTo>
                    <a:pt x="838734" y="1442"/>
                  </a:lnTo>
                  <a:lnTo>
                    <a:pt x="886131" y="5716"/>
                  </a:lnTo>
                  <a:lnTo>
                    <a:pt x="932682" y="12737"/>
                  </a:lnTo>
                  <a:lnTo>
                    <a:pt x="978305" y="22423"/>
                  </a:lnTo>
                  <a:lnTo>
                    <a:pt x="1022916" y="34691"/>
                  </a:lnTo>
                  <a:lnTo>
                    <a:pt x="1066433" y="49459"/>
                  </a:lnTo>
                  <a:lnTo>
                    <a:pt x="1108774" y="66645"/>
                  </a:lnTo>
                  <a:lnTo>
                    <a:pt x="1149855" y="86164"/>
                  </a:lnTo>
                  <a:lnTo>
                    <a:pt x="1189594" y="107935"/>
                  </a:lnTo>
                  <a:lnTo>
                    <a:pt x="1227909" y="131875"/>
                  </a:lnTo>
                  <a:lnTo>
                    <a:pt x="1264716" y="157902"/>
                  </a:lnTo>
                  <a:lnTo>
                    <a:pt x="1299933" y="185932"/>
                  </a:lnTo>
                  <a:lnTo>
                    <a:pt x="1333478" y="215882"/>
                  </a:lnTo>
                  <a:lnTo>
                    <a:pt x="1365267" y="247671"/>
                  </a:lnTo>
                  <a:lnTo>
                    <a:pt x="1395217" y="281216"/>
                  </a:lnTo>
                  <a:lnTo>
                    <a:pt x="1423247" y="316433"/>
                  </a:lnTo>
                  <a:lnTo>
                    <a:pt x="1449274" y="353240"/>
                  </a:lnTo>
                  <a:lnTo>
                    <a:pt x="1473214" y="391555"/>
                  </a:lnTo>
                  <a:lnTo>
                    <a:pt x="1494985" y="431294"/>
                  </a:lnTo>
                  <a:lnTo>
                    <a:pt x="1514504" y="472375"/>
                  </a:lnTo>
                  <a:lnTo>
                    <a:pt x="1531690" y="514716"/>
                  </a:lnTo>
                  <a:lnTo>
                    <a:pt x="1546458" y="558233"/>
                  </a:lnTo>
                  <a:lnTo>
                    <a:pt x="1558726" y="602844"/>
                  </a:lnTo>
                  <a:lnTo>
                    <a:pt x="1568412" y="648467"/>
                  </a:lnTo>
                  <a:lnTo>
                    <a:pt x="1575433" y="695018"/>
                  </a:lnTo>
                  <a:lnTo>
                    <a:pt x="1579707" y="742415"/>
                  </a:lnTo>
                  <a:lnTo>
                    <a:pt x="1581150" y="790575"/>
                  </a:lnTo>
                  <a:lnTo>
                    <a:pt x="1579707" y="838734"/>
                  </a:lnTo>
                  <a:lnTo>
                    <a:pt x="1575433" y="886131"/>
                  </a:lnTo>
                  <a:lnTo>
                    <a:pt x="1568412" y="932682"/>
                  </a:lnTo>
                  <a:lnTo>
                    <a:pt x="1558726" y="978305"/>
                  </a:lnTo>
                  <a:lnTo>
                    <a:pt x="1546458" y="1022916"/>
                  </a:lnTo>
                  <a:lnTo>
                    <a:pt x="1531690" y="1066433"/>
                  </a:lnTo>
                  <a:lnTo>
                    <a:pt x="1514504" y="1108774"/>
                  </a:lnTo>
                  <a:lnTo>
                    <a:pt x="1494985" y="1149855"/>
                  </a:lnTo>
                  <a:lnTo>
                    <a:pt x="1473214" y="1189594"/>
                  </a:lnTo>
                  <a:lnTo>
                    <a:pt x="1449274" y="1227909"/>
                  </a:lnTo>
                  <a:lnTo>
                    <a:pt x="1423247" y="1264716"/>
                  </a:lnTo>
                  <a:lnTo>
                    <a:pt x="1395217" y="1299933"/>
                  </a:lnTo>
                  <a:lnTo>
                    <a:pt x="1365267" y="1333478"/>
                  </a:lnTo>
                  <a:lnTo>
                    <a:pt x="1333478" y="1365267"/>
                  </a:lnTo>
                  <a:lnTo>
                    <a:pt x="1299933" y="1395217"/>
                  </a:lnTo>
                  <a:lnTo>
                    <a:pt x="1264716" y="1423247"/>
                  </a:lnTo>
                  <a:lnTo>
                    <a:pt x="1227909" y="1449274"/>
                  </a:lnTo>
                  <a:lnTo>
                    <a:pt x="1189594" y="1473214"/>
                  </a:lnTo>
                  <a:lnTo>
                    <a:pt x="1149855" y="1494985"/>
                  </a:lnTo>
                  <a:lnTo>
                    <a:pt x="1108774" y="1514504"/>
                  </a:lnTo>
                  <a:lnTo>
                    <a:pt x="1066433" y="1531690"/>
                  </a:lnTo>
                  <a:lnTo>
                    <a:pt x="1022916" y="1546458"/>
                  </a:lnTo>
                  <a:lnTo>
                    <a:pt x="978305" y="1558726"/>
                  </a:lnTo>
                  <a:lnTo>
                    <a:pt x="932682" y="1568412"/>
                  </a:lnTo>
                  <a:lnTo>
                    <a:pt x="886131" y="1575433"/>
                  </a:lnTo>
                  <a:lnTo>
                    <a:pt x="838734" y="1579707"/>
                  </a:lnTo>
                  <a:lnTo>
                    <a:pt x="790575" y="1581150"/>
                  </a:lnTo>
                  <a:lnTo>
                    <a:pt x="742415" y="1579707"/>
                  </a:lnTo>
                  <a:lnTo>
                    <a:pt x="695018" y="1575433"/>
                  </a:lnTo>
                  <a:lnTo>
                    <a:pt x="648467" y="1568412"/>
                  </a:lnTo>
                  <a:lnTo>
                    <a:pt x="602844" y="1558726"/>
                  </a:lnTo>
                  <a:lnTo>
                    <a:pt x="558233" y="1546458"/>
                  </a:lnTo>
                  <a:lnTo>
                    <a:pt x="514716" y="1531690"/>
                  </a:lnTo>
                  <a:lnTo>
                    <a:pt x="472375" y="1514504"/>
                  </a:lnTo>
                  <a:lnTo>
                    <a:pt x="431294" y="1494985"/>
                  </a:lnTo>
                  <a:lnTo>
                    <a:pt x="391555" y="1473214"/>
                  </a:lnTo>
                  <a:lnTo>
                    <a:pt x="353240" y="1449274"/>
                  </a:lnTo>
                  <a:lnTo>
                    <a:pt x="316433" y="1423247"/>
                  </a:lnTo>
                  <a:lnTo>
                    <a:pt x="281216" y="1395217"/>
                  </a:lnTo>
                  <a:lnTo>
                    <a:pt x="247671" y="1365267"/>
                  </a:lnTo>
                  <a:lnTo>
                    <a:pt x="215882" y="1333478"/>
                  </a:lnTo>
                  <a:lnTo>
                    <a:pt x="185932" y="1299933"/>
                  </a:lnTo>
                  <a:lnTo>
                    <a:pt x="157902" y="1264716"/>
                  </a:lnTo>
                  <a:lnTo>
                    <a:pt x="131875" y="1227909"/>
                  </a:lnTo>
                  <a:lnTo>
                    <a:pt x="107935" y="1189594"/>
                  </a:lnTo>
                  <a:lnTo>
                    <a:pt x="86164" y="1149855"/>
                  </a:lnTo>
                  <a:lnTo>
                    <a:pt x="66645" y="1108774"/>
                  </a:lnTo>
                  <a:lnTo>
                    <a:pt x="49459" y="1066433"/>
                  </a:lnTo>
                  <a:lnTo>
                    <a:pt x="34691" y="1022916"/>
                  </a:lnTo>
                  <a:lnTo>
                    <a:pt x="22423" y="978305"/>
                  </a:lnTo>
                  <a:lnTo>
                    <a:pt x="12737" y="932682"/>
                  </a:lnTo>
                  <a:lnTo>
                    <a:pt x="5716" y="886131"/>
                  </a:lnTo>
                  <a:lnTo>
                    <a:pt x="1442" y="838734"/>
                  </a:lnTo>
                  <a:lnTo>
                    <a:pt x="0" y="7905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66389" y="5265102"/>
            <a:ext cx="8407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XGBoost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2115" y="4727511"/>
            <a:ext cx="2390140" cy="350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215" indent="-57150">
              <a:lnSpc>
                <a:spcPts val="1260"/>
              </a:lnSpc>
              <a:spcBef>
                <a:spcPts val="125"/>
              </a:spcBef>
              <a:buSzPct val="90909"/>
              <a:buFont typeface="Arial MT"/>
              <a:buChar char="•"/>
              <a:tabLst>
                <a:tab pos="69215" algn="l"/>
              </a:tabLst>
            </a:pP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High-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performance</a:t>
            </a:r>
            <a:r>
              <a:rPr sz="1100" b="1" spc="-8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gradient</a:t>
            </a:r>
            <a:r>
              <a:rPr sz="1100" b="1" spc="-8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boosting</a:t>
            </a:r>
            <a:endParaRPr sz="1100">
              <a:latin typeface="Trebuchet MS"/>
              <a:cs typeface="Trebuchet MS"/>
            </a:endParaRPr>
          </a:p>
          <a:p>
            <a:pPr marL="69850">
              <a:lnSpc>
                <a:spcPts val="1260"/>
              </a:lnSpc>
            </a:pP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optimized</a:t>
            </a:r>
            <a:r>
              <a:rPr sz="1100" b="1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55" dirty="0">
                <a:solidFill>
                  <a:srgbClr val="1F1C1F"/>
                </a:solidFill>
                <a:latin typeface="Trebuchet MS"/>
                <a:cs typeface="Trebuchet MS"/>
              </a:rPr>
              <a:t>for</a:t>
            </a:r>
            <a:r>
              <a:rPr sz="1100" b="1" spc="-1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tabular data.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2115" y="5242623"/>
            <a:ext cx="2144395" cy="3498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9850" marR="5080" indent="-57785">
              <a:lnSpc>
                <a:spcPts val="1200"/>
              </a:lnSpc>
              <a:spcBef>
                <a:spcPts val="265"/>
              </a:spcBef>
              <a:buSzPct val="90909"/>
              <a:buFont typeface="Arial MT"/>
              <a:buChar char="•"/>
              <a:tabLst>
                <a:tab pos="69850" algn="l"/>
              </a:tabLst>
            </a:pP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Built-in</a:t>
            </a:r>
            <a:r>
              <a:rPr sz="1100" b="1" spc="-11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1F1C1F"/>
                </a:solidFill>
                <a:latin typeface="Trebuchet MS"/>
                <a:cs typeface="Trebuchet MS"/>
              </a:rPr>
              <a:t>regularization</a:t>
            </a:r>
            <a:r>
              <a:rPr sz="1100" b="1" spc="-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and</a:t>
            </a:r>
            <a:r>
              <a:rPr sz="1100" b="1" spc="-1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class-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weighting</a:t>
            </a:r>
            <a:r>
              <a:rPr sz="1100" b="1" spc="-11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to</a:t>
            </a:r>
            <a:r>
              <a:rPr sz="1100" b="1" spc="-10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1F1C1F"/>
                </a:solidFill>
                <a:latin typeface="Trebuchet MS"/>
                <a:cs typeface="Trebuchet MS"/>
              </a:rPr>
              <a:t>address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imbalance.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22115" y="5757545"/>
            <a:ext cx="2218690" cy="3505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9850" marR="5080" indent="-57785">
              <a:lnSpc>
                <a:spcPts val="1200"/>
              </a:lnSpc>
              <a:spcBef>
                <a:spcPts val="265"/>
              </a:spcBef>
              <a:buSzPct val="90909"/>
              <a:buFont typeface="Arial MT"/>
              <a:buChar char="•"/>
              <a:tabLst>
                <a:tab pos="69850" algn="l"/>
              </a:tabLst>
            </a:pPr>
            <a:r>
              <a:rPr sz="1100" b="1" spc="-40" dirty="0">
                <a:solidFill>
                  <a:srgbClr val="1F1C1F"/>
                </a:solidFill>
                <a:latin typeface="Trebuchet MS"/>
                <a:cs typeface="Trebuchet MS"/>
              </a:rPr>
              <a:t>Frequently</a:t>
            </a:r>
            <a:r>
              <a:rPr sz="1100" b="1" spc="-8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delivers</a:t>
            </a:r>
            <a:r>
              <a:rPr sz="1100" b="1" spc="-114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top</a:t>
            </a:r>
            <a:r>
              <a:rPr sz="1100" b="1" spc="-20" dirty="0">
                <a:solidFill>
                  <a:srgbClr val="1F1C1F"/>
                </a:solidFill>
                <a:latin typeface="Trebuchet MS"/>
                <a:cs typeface="Trebuchet MS"/>
              </a:rPr>
              <a:t> predictive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accuracy</a:t>
            </a:r>
            <a:r>
              <a:rPr sz="1100" b="1" spc="-10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1F1C1F"/>
                </a:solidFill>
                <a:latin typeface="Trebuchet MS"/>
                <a:cs typeface="Trebuchet MS"/>
              </a:rPr>
              <a:t>in</a:t>
            </a:r>
            <a:r>
              <a:rPr sz="1100" b="1" spc="-4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30" dirty="0">
                <a:solidFill>
                  <a:srgbClr val="1F1C1F"/>
                </a:solidFill>
                <a:latin typeface="Trebuchet MS"/>
                <a:cs typeface="Trebuchet MS"/>
              </a:rPr>
              <a:t>fraud</a:t>
            </a:r>
            <a:r>
              <a:rPr sz="1100" b="1" spc="-13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1F1C1F"/>
                </a:solidFill>
                <a:latin typeface="Trebuchet MS"/>
                <a:cs typeface="Trebuchet MS"/>
              </a:rPr>
              <a:t>detection.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79534" y="1412176"/>
            <a:ext cx="2602230" cy="9512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8450" marR="5080" indent="-286385">
              <a:lnSpc>
                <a:spcPct val="112999"/>
              </a:lnSpc>
              <a:spcBef>
                <a:spcPts val="6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We</a:t>
            </a:r>
            <a:r>
              <a:rPr sz="1800" spc="-2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rebuchet MS"/>
                <a:cs typeface="Trebuchet MS"/>
              </a:rPr>
              <a:t>selected</a:t>
            </a: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Logistic Regression</a:t>
            </a:r>
            <a:r>
              <a:rPr sz="1800" spc="-1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800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baseline </a:t>
            </a:r>
            <a:r>
              <a:rPr sz="1800" spc="-30" dirty="0">
                <a:solidFill>
                  <a:srgbClr val="006FC0"/>
                </a:solidFill>
                <a:latin typeface="Trebuchet MS"/>
                <a:cs typeface="Trebuchet MS"/>
              </a:rPr>
              <a:t>interpretability.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79534" y="2651823"/>
            <a:ext cx="2764790" cy="1590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8450" marR="5080" indent="-286385">
              <a:lnSpc>
                <a:spcPct val="113900"/>
              </a:lnSpc>
              <a:spcBef>
                <a:spcPts val="120"/>
              </a:spcBef>
              <a:buChar char="•"/>
              <a:tabLst>
                <a:tab pos="298450" algn="l"/>
                <a:tab pos="344170" algn="l"/>
              </a:tabLst>
            </a:pP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Random</a:t>
            </a:r>
            <a:r>
              <a:rPr sz="1800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006FC0"/>
                </a:solidFill>
                <a:latin typeface="Trebuchet MS"/>
                <a:cs typeface="Trebuchet MS"/>
              </a:rPr>
              <a:t>Forest</a:t>
            </a:r>
            <a:r>
              <a:rPr sz="1800" spc="-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rebuchet MS"/>
                <a:cs typeface="Trebuchet MS"/>
              </a:rPr>
              <a:t>for </a:t>
            </a:r>
            <a:r>
              <a:rPr sz="1800" spc="-30" dirty="0">
                <a:solidFill>
                  <a:srgbClr val="006FC0"/>
                </a:solidFill>
                <a:latin typeface="Trebuchet MS"/>
                <a:cs typeface="Trebuchet MS"/>
              </a:rPr>
              <a:t>handling</a:t>
            </a:r>
            <a:r>
              <a:rPr sz="1800" spc="-1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non-linearities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800" spc="-1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Trebuchet MS"/>
                <a:cs typeface="Trebuchet MS"/>
              </a:rPr>
              <a:t>noise,</a:t>
            </a:r>
            <a:r>
              <a:rPr sz="1800" spc="-1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800" spc="-1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XGBoost </a:t>
            </a:r>
            <a:r>
              <a:rPr sz="1800" spc="-85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800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Trebuchet MS"/>
                <a:cs typeface="Trebuchet MS"/>
              </a:rPr>
              <a:t>superior</a:t>
            </a:r>
            <a:r>
              <a:rPr sz="1800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006FC0"/>
                </a:solidFill>
                <a:latin typeface="Trebuchet MS"/>
                <a:cs typeface="Trebuchet MS"/>
              </a:rPr>
              <a:t>performance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800" spc="-1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imbalance</a:t>
            </a:r>
            <a:r>
              <a:rPr sz="1800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handling.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79534" y="4531550"/>
            <a:ext cx="2929255" cy="15894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marR="5080" indent="-286385">
              <a:lnSpc>
                <a:spcPct val="113900"/>
              </a:lnSpc>
              <a:spcBef>
                <a:spcPts val="114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40" dirty="0">
                <a:solidFill>
                  <a:srgbClr val="006FC0"/>
                </a:solidFill>
                <a:latin typeface="Trebuchet MS"/>
                <a:cs typeface="Trebuchet MS"/>
              </a:rPr>
              <a:t>Evaluation</a:t>
            </a:r>
            <a:r>
              <a:rPr sz="1800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focuses</a:t>
            </a:r>
            <a:r>
              <a:rPr sz="18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Trebuchet MS"/>
                <a:cs typeface="Trebuchet MS"/>
              </a:rPr>
              <a:t>on </a:t>
            </a:r>
            <a:r>
              <a:rPr sz="1800" spc="-35" dirty="0">
                <a:solidFill>
                  <a:srgbClr val="006FC0"/>
                </a:solidFill>
                <a:latin typeface="Trebuchet MS"/>
                <a:cs typeface="Trebuchet MS"/>
              </a:rPr>
              <a:t>precision,</a:t>
            </a:r>
            <a:r>
              <a:rPr sz="1800" spc="-1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006FC0"/>
                </a:solidFill>
                <a:latin typeface="Trebuchet MS"/>
                <a:cs typeface="Trebuchet MS"/>
              </a:rPr>
              <a:t>recall,</a:t>
            </a:r>
            <a:r>
              <a:rPr sz="1800" spc="-1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F1-score,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800" spc="-1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006FC0"/>
                </a:solidFill>
                <a:latin typeface="Trebuchet MS"/>
                <a:cs typeface="Trebuchet MS"/>
              </a:rPr>
              <a:t>ROC-</a:t>
            </a:r>
            <a:r>
              <a:rPr sz="1800" spc="55" dirty="0">
                <a:solidFill>
                  <a:srgbClr val="006FC0"/>
                </a:solidFill>
                <a:latin typeface="Trebuchet MS"/>
                <a:cs typeface="Trebuchet MS"/>
              </a:rPr>
              <a:t>AUC</a:t>
            </a:r>
            <a:r>
              <a:rPr sz="1800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800" spc="-1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balance </a:t>
            </a:r>
            <a:r>
              <a:rPr sz="1800" spc="-55" dirty="0">
                <a:solidFill>
                  <a:srgbClr val="006FC0"/>
                </a:solidFill>
                <a:latin typeface="Trebuchet MS"/>
                <a:cs typeface="Trebuchet MS"/>
              </a:rPr>
              <a:t>fraud</a:t>
            </a:r>
            <a:r>
              <a:rPr sz="1800" spc="-1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Trebuchet MS"/>
                <a:cs typeface="Trebuchet MS"/>
              </a:rPr>
              <a:t>detection</a:t>
            </a:r>
            <a:r>
              <a:rPr sz="1800" spc="-1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800" spc="-1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Trebuchet MS"/>
                <a:cs typeface="Trebuchet MS"/>
              </a:rPr>
              <a:t>false </a:t>
            </a:r>
            <a:r>
              <a:rPr sz="1800" spc="-10" dirty="0">
                <a:solidFill>
                  <a:srgbClr val="006FC0"/>
                </a:solidFill>
                <a:latin typeface="Trebuchet MS"/>
                <a:cs typeface="Trebuchet MS"/>
              </a:rPr>
              <a:t>alarms.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67575" y="3524250"/>
            <a:ext cx="1306195" cy="76200"/>
          </a:xfrm>
          <a:custGeom>
            <a:avLst/>
            <a:gdLst/>
            <a:ahLst/>
            <a:cxnLst/>
            <a:rect l="l" t="t" r="r" b="b"/>
            <a:pathLst>
              <a:path w="1306195" h="76200">
                <a:moveTo>
                  <a:pt x="1229741" y="0"/>
                </a:moveTo>
                <a:lnTo>
                  <a:pt x="1229741" y="76200"/>
                </a:lnTo>
                <a:lnTo>
                  <a:pt x="1286891" y="47625"/>
                </a:lnTo>
                <a:lnTo>
                  <a:pt x="1242441" y="47625"/>
                </a:lnTo>
                <a:lnTo>
                  <a:pt x="1242441" y="28575"/>
                </a:lnTo>
                <a:lnTo>
                  <a:pt x="1286891" y="28575"/>
                </a:lnTo>
                <a:lnTo>
                  <a:pt x="1229741" y="0"/>
                </a:lnTo>
                <a:close/>
              </a:path>
              <a:path w="1306195" h="76200">
                <a:moveTo>
                  <a:pt x="122974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229741" y="47625"/>
                </a:lnTo>
                <a:lnTo>
                  <a:pt x="1229741" y="28575"/>
                </a:lnTo>
                <a:close/>
              </a:path>
              <a:path w="1306195" h="76200">
                <a:moveTo>
                  <a:pt x="1286891" y="28575"/>
                </a:moveTo>
                <a:lnTo>
                  <a:pt x="1242441" y="28575"/>
                </a:lnTo>
                <a:lnTo>
                  <a:pt x="1242441" y="47625"/>
                </a:lnTo>
                <a:lnTo>
                  <a:pt x="1286891" y="47625"/>
                </a:lnTo>
                <a:lnTo>
                  <a:pt x="1305941" y="38100"/>
                </a:lnTo>
                <a:lnTo>
                  <a:pt x="1286891" y="28575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739626" y="6602208"/>
            <a:ext cx="170815" cy="2120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200" spc="-50" dirty="0">
                <a:solidFill>
                  <a:srgbClr val="797979"/>
                </a:solidFill>
                <a:latin typeface="Trebuchet MS"/>
                <a:cs typeface="Trebuchet MS"/>
              </a:rPr>
              <a:t>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592" y="0"/>
            <a:ext cx="8979408" cy="38953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05616" y="6456679"/>
            <a:ext cx="1073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97979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Model</a:t>
            </a:r>
            <a:r>
              <a:rPr spc="-75" dirty="0"/>
              <a:t> </a:t>
            </a:r>
            <a:r>
              <a:rPr spc="-10" dirty="0"/>
              <a:t>Training,</a:t>
            </a:r>
            <a:r>
              <a:rPr spc="-75" dirty="0"/>
              <a:t> </a:t>
            </a:r>
            <a:r>
              <a:rPr dirty="0"/>
              <a:t>Optimization,</a:t>
            </a:r>
            <a:r>
              <a:rPr spc="-70" dirty="0"/>
              <a:t> </a:t>
            </a:r>
            <a:r>
              <a:rPr dirty="0"/>
              <a:t>&amp;</a:t>
            </a:r>
            <a:r>
              <a:rPr spc="-140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3167" y="2353945"/>
            <a:ext cx="1937385" cy="28238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2880" marR="26670" indent="-170815">
              <a:lnSpc>
                <a:spcPct val="93100"/>
              </a:lnSpc>
              <a:spcBef>
                <a:spcPts val="225"/>
              </a:spcBef>
              <a:buClr>
                <a:srgbClr val="7764E2"/>
              </a:buClr>
              <a:buFont typeface="Arial MT"/>
              <a:buChar char="•"/>
              <a:tabLst>
                <a:tab pos="182880" algn="l"/>
              </a:tabLst>
            </a:pP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Dataset</a:t>
            </a:r>
            <a:r>
              <a:rPr sz="1250" b="1" spc="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split</a:t>
            </a:r>
            <a:r>
              <a:rPr sz="1250" b="1" spc="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into</a:t>
            </a:r>
            <a:r>
              <a:rPr sz="1250" b="1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1F5F"/>
                </a:solidFill>
                <a:latin typeface="Arial"/>
                <a:cs typeface="Arial"/>
              </a:rPr>
              <a:t>70%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training</a:t>
            </a:r>
            <a:r>
              <a:rPr sz="1250" b="1" spc="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250" b="1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1F5F"/>
                </a:solidFill>
                <a:latin typeface="Arial"/>
                <a:cs typeface="Arial"/>
              </a:rPr>
              <a:t>30%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testing</a:t>
            </a:r>
            <a:r>
              <a:rPr sz="1250" b="1" spc="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sets</a:t>
            </a:r>
            <a:r>
              <a:rPr sz="1250" b="1" spc="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stratification</a:t>
            </a:r>
            <a:r>
              <a:rPr sz="1250" b="1" spc="2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maintain</a:t>
            </a:r>
            <a:r>
              <a:rPr sz="1250" b="1" spc="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1F5F"/>
                </a:solidFill>
                <a:latin typeface="Arial"/>
                <a:cs typeface="Arial"/>
              </a:rPr>
              <a:t>class </a:t>
            </a:r>
            <a:r>
              <a:rPr sz="1250" b="1" spc="-10" dirty="0">
                <a:solidFill>
                  <a:srgbClr val="001F5F"/>
                </a:solidFill>
                <a:latin typeface="Arial"/>
                <a:cs typeface="Arial"/>
              </a:rPr>
              <a:t>distribution.</a:t>
            </a:r>
            <a:endParaRPr sz="1250">
              <a:latin typeface="Arial"/>
              <a:cs typeface="Arial"/>
            </a:endParaRPr>
          </a:p>
          <a:p>
            <a:pPr marL="182880" marR="158115" indent="-170815">
              <a:lnSpc>
                <a:spcPct val="94100"/>
              </a:lnSpc>
              <a:spcBef>
                <a:spcPts val="395"/>
              </a:spcBef>
              <a:buClr>
                <a:srgbClr val="7764E2"/>
              </a:buClr>
              <a:buFont typeface="Arial MT"/>
              <a:buChar char="•"/>
              <a:tabLst>
                <a:tab pos="182880" algn="l"/>
              </a:tabLst>
            </a:pP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Ensures</a:t>
            </a:r>
            <a:r>
              <a:rPr sz="1250" b="1" spc="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001F5F"/>
                </a:solidFill>
                <a:latin typeface="Arial"/>
                <a:cs typeface="Arial"/>
              </a:rPr>
              <a:t>balanced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representation</a:t>
            </a:r>
            <a:r>
              <a:rPr sz="1250" b="1" spc="3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5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fraudulent</a:t>
            </a:r>
            <a:r>
              <a:rPr sz="1250" b="1" spc="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250" b="1" spc="20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1F5F"/>
                </a:solidFill>
                <a:latin typeface="Arial"/>
                <a:cs typeface="Arial"/>
              </a:rPr>
              <a:t>non- </a:t>
            </a:r>
            <a:r>
              <a:rPr sz="1250" b="1" spc="-10" dirty="0">
                <a:solidFill>
                  <a:srgbClr val="001F5F"/>
                </a:solidFill>
                <a:latin typeface="Arial"/>
                <a:cs typeface="Arial"/>
              </a:rPr>
              <a:t>fraudulent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transactions</a:t>
            </a:r>
            <a:r>
              <a:rPr sz="1250" b="1" spc="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1250" b="1" spc="2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1F5F"/>
                </a:solidFill>
                <a:latin typeface="Arial"/>
                <a:cs typeface="Arial"/>
              </a:rPr>
              <a:t>both </a:t>
            </a:r>
            <a:r>
              <a:rPr sz="1250" b="1" spc="-10" dirty="0">
                <a:solidFill>
                  <a:srgbClr val="001F5F"/>
                </a:solidFill>
                <a:latin typeface="Arial"/>
                <a:cs typeface="Arial"/>
              </a:rPr>
              <a:t>sets.</a:t>
            </a:r>
            <a:endParaRPr sz="1250">
              <a:latin typeface="Arial"/>
              <a:cs typeface="Arial"/>
            </a:endParaRPr>
          </a:p>
          <a:p>
            <a:pPr marL="182880" marR="5080" indent="-170815">
              <a:lnSpc>
                <a:spcPts val="1430"/>
              </a:lnSpc>
              <a:spcBef>
                <a:spcPts val="405"/>
              </a:spcBef>
              <a:buClr>
                <a:srgbClr val="7764E2"/>
              </a:buClr>
              <a:buFont typeface="Arial MT"/>
              <a:buChar char="•"/>
              <a:tabLst>
                <a:tab pos="182880" algn="l"/>
              </a:tabLst>
            </a:pP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Prevents</a:t>
            </a:r>
            <a:r>
              <a:rPr sz="1250" b="1" spc="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data</a:t>
            </a:r>
            <a:r>
              <a:rPr sz="1250" b="1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001F5F"/>
                </a:solidFill>
                <a:latin typeface="Arial"/>
                <a:cs typeface="Arial"/>
              </a:rPr>
              <a:t>leakage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1250" b="1" spc="2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supports</a:t>
            </a:r>
            <a:r>
              <a:rPr sz="1250" b="1" spc="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001F5F"/>
                </a:solidFill>
                <a:latin typeface="Arial"/>
                <a:cs typeface="Arial"/>
              </a:rPr>
              <a:t>reliable </a:t>
            </a:r>
            <a:r>
              <a:rPr sz="1250" b="1" dirty="0">
                <a:solidFill>
                  <a:srgbClr val="001F5F"/>
                </a:solidFill>
                <a:latin typeface="Arial"/>
                <a:cs typeface="Arial"/>
              </a:rPr>
              <a:t>model</a:t>
            </a:r>
            <a:r>
              <a:rPr sz="1250" b="1" spc="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001F5F"/>
                </a:solidFill>
                <a:latin typeface="Arial"/>
                <a:cs typeface="Arial"/>
              </a:rPr>
              <a:t>evaluation.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878" y="2315527"/>
            <a:ext cx="1938020" cy="29133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0975" marR="38100" indent="-168910">
              <a:lnSpc>
                <a:spcPct val="80500"/>
              </a:lnSpc>
              <a:spcBef>
                <a:spcPts val="455"/>
              </a:spcBef>
              <a:buClr>
                <a:srgbClr val="7764E2"/>
              </a:buClr>
              <a:buFont typeface="Arial MT"/>
              <a:buChar char="•"/>
              <a:tabLst>
                <a:tab pos="182880" algn="l"/>
              </a:tabLst>
            </a:pP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RandomizedSearchC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sz="1400" b="1" spc="-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applied</a:t>
            </a:r>
            <a:r>
              <a:rPr sz="1400" b="1" spc="-1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1400" b="1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Random 	</a:t>
            </a:r>
            <a:r>
              <a:rPr sz="1400" b="1" spc="-35" dirty="0">
                <a:solidFill>
                  <a:srgbClr val="001F5F"/>
                </a:solidFill>
                <a:latin typeface="Trebuchet MS"/>
                <a:cs typeface="Trebuchet MS"/>
              </a:rPr>
              <a:t>Forest</a:t>
            </a:r>
            <a:r>
              <a:rPr sz="1400" b="1" spc="-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14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explore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combinations</a:t>
            </a:r>
            <a:r>
              <a:rPr sz="1400" b="1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400" b="1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max 	</a:t>
            </a:r>
            <a:r>
              <a:rPr sz="1400" b="1" spc="-35" dirty="0">
                <a:solidFill>
                  <a:srgbClr val="001F5F"/>
                </a:solidFill>
                <a:latin typeface="Trebuchet MS"/>
                <a:cs typeface="Trebuchet MS"/>
              </a:rPr>
              <a:t>depth,</a:t>
            </a:r>
            <a:r>
              <a:rPr sz="1400" b="1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number</a:t>
            </a:r>
            <a:r>
              <a:rPr sz="1400" b="1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of 	</a:t>
            </a:r>
            <a:r>
              <a:rPr sz="1400" b="1" spc="-50" dirty="0">
                <a:solidFill>
                  <a:srgbClr val="001F5F"/>
                </a:solidFill>
                <a:latin typeface="Trebuchet MS"/>
                <a:cs typeface="Trebuchet MS"/>
              </a:rPr>
              <a:t>trees,</a:t>
            </a:r>
            <a:r>
              <a:rPr sz="1400" b="1" spc="-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400" b="1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minimum 	</a:t>
            </a:r>
            <a:r>
              <a:rPr sz="1400" b="1" spc="45" dirty="0">
                <a:solidFill>
                  <a:srgbClr val="001F5F"/>
                </a:solidFill>
                <a:latin typeface="Trebuchet MS"/>
                <a:cs typeface="Trebuchet MS"/>
              </a:rPr>
              <a:t>samples</a:t>
            </a:r>
            <a:r>
              <a:rPr sz="1400" b="1" spc="-1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split.</a:t>
            </a:r>
            <a:endParaRPr sz="1400">
              <a:latin typeface="Trebuchet MS"/>
              <a:cs typeface="Trebuchet MS"/>
            </a:endParaRPr>
          </a:p>
          <a:p>
            <a:pPr marL="180975" marR="108585" indent="-168910">
              <a:lnSpc>
                <a:spcPct val="80500"/>
              </a:lnSpc>
              <a:spcBef>
                <a:spcPts val="375"/>
              </a:spcBef>
              <a:buClr>
                <a:srgbClr val="7764E2"/>
              </a:buClr>
              <a:buFont typeface="Arial MT"/>
              <a:buChar char="•"/>
              <a:tabLst>
                <a:tab pos="182880" algn="l"/>
              </a:tabLst>
            </a:pP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Optimizes</a:t>
            </a:r>
            <a:r>
              <a:rPr sz="1400" b="1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model 	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complexity</a:t>
            </a:r>
            <a:r>
              <a:rPr sz="1400" b="1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and 	</a:t>
            </a:r>
            <a:r>
              <a:rPr sz="1400" b="1" spc="-40" dirty="0">
                <a:solidFill>
                  <a:srgbClr val="001F5F"/>
                </a:solidFill>
                <a:latin typeface="Trebuchet MS"/>
                <a:cs typeface="Trebuchet MS"/>
              </a:rPr>
              <a:t>generalization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to 	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avoid</a:t>
            </a:r>
            <a:r>
              <a:rPr sz="1400" b="1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001F5F"/>
                </a:solidFill>
                <a:latin typeface="Trebuchet MS"/>
                <a:cs typeface="Trebuchet MS"/>
              </a:rPr>
              <a:t>overfitting</a:t>
            </a:r>
            <a:r>
              <a:rPr sz="1400" b="1" spc="-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and 	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underfitting.</a:t>
            </a:r>
            <a:endParaRPr sz="1400">
              <a:latin typeface="Trebuchet MS"/>
              <a:cs typeface="Trebuchet MS"/>
            </a:endParaRPr>
          </a:p>
          <a:p>
            <a:pPr marL="180975" marR="5080" indent="-168910">
              <a:lnSpc>
                <a:spcPct val="80400"/>
              </a:lnSpc>
              <a:spcBef>
                <a:spcPts val="375"/>
              </a:spcBef>
              <a:buClr>
                <a:srgbClr val="7764E2"/>
              </a:buClr>
              <a:buFont typeface="Arial MT"/>
              <a:buChar char="•"/>
              <a:tabLst>
                <a:tab pos="182880" algn="l"/>
              </a:tabLst>
            </a:pP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Speeds</a:t>
            </a:r>
            <a:r>
              <a:rPr sz="1400" b="1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up</a:t>
            </a:r>
            <a:r>
              <a:rPr sz="1400" b="1" spc="-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1400" b="1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search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process</a:t>
            </a:r>
            <a:r>
              <a:rPr sz="1400" b="1" spc="-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compared</a:t>
            </a:r>
            <a:r>
              <a:rPr sz="1400" b="1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to 	</a:t>
            </a: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exhaustive</a:t>
            </a:r>
            <a:r>
              <a:rPr sz="1400" b="1" spc="-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grid 	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search.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1250" y="2055812"/>
            <a:ext cx="20243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145" algn="l"/>
                <a:tab pos="2011045" algn="l"/>
              </a:tabLst>
            </a:pPr>
            <a:r>
              <a:rPr sz="1500" u="heavy" spc="405" dirty="0">
                <a:solidFill>
                  <a:srgbClr val="7764E2"/>
                </a:solidFill>
                <a:uFill>
                  <a:solidFill>
                    <a:srgbClr val="7764E2"/>
                  </a:solidFill>
                </a:uFill>
                <a:latin typeface="Arial MT"/>
                <a:cs typeface="Arial MT"/>
              </a:rPr>
              <a:t> </a:t>
            </a:r>
            <a:r>
              <a:rPr sz="1500" u="heavy" spc="-50" dirty="0">
                <a:solidFill>
                  <a:srgbClr val="7764E2"/>
                </a:solidFill>
                <a:uFill>
                  <a:solidFill>
                    <a:srgbClr val="7764E2"/>
                  </a:solidFill>
                </a:uFill>
                <a:latin typeface="Arial MT"/>
                <a:cs typeface="Arial MT"/>
              </a:rPr>
              <a:t>•</a:t>
            </a:r>
            <a:r>
              <a:rPr sz="1500" u="heavy" dirty="0">
                <a:solidFill>
                  <a:srgbClr val="7764E2"/>
                </a:solidFill>
                <a:uFill>
                  <a:solidFill>
                    <a:srgbClr val="7764E2"/>
                  </a:solidFill>
                </a:uFill>
                <a:latin typeface="Arial MT"/>
                <a:cs typeface="Arial MT"/>
              </a:rPr>
              <a:t>	</a:t>
            </a:r>
            <a:r>
              <a:rPr sz="1500" u="heavy" spc="-100" dirty="0">
                <a:solidFill>
                  <a:srgbClr val="7764E2"/>
                </a:solidFill>
                <a:uFill>
                  <a:solidFill>
                    <a:srgbClr val="7764E2"/>
                  </a:solidFill>
                </a:uFill>
                <a:latin typeface="Trebuchet MS"/>
                <a:cs typeface="Trebuchet MS"/>
              </a:rPr>
              <a:t>Training/Test</a:t>
            </a:r>
            <a:r>
              <a:rPr sz="1500" u="heavy" spc="-30" dirty="0">
                <a:solidFill>
                  <a:srgbClr val="7764E2"/>
                </a:solidFill>
                <a:uFill>
                  <a:solidFill>
                    <a:srgbClr val="7764E2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u="heavy" spc="-20" dirty="0">
                <a:solidFill>
                  <a:srgbClr val="7764E2"/>
                </a:solidFill>
                <a:uFill>
                  <a:solidFill>
                    <a:srgbClr val="7764E2"/>
                  </a:solidFill>
                </a:uFill>
                <a:latin typeface="Trebuchet MS"/>
                <a:cs typeface="Trebuchet MS"/>
              </a:rPr>
              <a:t>Split</a:t>
            </a:r>
            <a:r>
              <a:rPr sz="1500" u="heavy" dirty="0">
                <a:solidFill>
                  <a:srgbClr val="7764E2"/>
                </a:solidFill>
                <a:uFill>
                  <a:solidFill>
                    <a:srgbClr val="7764E2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6101" y="2062734"/>
            <a:ext cx="1856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1200" spc="-30" dirty="0">
                <a:solidFill>
                  <a:srgbClr val="1F1C1F"/>
                </a:solidFill>
                <a:latin typeface="Trebuchet MS"/>
                <a:cs typeface="Trebuchet MS"/>
              </a:rPr>
              <a:t>Hyperparameter</a:t>
            </a:r>
            <a:r>
              <a:rPr sz="1200" spc="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1F1C1F"/>
                </a:solidFill>
                <a:latin typeface="Trebuchet MS"/>
                <a:cs typeface="Trebuchet MS"/>
              </a:rPr>
              <a:t>Tuning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0495" y="2003412"/>
            <a:ext cx="1958339" cy="31781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98450" algn="l"/>
              </a:tabLst>
            </a:pPr>
            <a:r>
              <a:rPr sz="1500" spc="-50" dirty="0">
                <a:solidFill>
                  <a:srgbClr val="1F1C1F"/>
                </a:solidFill>
                <a:latin typeface="Trebuchet MS"/>
                <a:cs typeface="Trebuchet MS"/>
              </a:rPr>
              <a:t>Validation</a:t>
            </a:r>
            <a:r>
              <a:rPr sz="1500" spc="-6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1F1C1F"/>
                </a:solidFill>
                <a:latin typeface="Trebuchet MS"/>
                <a:cs typeface="Trebuchet MS"/>
              </a:rPr>
              <a:t>Strategy</a:t>
            </a:r>
            <a:endParaRPr sz="1500">
              <a:latin typeface="Trebuchet MS"/>
              <a:cs typeface="Trebuchet MS"/>
            </a:endParaRPr>
          </a:p>
          <a:p>
            <a:pPr marL="182880" marR="159385" indent="-168910">
              <a:lnSpc>
                <a:spcPct val="90300"/>
              </a:lnSpc>
              <a:spcBef>
                <a:spcPts val="580"/>
              </a:spcBef>
              <a:buClr>
                <a:srgbClr val="7764E2"/>
              </a:buClr>
              <a:buFont typeface="Arial MT"/>
              <a:buChar char="•"/>
              <a:tabLst>
                <a:tab pos="184785" algn="l"/>
              </a:tabLst>
            </a:pP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Implemented</a:t>
            </a:r>
            <a:r>
              <a:rPr sz="1400" b="1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001F5F"/>
                </a:solidFill>
                <a:latin typeface="Trebuchet MS"/>
                <a:cs typeface="Trebuchet MS"/>
              </a:rPr>
              <a:t>3-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fold 	</a:t>
            </a:r>
            <a:r>
              <a:rPr sz="1400" b="1" spc="-35" dirty="0">
                <a:solidFill>
                  <a:srgbClr val="001F5F"/>
                </a:solidFill>
                <a:latin typeface="Trebuchet MS"/>
                <a:cs typeface="Trebuchet MS"/>
              </a:rPr>
              <a:t>stratified</a:t>
            </a:r>
            <a:r>
              <a:rPr sz="1400" b="1" spc="-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cross- 	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validation</a:t>
            </a:r>
            <a:r>
              <a:rPr sz="1400" b="1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1400" b="1" spc="-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001F5F"/>
                </a:solidFill>
                <a:latin typeface="Trebuchet MS"/>
                <a:cs typeface="Trebuchet MS"/>
              </a:rPr>
              <a:t>assess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model</a:t>
            </a:r>
            <a:r>
              <a:rPr sz="1400" b="1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stability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across</a:t>
            </a:r>
            <a:r>
              <a:rPr sz="1400" b="1" spc="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different 	subsets.</a:t>
            </a:r>
            <a:endParaRPr sz="1400">
              <a:latin typeface="Trebuchet MS"/>
              <a:cs typeface="Trebuchet MS"/>
            </a:endParaRPr>
          </a:p>
          <a:p>
            <a:pPr marL="182880" marR="5080" indent="-168910">
              <a:lnSpc>
                <a:spcPct val="90900"/>
              </a:lnSpc>
              <a:spcBef>
                <a:spcPts val="350"/>
              </a:spcBef>
              <a:buClr>
                <a:srgbClr val="7764E2"/>
              </a:buClr>
              <a:buFont typeface="Arial MT"/>
              <a:buChar char="•"/>
              <a:tabLst>
                <a:tab pos="184785" algn="l"/>
              </a:tabLst>
            </a:pP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Ensures</a:t>
            </a:r>
            <a:r>
              <a:rPr sz="1400" b="1" spc="-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consistent 	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performance</a:t>
            </a:r>
            <a:r>
              <a:rPr sz="1400" b="1" spc="-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by 	</a:t>
            </a: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averaging</a:t>
            </a:r>
            <a:r>
              <a:rPr sz="1400" b="1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results</a:t>
            </a:r>
            <a:r>
              <a:rPr sz="1400" b="1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1F5F"/>
                </a:solidFill>
                <a:latin typeface="Trebuchet MS"/>
                <a:cs typeface="Trebuchet MS"/>
              </a:rPr>
              <a:t>over 	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multiple</a:t>
            </a:r>
            <a:r>
              <a:rPr sz="1400" b="1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folds.</a:t>
            </a:r>
            <a:endParaRPr sz="1400">
              <a:latin typeface="Trebuchet MS"/>
              <a:cs typeface="Trebuchet MS"/>
            </a:endParaRPr>
          </a:p>
          <a:p>
            <a:pPr marL="183515" marR="45085" indent="-169545">
              <a:lnSpc>
                <a:spcPct val="90900"/>
              </a:lnSpc>
              <a:spcBef>
                <a:spcPts val="355"/>
              </a:spcBef>
              <a:buClr>
                <a:srgbClr val="7764E2"/>
              </a:buClr>
              <a:buFont typeface="Arial MT"/>
              <a:buChar char="•"/>
              <a:tabLst>
                <a:tab pos="184785" algn="l"/>
              </a:tabLst>
            </a:pP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Maintains</a:t>
            </a:r>
            <a:r>
              <a:rPr sz="1400" b="1" spc="-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30" dirty="0">
                <a:solidFill>
                  <a:srgbClr val="001F5F"/>
                </a:solidFill>
                <a:latin typeface="Trebuchet MS"/>
                <a:cs typeface="Trebuchet MS"/>
              </a:rPr>
              <a:t>class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balance</a:t>
            </a:r>
            <a:r>
              <a:rPr sz="1400" b="1" spc="-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4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each</a:t>
            </a:r>
            <a:r>
              <a:rPr sz="1400" b="1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fold 	</a:t>
            </a:r>
            <a:r>
              <a:rPr sz="1400" b="1" spc="-45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z="1400" b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reliable</a:t>
            </a:r>
            <a:r>
              <a:rPr sz="1400" b="1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fraud 	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detection</a:t>
            </a:r>
            <a:r>
              <a:rPr sz="1400" b="1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evaluation.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5269" y="2001407"/>
            <a:ext cx="1957705" cy="31826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98450" algn="l"/>
              </a:tabLst>
            </a:pPr>
            <a:r>
              <a:rPr sz="1500" spc="-40" dirty="0">
                <a:solidFill>
                  <a:srgbClr val="1F1C1F"/>
                </a:solidFill>
                <a:latin typeface="Trebuchet MS"/>
                <a:cs typeface="Trebuchet MS"/>
              </a:rPr>
              <a:t>Threshold</a:t>
            </a:r>
            <a:r>
              <a:rPr sz="1500" spc="-9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1F1C1F"/>
                </a:solidFill>
                <a:latin typeface="Trebuchet MS"/>
                <a:cs typeface="Trebuchet MS"/>
              </a:rPr>
              <a:t>Tuning</a:t>
            </a:r>
            <a:endParaRPr sz="1500">
              <a:latin typeface="Trebuchet MS"/>
              <a:cs typeface="Trebuchet MS"/>
            </a:endParaRPr>
          </a:p>
          <a:p>
            <a:pPr marL="182880" marR="51435" indent="-168910">
              <a:lnSpc>
                <a:spcPct val="90600"/>
              </a:lnSpc>
              <a:spcBef>
                <a:spcPts val="590"/>
              </a:spcBef>
              <a:buClr>
                <a:srgbClr val="7764E2"/>
              </a:buClr>
              <a:buFont typeface="Arial MT"/>
              <a:buChar char="•"/>
              <a:tabLst>
                <a:tab pos="184150" algn="l"/>
              </a:tabLst>
            </a:pP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Precision-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Recall 	</a:t>
            </a:r>
            <a:r>
              <a:rPr sz="1400" b="1" spc="-35" dirty="0">
                <a:solidFill>
                  <a:srgbClr val="001F5F"/>
                </a:solidFill>
                <a:latin typeface="Trebuchet MS"/>
                <a:cs typeface="Trebuchet MS"/>
              </a:rPr>
              <a:t>curve</a:t>
            </a:r>
            <a:r>
              <a:rPr sz="1400" b="1" spc="-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used</a:t>
            </a:r>
            <a:r>
              <a:rPr sz="14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1400" b="1" spc="-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select 	optimal</a:t>
            </a:r>
            <a:r>
              <a:rPr sz="1400" b="1" spc="-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probability 	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threshold</a:t>
            </a:r>
            <a:r>
              <a:rPr sz="1400" b="1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001F5F"/>
                </a:solidFill>
                <a:latin typeface="Trebuchet MS"/>
                <a:cs typeface="Trebuchet MS"/>
              </a:rPr>
              <a:t>rather</a:t>
            </a:r>
            <a:r>
              <a:rPr sz="1400" b="1" spc="-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than 	</a:t>
            </a: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default</a:t>
            </a:r>
            <a:r>
              <a:rPr sz="1400" b="1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0.5.</a:t>
            </a:r>
            <a:endParaRPr sz="1400">
              <a:latin typeface="Trebuchet MS"/>
              <a:cs typeface="Trebuchet MS"/>
            </a:endParaRPr>
          </a:p>
          <a:p>
            <a:pPr marL="182880" marR="5080" indent="-168910">
              <a:lnSpc>
                <a:spcPct val="90900"/>
              </a:lnSpc>
              <a:spcBef>
                <a:spcPts val="350"/>
              </a:spcBef>
              <a:buClr>
                <a:srgbClr val="7764E2"/>
              </a:buClr>
              <a:buFont typeface="Arial MT"/>
              <a:buChar char="•"/>
              <a:tabLst>
                <a:tab pos="184150" algn="l"/>
              </a:tabLst>
            </a:pP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Threshold</a:t>
            </a:r>
            <a:r>
              <a:rPr sz="14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adjusted</a:t>
            </a:r>
            <a:r>
              <a:rPr sz="1400" b="1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to 	</a:t>
            </a:r>
            <a:r>
              <a:rPr sz="1400" b="1" spc="-35" dirty="0">
                <a:solidFill>
                  <a:srgbClr val="001F5F"/>
                </a:solidFill>
                <a:latin typeface="Trebuchet MS"/>
                <a:cs typeface="Trebuchet MS"/>
              </a:rPr>
              <a:t>maximize</a:t>
            </a:r>
            <a:r>
              <a:rPr sz="14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001F5F"/>
                </a:solidFill>
                <a:latin typeface="Trebuchet MS"/>
                <a:cs typeface="Trebuchet MS"/>
              </a:rPr>
              <a:t>F1-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score,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balancing</a:t>
            </a:r>
            <a:r>
              <a:rPr sz="1400" b="1" spc="-1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precision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400" b="1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recall</a:t>
            </a:r>
            <a:r>
              <a:rPr sz="1400" b="1" spc="-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effectively.</a:t>
            </a:r>
            <a:endParaRPr sz="1400">
              <a:latin typeface="Trebuchet MS"/>
              <a:cs typeface="Trebuchet MS"/>
            </a:endParaRPr>
          </a:p>
          <a:p>
            <a:pPr marL="182880" marR="255270" indent="-168910">
              <a:lnSpc>
                <a:spcPct val="90600"/>
              </a:lnSpc>
              <a:spcBef>
                <a:spcPts val="355"/>
              </a:spcBef>
              <a:buClr>
                <a:srgbClr val="7764E2"/>
              </a:buClr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Crucial</a:t>
            </a:r>
            <a:r>
              <a:rPr sz="1400" b="1" spc="-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Trebuchet MS"/>
                <a:cs typeface="Trebuchet MS"/>
              </a:rPr>
              <a:t>for 	minimizing</a:t>
            </a:r>
            <a:r>
              <a:rPr sz="1400" b="1" spc="-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false 	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positives</a:t>
            </a:r>
            <a:r>
              <a:rPr sz="1400" b="1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400" b="1" spc="-1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false 	negatives</a:t>
            </a:r>
            <a:r>
              <a:rPr sz="1400" b="1" spc="-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400" b="1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Trebuchet MS"/>
                <a:cs typeface="Trebuchet MS"/>
              </a:rPr>
              <a:t>fraud 	</a:t>
            </a:r>
            <a:r>
              <a:rPr sz="1400" b="1" spc="-10" dirty="0">
                <a:solidFill>
                  <a:srgbClr val="001F5F"/>
                </a:solidFill>
                <a:latin typeface="Trebuchet MS"/>
                <a:cs typeface="Trebuchet MS"/>
              </a:rPr>
              <a:t>detection.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9111" y="5539422"/>
            <a:ext cx="1829435" cy="882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0975" marR="5080" indent="-168910">
              <a:lnSpc>
                <a:spcPct val="102800"/>
              </a:lnSpc>
              <a:spcBef>
                <a:spcPts val="8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Stratified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006FC0"/>
                </a:solidFill>
                <a:latin typeface="Trebuchet MS"/>
                <a:cs typeface="Trebuchet MS"/>
              </a:rPr>
              <a:t>training</a:t>
            </a:r>
            <a:r>
              <a:rPr sz="140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rebuchet MS"/>
                <a:cs typeface="Trebuchet MS"/>
              </a:rPr>
              <a:t>and 	</a:t>
            </a:r>
            <a:r>
              <a:rPr sz="1400" spc="-45" dirty="0">
                <a:solidFill>
                  <a:srgbClr val="006FC0"/>
                </a:solidFill>
                <a:latin typeface="Trebuchet MS"/>
                <a:cs typeface="Trebuchet MS"/>
              </a:rPr>
              <a:t>testing</a:t>
            </a:r>
            <a:r>
              <a:rPr sz="1400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datasets</a:t>
            </a:r>
            <a:endParaRPr sz="1400">
              <a:latin typeface="Trebuchet MS"/>
              <a:cs typeface="Trebuchet MS"/>
            </a:endParaRPr>
          </a:p>
          <a:p>
            <a:pPr marL="180975" marR="281940" indent="-168910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spc="65" dirty="0">
                <a:solidFill>
                  <a:srgbClr val="006FC0"/>
                </a:solidFill>
                <a:latin typeface="Trebuchet MS"/>
                <a:cs typeface="Trebuchet MS"/>
              </a:rPr>
              <a:t>Class</a:t>
            </a:r>
            <a:r>
              <a:rPr sz="1400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006FC0"/>
                </a:solidFill>
                <a:latin typeface="Trebuchet MS"/>
                <a:cs typeface="Trebuchet MS"/>
              </a:rPr>
              <a:t>distribution 	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report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6751" y="5532120"/>
            <a:ext cx="1760855" cy="1101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0975" marR="5080" indent="-168910">
              <a:lnSpc>
                <a:spcPct val="100600"/>
              </a:lnSpc>
              <a:spcBef>
                <a:spcPts val="114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Optimized 	</a:t>
            </a:r>
            <a:r>
              <a:rPr sz="1400" spc="-35" dirty="0">
                <a:solidFill>
                  <a:srgbClr val="006FC0"/>
                </a:solidFill>
                <a:latin typeface="Trebuchet MS"/>
                <a:cs typeface="Trebuchet MS"/>
              </a:rPr>
              <a:t>hyperparameters</a:t>
            </a:r>
            <a:r>
              <a:rPr sz="1400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006FC0"/>
                </a:solidFill>
                <a:latin typeface="Trebuchet MS"/>
                <a:cs typeface="Trebuchet MS"/>
              </a:rPr>
              <a:t>for 	</a:t>
            </a:r>
            <a:r>
              <a:rPr sz="1400" dirty="0">
                <a:solidFill>
                  <a:srgbClr val="006FC0"/>
                </a:solidFill>
                <a:latin typeface="Trebuchet MS"/>
                <a:cs typeface="Trebuchet MS"/>
              </a:rPr>
              <a:t>Random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Forest</a:t>
            </a:r>
            <a:endParaRPr sz="1400">
              <a:latin typeface="Trebuchet MS"/>
              <a:cs typeface="Trebuchet MS"/>
            </a:endParaRPr>
          </a:p>
          <a:p>
            <a:pPr marL="181610" indent="-168910">
              <a:lnSpc>
                <a:spcPts val="1655"/>
              </a:lnSpc>
              <a:buFont typeface="Arial MT"/>
              <a:buChar char="•"/>
              <a:tabLst>
                <a:tab pos="181610" algn="l"/>
              </a:tabLst>
            </a:pPr>
            <a:r>
              <a:rPr sz="1400" spc="-45" dirty="0">
                <a:solidFill>
                  <a:srgbClr val="006FC0"/>
                </a:solidFill>
                <a:latin typeface="Trebuchet MS"/>
                <a:cs typeface="Trebuchet MS"/>
              </a:rPr>
              <a:t>Tuning</a:t>
            </a:r>
            <a:r>
              <a:rPr sz="1400" spc="-1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performance</a:t>
            </a:r>
            <a:endParaRPr sz="1400">
              <a:latin typeface="Trebuchet MS"/>
              <a:cs typeface="Trebuchet MS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metrics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2791" y="5482907"/>
            <a:ext cx="1625600" cy="8820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0975" marR="167640" indent="-168910">
              <a:lnSpc>
                <a:spcPct val="102800"/>
              </a:lnSpc>
              <a:spcBef>
                <a:spcPts val="80"/>
              </a:spcBef>
              <a:buFont typeface="Arial MT"/>
              <a:buChar char="•"/>
              <a:tabLst>
                <a:tab pos="182245" algn="l"/>
              </a:tabLst>
            </a:pPr>
            <a:r>
              <a:rPr sz="1400" dirty="0">
                <a:solidFill>
                  <a:srgbClr val="006FC0"/>
                </a:solidFill>
                <a:latin typeface="Trebuchet MS"/>
                <a:cs typeface="Trebuchet MS"/>
              </a:rPr>
              <a:t>Cross-</a:t>
            </a:r>
            <a:r>
              <a:rPr sz="1400" spc="-35" dirty="0">
                <a:solidFill>
                  <a:srgbClr val="006FC0"/>
                </a:solidFill>
                <a:latin typeface="Trebuchet MS"/>
                <a:cs typeface="Trebuchet MS"/>
              </a:rPr>
              <a:t>validation 	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  <a:p>
            <a:pPr marL="180975" marR="5080" indent="-168910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82245" algn="l"/>
              </a:tabLst>
            </a:pP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Performance 	</a:t>
            </a:r>
            <a:r>
              <a:rPr sz="1400" dirty="0">
                <a:solidFill>
                  <a:srgbClr val="006FC0"/>
                </a:solidFill>
                <a:latin typeface="Trebuchet MS"/>
                <a:cs typeface="Trebuchet MS"/>
              </a:rPr>
              <a:t>consistency</a:t>
            </a:r>
            <a:r>
              <a:rPr sz="1400" spc="-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006FC0"/>
                </a:solidFill>
                <a:latin typeface="Trebuchet MS"/>
                <a:cs typeface="Trebuchet MS"/>
              </a:rPr>
              <a:t>report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2584" y="5482907"/>
            <a:ext cx="1913255" cy="8820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1610" marR="240665" indent="-169545">
              <a:lnSpc>
                <a:spcPct val="102800"/>
              </a:lnSpc>
              <a:spcBef>
                <a:spcPts val="8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Optimal</a:t>
            </a:r>
            <a:r>
              <a:rPr sz="1400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006FC0"/>
                </a:solidFill>
                <a:latin typeface="Trebuchet MS"/>
                <a:cs typeface="Trebuchet MS"/>
              </a:rPr>
              <a:t>probability 	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threshold</a:t>
            </a:r>
            <a:endParaRPr sz="1400">
              <a:latin typeface="Trebuchet MS"/>
              <a:cs typeface="Trebuchet MS"/>
            </a:endParaRPr>
          </a:p>
          <a:p>
            <a:pPr marL="181610" marR="5080" indent="-169545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Precision-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Recall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rebuchet MS"/>
                <a:cs typeface="Trebuchet MS"/>
              </a:rPr>
              <a:t>curve 	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6250" y="909065"/>
            <a:ext cx="8564245" cy="6203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45"/>
              </a:spcBef>
            </a:pP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Effective</a:t>
            </a:r>
            <a:r>
              <a:rPr sz="1250" b="1" spc="-3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model </a:t>
            </a:r>
            <a:r>
              <a:rPr sz="1250" b="1" spc="-20" dirty="0">
                <a:solidFill>
                  <a:srgbClr val="171717"/>
                </a:solidFill>
                <a:latin typeface="Trebuchet MS"/>
                <a:cs typeface="Trebuchet MS"/>
              </a:rPr>
              <a:t>training</a:t>
            </a:r>
            <a:r>
              <a:rPr sz="1250" b="1" spc="-6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and</a:t>
            </a:r>
            <a:r>
              <a:rPr sz="1250" b="1" spc="-8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optimization</a:t>
            </a:r>
            <a:r>
              <a:rPr sz="1250" b="1" spc="2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using</a:t>
            </a:r>
            <a:r>
              <a:rPr sz="1250" b="1" spc="4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171717"/>
                </a:solidFill>
                <a:latin typeface="Trebuchet MS"/>
                <a:cs typeface="Trebuchet MS"/>
              </a:rPr>
              <a:t>stratified</a:t>
            </a:r>
            <a:r>
              <a:rPr sz="1250" b="1" spc="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splits</a:t>
            </a:r>
            <a:r>
              <a:rPr sz="1250" b="1" spc="-6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and</a:t>
            </a:r>
            <a:r>
              <a:rPr sz="1250" b="1" spc="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robust</a:t>
            </a:r>
            <a:r>
              <a:rPr sz="1250" b="1" spc="-9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hyperparameter</a:t>
            </a:r>
            <a:r>
              <a:rPr sz="1250" b="1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tuning</a:t>
            </a:r>
            <a:r>
              <a:rPr sz="1250" b="1" spc="4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methods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significantly</a:t>
            </a:r>
            <a:r>
              <a:rPr sz="1250" b="1" spc="-5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enhance</a:t>
            </a:r>
            <a:r>
              <a:rPr sz="1250" b="1" spc="-6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171717"/>
                </a:solidFill>
                <a:latin typeface="Trebuchet MS"/>
                <a:cs typeface="Trebuchet MS"/>
              </a:rPr>
              <a:t>fraud</a:t>
            </a:r>
            <a:r>
              <a:rPr sz="1250" b="1" spc="-1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detection</a:t>
            </a:r>
            <a:r>
              <a:rPr sz="1250" b="1" spc="-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accuracy.</a:t>
            </a:r>
            <a:r>
              <a:rPr sz="1250" b="1" spc="-3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Careful</a:t>
            </a:r>
            <a:r>
              <a:rPr sz="1250" b="1" spc="-2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validation</a:t>
            </a:r>
            <a:r>
              <a:rPr sz="1250" b="1" spc="-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and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threshold</a:t>
            </a:r>
            <a:r>
              <a:rPr sz="1250" b="1" spc="-2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tuning</a:t>
            </a:r>
            <a:r>
              <a:rPr sz="1250" b="1" spc="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ensure</a:t>
            </a:r>
            <a:r>
              <a:rPr sz="1250" b="1" spc="-6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25" dirty="0">
                <a:solidFill>
                  <a:srgbClr val="171717"/>
                </a:solidFill>
                <a:latin typeface="Trebuchet MS"/>
                <a:cs typeface="Trebuchet MS"/>
              </a:rPr>
              <a:t>the</a:t>
            </a:r>
            <a:r>
              <a:rPr sz="1250" b="1" spc="-6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model</a:t>
            </a:r>
            <a:r>
              <a:rPr sz="1250" b="1" spc="-2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balances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precision</a:t>
            </a:r>
            <a:r>
              <a:rPr sz="1250" b="1" spc="-7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and</a:t>
            </a:r>
            <a:r>
              <a:rPr sz="1250" b="1" spc="-8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recall</a:t>
            </a:r>
            <a:r>
              <a:rPr sz="1250" b="1" spc="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25" dirty="0">
                <a:solidFill>
                  <a:srgbClr val="171717"/>
                </a:solidFill>
                <a:latin typeface="Trebuchet MS"/>
                <a:cs typeface="Trebuchet MS"/>
              </a:rPr>
              <a:t>for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171717"/>
                </a:solidFill>
                <a:latin typeface="Trebuchet MS"/>
                <a:cs typeface="Trebuchet MS"/>
              </a:rPr>
              <a:t>real-</a:t>
            </a:r>
            <a:r>
              <a:rPr sz="1250" b="1" dirty="0">
                <a:solidFill>
                  <a:srgbClr val="171717"/>
                </a:solidFill>
                <a:latin typeface="Trebuchet MS"/>
                <a:cs typeface="Trebuchet MS"/>
              </a:rPr>
              <a:t>world</a:t>
            </a:r>
            <a:r>
              <a:rPr sz="1250" b="1" spc="-8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1250" b="1" spc="-10" dirty="0">
                <a:solidFill>
                  <a:srgbClr val="171717"/>
                </a:solidFill>
                <a:latin typeface="Trebuchet MS"/>
                <a:cs typeface="Trebuchet MS"/>
              </a:rPr>
              <a:t>deployment.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4375" y="2333625"/>
            <a:ext cx="304800" cy="3105150"/>
          </a:xfrm>
          <a:custGeom>
            <a:avLst/>
            <a:gdLst/>
            <a:ahLst/>
            <a:cxnLst/>
            <a:rect l="l" t="t" r="r" b="b"/>
            <a:pathLst>
              <a:path w="304800" h="3105150">
                <a:moveTo>
                  <a:pt x="304800" y="0"/>
                </a:moveTo>
                <a:lnTo>
                  <a:pt x="0" y="0"/>
                </a:lnTo>
                <a:lnTo>
                  <a:pt x="0" y="3105150"/>
                </a:lnTo>
                <a:lnTo>
                  <a:pt x="304800" y="3105150"/>
                </a:lnTo>
                <a:lnTo>
                  <a:pt x="30480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6165" y="3546082"/>
            <a:ext cx="223520" cy="68770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50" b="1" spc="-25" dirty="0">
                <a:solidFill>
                  <a:srgbClr val="7C7991"/>
                </a:solidFill>
                <a:latin typeface="Trebuchet MS"/>
                <a:cs typeface="Trebuchet MS"/>
              </a:rPr>
              <a:t>Activities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4850" y="5353050"/>
            <a:ext cx="295275" cy="1181100"/>
          </a:xfrm>
          <a:custGeom>
            <a:avLst/>
            <a:gdLst/>
            <a:ahLst/>
            <a:cxnLst/>
            <a:rect l="l" t="t" r="r" b="b"/>
            <a:pathLst>
              <a:path w="295275" h="1181100">
                <a:moveTo>
                  <a:pt x="295275" y="0"/>
                </a:moveTo>
                <a:lnTo>
                  <a:pt x="0" y="0"/>
                </a:lnTo>
                <a:lnTo>
                  <a:pt x="0" y="1181100"/>
                </a:lnTo>
                <a:lnTo>
                  <a:pt x="295275" y="1181100"/>
                </a:lnTo>
                <a:lnTo>
                  <a:pt x="295275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5688" y="5506370"/>
            <a:ext cx="223520" cy="902969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50" b="1" spc="-25" dirty="0">
                <a:solidFill>
                  <a:srgbClr val="7C7991"/>
                </a:solidFill>
                <a:latin typeface="Trebuchet MS"/>
                <a:cs typeface="Trebuchet MS"/>
              </a:rPr>
              <a:t>Deliverables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62375" y="2305050"/>
            <a:ext cx="7285355" cy="0"/>
          </a:xfrm>
          <a:custGeom>
            <a:avLst/>
            <a:gdLst/>
            <a:ahLst/>
            <a:cxnLst/>
            <a:rect l="l" t="t" r="r" b="b"/>
            <a:pathLst>
              <a:path w="7285355">
                <a:moveTo>
                  <a:pt x="0" y="0"/>
                </a:moveTo>
                <a:lnTo>
                  <a:pt x="1998599" y="0"/>
                </a:lnTo>
              </a:path>
              <a:path w="7285355">
                <a:moveTo>
                  <a:pt x="2647950" y="0"/>
                </a:moveTo>
                <a:lnTo>
                  <a:pt x="4646549" y="0"/>
                </a:lnTo>
              </a:path>
              <a:path w="7285355">
                <a:moveTo>
                  <a:pt x="5286375" y="0"/>
                </a:moveTo>
                <a:lnTo>
                  <a:pt x="7284974" y="0"/>
                </a:lnTo>
              </a:path>
            </a:pathLst>
          </a:custGeom>
          <a:ln w="19050">
            <a:solidFill>
              <a:srgbClr val="7764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1765" y="6472554"/>
            <a:ext cx="1073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97979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161036"/>
            <a:ext cx="6028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rebuchet MS"/>
                <a:cs typeface="Trebuchet MS"/>
              </a:rPr>
              <a:t>Model</a:t>
            </a:r>
            <a:r>
              <a:rPr spc="-155" dirty="0">
                <a:latin typeface="Trebuchet MS"/>
                <a:cs typeface="Trebuchet MS"/>
              </a:rPr>
              <a:t> </a:t>
            </a:r>
            <a:r>
              <a:rPr spc="-50" dirty="0">
                <a:latin typeface="Trebuchet MS"/>
                <a:cs typeface="Trebuchet MS"/>
              </a:rPr>
              <a:t>Performance</a:t>
            </a:r>
            <a:r>
              <a:rPr spc="-25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Comparison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1487" y="3086100"/>
            <a:ext cx="10697210" cy="2790825"/>
            <a:chOff x="471487" y="3086100"/>
            <a:chExt cx="10697210" cy="2790825"/>
          </a:xfrm>
        </p:grpSpPr>
        <p:sp>
          <p:nvSpPr>
            <p:cNvPr id="5" name="object 5"/>
            <p:cNvSpPr/>
            <p:nvPr/>
          </p:nvSpPr>
          <p:spPr>
            <a:xfrm>
              <a:off x="647700" y="5172075"/>
              <a:ext cx="10344150" cy="704850"/>
            </a:xfrm>
            <a:custGeom>
              <a:avLst/>
              <a:gdLst/>
              <a:ahLst/>
              <a:cxnLst/>
              <a:rect l="l" t="t" r="r" b="b"/>
              <a:pathLst>
                <a:path w="10344150" h="704850">
                  <a:moveTo>
                    <a:pt x="2324100" y="657225"/>
                  </a:moveTo>
                  <a:lnTo>
                    <a:pt x="0" y="657225"/>
                  </a:lnTo>
                  <a:lnTo>
                    <a:pt x="0" y="704850"/>
                  </a:lnTo>
                  <a:lnTo>
                    <a:pt x="2324100" y="704850"/>
                  </a:lnTo>
                  <a:lnTo>
                    <a:pt x="2324100" y="657225"/>
                  </a:lnTo>
                  <a:close/>
                </a:path>
                <a:path w="10344150" h="704850">
                  <a:moveTo>
                    <a:pt x="5000625" y="28575"/>
                  </a:moveTo>
                  <a:lnTo>
                    <a:pt x="2676525" y="28575"/>
                  </a:lnTo>
                  <a:lnTo>
                    <a:pt x="2676525" y="704850"/>
                  </a:lnTo>
                  <a:lnTo>
                    <a:pt x="5000625" y="704850"/>
                  </a:lnTo>
                  <a:lnTo>
                    <a:pt x="5000625" y="28575"/>
                  </a:lnTo>
                  <a:close/>
                </a:path>
                <a:path w="10344150" h="704850">
                  <a:moveTo>
                    <a:pt x="7677150" y="0"/>
                  </a:moveTo>
                  <a:lnTo>
                    <a:pt x="5353050" y="0"/>
                  </a:lnTo>
                  <a:lnTo>
                    <a:pt x="5353050" y="704850"/>
                  </a:lnTo>
                  <a:lnTo>
                    <a:pt x="7677150" y="704850"/>
                  </a:lnTo>
                  <a:lnTo>
                    <a:pt x="7677150" y="0"/>
                  </a:lnTo>
                  <a:close/>
                </a:path>
                <a:path w="10344150" h="704850">
                  <a:moveTo>
                    <a:pt x="10344150" y="0"/>
                  </a:moveTo>
                  <a:lnTo>
                    <a:pt x="8020050" y="0"/>
                  </a:lnTo>
                  <a:lnTo>
                    <a:pt x="8020050" y="704850"/>
                  </a:lnTo>
                  <a:lnTo>
                    <a:pt x="10344150" y="704850"/>
                  </a:lnTo>
                  <a:lnTo>
                    <a:pt x="10344150" y="0"/>
                  </a:lnTo>
                  <a:close/>
                </a:path>
              </a:pathLst>
            </a:custGeom>
            <a:solidFill>
              <a:srgbClr val="776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700" y="4533899"/>
              <a:ext cx="10344150" cy="1295400"/>
            </a:xfrm>
            <a:custGeom>
              <a:avLst/>
              <a:gdLst/>
              <a:ahLst/>
              <a:cxnLst/>
              <a:rect l="l" t="t" r="r" b="b"/>
              <a:pathLst>
                <a:path w="10344150" h="1295400">
                  <a:moveTo>
                    <a:pt x="2324100" y="590550"/>
                  </a:moveTo>
                  <a:lnTo>
                    <a:pt x="0" y="590550"/>
                  </a:lnTo>
                  <a:lnTo>
                    <a:pt x="0" y="1295400"/>
                  </a:lnTo>
                  <a:lnTo>
                    <a:pt x="2324100" y="1295400"/>
                  </a:lnTo>
                  <a:lnTo>
                    <a:pt x="2324100" y="590550"/>
                  </a:lnTo>
                  <a:close/>
                </a:path>
                <a:path w="10344150" h="1295400">
                  <a:moveTo>
                    <a:pt x="5000625" y="66675"/>
                  </a:moveTo>
                  <a:lnTo>
                    <a:pt x="2676525" y="66675"/>
                  </a:lnTo>
                  <a:lnTo>
                    <a:pt x="2676525" y="666750"/>
                  </a:lnTo>
                  <a:lnTo>
                    <a:pt x="5000625" y="666750"/>
                  </a:lnTo>
                  <a:lnTo>
                    <a:pt x="5000625" y="66675"/>
                  </a:lnTo>
                  <a:close/>
                </a:path>
                <a:path w="10344150" h="1295400">
                  <a:moveTo>
                    <a:pt x="7677150" y="0"/>
                  </a:moveTo>
                  <a:lnTo>
                    <a:pt x="5353050" y="0"/>
                  </a:lnTo>
                  <a:lnTo>
                    <a:pt x="5353050" y="638175"/>
                  </a:lnTo>
                  <a:lnTo>
                    <a:pt x="7677150" y="638175"/>
                  </a:lnTo>
                  <a:lnTo>
                    <a:pt x="7677150" y="0"/>
                  </a:lnTo>
                  <a:close/>
                </a:path>
                <a:path w="10344150" h="1295400">
                  <a:moveTo>
                    <a:pt x="10344150" y="19050"/>
                  </a:moveTo>
                  <a:lnTo>
                    <a:pt x="8020050" y="19050"/>
                  </a:lnTo>
                  <a:lnTo>
                    <a:pt x="8020050" y="638175"/>
                  </a:lnTo>
                  <a:lnTo>
                    <a:pt x="10344150" y="638175"/>
                  </a:lnTo>
                  <a:lnTo>
                    <a:pt x="10344150" y="19050"/>
                  </a:lnTo>
                  <a:close/>
                </a:path>
              </a:pathLst>
            </a:custGeom>
            <a:solidFill>
              <a:srgbClr val="EE2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700" y="3857624"/>
              <a:ext cx="10344150" cy="1266825"/>
            </a:xfrm>
            <a:custGeom>
              <a:avLst/>
              <a:gdLst/>
              <a:ahLst/>
              <a:cxnLst/>
              <a:rect l="l" t="t" r="r" b="b"/>
              <a:pathLst>
                <a:path w="10344150" h="1266825">
                  <a:moveTo>
                    <a:pt x="2324100" y="1181100"/>
                  </a:moveTo>
                  <a:lnTo>
                    <a:pt x="0" y="1181100"/>
                  </a:lnTo>
                  <a:lnTo>
                    <a:pt x="0" y="1266825"/>
                  </a:lnTo>
                  <a:lnTo>
                    <a:pt x="2324100" y="1266825"/>
                  </a:lnTo>
                  <a:lnTo>
                    <a:pt x="2324100" y="1181100"/>
                  </a:lnTo>
                  <a:close/>
                </a:path>
                <a:path w="10344150" h="1266825">
                  <a:moveTo>
                    <a:pt x="5000625" y="104775"/>
                  </a:moveTo>
                  <a:lnTo>
                    <a:pt x="2676525" y="104775"/>
                  </a:lnTo>
                  <a:lnTo>
                    <a:pt x="2676525" y="742950"/>
                  </a:lnTo>
                  <a:lnTo>
                    <a:pt x="5000625" y="742950"/>
                  </a:lnTo>
                  <a:lnTo>
                    <a:pt x="5000625" y="104775"/>
                  </a:lnTo>
                  <a:close/>
                </a:path>
                <a:path w="10344150" h="1266825">
                  <a:moveTo>
                    <a:pt x="7677150" y="0"/>
                  </a:moveTo>
                  <a:lnTo>
                    <a:pt x="5353050" y="0"/>
                  </a:lnTo>
                  <a:lnTo>
                    <a:pt x="5353050" y="676275"/>
                  </a:lnTo>
                  <a:lnTo>
                    <a:pt x="7677150" y="676275"/>
                  </a:lnTo>
                  <a:lnTo>
                    <a:pt x="7677150" y="0"/>
                  </a:lnTo>
                  <a:close/>
                </a:path>
                <a:path w="10344150" h="1266825">
                  <a:moveTo>
                    <a:pt x="10344150" y="38100"/>
                  </a:moveTo>
                  <a:lnTo>
                    <a:pt x="8020050" y="38100"/>
                  </a:lnTo>
                  <a:lnTo>
                    <a:pt x="8020050" y="695325"/>
                  </a:lnTo>
                  <a:lnTo>
                    <a:pt x="10344150" y="695325"/>
                  </a:lnTo>
                  <a:lnTo>
                    <a:pt x="10344150" y="38100"/>
                  </a:lnTo>
                  <a:close/>
                </a:path>
              </a:pathLst>
            </a:custGeom>
            <a:solidFill>
              <a:srgbClr val="9F9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700" y="3086099"/>
              <a:ext cx="10344150" cy="1952625"/>
            </a:xfrm>
            <a:custGeom>
              <a:avLst/>
              <a:gdLst/>
              <a:ahLst/>
              <a:cxnLst/>
              <a:rect l="l" t="t" r="r" b="b"/>
              <a:pathLst>
                <a:path w="10344150" h="1952625">
                  <a:moveTo>
                    <a:pt x="2324100" y="1238250"/>
                  </a:moveTo>
                  <a:lnTo>
                    <a:pt x="0" y="1238250"/>
                  </a:lnTo>
                  <a:lnTo>
                    <a:pt x="0" y="1952625"/>
                  </a:lnTo>
                  <a:lnTo>
                    <a:pt x="2324100" y="1952625"/>
                  </a:lnTo>
                  <a:lnTo>
                    <a:pt x="2324100" y="1238250"/>
                  </a:lnTo>
                  <a:close/>
                </a:path>
                <a:path w="10344150" h="1952625">
                  <a:moveTo>
                    <a:pt x="5000625" y="104775"/>
                  </a:moveTo>
                  <a:lnTo>
                    <a:pt x="2676525" y="104775"/>
                  </a:lnTo>
                  <a:lnTo>
                    <a:pt x="2676525" y="876300"/>
                  </a:lnTo>
                  <a:lnTo>
                    <a:pt x="5000625" y="876300"/>
                  </a:lnTo>
                  <a:lnTo>
                    <a:pt x="5000625" y="104775"/>
                  </a:lnTo>
                  <a:close/>
                </a:path>
                <a:path w="10344150" h="1952625">
                  <a:moveTo>
                    <a:pt x="7677150" y="0"/>
                  </a:moveTo>
                  <a:lnTo>
                    <a:pt x="5353050" y="0"/>
                  </a:lnTo>
                  <a:lnTo>
                    <a:pt x="5353050" y="771525"/>
                  </a:lnTo>
                  <a:lnTo>
                    <a:pt x="7677150" y="771525"/>
                  </a:lnTo>
                  <a:lnTo>
                    <a:pt x="7677150" y="0"/>
                  </a:lnTo>
                  <a:close/>
                </a:path>
                <a:path w="10344150" h="1952625">
                  <a:moveTo>
                    <a:pt x="10344150" y="28575"/>
                  </a:moveTo>
                  <a:lnTo>
                    <a:pt x="8020050" y="28575"/>
                  </a:lnTo>
                  <a:lnTo>
                    <a:pt x="8020050" y="809625"/>
                  </a:lnTo>
                  <a:lnTo>
                    <a:pt x="10344150" y="809625"/>
                  </a:lnTo>
                  <a:lnTo>
                    <a:pt x="10344150" y="28575"/>
                  </a:lnTo>
                  <a:close/>
                </a:path>
              </a:pathLst>
            </a:custGeom>
            <a:solidFill>
              <a:srgbClr val="DBD4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487" y="5872162"/>
              <a:ext cx="10697210" cy="0"/>
            </a:xfrm>
            <a:custGeom>
              <a:avLst/>
              <a:gdLst/>
              <a:ahLst/>
              <a:cxnLst/>
              <a:rect l="l" t="t" r="r" b="b"/>
              <a:pathLst>
                <a:path w="10697210">
                  <a:moveTo>
                    <a:pt x="0" y="0"/>
                  </a:moveTo>
                  <a:lnTo>
                    <a:pt x="10696638" y="0"/>
                  </a:lnTo>
                </a:path>
              </a:pathLst>
            </a:custGeom>
            <a:ln w="9525">
              <a:solidFill>
                <a:srgbClr val="1F1C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08094" y="5413057"/>
            <a:ext cx="3606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0.87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1101" y="5401309"/>
            <a:ext cx="2654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0.9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6356" y="5401309"/>
            <a:ext cx="266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0.9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2585" y="5354637"/>
            <a:ext cx="36131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0.9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0.06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8094" y="4774882"/>
            <a:ext cx="3606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0.77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3476" y="4728273"/>
            <a:ext cx="3613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0.83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06356" y="4739957"/>
            <a:ext cx="2660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0.8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8094" y="4156392"/>
            <a:ext cx="3606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0.82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3476" y="4070667"/>
            <a:ext cx="3613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0.86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58984" y="4097972"/>
            <a:ext cx="3606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0.85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5213" y="4558347"/>
            <a:ext cx="455930" cy="646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0.927</a:t>
            </a:r>
            <a:endParaRPr sz="1400">
              <a:latin typeface="Trebuchet MS"/>
              <a:cs typeface="Trebuchet MS"/>
            </a:endParaRPr>
          </a:p>
          <a:p>
            <a:pPr marL="59690">
              <a:lnSpc>
                <a:spcPct val="100000"/>
              </a:lnSpc>
              <a:spcBef>
                <a:spcPts val="149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0.11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2971" y="3449637"/>
            <a:ext cx="5524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0.9966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8480" y="3348037"/>
            <a:ext cx="5511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0.9975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11359" y="3379406"/>
            <a:ext cx="4559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0.997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8544" y="5971540"/>
            <a:ext cx="15055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1F1C1F"/>
                </a:solidFill>
                <a:latin typeface="Trebuchet MS"/>
                <a:cs typeface="Trebuchet MS"/>
              </a:rPr>
              <a:t>Logistic</a:t>
            </a:r>
            <a:r>
              <a:rPr sz="1400" spc="-12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Regression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359" y="5971540"/>
            <a:ext cx="12020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1F1C1F"/>
                </a:solidFill>
                <a:latin typeface="Trebuchet MS"/>
                <a:cs typeface="Trebuchet MS"/>
              </a:rPr>
              <a:t>Random</a:t>
            </a:r>
            <a:r>
              <a:rPr sz="1400" spc="-5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Forest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5455" y="5971540"/>
            <a:ext cx="6934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XGBoost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83344" y="5971540"/>
            <a:ext cx="17119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40" dirty="0">
                <a:solidFill>
                  <a:srgbClr val="1F1C1F"/>
                </a:solidFill>
                <a:latin typeface="Trebuchet MS"/>
                <a:cs typeface="Trebuchet MS"/>
              </a:rPr>
              <a:t>Tuned</a:t>
            </a:r>
            <a:r>
              <a:rPr sz="1400" spc="-45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1F1C1F"/>
                </a:solidFill>
                <a:latin typeface="Trebuchet MS"/>
                <a:cs typeface="Trebuchet MS"/>
              </a:rPr>
              <a:t>Random</a:t>
            </a:r>
            <a:r>
              <a:rPr sz="1400" spc="-90" dirty="0">
                <a:solidFill>
                  <a:srgbClr val="1F1C1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Forest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52875" y="2428875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95250" y="0"/>
                </a:moveTo>
                <a:lnTo>
                  <a:pt x="0" y="0"/>
                </a:lnTo>
                <a:lnTo>
                  <a:pt x="0" y="104775"/>
                </a:lnTo>
                <a:lnTo>
                  <a:pt x="95250" y="104775"/>
                </a:lnTo>
                <a:lnTo>
                  <a:pt x="95250" y="0"/>
                </a:lnTo>
                <a:close/>
              </a:path>
            </a:pathLst>
          </a:custGeom>
          <a:solidFill>
            <a:srgbClr val="776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0625" y="2428875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95250" y="0"/>
                </a:moveTo>
                <a:lnTo>
                  <a:pt x="0" y="0"/>
                </a:lnTo>
                <a:lnTo>
                  <a:pt x="0" y="104775"/>
                </a:lnTo>
                <a:lnTo>
                  <a:pt x="95250" y="104775"/>
                </a:lnTo>
                <a:lnTo>
                  <a:pt x="95250" y="0"/>
                </a:lnTo>
                <a:close/>
              </a:path>
            </a:pathLst>
          </a:custGeom>
          <a:solidFill>
            <a:srgbClr val="EE2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19775" y="2428875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95250" y="0"/>
                </a:moveTo>
                <a:lnTo>
                  <a:pt x="0" y="0"/>
                </a:lnTo>
                <a:lnTo>
                  <a:pt x="0" y="104775"/>
                </a:lnTo>
                <a:lnTo>
                  <a:pt x="95250" y="104775"/>
                </a:lnTo>
                <a:lnTo>
                  <a:pt x="95250" y="0"/>
                </a:lnTo>
                <a:close/>
              </a:path>
            </a:pathLst>
          </a:custGeom>
          <a:solidFill>
            <a:srgbClr val="9F9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8950" y="242887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DBD4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25525" y="966787"/>
            <a:ext cx="9223375" cy="1620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i="1" spc="-70" dirty="0">
                <a:solidFill>
                  <a:srgbClr val="171717"/>
                </a:solidFill>
                <a:latin typeface="Trebuchet MS"/>
                <a:cs typeface="Trebuchet MS"/>
              </a:rPr>
              <a:t>XGBoost</a:t>
            </a:r>
            <a:r>
              <a:rPr sz="2000" b="1" i="1" spc="-19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85" dirty="0">
                <a:solidFill>
                  <a:srgbClr val="171717"/>
                </a:solidFill>
                <a:latin typeface="Trebuchet MS"/>
                <a:cs typeface="Trebuchet MS"/>
              </a:rPr>
              <a:t>achieves</a:t>
            </a:r>
            <a:r>
              <a:rPr sz="2000" b="1" i="1" spc="-19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45" dirty="0">
                <a:solidFill>
                  <a:srgbClr val="171717"/>
                </a:solidFill>
                <a:latin typeface="Trebuchet MS"/>
                <a:cs typeface="Trebuchet MS"/>
              </a:rPr>
              <a:t>top</a:t>
            </a:r>
            <a:r>
              <a:rPr sz="2000" b="1" i="1" spc="-24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20" dirty="0">
                <a:solidFill>
                  <a:srgbClr val="171717"/>
                </a:solidFill>
                <a:latin typeface="Trebuchet MS"/>
                <a:cs typeface="Trebuchet MS"/>
              </a:rPr>
              <a:t>performance,</a:t>
            </a:r>
            <a:r>
              <a:rPr sz="2000" b="1" i="1" spc="-19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40" dirty="0">
                <a:solidFill>
                  <a:srgbClr val="171717"/>
                </a:solidFill>
                <a:latin typeface="Trebuchet MS"/>
                <a:cs typeface="Trebuchet MS"/>
              </a:rPr>
              <a:t>with</a:t>
            </a:r>
            <a:r>
              <a:rPr sz="2000" b="1" i="1" spc="-22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10" dirty="0">
                <a:solidFill>
                  <a:srgbClr val="171717"/>
                </a:solidFill>
                <a:latin typeface="Trebuchet MS"/>
                <a:cs typeface="Trebuchet MS"/>
              </a:rPr>
              <a:t>tuned</a:t>
            </a:r>
            <a:r>
              <a:rPr sz="2000" b="1" i="1" spc="-15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75" dirty="0">
                <a:solidFill>
                  <a:srgbClr val="171717"/>
                </a:solidFill>
                <a:latin typeface="Trebuchet MS"/>
                <a:cs typeface="Trebuchet MS"/>
              </a:rPr>
              <a:t>Random</a:t>
            </a:r>
            <a:r>
              <a:rPr sz="2000" b="1" i="1" spc="-24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14" dirty="0">
                <a:solidFill>
                  <a:srgbClr val="171717"/>
                </a:solidFill>
                <a:latin typeface="Trebuchet MS"/>
                <a:cs typeface="Trebuchet MS"/>
              </a:rPr>
              <a:t>Forest</a:t>
            </a:r>
            <a:r>
              <a:rPr sz="2000" b="1" i="1" spc="-19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40" dirty="0">
                <a:solidFill>
                  <a:srgbClr val="171717"/>
                </a:solidFill>
                <a:latin typeface="Trebuchet MS"/>
                <a:cs typeface="Trebuchet MS"/>
              </a:rPr>
              <a:t>close</a:t>
            </a:r>
            <a:r>
              <a:rPr sz="2000" b="1" i="1" spc="-18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30" dirty="0">
                <a:solidFill>
                  <a:srgbClr val="171717"/>
                </a:solidFill>
                <a:latin typeface="Trebuchet MS"/>
                <a:cs typeface="Trebuchet MS"/>
              </a:rPr>
              <a:t>behind,</a:t>
            </a:r>
            <a:r>
              <a:rPr sz="2000" b="1" i="1" spc="-19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0" dirty="0">
                <a:solidFill>
                  <a:srgbClr val="171717"/>
                </a:solidFill>
                <a:latin typeface="Trebuchet MS"/>
                <a:cs typeface="Trebuchet MS"/>
              </a:rPr>
              <a:t>showing </a:t>
            </a:r>
            <a:r>
              <a:rPr sz="2000" b="1" i="1" spc="-114" dirty="0">
                <a:solidFill>
                  <a:srgbClr val="171717"/>
                </a:solidFill>
                <a:latin typeface="Trebuchet MS"/>
                <a:cs typeface="Trebuchet MS"/>
              </a:rPr>
              <a:t>the</a:t>
            </a:r>
            <a:r>
              <a:rPr sz="2000" b="1" i="1" spc="-21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10" dirty="0">
                <a:solidFill>
                  <a:srgbClr val="171717"/>
                </a:solidFill>
                <a:latin typeface="Trebuchet MS"/>
                <a:cs typeface="Trebuchet MS"/>
              </a:rPr>
              <a:t>value</a:t>
            </a:r>
            <a:r>
              <a:rPr sz="2000" b="1" i="1" spc="-204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45" dirty="0">
                <a:solidFill>
                  <a:srgbClr val="171717"/>
                </a:solidFill>
                <a:latin typeface="Trebuchet MS"/>
                <a:cs typeface="Trebuchet MS"/>
              </a:rPr>
              <a:t>of</a:t>
            </a:r>
            <a:r>
              <a:rPr sz="2000" b="1" i="1" spc="-175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105" dirty="0">
                <a:solidFill>
                  <a:srgbClr val="171717"/>
                </a:solidFill>
                <a:latin typeface="Trebuchet MS"/>
                <a:cs typeface="Trebuchet MS"/>
              </a:rPr>
              <a:t>threshold</a:t>
            </a:r>
            <a:r>
              <a:rPr sz="2000" b="1" i="1" spc="-180" dirty="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sz="2000" b="1" i="1" spc="-75" dirty="0">
                <a:solidFill>
                  <a:srgbClr val="171717"/>
                </a:solidFill>
                <a:latin typeface="Trebuchet MS"/>
                <a:cs typeface="Trebuchet MS"/>
              </a:rPr>
              <a:t>optimization.</a:t>
            </a:r>
            <a:endParaRPr sz="2000">
              <a:latin typeface="Trebuchet MS"/>
              <a:cs typeface="Trebuchet MS"/>
            </a:endParaRPr>
          </a:p>
          <a:p>
            <a:pPr marL="2835275">
              <a:lnSpc>
                <a:spcPct val="100000"/>
              </a:lnSpc>
              <a:spcBef>
                <a:spcPts val="1664"/>
              </a:spcBef>
            </a:pPr>
            <a:r>
              <a:rPr sz="1800" b="1" spc="-105" dirty="0">
                <a:solidFill>
                  <a:srgbClr val="001F5F"/>
                </a:solidFill>
                <a:latin typeface="Trebuchet MS"/>
                <a:cs typeface="Trebuchet MS"/>
              </a:rPr>
              <a:t>Performance</a:t>
            </a:r>
            <a:r>
              <a:rPr sz="1800" b="1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001F5F"/>
                </a:solidFill>
                <a:latin typeface="Trebuchet MS"/>
                <a:cs typeface="Trebuchet MS"/>
              </a:rPr>
              <a:t>Metrics</a:t>
            </a:r>
            <a:r>
              <a:rPr sz="1800" b="1" spc="-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b="1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001F5F"/>
                </a:solidFill>
                <a:latin typeface="Trebuchet MS"/>
                <a:cs typeface="Trebuchet MS"/>
              </a:rPr>
              <a:t>Fraud </a:t>
            </a:r>
            <a:r>
              <a:rPr sz="1800" b="1" spc="-90" dirty="0">
                <a:solidFill>
                  <a:srgbClr val="001F5F"/>
                </a:solidFill>
                <a:latin typeface="Trebuchet MS"/>
                <a:cs typeface="Trebuchet MS"/>
              </a:rPr>
              <a:t>Detection</a:t>
            </a:r>
            <a:r>
              <a:rPr sz="1800" b="1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rebuchet MS"/>
                <a:cs typeface="Trebuchet MS"/>
              </a:rPr>
              <a:t>Models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Trebuchet MS"/>
              <a:cs typeface="Trebuchet MS"/>
            </a:endParaRPr>
          </a:p>
          <a:p>
            <a:pPr marL="3070860">
              <a:lnSpc>
                <a:spcPct val="100000"/>
              </a:lnSpc>
              <a:tabLst>
                <a:tab pos="4121150" algn="l"/>
                <a:tab pos="4936490" algn="l"/>
                <a:tab pos="5964555" algn="l"/>
              </a:tabLst>
            </a:pP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Precision</a:t>
            </a:r>
            <a:r>
              <a:rPr sz="1400" dirty="0">
                <a:solidFill>
                  <a:srgbClr val="1F1C1F"/>
                </a:solidFill>
                <a:latin typeface="Trebuchet MS"/>
                <a:cs typeface="Trebuchet MS"/>
              </a:rPr>
              <a:t>	</a:t>
            </a:r>
            <a:r>
              <a:rPr sz="1400" spc="-10" dirty="0">
                <a:solidFill>
                  <a:srgbClr val="1F1C1F"/>
                </a:solidFill>
                <a:latin typeface="Trebuchet MS"/>
                <a:cs typeface="Trebuchet MS"/>
              </a:rPr>
              <a:t>Recall</a:t>
            </a:r>
            <a:r>
              <a:rPr sz="1400" dirty="0">
                <a:solidFill>
                  <a:srgbClr val="1F1C1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1F1C1F"/>
                </a:solidFill>
                <a:latin typeface="Trebuchet MS"/>
                <a:cs typeface="Trebuchet MS"/>
              </a:rPr>
              <a:t>F1-</a:t>
            </a:r>
            <a:r>
              <a:rPr sz="1400" spc="-20" dirty="0">
                <a:solidFill>
                  <a:srgbClr val="1F1C1F"/>
                </a:solidFill>
                <a:latin typeface="Trebuchet MS"/>
                <a:cs typeface="Trebuchet MS"/>
              </a:rPr>
              <a:t>Score</a:t>
            </a:r>
            <a:r>
              <a:rPr sz="1400" dirty="0">
                <a:solidFill>
                  <a:srgbClr val="1F1C1F"/>
                </a:solidFill>
                <a:latin typeface="Trebuchet MS"/>
                <a:cs typeface="Trebuchet MS"/>
              </a:rPr>
              <a:t>	ROC-</a:t>
            </a:r>
            <a:r>
              <a:rPr sz="1400" spc="35" dirty="0">
                <a:solidFill>
                  <a:srgbClr val="1F1C1F"/>
                </a:solidFill>
                <a:latin typeface="Trebuchet MS"/>
                <a:cs typeface="Trebuchet MS"/>
              </a:rPr>
              <a:t>AUC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64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1542</Words>
  <Application>Microsoft Office PowerPoint</Application>
  <PresentationFormat>Widescreen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MT</vt:lpstr>
      <vt:lpstr>Trebuchet MS</vt:lpstr>
      <vt:lpstr>Office Theme</vt:lpstr>
      <vt:lpstr>Credit Card Fraud Detection</vt:lpstr>
      <vt:lpstr>Agenda</vt:lpstr>
      <vt:lpstr>Problem Definition &amp; Societal Impact</vt:lpstr>
      <vt:lpstr>Exploratory Data Analysis (EDA): Dataset Overview</vt:lpstr>
      <vt:lpstr>EDA: Data Quality Checks</vt:lpstr>
      <vt:lpstr>EDA: Feature Engineering</vt:lpstr>
      <vt:lpstr>Model Selection and Rationale</vt:lpstr>
      <vt:lpstr>Model Training, Optimization, &amp; Validation</vt:lpstr>
      <vt:lpstr>Model Performance Comparison</vt:lpstr>
      <vt:lpstr>Insights from the Best Model</vt:lpstr>
      <vt:lpstr>Deployment and Business Implications</vt:lpstr>
      <vt:lpstr>Limitations and Future Improvements</vt:lpstr>
      <vt:lpstr>Conclusion The Tuned Random Forest model offers an effective, scalable solution for credit-card fraud detection with strong performance metrics and practical deployment guidelines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Abhay</dc:creator>
  <cp:lastModifiedBy>Abhay Prabhakar</cp:lastModifiedBy>
  <cp:revision>1</cp:revision>
  <dcterms:created xsi:type="dcterms:W3CDTF">2025-08-29T23:10:38Z</dcterms:created>
  <dcterms:modified xsi:type="dcterms:W3CDTF">2025-08-29T23:13:13Z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2025-05-01T00:00:00Z</vt:filetime>
  </property>
  <property fmtid="{D5CDD505-2E9C-101B-9397-08002B2CF9AE}" pid="3" name="LastSaved">
    <vt:filetime>2025-08-29T00:00:00Z</vt:filetime>
  </property>
</Properties>
</file>