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725F2-4329-9242-830E-A39B91FD4053}"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6F660-0A52-184B-9BF3-7004F301F9FC}" type="slidenum">
              <a:rPr lang="en-US" smtClean="0"/>
              <a:t>‹#›</a:t>
            </a:fld>
            <a:endParaRPr lang="en-US"/>
          </a:p>
        </p:txBody>
      </p:sp>
    </p:spTree>
    <p:extLst>
      <p:ext uri="{BB962C8B-B14F-4D97-AF65-F5344CB8AC3E}">
        <p14:creationId xmlns:p14="http://schemas.microsoft.com/office/powerpoint/2010/main" val="1965291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6F660-0A52-184B-9BF3-7004F301F9FC}" type="slidenum">
              <a:rPr lang="en-US" smtClean="0"/>
              <a:t>7</a:t>
            </a:fld>
            <a:endParaRPr lang="en-US"/>
          </a:p>
        </p:txBody>
      </p:sp>
    </p:spTree>
    <p:extLst>
      <p:ext uri="{BB962C8B-B14F-4D97-AF65-F5344CB8AC3E}">
        <p14:creationId xmlns:p14="http://schemas.microsoft.com/office/powerpoint/2010/main" val="377758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09865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10445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190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79803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1214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450056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23351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46318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87616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D54C6-B589-E740-96D6-95D0E4365F1F}"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39368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2D54C6-B589-E740-96D6-95D0E4365F1F}"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90015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52D54C6-B589-E740-96D6-95D0E4365F1F}"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335105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52D54C6-B589-E740-96D6-95D0E4365F1F}"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4945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D54C6-B589-E740-96D6-95D0E4365F1F}"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33122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09067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2D54C6-B589-E740-96D6-95D0E4365F1F}"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24219D-1D16-F94E-A04B-62BC8B80E6AD}" type="slidenum">
              <a:rPr lang="en-US" smtClean="0"/>
              <a:t>‹#›</a:t>
            </a:fld>
            <a:endParaRPr lang="en-US"/>
          </a:p>
        </p:txBody>
      </p:sp>
    </p:spTree>
    <p:extLst>
      <p:ext uri="{BB962C8B-B14F-4D97-AF65-F5344CB8AC3E}">
        <p14:creationId xmlns:p14="http://schemas.microsoft.com/office/powerpoint/2010/main" val="18297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2D54C6-B589-E740-96D6-95D0E4365F1F}" type="datetimeFigureOut">
              <a:rPr lang="en-US" smtClean="0"/>
              <a:t>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624219D-1D16-F94E-A04B-62BC8B80E6AD}" type="slidenum">
              <a:rPr lang="en-US" smtClean="0"/>
              <a:t>‹#›</a:t>
            </a:fld>
            <a:endParaRPr lang="en-US"/>
          </a:p>
        </p:txBody>
      </p:sp>
    </p:spTree>
    <p:extLst>
      <p:ext uri="{BB962C8B-B14F-4D97-AF65-F5344CB8AC3E}">
        <p14:creationId xmlns:p14="http://schemas.microsoft.com/office/powerpoint/2010/main" val="360363245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064A-24BB-F89A-F5BD-698373FC1A23}"/>
              </a:ext>
            </a:extLst>
          </p:cNvPr>
          <p:cNvSpPr>
            <a:spLocks noGrp="1"/>
          </p:cNvSpPr>
          <p:nvPr>
            <p:ph type="ctrTitle"/>
          </p:nvPr>
        </p:nvSpPr>
        <p:spPr>
          <a:xfrm>
            <a:off x="1061155" y="151518"/>
            <a:ext cx="9290755" cy="2387600"/>
          </a:xfrm>
        </p:spPr>
        <p:txBody>
          <a:bodyPr/>
          <a:lstStyle/>
          <a:p>
            <a:pPr algn="ctr"/>
            <a:r>
              <a:rPr lang="en-US" dirty="0"/>
              <a:t>Crime Rate Prediction </a:t>
            </a:r>
            <a:br>
              <a:rPr lang="en-US" dirty="0"/>
            </a:br>
            <a:r>
              <a:rPr lang="en-US" dirty="0"/>
              <a:t>Using ML</a:t>
            </a:r>
          </a:p>
        </p:txBody>
      </p:sp>
      <p:sp>
        <p:nvSpPr>
          <p:cNvPr id="4" name="Subtitle 2">
            <a:extLst>
              <a:ext uri="{FF2B5EF4-FFF2-40B4-BE49-F238E27FC236}">
                <a16:creationId xmlns:a16="http://schemas.microsoft.com/office/drawing/2014/main" id="{8F53BF65-9422-FDBE-E91D-6398D6951FE8}"/>
              </a:ext>
            </a:extLst>
          </p:cNvPr>
          <p:cNvSpPr txBox="1">
            <a:spLocks/>
          </p:cNvSpPr>
          <p:nvPr/>
        </p:nvSpPr>
        <p:spPr>
          <a:xfrm>
            <a:off x="1061155" y="4158722"/>
            <a:ext cx="3928533"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Submitted By: Abhay Rautela</a:t>
            </a:r>
          </a:p>
          <a:p>
            <a:pPr algn="l">
              <a:lnSpc>
                <a:spcPct val="100000"/>
              </a:lnSpc>
            </a:pPr>
            <a:r>
              <a:rPr lang="en-US" sz="1800" dirty="0"/>
              <a:t>University Roll No: 2018059</a:t>
            </a:r>
          </a:p>
        </p:txBody>
      </p:sp>
      <p:sp>
        <p:nvSpPr>
          <p:cNvPr id="5" name="Subtitle 2">
            <a:extLst>
              <a:ext uri="{FF2B5EF4-FFF2-40B4-BE49-F238E27FC236}">
                <a16:creationId xmlns:a16="http://schemas.microsoft.com/office/drawing/2014/main" id="{E4DB2CD8-2D8B-28AD-D379-A73948E2D74D}"/>
              </a:ext>
            </a:extLst>
          </p:cNvPr>
          <p:cNvSpPr txBox="1">
            <a:spLocks/>
          </p:cNvSpPr>
          <p:nvPr/>
        </p:nvSpPr>
        <p:spPr>
          <a:xfrm>
            <a:off x="5909732" y="4158722"/>
            <a:ext cx="4058356" cy="10715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t>Submitted To: Ms. Sonali</a:t>
            </a:r>
          </a:p>
          <a:p>
            <a:pPr algn="l">
              <a:lnSpc>
                <a:spcPct val="100000"/>
              </a:lnSpc>
            </a:pPr>
            <a:r>
              <a:rPr lang="en-US" sz="1800" dirty="0"/>
              <a:t>Designation: Assistant Professor, GEHU</a:t>
            </a:r>
          </a:p>
        </p:txBody>
      </p:sp>
    </p:spTree>
    <p:extLst>
      <p:ext uri="{BB962C8B-B14F-4D97-AF65-F5344CB8AC3E}">
        <p14:creationId xmlns:p14="http://schemas.microsoft.com/office/powerpoint/2010/main" val="1358125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INTRODUCTION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4138611"/>
          </a:xfrm>
        </p:spPr>
        <p:txBody>
          <a:bodyPr>
            <a:noAutofit/>
          </a:bodyPr>
          <a:lstStyle/>
          <a:p>
            <a:pPr algn="just">
              <a:lnSpc>
                <a:spcPct val="150000"/>
              </a:lnSpc>
            </a:pPr>
            <a:r>
              <a:rPr lang="en-US" sz="1600" dirty="0">
                <a:solidFill>
                  <a:schemeClr val="tx1"/>
                </a:solidFill>
              </a:rPr>
              <a:t>Crime is an act that is prohibited by law and is punishable by a fine, imprisonment, or other legal action.</a:t>
            </a:r>
          </a:p>
          <a:p>
            <a:pPr algn="just">
              <a:lnSpc>
                <a:spcPct val="150000"/>
              </a:lnSpc>
            </a:pPr>
            <a:r>
              <a:rPr lang="en-US" sz="1600" dirty="0">
                <a:solidFill>
                  <a:schemeClr val="tx1"/>
                </a:solidFill>
              </a:rPr>
              <a:t>Crime prediction is significant to determine increase or decrease in crime rate from preceding years. </a:t>
            </a:r>
          </a:p>
          <a:p>
            <a:pPr algn="just">
              <a:lnSpc>
                <a:spcPct val="150000"/>
              </a:lnSpc>
            </a:pPr>
            <a:r>
              <a:rPr lang="en-US" sz="1600" dirty="0">
                <a:solidFill>
                  <a:schemeClr val="tx1"/>
                </a:solidFill>
              </a:rPr>
              <a:t>Sophisticated ML algorithms and data-driven methods can be used to identify patterns in data to detect and predict criminal activities.</a:t>
            </a:r>
          </a:p>
          <a:p>
            <a:pPr algn="just">
              <a:lnSpc>
                <a:spcPct val="150000"/>
              </a:lnSpc>
            </a:pPr>
            <a:r>
              <a:rPr lang="en-US" sz="1600" dirty="0">
                <a:solidFill>
                  <a:schemeClr val="tx1"/>
                </a:solidFill>
              </a:rPr>
              <a:t>It can also be used to create predictive models that identify the likelihood of a certain crime occurring in a particular area or time frame.</a:t>
            </a:r>
          </a:p>
          <a:p>
            <a:pPr algn="just">
              <a:lnSpc>
                <a:spcPct val="150000"/>
              </a:lnSpc>
            </a:pPr>
            <a:r>
              <a:rPr lang="en-US" sz="1600" dirty="0">
                <a:solidFill>
                  <a:schemeClr val="tx1"/>
                </a:solidFill>
              </a:rPr>
              <a:t>Using machine learning, law enforcement professionals can gain insight into criminal behavior, enabling them to better detect and prevent crime</a:t>
            </a:r>
          </a:p>
          <a:p>
            <a:pPr>
              <a:lnSpc>
                <a:spcPct val="150000"/>
              </a:lnSpc>
            </a:pPr>
            <a:endParaRPr lang="en-US" sz="1600" dirty="0">
              <a:solidFill>
                <a:schemeClr val="tx1"/>
              </a:solidFill>
            </a:endParaRPr>
          </a:p>
        </p:txBody>
      </p:sp>
    </p:spTree>
    <p:extLst>
      <p:ext uri="{BB962C8B-B14F-4D97-AF65-F5344CB8AC3E}">
        <p14:creationId xmlns:p14="http://schemas.microsoft.com/office/powerpoint/2010/main" val="122058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THE DATASET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3880773"/>
          </a:xfrm>
        </p:spPr>
        <p:txBody>
          <a:bodyPr>
            <a:normAutofit/>
          </a:bodyPr>
          <a:lstStyle/>
          <a:p>
            <a:pPr algn="just">
              <a:lnSpc>
                <a:spcPct val="150000"/>
              </a:lnSpc>
            </a:pPr>
            <a:r>
              <a:rPr lang="en-US" sz="1600" dirty="0">
                <a:solidFill>
                  <a:schemeClr val="tx1"/>
                </a:solidFill>
              </a:rPr>
              <a:t>The dataset is prepared manually based on the publication available on the National Crime Rate Bureau (NCRB) official website. </a:t>
            </a:r>
          </a:p>
          <a:p>
            <a:pPr algn="just">
              <a:lnSpc>
                <a:spcPct val="150000"/>
              </a:lnSpc>
            </a:pPr>
            <a:r>
              <a:rPr lang="en-US" sz="1600" dirty="0">
                <a:solidFill>
                  <a:schemeClr val="tx1"/>
                </a:solidFill>
              </a:rPr>
              <a:t>The data provides statistics on the number of crimes committed in 19 Indian metropolitan cities during the year 2014 to 2021.</a:t>
            </a:r>
          </a:p>
          <a:p>
            <a:pPr algn="just">
              <a:lnSpc>
                <a:spcPct val="150000"/>
              </a:lnSpc>
            </a:pPr>
            <a:r>
              <a:rPr lang="en-US" sz="1600" dirty="0">
                <a:solidFill>
                  <a:schemeClr val="tx1"/>
                </a:solidFill>
              </a:rPr>
              <a:t>It includes statistics on 10 different categories of crime, including murder, kidnapping, crime against women, crime against children, crime committed by juveniles, crime against senior citizens, crime against SC, crime against ST, economic offences and cyber crimes.</a:t>
            </a:r>
          </a:p>
        </p:txBody>
      </p:sp>
    </p:spTree>
    <p:extLst>
      <p:ext uri="{BB962C8B-B14F-4D97-AF65-F5344CB8AC3E}">
        <p14:creationId xmlns:p14="http://schemas.microsoft.com/office/powerpoint/2010/main" val="72307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ALGORITHM – RANDOM FOREST</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765478"/>
            <a:ext cx="8596668" cy="4482922"/>
          </a:xfrm>
        </p:spPr>
        <p:txBody>
          <a:bodyPr>
            <a:normAutofit fontScale="92500" lnSpcReduction="20000"/>
          </a:bodyPr>
          <a:lstStyle/>
          <a:p>
            <a:pPr algn="just">
              <a:lnSpc>
                <a:spcPct val="150000"/>
              </a:lnSpc>
            </a:pPr>
            <a:r>
              <a:rPr lang="en-US" sz="1700" dirty="0">
                <a:solidFill>
                  <a:schemeClr val="tx1"/>
                </a:solidFill>
              </a:rPr>
              <a:t>Random Forest is an ensemble learning technique that combines multiple decision trees to generate a more accurate prediction.</a:t>
            </a:r>
          </a:p>
          <a:p>
            <a:pPr algn="just">
              <a:lnSpc>
                <a:spcPct val="150000"/>
              </a:lnSpc>
            </a:pPr>
            <a:r>
              <a:rPr lang="en-US" sz="1700" dirty="0">
                <a:solidFill>
                  <a:schemeClr val="tx1"/>
                </a:solidFill>
              </a:rPr>
              <a:t>It is a versatile and powerful algorithm used in a wide variety of applications.</a:t>
            </a:r>
          </a:p>
          <a:p>
            <a:pPr algn="just">
              <a:lnSpc>
                <a:spcPct val="150000"/>
              </a:lnSpc>
            </a:pPr>
            <a:r>
              <a:rPr lang="en-US" sz="1700" dirty="0">
                <a:solidFill>
                  <a:schemeClr val="tx1"/>
                </a:solidFill>
              </a:rPr>
              <a:t>The algorithm can be illustrated as follows: </a:t>
            </a:r>
          </a:p>
          <a:p>
            <a:pPr lvl="1" algn="just">
              <a:lnSpc>
                <a:spcPct val="120000"/>
              </a:lnSpc>
              <a:buFont typeface="+mj-lt"/>
              <a:buAutoNum type="arabicPeriod"/>
            </a:pPr>
            <a:r>
              <a:rPr lang="en-US" dirty="0">
                <a:solidFill>
                  <a:schemeClr val="tx1"/>
                </a:solidFill>
                <a:effectLst/>
                <a:ea typeface="Calibri" panose="020F0502020204030204" pitchFamily="34" charset="0"/>
              </a:rPr>
              <a:t>Begin with a dataset of observations and their associated labels. </a:t>
            </a:r>
          </a:p>
          <a:p>
            <a:pPr lvl="1" algn="just">
              <a:lnSpc>
                <a:spcPct val="120000"/>
              </a:lnSpc>
              <a:buFont typeface="+mj-lt"/>
              <a:buAutoNum type="arabicPeriod"/>
            </a:pPr>
            <a:r>
              <a:rPr lang="en-US" dirty="0">
                <a:solidFill>
                  <a:schemeClr val="tx1"/>
                </a:solidFill>
                <a:effectLst/>
                <a:ea typeface="Calibri" panose="020F0502020204030204" pitchFamily="34" charset="0"/>
              </a:rPr>
              <a:t>Randomly select ‘k’ features from the dataset. </a:t>
            </a:r>
          </a:p>
          <a:p>
            <a:pPr lvl="1" algn="just">
              <a:lnSpc>
                <a:spcPct val="120000"/>
              </a:lnSpc>
              <a:buFont typeface="+mj-lt"/>
              <a:buAutoNum type="arabicPeriod"/>
            </a:pPr>
            <a:r>
              <a:rPr lang="en-US" dirty="0">
                <a:solidFill>
                  <a:schemeClr val="tx1"/>
                </a:solidFill>
                <a:effectLst/>
                <a:ea typeface="Calibri" panose="020F0502020204030204" pitchFamily="34" charset="0"/>
              </a:rPr>
              <a:t>For each of the ‘k’ features, choose the best split point. </a:t>
            </a:r>
          </a:p>
          <a:p>
            <a:pPr lvl="1" algn="just">
              <a:lnSpc>
                <a:spcPct val="120000"/>
              </a:lnSpc>
              <a:buFont typeface="+mj-lt"/>
              <a:buAutoNum type="arabicPeriod"/>
            </a:pPr>
            <a:r>
              <a:rPr lang="en-US" dirty="0">
                <a:solidFill>
                  <a:schemeClr val="tx1"/>
                </a:solidFill>
                <a:effectLst/>
                <a:ea typeface="Calibri" panose="020F0502020204030204" pitchFamily="34" charset="0"/>
              </a:rPr>
              <a:t>Create a tree using the chosen split points. </a:t>
            </a:r>
          </a:p>
          <a:p>
            <a:pPr lvl="1" algn="just">
              <a:lnSpc>
                <a:spcPct val="120000"/>
              </a:lnSpc>
              <a:buFont typeface="+mj-lt"/>
              <a:buAutoNum type="arabicPeriod"/>
            </a:pPr>
            <a:r>
              <a:rPr lang="en-US" dirty="0">
                <a:solidFill>
                  <a:schemeClr val="tx1"/>
                </a:solidFill>
                <a:effectLst/>
                <a:ea typeface="Calibri" panose="020F0502020204030204" pitchFamily="34" charset="0"/>
              </a:rPr>
              <a:t>Repeat steps 2-4 for each of the ‘k’ features. </a:t>
            </a:r>
          </a:p>
          <a:p>
            <a:pPr lvl="1" algn="just">
              <a:lnSpc>
                <a:spcPct val="120000"/>
              </a:lnSpc>
              <a:buFont typeface="+mj-lt"/>
              <a:buAutoNum type="arabicPeriod"/>
            </a:pPr>
            <a:r>
              <a:rPr lang="en-US" dirty="0">
                <a:solidFill>
                  <a:schemeClr val="tx1"/>
                </a:solidFill>
                <a:effectLst/>
                <a:ea typeface="Calibri" panose="020F0502020204030204" pitchFamily="34" charset="0"/>
              </a:rPr>
              <a:t>Combine the trees to form a forest. </a:t>
            </a:r>
          </a:p>
          <a:p>
            <a:pPr lvl="1" algn="just">
              <a:lnSpc>
                <a:spcPct val="120000"/>
              </a:lnSpc>
              <a:buFont typeface="+mj-lt"/>
              <a:buAutoNum type="arabicPeriod"/>
            </a:pPr>
            <a:r>
              <a:rPr lang="en-US" dirty="0">
                <a:solidFill>
                  <a:schemeClr val="tx1"/>
                </a:solidFill>
                <a:effectLst/>
                <a:ea typeface="Calibri" panose="020F0502020204030204" pitchFamily="34" charset="0"/>
              </a:rPr>
              <a:t>Use the forest to make predictions on new data. </a:t>
            </a:r>
          </a:p>
          <a:p>
            <a:pPr lvl="1" algn="just">
              <a:lnSpc>
                <a:spcPct val="120000"/>
              </a:lnSpc>
              <a:buFont typeface="+mj-lt"/>
              <a:buAutoNum type="arabicPeriod"/>
            </a:pPr>
            <a:r>
              <a:rPr lang="en-US" dirty="0">
                <a:solidFill>
                  <a:schemeClr val="tx1"/>
                </a:solidFill>
                <a:effectLst/>
                <a:ea typeface="Calibri" panose="020F0502020204030204" pitchFamily="34" charset="0"/>
              </a:rPr>
              <a:t>Calculate the accuracy of the predictions.</a:t>
            </a:r>
          </a:p>
          <a:p>
            <a:pPr lvl="1" algn="just">
              <a:lnSpc>
                <a:spcPct val="150000"/>
              </a:lnSpc>
              <a:buFont typeface="+mj-lt"/>
              <a:buAutoNum type="arabicPeriod"/>
            </a:pPr>
            <a:endParaRPr lang="en-US"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9335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PROPOSED SYSTEM</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5064301"/>
          </a:xfrm>
        </p:spPr>
        <p:txBody>
          <a:bodyPr>
            <a:noAutofit/>
          </a:bodyPr>
          <a:lstStyle/>
          <a:p>
            <a:pPr algn="just">
              <a:lnSpc>
                <a:spcPct val="150000"/>
              </a:lnSpc>
            </a:pPr>
            <a:r>
              <a:rPr lang="en-US" sz="1600" dirty="0">
                <a:solidFill>
                  <a:schemeClr val="tx1"/>
                </a:solidFill>
                <a:effectLst/>
                <a:ea typeface="Calibri" panose="020F0502020204030204" pitchFamily="34" charset="0"/>
              </a:rPr>
              <a:t>Data Preprocessing: The data is prepared in the correct format for analysis. Some columns are removed or transformed, and label encoding is used to convert the categorical data into numeric for better prediction.</a:t>
            </a:r>
          </a:p>
          <a:p>
            <a:pPr algn="just">
              <a:lnSpc>
                <a:spcPct val="150000"/>
              </a:lnSpc>
            </a:pPr>
            <a:r>
              <a:rPr lang="en-US" sz="1600" dirty="0">
                <a:solidFill>
                  <a:schemeClr val="tx1"/>
                </a:solidFill>
                <a:effectLst/>
                <a:ea typeface="Calibri" panose="020F0502020204030204" pitchFamily="34" charset="0"/>
              </a:rPr>
              <a:t>Random Sampling: After feature selection, the data has been splitted into two parts: training data (70%) and testing data (30%).</a:t>
            </a:r>
          </a:p>
          <a:p>
            <a:pPr algn="just">
              <a:lnSpc>
                <a:spcPct val="150000"/>
              </a:lnSpc>
            </a:pPr>
            <a:r>
              <a:rPr lang="en-US" sz="1600" dirty="0">
                <a:solidFill>
                  <a:schemeClr val="tx1"/>
                </a:solidFill>
                <a:effectLst/>
                <a:ea typeface="Calibri" panose="020F0502020204030204" pitchFamily="34" charset="0"/>
              </a:rPr>
              <a:t>Model Creation: The model algorithms are imported from sklearn. The dataset has been analyzed using five different models: support vector machine, nearest neighbor, decision tree, random forest, and neural network.</a:t>
            </a:r>
          </a:p>
          <a:p>
            <a:pPr algn="just">
              <a:lnSpc>
                <a:spcPct val="150000"/>
              </a:lnSpc>
            </a:pPr>
            <a:r>
              <a:rPr lang="en-US" sz="1600" dirty="0">
                <a:solidFill>
                  <a:schemeClr val="tx1"/>
                </a:solidFill>
                <a:effectLst/>
                <a:ea typeface="Calibri" panose="020F0502020204030204" pitchFamily="34" charset="0"/>
              </a:rPr>
              <a:t>Model Selection: Based on the defined goals and model performance, random forest model has been selected.</a:t>
            </a:r>
          </a:p>
          <a:p>
            <a:pPr algn="just">
              <a:lnSpc>
                <a:spcPct val="150000"/>
              </a:lnSpc>
            </a:pPr>
            <a:r>
              <a:rPr lang="en-US" sz="1600" dirty="0">
                <a:solidFill>
                  <a:schemeClr val="tx1"/>
                </a:solidFill>
                <a:effectLst/>
                <a:ea typeface="Calibri" panose="020F0502020204030204" pitchFamily="34" charset="0"/>
              </a:rPr>
              <a:t>Model Deployment: The model has been deployed for prediction using flask web technology.</a:t>
            </a:r>
          </a:p>
        </p:txBody>
      </p:sp>
    </p:spTree>
    <p:extLst>
      <p:ext uri="{BB962C8B-B14F-4D97-AF65-F5344CB8AC3E}">
        <p14:creationId xmlns:p14="http://schemas.microsoft.com/office/powerpoint/2010/main" val="385329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SYSTEM ARCHITECTURE</a:t>
            </a:r>
          </a:p>
        </p:txBody>
      </p:sp>
      <p:pic>
        <p:nvPicPr>
          <p:cNvPr id="6" name="Picture 5" descr="Diagram&#10;&#10;Description automatically generated">
            <a:extLst>
              <a:ext uri="{FF2B5EF4-FFF2-40B4-BE49-F238E27FC236}">
                <a16:creationId xmlns:a16="http://schemas.microsoft.com/office/drawing/2014/main" id="{E8D4C67F-3D17-CB3E-E2FB-7686094A97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44978"/>
            <a:ext cx="6649155" cy="5204178"/>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49876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RESULTS &amp; DISCUSSION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444978"/>
            <a:ext cx="8596668" cy="4878033"/>
          </a:xfrm>
        </p:spPr>
        <p:txBody>
          <a:bodyPr>
            <a:noAutofit/>
          </a:bodyPr>
          <a:lstStyle/>
          <a:p>
            <a:pPr algn="just">
              <a:lnSpc>
                <a:spcPct val="150000"/>
              </a:lnSpc>
            </a:pPr>
            <a:r>
              <a:rPr lang="en-US" sz="1600" dirty="0">
                <a:solidFill>
                  <a:schemeClr val="tx1"/>
                </a:solidFill>
                <a:effectLst/>
                <a:ea typeface="Times New Roman" panose="02020603050405020304" pitchFamily="18" charset="0"/>
              </a:rPr>
              <a:t>The Random Forest Regression model demonstrates the best accuracy in predicting test data among the five selected models.</a:t>
            </a:r>
          </a:p>
          <a:p>
            <a:pPr algn="just">
              <a:lnSpc>
                <a:spcPct val="150000"/>
              </a:lnSpc>
            </a:pPr>
            <a:r>
              <a:rPr lang="en-US" sz="1600" dirty="0">
                <a:solidFill>
                  <a:schemeClr val="tx1"/>
                </a:solidFill>
                <a:effectLst/>
                <a:ea typeface="Times New Roman" panose="02020603050405020304" pitchFamily="18" charset="0"/>
              </a:rPr>
              <a:t>The model predicts the crime rate with an accuracy of 93.20% on the testing data.</a:t>
            </a:r>
          </a:p>
          <a:p>
            <a:pPr algn="just">
              <a:lnSpc>
                <a:spcPct val="150000"/>
              </a:lnSpc>
            </a:pPr>
            <a:r>
              <a:rPr lang="en-US" sz="1600" dirty="0">
                <a:solidFill>
                  <a:schemeClr val="tx1"/>
                </a:solidFill>
                <a:effectLst/>
                <a:ea typeface="Times New Roman" panose="02020603050405020304" pitchFamily="18" charset="0"/>
              </a:rPr>
              <a:t>The accuracy results obtained after testing are listed below:</a:t>
            </a:r>
            <a:endParaRPr lang="en-US" sz="1600" dirty="0">
              <a:solidFill>
                <a:schemeClr val="tx1"/>
              </a:solidFill>
              <a:effectLst/>
              <a:ea typeface="Calibri" panose="020F0502020204030204" pitchFamily="34" charset="0"/>
            </a:endParaRPr>
          </a:p>
        </p:txBody>
      </p:sp>
      <p:graphicFrame>
        <p:nvGraphicFramePr>
          <p:cNvPr id="8" name="Table 7">
            <a:extLst>
              <a:ext uri="{FF2B5EF4-FFF2-40B4-BE49-F238E27FC236}">
                <a16:creationId xmlns:a16="http://schemas.microsoft.com/office/drawing/2014/main" id="{F83885A9-F26E-17B7-571C-B5D2E7F9D5E6}"/>
              </a:ext>
            </a:extLst>
          </p:cNvPr>
          <p:cNvGraphicFramePr>
            <a:graphicFrameLocks noGrp="1"/>
          </p:cNvGraphicFramePr>
          <p:nvPr>
            <p:extLst>
              <p:ext uri="{D42A27DB-BD31-4B8C-83A1-F6EECF244321}">
                <p14:modId xmlns:p14="http://schemas.microsoft.com/office/powerpoint/2010/main" val="4242922485"/>
              </p:ext>
            </p:extLst>
          </p:nvPr>
        </p:nvGraphicFramePr>
        <p:xfrm>
          <a:off x="1144428" y="3429000"/>
          <a:ext cx="6554595" cy="2689578"/>
        </p:xfrm>
        <a:graphic>
          <a:graphicData uri="http://schemas.openxmlformats.org/drawingml/2006/table">
            <a:tbl>
              <a:tblPr firstRow="1" firstCol="1" bandRow="1" bandCol="1">
                <a:tableStyleId>{69012ECD-51FC-41F1-AA8D-1B2483CD663E}</a:tableStyleId>
              </a:tblPr>
              <a:tblGrid>
                <a:gridCol w="2573185">
                  <a:extLst>
                    <a:ext uri="{9D8B030D-6E8A-4147-A177-3AD203B41FA5}">
                      <a16:colId xmlns:a16="http://schemas.microsoft.com/office/drawing/2014/main" val="3806824580"/>
                    </a:ext>
                  </a:extLst>
                </a:gridCol>
                <a:gridCol w="1339740">
                  <a:extLst>
                    <a:ext uri="{9D8B030D-6E8A-4147-A177-3AD203B41FA5}">
                      <a16:colId xmlns:a16="http://schemas.microsoft.com/office/drawing/2014/main" val="1471355289"/>
                    </a:ext>
                  </a:extLst>
                </a:gridCol>
                <a:gridCol w="1339740">
                  <a:extLst>
                    <a:ext uri="{9D8B030D-6E8A-4147-A177-3AD203B41FA5}">
                      <a16:colId xmlns:a16="http://schemas.microsoft.com/office/drawing/2014/main" val="969311646"/>
                    </a:ext>
                  </a:extLst>
                </a:gridCol>
                <a:gridCol w="1301930">
                  <a:extLst>
                    <a:ext uri="{9D8B030D-6E8A-4147-A177-3AD203B41FA5}">
                      <a16:colId xmlns:a16="http://schemas.microsoft.com/office/drawing/2014/main" val="2781549144"/>
                    </a:ext>
                  </a:extLst>
                </a:gridCol>
              </a:tblGrid>
              <a:tr h="448263">
                <a:tc>
                  <a:txBody>
                    <a:bodyPr/>
                    <a:lstStyle/>
                    <a:p>
                      <a:pPr>
                        <a:lnSpc>
                          <a:spcPct val="115000"/>
                        </a:lnSpc>
                      </a:pPr>
                      <a:r>
                        <a:rPr lang="en-US" sz="1200" dirty="0">
                          <a:effectLst/>
                        </a:rPr>
                        <a:t>Algorithm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Absolute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Mean Squared Error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pPr>
                      <a:r>
                        <a:rPr lang="en-US" sz="1200" dirty="0">
                          <a:effectLst/>
                        </a:rPr>
                        <a:t>R2 Score</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785534412"/>
                  </a:ext>
                </a:extLst>
              </a:tr>
              <a:tr h="448263">
                <a:tc>
                  <a:txBody>
                    <a:bodyPr/>
                    <a:lstStyle/>
                    <a:p>
                      <a:pPr>
                        <a:lnSpc>
                          <a:spcPct val="150000"/>
                        </a:lnSpc>
                      </a:pPr>
                      <a:r>
                        <a:rPr lang="en-US" sz="1200">
                          <a:effectLst/>
                        </a:rPr>
                        <a:t>Support Vector Machine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10.3204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371.7907</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0.17886</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32511846"/>
                  </a:ext>
                </a:extLst>
              </a:tr>
              <a:tr h="448263">
                <a:tc>
                  <a:txBody>
                    <a:bodyPr/>
                    <a:lstStyle/>
                    <a:p>
                      <a:pPr>
                        <a:lnSpc>
                          <a:spcPct val="150000"/>
                        </a:lnSpc>
                      </a:pPr>
                      <a:r>
                        <a:rPr lang="en-US" sz="1200">
                          <a:effectLst/>
                        </a:rPr>
                        <a:t>K-Nearest Neighbor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6.58181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dirty="0">
                          <a:effectLst/>
                        </a:rPr>
                        <a:t>140.8179</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0.55349</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81227434"/>
                  </a:ext>
                </a:extLst>
              </a:tr>
              <a:tr h="448263">
                <a:tc>
                  <a:txBody>
                    <a:bodyPr/>
                    <a:lstStyle/>
                    <a:p>
                      <a:pPr>
                        <a:lnSpc>
                          <a:spcPct val="150000"/>
                        </a:lnSpc>
                      </a:pPr>
                      <a:r>
                        <a:rPr lang="en-US" sz="1200">
                          <a:effectLst/>
                        </a:rPr>
                        <a:t>Neural Networks MLPRegressor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12.4248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307.5506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0.24823</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01795279"/>
                  </a:ext>
                </a:extLst>
              </a:tr>
              <a:tr h="448263">
                <a:tc>
                  <a:txBody>
                    <a:bodyPr/>
                    <a:lstStyle/>
                    <a:p>
                      <a:pPr>
                        <a:lnSpc>
                          <a:spcPct val="150000"/>
                        </a:lnSpc>
                      </a:pPr>
                      <a:r>
                        <a:rPr lang="en-US" sz="1200">
                          <a:effectLst/>
                        </a:rPr>
                        <a:t>Decision Tree Regressor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2.89024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34.95932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0.88915</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09928023"/>
                  </a:ext>
                </a:extLst>
              </a:tr>
              <a:tr h="448263">
                <a:tc>
                  <a:txBody>
                    <a:bodyPr/>
                    <a:lstStyle/>
                    <a:p>
                      <a:pPr>
                        <a:lnSpc>
                          <a:spcPct val="150000"/>
                        </a:lnSpc>
                      </a:pPr>
                      <a:r>
                        <a:rPr lang="en-US" sz="1200" dirty="0">
                          <a:effectLst/>
                        </a:rPr>
                        <a:t>Random Forest Regressor</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2.49143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a:effectLst/>
                        </a:rPr>
                        <a:t>21.43956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50000"/>
                        </a:lnSpc>
                      </a:pPr>
                      <a:r>
                        <a:rPr lang="en-US" sz="1200" b="1" dirty="0">
                          <a:solidFill>
                            <a:srgbClr val="C00000"/>
                          </a:solidFill>
                          <a:effectLst/>
                        </a:rPr>
                        <a:t>0.93201</a:t>
                      </a:r>
                      <a:endParaRPr lang="en-IN" sz="1100" b="1" dirty="0">
                        <a:solidFill>
                          <a:srgbClr val="C00000"/>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851717516"/>
                  </a:ext>
                </a:extLst>
              </a:tr>
            </a:tbl>
          </a:graphicData>
        </a:graphic>
      </p:graphicFrame>
    </p:spTree>
    <p:extLst>
      <p:ext uri="{BB962C8B-B14F-4D97-AF65-F5344CB8AC3E}">
        <p14:creationId xmlns:p14="http://schemas.microsoft.com/office/powerpoint/2010/main" val="106230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F0D-D5E4-2FFE-7041-4E244F376F80}"/>
              </a:ext>
            </a:extLst>
          </p:cNvPr>
          <p:cNvSpPr>
            <a:spLocks noGrp="1"/>
          </p:cNvSpPr>
          <p:nvPr>
            <p:ph type="title"/>
          </p:nvPr>
        </p:nvSpPr>
        <p:spPr>
          <a:xfrm>
            <a:off x="677334" y="609600"/>
            <a:ext cx="8596668" cy="835378"/>
          </a:xfrm>
        </p:spPr>
        <p:txBody>
          <a:bodyPr/>
          <a:lstStyle/>
          <a:p>
            <a:r>
              <a:rPr lang="en-US" b="1" dirty="0"/>
              <a:t>CONCLUSION</a:t>
            </a:r>
          </a:p>
        </p:txBody>
      </p:sp>
      <p:sp>
        <p:nvSpPr>
          <p:cNvPr id="3" name="Content Placeholder 2">
            <a:extLst>
              <a:ext uri="{FF2B5EF4-FFF2-40B4-BE49-F238E27FC236}">
                <a16:creationId xmlns:a16="http://schemas.microsoft.com/office/drawing/2014/main" id="{A7C9DAF2-3DB7-B262-CC67-1EB47F248D76}"/>
              </a:ext>
            </a:extLst>
          </p:cNvPr>
          <p:cNvSpPr>
            <a:spLocks noGrp="1"/>
          </p:cNvSpPr>
          <p:nvPr>
            <p:ph idx="1"/>
          </p:nvPr>
        </p:nvSpPr>
        <p:spPr>
          <a:xfrm>
            <a:off x="677334" y="1528410"/>
            <a:ext cx="8596668" cy="4499857"/>
          </a:xfrm>
        </p:spPr>
        <p:txBody>
          <a:bodyPr>
            <a:noAutofit/>
          </a:bodyPr>
          <a:lstStyle/>
          <a:p>
            <a:pPr algn="just">
              <a:lnSpc>
                <a:spcPct val="150000"/>
              </a:lnSpc>
            </a:pPr>
            <a:r>
              <a:rPr lang="en-US" sz="1600" dirty="0">
                <a:solidFill>
                  <a:schemeClr val="tx1"/>
                </a:solidFill>
                <a:effectLst/>
                <a:ea typeface="Times New Roman" panose="02020603050405020304" pitchFamily="18" charset="0"/>
              </a:rPr>
              <a:t>Crime rate prediction has become an important tool for law enforcement agencies to help them focus their resources in high-crime areas.</a:t>
            </a:r>
          </a:p>
          <a:p>
            <a:pPr algn="just">
              <a:lnSpc>
                <a:spcPct val="150000"/>
              </a:lnSpc>
            </a:pPr>
            <a:r>
              <a:rPr lang="en-US" sz="1600" dirty="0">
                <a:solidFill>
                  <a:schemeClr val="tx1"/>
                </a:solidFill>
                <a:effectLst/>
                <a:ea typeface="Calibri" panose="020F0502020204030204" pitchFamily="34" charset="0"/>
              </a:rPr>
              <a:t>By focusing their resources in the right areas, police officers can help reduce the overall crime rate in a community.</a:t>
            </a:r>
          </a:p>
          <a:p>
            <a:pPr algn="just">
              <a:lnSpc>
                <a:spcPct val="150000"/>
              </a:lnSpc>
            </a:pPr>
            <a:r>
              <a:rPr lang="en-US" sz="1600" dirty="0">
                <a:solidFill>
                  <a:schemeClr val="tx1"/>
                </a:solidFill>
                <a:effectLst/>
                <a:ea typeface="Times New Roman" panose="02020603050405020304" pitchFamily="18" charset="0"/>
              </a:rPr>
              <a:t>As a result of machine learning technology, finding relationships and patterns between various data has become easier.</a:t>
            </a:r>
            <a:endParaRPr lang="en-US" sz="1600" dirty="0">
              <a:solidFill>
                <a:schemeClr val="tx1"/>
              </a:solidFill>
              <a:ea typeface="Times New Roman" panose="02020603050405020304" pitchFamily="18" charset="0"/>
            </a:endParaRPr>
          </a:p>
          <a:p>
            <a:pPr algn="just">
              <a:lnSpc>
                <a:spcPct val="150000"/>
              </a:lnSpc>
            </a:pPr>
            <a:r>
              <a:rPr lang="en-US" sz="1600" dirty="0">
                <a:solidFill>
                  <a:schemeClr val="tx1"/>
                </a:solidFill>
                <a:effectLst/>
                <a:ea typeface="Times New Roman" panose="02020603050405020304" pitchFamily="18" charset="0"/>
              </a:rPr>
              <a:t>The model prediction of crime rate and data visualization helps in analysis of data set and prediction of crimes.</a:t>
            </a:r>
          </a:p>
          <a:p>
            <a:pPr algn="just">
              <a:lnSpc>
                <a:spcPct val="150000"/>
              </a:lnSpc>
            </a:pPr>
            <a:r>
              <a:rPr lang="en-US" sz="1600" dirty="0">
                <a:solidFill>
                  <a:schemeClr val="tx1"/>
                </a:solidFill>
                <a:ea typeface="Calibri" panose="020F0502020204030204" pitchFamily="34" charset="0"/>
              </a:rPr>
              <a:t>The model </a:t>
            </a:r>
            <a:r>
              <a:rPr lang="en-US" sz="1600" dirty="0">
                <a:solidFill>
                  <a:schemeClr val="tx1"/>
                </a:solidFill>
                <a:effectLst/>
                <a:ea typeface="Times New Roman" panose="02020603050405020304" pitchFamily="18" charset="0"/>
              </a:rPr>
              <a:t>helped in understanding different crime datasets that can be used in implementing the factors that can help in keeping society safe. </a:t>
            </a:r>
            <a:endParaRPr lang="en-US" sz="1600" dirty="0">
              <a:solidFill>
                <a:schemeClr val="tx1"/>
              </a:solidFill>
              <a:effectLst/>
              <a:ea typeface="Calibri" panose="020F0502020204030204" pitchFamily="34" charset="0"/>
            </a:endParaRPr>
          </a:p>
        </p:txBody>
      </p:sp>
    </p:spTree>
    <p:extLst>
      <p:ext uri="{BB962C8B-B14F-4D97-AF65-F5344CB8AC3E}">
        <p14:creationId xmlns:p14="http://schemas.microsoft.com/office/powerpoint/2010/main" val="381401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E09B7E24-271E-4A3A-9D65-EE95ED9723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0" name="Straight Connector 119">
              <a:extLst>
                <a:ext uri="{FF2B5EF4-FFF2-40B4-BE49-F238E27FC236}">
                  <a16:creationId xmlns:a16="http://schemas.microsoft.com/office/drawing/2014/main" id="{45C59434-03B2-4F06-8362-A01DD785E2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4FDF3815-C9F7-4B9E-A371-DE71C4E9D1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2" name="Rectangle 23">
              <a:extLst>
                <a:ext uri="{FF2B5EF4-FFF2-40B4-BE49-F238E27FC236}">
                  <a16:creationId xmlns:a16="http://schemas.microsoft.com/office/drawing/2014/main" id="{34C30A41-6D9F-42F2-BE4A-B6D2E4400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8577AE11-EC00-4E67-9DDD-624E9DA12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Isosceles Triangle 123">
              <a:extLst>
                <a:ext uri="{FF2B5EF4-FFF2-40B4-BE49-F238E27FC236}">
                  <a16:creationId xmlns:a16="http://schemas.microsoft.com/office/drawing/2014/main" id="{406A24DE-7A6F-4459-9A79-712243D20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7">
              <a:extLst>
                <a:ext uri="{FF2B5EF4-FFF2-40B4-BE49-F238E27FC236}">
                  <a16:creationId xmlns:a16="http://schemas.microsoft.com/office/drawing/2014/main" id="{BFEBE697-7D77-4AC8-8E68-0483B47D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8">
              <a:extLst>
                <a:ext uri="{FF2B5EF4-FFF2-40B4-BE49-F238E27FC236}">
                  <a16:creationId xmlns:a16="http://schemas.microsoft.com/office/drawing/2014/main" id="{49FC7B15-C721-4A23-8F6A-2CFA77C61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7" name="Rectangle 29">
              <a:extLst>
                <a:ext uri="{FF2B5EF4-FFF2-40B4-BE49-F238E27FC236}">
                  <a16:creationId xmlns:a16="http://schemas.microsoft.com/office/drawing/2014/main" id="{164E8ACB-FC50-451D-AF0A-879ABC6EA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D5F354A0-F0C9-4254-A913-DD68E7816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9" name="Isosceles Triangle 128">
              <a:extLst>
                <a:ext uri="{FF2B5EF4-FFF2-40B4-BE49-F238E27FC236}">
                  <a16:creationId xmlns:a16="http://schemas.microsoft.com/office/drawing/2014/main" id="{9B01B525-8D81-44A3-BC1F-C711B89D2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itle 4">
            <a:extLst>
              <a:ext uri="{FF2B5EF4-FFF2-40B4-BE49-F238E27FC236}">
                <a16:creationId xmlns:a16="http://schemas.microsoft.com/office/drawing/2014/main" id="{DB4C7414-B780-9F75-EE56-293D077A88B8}"/>
              </a:ext>
            </a:extLst>
          </p:cNvPr>
          <p:cNvSpPr>
            <a:spLocks noGrp="1"/>
          </p:cNvSpPr>
          <p:nvPr>
            <p:ph type="title"/>
          </p:nvPr>
        </p:nvSpPr>
        <p:spPr>
          <a:xfrm>
            <a:off x="1507067" y="1578133"/>
            <a:ext cx="4335468" cy="2875534"/>
          </a:xfrm>
        </p:spPr>
        <p:txBody>
          <a:bodyPr vert="horz" lIns="91440" tIns="45720" rIns="91440" bIns="45720" rtlCol="0" anchor="b">
            <a:normAutofit/>
          </a:bodyPr>
          <a:lstStyle/>
          <a:p>
            <a:pPr algn="r"/>
            <a:r>
              <a:rPr lang="en-US" sz="5400"/>
              <a:t>THANK YOU</a:t>
            </a:r>
          </a:p>
        </p:txBody>
      </p:sp>
      <p:pic>
        <p:nvPicPr>
          <p:cNvPr id="18" name="Graphic 17" descr="Smiling Face with No Fill">
            <a:extLst>
              <a:ext uri="{FF2B5EF4-FFF2-40B4-BE49-F238E27FC236}">
                <a16:creationId xmlns:a16="http://schemas.microsoft.com/office/drawing/2014/main" id="{BD36E575-1674-9152-F2EA-62F8CE1036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41044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{C031FC94-2D22-1142-89AE-66EB9935BFBE}tf10001060_mac</Template>
  <TotalTime>68</TotalTime>
  <Words>696</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Crime Rate Prediction  Using ML</vt:lpstr>
      <vt:lpstr>INTRODUCTION</vt:lpstr>
      <vt:lpstr>THE DATASET</vt:lpstr>
      <vt:lpstr>ALGORITHM – RANDOM FOREST</vt:lpstr>
      <vt:lpstr>PROPOSED SYSTEM</vt:lpstr>
      <vt:lpstr>SYSTEM ARCHITECTURE</vt:lpstr>
      <vt:lpstr>RESULTS &amp;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  Using ML</dc:title>
  <dc:creator>TUSHAR  SHARMA</dc:creator>
  <cp:lastModifiedBy>ABHAY  RAUTELA</cp:lastModifiedBy>
  <cp:revision>18</cp:revision>
  <dcterms:created xsi:type="dcterms:W3CDTF">2023-01-08T04:05:14Z</dcterms:created>
  <dcterms:modified xsi:type="dcterms:W3CDTF">2023-02-02T10:30:54Z</dcterms:modified>
</cp:coreProperties>
</file>