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309" r:id="rId3"/>
    <p:sldId id="313" r:id="rId4"/>
    <p:sldId id="323" r:id="rId5"/>
    <p:sldId id="310" r:id="rId6"/>
    <p:sldId id="311" r:id="rId7"/>
    <p:sldId id="312" r:id="rId8"/>
    <p:sldId id="314" r:id="rId9"/>
    <p:sldId id="315" r:id="rId10"/>
    <p:sldId id="324" r:id="rId11"/>
    <p:sldId id="316" r:id="rId12"/>
    <p:sldId id="317" r:id="rId13"/>
    <p:sldId id="325" r:id="rId14"/>
    <p:sldId id="318" r:id="rId15"/>
    <p:sldId id="328" r:id="rId16"/>
    <p:sldId id="327" r:id="rId17"/>
    <p:sldId id="326" r:id="rId18"/>
    <p:sldId id="319" r:id="rId19"/>
    <p:sldId id="331" r:id="rId20"/>
    <p:sldId id="333" r:id="rId21"/>
    <p:sldId id="330" r:id="rId22"/>
    <p:sldId id="332" r:id="rId23"/>
    <p:sldId id="320" r:id="rId24"/>
    <p:sldId id="321" r:id="rId25"/>
    <p:sldId id="322" r:id="rId26"/>
    <p:sldId id="32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08A5E"/>
    <a:srgbClr val="222E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05" autoAdjust="0"/>
  </p:normalViewPr>
  <p:slideViewPr>
    <p:cSldViewPr snapToGrid="0">
      <p:cViewPr varScale="1">
        <p:scale>
          <a:sx n="80" d="100"/>
          <a:sy n="80" d="100"/>
        </p:scale>
        <p:origin x="754" y="8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FEE75-A6B2-4555-979B-B7EED2C25559}" type="datetimeFigureOut">
              <a:rPr lang="en-US" smtClean="0"/>
              <a:pPr/>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706D8E-F031-488D-90E2-B228AF72B154}" type="slidenum">
              <a:rPr lang="en-US" smtClean="0"/>
              <a:pPr/>
              <a:t>‹#›</a:t>
            </a:fld>
            <a:endParaRPr lang="en-US"/>
          </a:p>
        </p:txBody>
      </p:sp>
    </p:spTree>
    <p:extLst>
      <p:ext uri="{BB962C8B-B14F-4D97-AF65-F5344CB8AC3E}">
        <p14:creationId xmlns:p14="http://schemas.microsoft.com/office/powerpoint/2010/main" val="2933818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AB61914-BD65-49E6-B13D-8C50EF0C5BC8}" type="datetimeFigureOut">
              <a:rPr lang="en-IN" smtClean="0">
                <a:solidFill>
                  <a:prstClr val="black">
                    <a:tint val="75000"/>
                  </a:prstClr>
                </a:solidFill>
              </a:rPr>
              <a:pPr/>
              <a:t>16-05-2023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9669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B61914-BD65-49E6-B13D-8C50EF0C5BC8}" type="datetimeFigureOut">
              <a:rPr lang="en-IN" smtClean="0">
                <a:solidFill>
                  <a:prstClr val="black">
                    <a:tint val="75000"/>
                  </a:prstClr>
                </a:solidFill>
              </a:rPr>
              <a:pPr/>
              <a:t>16-05-2023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4651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B61914-BD65-49E6-B13D-8C50EF0C5BC8}" type="datetimeFigureOut">
              <a:rPr lang="en-IN" smtClean="0">
                <a:solidFill>
                  <a:prstClr val="black">
                    <a:tint val="75000"/>
                  </a:prstClr>
                </a:solidFill>
              </a:rPr>
              <a:pPr/>
              <a:t>16-05-2023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3762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B61914-BD65-49E6-B13D-8C50EF0C5BC8}" type="datetimeFigureOut">
              <a:rPr lang="en-IN" smtClean="0">
                <a:solidFill>
                  <a:prstClr val="black">
                    <a:tint val="75000"/>
                  </a:prstClr>
                </a:solidFill>
              </a:rPr>
              <a:pPr/>
              <a:t>16-05-2023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5092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61914-BD65-49E6-B13D-8C50EF0C5BC8}" type="datetimeFigureOut">
              <a:rPr lang="en-IN" smtClean="0">
                <a:solidFill>
                  <a:prstClr val="black">
                    <a:tint val="75000"/>
                  </a:prstClr>
                </a:solidFill>
              </a:rPr>
              <a:pPr/>
              <a:t>16-05-2023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9619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AB61914-BD65-49E6-B13D-8C50EF0C5BC8}" type="datetimeFigureOut">
              <a:rPr lang="en-IN" smtClean="0">
                <a:solidFill>
                  <a:prstClr val="black">
                    <a:tint val="75000"/>
                  </a:prstClr>
                </a:solidFill>
              </a:rPr>
              <a:pPr/>
              <a:t>16-05-2023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6274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AB61914-BD65-49E6-B13D-8C50EF0C5BC8}" type="datetimeFigureOut">
              <a:rPr lang="en-IN" smtClean="0">
                <a:solidFill>
                  <a:prstClr val="black">
                    <a:tint val="75000"/>
                  </a:prstClr>
                </a:solidFill>
              </a:rPr>
              <a:pPr/>
              <a:t>16-05-2023</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6876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AB61914-BD65-49E6-B13D-8C50EF0C5BC8}" type="datetimeFigureOut">
              <a:rPr lang="en-IN" smtClean="0">
                <a:solidFill>
                  <a:prstClr val="black">
                    <a:tint val="75000"/>
                  </a:prstClr>
                </a:solidFill>
              </a:rPr>
              <a:pPr/>
              <a:t>16-05-2023</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95659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B61914-BD65-49E6-B13D-8C50EF0C5BC8}" type="datetimeFigureOut">
              <a:rPr lang="en-IN" smtClean="0">
                <a:solidFill>
                  <a:prstClr val="black">
                    <a:tint val="75000"/>
                  </a:prstClr>
                </a:solidFill>
              </a:rPr>
              <a:pPr/>
              <a:t>16-05-2023</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8283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61914-BD65-49E6-B13D-8C50EF0C5BC8}" type="datetimeFigureOut">
              <a:rPr lang="en-IN" smtClean="0">
                <a:solidFill>
                  <a:prstClr val="black">
                    <a:tint val="75000"/>
                  </a:prstClr>
                </a:solidFill>
              </a:rPr>
              <a:pPr/>
              <a:t>16-05-2023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5826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61914-BD65-49E6-B13D-8C50EF0C5BC8}" type="datetimeFigureOut">
              <a:rPr lang="en-IN" smtClean="0">
                <a:solidFill>
                  <a:prstClr val="black">
                    <a:tint val="75000"/>
                  </a:prstClr>
                </a:solidFill>
              </a:rPr>
              <a:pPr/>
              <a:t>16-05-2023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9629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B61914-BD65-49E6-B13D-8C50EF0C5BC8}" type="datetimeFigureOut">
              <a:rPr lang="en-IN" smtClean="0">
                <a:solidFill>
                  <a:prstClr val="black">
                    <a:tint val="75000"/>
                  </a:prstClr>
                </a:solidFill>
              </a:rPr>
              <a:pPr/>
              <a:t>16-05-2023</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89162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ncbi.nlm.nih.gov/pmc/articles/PMC3462338/" TargetMode="Externa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s://pdfs.semanticscholar.org/50d1/9cb312b91a7f9be0112e96dbb380ea5f5790.pdf" TargetMode="External"/><Relationship Id="rId5" Type="http://schemas.openxmlformats.org/officeDocument/2006/relationships/hyperlink" Target="https://www.medscape.org/noscan/slideshow/757240" TargetMode="External"/><Relationship Id="rId4" Type="http://schemas.openxmlformats.org/officeDocument/2006/relationships/hyperlink" Target="https://www.ncbi.nlm.nih.gov/pmc/articles/PMC5901158/"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304170"/>
            <a:ext cx="12191999" cy="1201330"/>
          </a:xfrm>
          <a:solidFill>
            <a:schemeClr val="accent6">
              <a:lumMod val="20000"/>
              <a:lumOff val="80000"/>
            </a:schemeClr>
          </a:solidFill>
          <a:ln>
            <a:solidFill>
              <a:schemeClr val="accent6">
                <a:lumMod val="20000"/>
                <a:lumOff val="80000"/>
              </a:schemeClr>
            </a:solidFill>
          </a:ln>
        </p:spPr>
        <p:txBody>
          <a:bodyPr anchor="ctr">
            <a:noAutofit/>
          </a:bodyPr>
          <a:lstStyle/>
          <a:p>
            <a:pPr lvl="0"/>
            <a:r>
              <a:rPr lang="en-US" sz="3200" b="1" dirty="0">
                <a:latin typeface="Times New Roman" pitchFamily="18" charset="0"/>
                <a:ea typeface="Crimson Text"/>
                <a:cs typeface="Times New Roman" pitchFamily="18" charset="0"/>
                <a:sym typeface="Crimson Text"/>
              </a:rPr>
              <a:t>Detection of liver cancer using Image processing techniques</a:t>
            </a:r>
            <a:br>
              <a:rPr lang="en-US" sz="3200" b="1" dirty="0">
                <a:latin typeface="Times New Roman" pitchFamily="18" charset="0"/>
                <a:ea typeface="Crimson Text"/>
                <a:cs typeface="Times New Roman" pitchFamily="18" charset="0"/>
                <a:sym typeface="Crimson Text"/>
              </a:rPr>
            </a:br>
            <a:endParaRPr lang="en-IN" sz="3200" b="1" dirty="0">
              <a:latin typeface="Times New Roman" pitchFamily="18" charset="0"/>
              <a:cs typeface="Times New Roman" pitchFamily="18" charset="0"/>
            </a:endParaRPr>
          </a:p>
        </p:txBody>
      </p:sp>
      <p:pic>
        <p:nvPicPr>
          <p:cNvPr id="62" name="Picture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6939" cy="1406769"/>
          </a:xfrm>
          <a:prstGeom prst="rect">
            <a:avLst/>
          </a:prstGeom>
          <a:noFill/>
          <a:ln>
            <a:noFill/>
          </a:ln>
        </p:spPr>
      </p:pic>
      <p:sp>
        <p:nvSpPr>
          <p:cNvPr id="28" name="TextBox 27"/>
          <p:cNvSpPr txBox="1"/>
          <p:nvPr/>
        </p:nvSpPr>
        <p:spPr>
          <a:xfrm>
            <a:off x="1209823" y="0"/>
            <a:ext cx="9777046" cy="1323439"/>
          </a:xfrm>
          <a:prstGeom prst="rect">
            <a:avLst/>
          </a:prstGeom>
          <a:solidFill>
            <a:srgbClr val="002060"/>
          </a:solidFill>
          <a:ln>
            <a:noFill/>
          </a:ln>
        </p:spPr>
        <p:txBody>
          <a:bodyPr wrap="square" rtlCol="0" anchor="ctr">
            <a:spAutoFit/>
          </a:bodyPr>
          <a:lstStyle/>
          <a:p>
            <a:pPr algn="ctr"/>
            <a:r>
              <a:rPr lang="en-IN" sz="4000" b="1" dirty="0">
                <a:solidFill>
                  <a:schemeClr val="bg1"/>
                </a:solidFill>
                <a:latin typeface="Cambria" panose="02040503050406030204" pitchFamily="18" charset="0"/>
              </a:rPr>
              <a:t>Bangalore Institute of Technology</a:t>
            </a:r>
          </a:p>
          <a:p>
            <a:pPr algn="ctr"/>
            <a:r>
              <a:rPr lang="en-IN" sz="1600" dirty="0">
                <a:solidFill>
                  <a:schemeClr val="bg1"/>
                </a:solidFill>
                <a:latin typeface="Cambria" panose="02040503050406030204" pitchFamily="18" charset="0"/>
              </a:rPr>
              <a:t>K.R. Road, V </a:t>
            </a:r>
            <a:r>
              <a:rPr lang="en-IN" sz="1600" dirty="0" err="1">
                <a:solidFill>
                  <a:schemeClr val="bg1"/>
                </a:solidFill>
                <a:latin typeface="Cambria" panose="02040503050406030204" pitchFamily="18" charset="0"/>
              </a:rPr>
              <a:t>V</a:t>
            </a:r>
            <a:r>
              <a:rPr lang="en-IN" sz="1600" dirty="0">
                <a:solidFill>
                  <a:schemeClr val="bg1"/>
                </a:solidFill>
                <a:latin typeface="Cambria" panose="02040503050406030204" pitchFamily="18" charset="0"/>
              </a:rPr>
              <a:t> </a:t>
            </a:r>
            <a:r>
              <a:rPr lang="en-IN" sz="1600" dirty="0" err="1">
                <a:solidFill>
                  <a:schemeClr val="bg1"/>
                </a:solidFill>
                <a:latin typeface="Cambria" panose="02040503050406030204" pitchFamily="18" charset="0"/>
              </a:rPr>
              <a:t>Puram</a:t>
            </a:r>
            <a:r>
              <a:rPr lang="en-IN" sz="1600" dirty="0">
                <a:solidFill>
                  <a:schemeClr val="bg1"/>
                </a:solidFill>
                <a:latin typeface="Cambria" panose="02040503050406030204" pitchFamily="18" charset="0"/>
              </a:rPr>
              <a:t>, Bangalore-560004</a:t>
            </a:r>
          </a:p>
          <a:p>
            <a:pPr algn="ctr"/>
            <a:r>
              <a:rPr lang="en-IN" sz="2400" b="1" dirty="0">
                <a:solidFill>
                  <a:schemeClr val="bg1"/>
                </a:solidFill>
                <a:latin typeface="Cambria" panose="02040503050406030204" pitchFamily="18" charset="0"/>
              </a:rPr>
              <a:t>Department of  Electronics and Communication Engineering</a:t>
            </a:r>
            <a:endParaRPr lang="en-IN" sz="2800" b="1" i="1" dirty="0">
              <a:solidFill>
                <a:schemeClr val="bg1"/>
              </a:solidFill>
              <a:latin typeface="Cambria" panose="02040503050406030204" pitchFamily="18" charset="0"/>
            </a:endParaRPr>
          </a:p>
        </p:txBody>
      </p:sp>
      <p:pic>
        <p:nvPicPr>
          <p:cNvPr id="18436" name="Picture 4" descr="352397-vtu-logo - Kollege Times"/>
          <p:cNvPicPr>
            <a:picLocks noChangeAspect="1" noChangeArrowheads="1"/>
          </p:cNvPicPr>
          <p:nvPr/>
        </p:nvPicPr>
        <p:blipFill>
          <a:blip r:embed="rId3" cstate="print"/>
          <a:srcRect/>
          <a:stretch>
            <a:fillRect/>
          </a:stretch>
        </p:blipFill>
        <p:spPr bwMode="auto">
          <a:xfrm>
            <a:off x="10589115" y="1"/>
            <a:ext cx="1602885" cy="1406768"/>
          </a:xfrm>
          <a:prstGeom prst="rect">
            <a:avLst/>
          </a:prstGeom>
          <a:noFill/>
        </p:spPr>
      </p:pic>
      <p:sp>
        <p:nvSpPr>
          <p:cNvPr id="8" name="TextBox 7"/>
          <p:cNvSpPr txBox="1"/>
          <p:nvPr/>
        </p:nvSpPr>
        <p:spPr>
          <a:xfrm>
            <a:off x="2590372" y="2167802"/>
            <a:ext cx="6733309" cy="461665"/>
          </a:xfrm>
          <a:prstGeom prst="rect">
            <a:avLst/>
          </a:prstGeom>
          <a:solidFill>
            <a:schemeClr val="accent4">
              <a:lumMod val="20000"/>
              <a:lumOff val="80000"/>
            </a:schemeClr>
          </a:solidFill>
          <a:ln w="28575">
            <a:solidFill>
              <a:schemeClr val="tx1"/>
            </a:solidFill>
          </a:ln>
          <a:effectLst>
            <a:innerShdw blurRad="63500" dist="50800" dir="2700000">
              <a:prstClr val="black">
                <a:alpha val="50000"/>
              </a:prstClr>
            </a:innerShdw>
          </a:effectLst>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MINI-PROJECT  PRESENTATION</a:t>
            </a:r>
          </a:p>
        </p:txBody>
      </p:sp>
      <p:sp>
        <p:nvSpPr>
          <p:cNvPr id="10" name="TextBox 9">
            <a:extLst>
              <a:ext uri="{FF2B5EF4-FFF2-40B4-BE49-F238E27FC236}">
                <a16:creationId xmlns:a16="http://schemas.microsoft.com/office/drawing/2014/main" id="{808E25C5-A206-AC46-B12C-E10B1599D933}"/>
              </a:ext>
            </a:extLst>
          </p:cNvPr>
          <p:cNvSpPr txBox="1"/>
          <p:nvPr/>
        </p:nvSpPr>
        <p:spPr>
          <a:xfrm>
            <a:off x="1035796" y="5139034"/>
            <a:ext cx="3571044" cy="1200329"/>
          </a:xfrm>
          <a:prstGeom prst="rect">
            <a:avLst/>
          </a:prstGeom>
          <a:solidFill>
            <a:srgbClr val="CCECFF">
              <a:alpha val="49804"/>
            </a:srgbClr>
          </a:solidFill>
          <a:ln>
            <a:solidFill>
              <a:srgbClr val="FFC000"/>
            </a:solidFill>
          </a:ln>
          <a:effectLst>
            <a:outerShdw blurRad="76200" dir="18900000" sy="23000" kx="-1200000" algn="bl" rotWithShape="0">
              <a:prstClr val="black">
                <a:alpha val="20000"/>
              </a:prstClr>
            </a:outerShdw>
          </a:effectLst>
        </p:spPr>
        <p:txBody>
          <a:bodyPr wrap="square">
            <a:spAutoFit/>
          </a:bodyPr>
          <a:lstStyle/>
          <a:p>
            <a:pPr algn="just"/>
            <a:r>
              <a:rPr lang="en-US" dirty="0">
                <a:solidFill>
                  <a:srgbClr val="000000"/>
                </a:solidFill>
                <a:latin typeface="Times New Roman" panose="02020603050405020304" pitchFamily="18" charset="0"/>
                <a:cs typeface="Times New Roman" panose="02020603050405020304" pitchFamily="18" charset="0"/>
              </a:rPr>
              <a:t>Guide Name: </a:t>
            </a:r>
            <a:r>
              <a:rPr lang="en-US" dirty="0"/>
              <a:t>Dr. </a:t>
            </a:r>
            <a:r>
              <a:rPr lang="en-US" dirty="0" err="1"/>
              <a:t>Narendra</a:t>
            </a:r>
            <a:r>
              <a:rPr lang="en-US" dirty="0"/>
              <a:t> CP</a:t>
            </a:r>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Designation: </a:t>
            </a:r>
            <a:r>
              <a:rPr lang="en-US" dirty="0"/>
              <a:t>- Associate Professor</a:t>
            </a:r>
            <a:endParaRPr lang="en-US" dirty="0">
              <a:effectLst/>
              <a:latin typeface="Times New Roman" panose="02020603050405020304" pitchFamily="18" charset="0"/>
              <a:cs typeface="Times New Roman" panose="02020603050405020304" pitchFamily="18" charset="0"/>
            </a:endParaRPr>
          </a:p>
          <a:p>
            <a:pPr algn="just"/>
            <a:r>
              <a:rPr lang="en-US" sz="1800" b="0" i="0" u="none" strike="noStrike" dirty="0">
                <a:solidFill>
                  <a:srgbClr val="000000"/>
                </a:solidFill>
                <a:effectLst/>
                <a:latin typeface="Times New Roman" panose="02020603050405020304" pitchFamily="18" charset="0"/>
                <a:cs typeface="Times New Roman" panose="02020603050405020304" pitchFamily="18" charset="0"/>
              </a:rPr>
              <a:t>Dept. of ECE</a:t>
            </a:r>
            <a:endParaRPr lang="en-US" dirty="0">
              <a:effectLst/>
              <a:latin typeface="Times New Roman" panose="02020603050405020304" pitchFamily="18" charset="0"/>
              <a:cs typeface="Times New Roman" panose="02020603050405020304" pitchFamily="18" charset="0"/>
            </a:endParaRPr>
          </a:p>
          <a:p>
            <a:pPr algn="just" rtl="0"/>
            <a:r>
              <a:rPr lang="en-US" dirty="0">
                <a:solidFill>
                  <a:srgbClr val="000000"/>
                </a:solidFill>
                <a:latin typeface="Times New Roman" panose="02020603050405020304" pitchFamily="18" charset="0"/>
                <a:cs typeface="Times New Roman" panose="02020603050405020304" pitchFamily="18" charset="0"/>
              </a:rPr>
              <a:t>BIT.</a:t>
            </a:r>
            <a:endParaRPr lang="en-US" dirty="0">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1035795" y="4769702"/>
            <a:ext cx="3571045" cy="369332"/>
          </a:xfrm>
          <a:prstGeom prst="rect">
            <a:avLst/>
          </a:prstGeom>
          <a:solidFill>
            <a:schemeClr val="accent6">
              <a:lumMod val="60000"/>
              <a:lumOff val="40000"/>
            </a:schemeClr>
          </a:solidFill>
          <a:ln>
            <a:solidFill>
              <a:schemeClr val="tx2">
                <a:lumMod val="40000"/>
                <a:lumOff val="60000"/>
              </a:schemeClr>
            </a:solidFill>
          </a:ln>
          <a:effectLst>
            <a:innerShdw blurRad="63500" dist="50800" dir="18900000">
              <a:prstClr val="black">
                <a:alpha val="50000"/>
              </a:prstClr>
            </a:innerShdw>
          </a:effectLst>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Under  the guidance of:</a:t>
            </a:r>
            <a:endParaRPr lang="en-US"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08E25C5-A206-AC46-B12C-E10B1599D933}"/>
              </a:ext>
            </a:extLst>
          </p:cNvPr>
          <p:cNvSpPr txBox="1"/>
          <p:nvPr/>
        </p:nvSpPr>
        <p:spPr>
          <a:xfrm>
            <a:off x="5824307" y="5025469"/>
            <a:ext cx="5987942" cy="1723549"/>
          </a:xfrm>
          <a:prstGeom prst="rect">
            <a:avLst/>
          </a:prstGeom>
          <a:solidFill>
            <a:srgbClr val="CCECFF">
              <a:alpha val="49804"/>
            </a:srgbClr>
          </a:solidFill>
          <a:ln>
            <a:solidFill>
              <a:srgbClr val="FFC000"/>
            </a:solidFill>
          </a:ln>
          <a:effectLst>
            <a:outerShdw blurRad="76200" dir="18900000" sy="23000" kx="-1200000" algn="bl" rotWithShape="0">
              <a:prstClr val="black">
                <a:alpha val="20000"/>
              </a:prstClr>
            </a:outerShdw>
          </a:effectLst>
        </p:spPr>
        <p:txBody>
          <a:bodyPr wrap="square">
            <a:spAutoFit/>
          </a:bodyPr>
          <a:lstStyle/>
          <a:p>
            <a:pPr algn="just"/>
            <a:r>
              <a:rPr lang="en-US" dirty="0">
                <a:solidFill>
                  <a:srgbClr val="000000"/>
                </a:solidFill>
                <a:latin typeface="Times New Roman" panose="02020603050405020304" pitchFamily="18" charset="0"/>
                <a:cs typeface="Times New Roman" panose="02020603050405020304" pitchFamily="18" charset="0"/>
              </a:rPr>
              <a:t>Name: </a:t>
            </a:r>
            <a:r>
              <a:rPr lang="en-US" dirty="0" err="1">
                <a:solidFill>
                  <a:srgbClr val="000000"/>
                </a:solidFill>
                <a:latin typeface="Times New Roman" panose="02020603050405020304" pitchFamily="18" charset="0"/>
                <a:cs typeface="Times New Roman" panose="02020603050405020304" pitchFamily="18" charset="0"/>
              </a:rPr>
              <a:t>Aditya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Choudhary</a:t>
            </a:r>
            <a:r>
              <a:rPr lang="en-US" dirty="0">
                <a:solidFill>
                  <a:srgbClr val="000000"/>
                </a:solidFill>
                <a:latin typeface="Times New Roman" panose="02020603050405020304" pitchFamily="18" charset="0"/>
                <a:cs typeface="Times New Roman" panose="02020603050405020304" pitchFamily="18" charset="0"/>
              </a:rPr>
              <a:t>      Name: </a:t>
            </a:r>
            <a:r>
              <a:rPr lang="en-US" dirty="0" err="1">
                <a:solidFill>
                  <a:srgbClr val="000000"/>
                </a:solidFill>
                <a:latin typeface="Times New Roman" panose="02020603050405020304" pitchFamily="18" charset="0"/>
                <a:cs typeface="Times New Roman" panose="02020603050405020304" pitchFamily="18" charset="0"/>
              </a:rPr>
              <a:t>Rupesh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Ranjan</a:t>
            </a:r>
            <a:r>
              <a:rPr lang="en-US" dirty="0">
                <a:solidFill>
                  <a:srgbClr val="000000"/>
                </a:solidFill>
                <a:latin typeface="Times New Roman" panose="02020603050405020304" pitchFamily="18" charset="0"/>
                <a:cs typeface="Times New Roman" panose="02020603050405020304" pitchFamily="18" charset="0"/>
              </a:rPr>
              <a:t> Singh</a:t>
            </a:r>
          </a:p>
          <a:p>
            <a:pPr algn="just"/>
            <a:r>
              <a:rPr lang="en-US" dirty="0">
                <a:effectLst/>
                <a:latin typeface="Times New Roman" panose="02020603050405020304" pitchFamily="18" charset="0"/>
                <a:cs typeface="Times New Roman" panose="02020603050405020304" pitchFamily="18" charset="0"/>
              </a:rPr>
              <a:t>USN: 1BI20EC010                </a:t>
            </a:r>
            <a:r>
              <a:rPr lang="en-US" dirty="0">
                <a:latin typeface="Times New Roman" panose="02020603050405020304" pitchFamily="18" charset="0"/>
                <a:cs typeface="Times New Roman" panose="02020603050405020304" pitchFamily="18" charset="0"/>
              </a:rPr>
              <a:t>USN: 1BI20EC120</a:t>
            </a:r>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Name: </a:t>
            </a:r>
            <a:r>
              <a:rPr lang="en-US" dirty="0" err="1">
                <a:solidFill>
                  <a:srgbClr val="000000"/>
                </a:solidFill>
                <a:latin typeface="Times New Roman" panose="02020603050405020304" pitchFamily="18" charset="0"/>
                <a:cs typeface="Times New Roman" panose="02020603050405020304" pitchFamily="18" charset="0"/>
              </a:rPr>
              <a:t>Anuraj</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Anand</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Name: </a:t>
            </a:r>
            <a:r>
              <a:rPr lang="en-US" dirty="0" err="1">
                <a:latin typeface="Times New Roman" panose="02020603050405020304" pitchFamily="18" charset="0"/>
                <a:cs typeface="Times New Roman" panose="02020603050405020304" pitchFamily="18" charset="0"/>
              </a:rPr>
              <a:t>Abhay</a:t>
            </a:r>
            <a:r>
              <a:rPr lang="en-US" dirty="0">
                <a:latin typeface="Times New Roman" panose="02020603050405020304" pitchFamily="18" charset="0"/>
                <a:cs typeface="Times New Roman" panose="02020603050405020304" pitchFamily="18" charset="0"/>
              </a:rPr>
              <a:t> Kumar</a:t>
            </a:r>
          </a:p>
          <a:p>
            <a:pPr algn="just"/>
            <a:r>
              <a:rPr lang="en-US" dirty="0">
                <a:latin typeface="Times New Roman" panose="02020603050405020304" pitchFamily="18" charset="0"/>
                <a:cs typeface="Times New Roman" panose="02020603050405020304" pitchFamily="18" charset="0"/>
              </a:rPr>
              <a:t>USN: 1BI20EC019                 USN: 1BI20EC002</a:t>
            </a:r>
          </a:p>
          <a:p>
            <a:pPr algn="just"/>
            <a:endParaRPr lang="en-US" dirty="0">
              <a:latin typeface="Times New Roman" panose="02020603050405020304" pitchFamily="18" charset="0"/>
              <a:cs typeface="Times New Roman" panose="02020603050405020304" pitchFamily="18" charset="0"/>
            </a:endParaRPr>
          </a:p>
          <a:p>
            <a:pPr algn="just"/>
            <a:endParaRPr lang="en-US" sz="1600" dirty="0">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5883344" y="4640746"/>
            <a:ext cx="3571045" cy="369332"/>
          </a:xfrm>
          <a:prstGeom prst="rect">
            <a:avLst/>
          </a:prstGeom>
          <a:solidFill>
            <a:schemeClr val="accent6">
              <a:lumMod val="60000"/>
              <a:lumOff val="40000"/>
            </a:schemeClr>
          </a:solidFill>
          <a:ln>
            <a:solidFill>
              <a:schemeClr val="tx2">
                <a:lumMod val="40000"/>
                <a:lumOff val="60000"/>
              </a:schemeClr>
            </a:solidFill>
          </a:ln>
          <a:effectLst>
            <a:innerShdw blurRad="63500" dist="50800" dir="18900000">
              <a:prstClr val="black">
                <a:alpha val="50000"/>
              </a:prstClr>
            </a:innerShdw>
          </a:effectLst>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Presented by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347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bg1"/>
                </a:solidFill>
                <a:latin typeface="Cambria" panose="02040503050406030204" pitchFamily="18" charset="0"/>
              </a:rPr>
              <a:t>  </a:t>
            </a:r>
            <a:r>
              <a:rPr lang="en-IN" sz="2400" b="1" dirty="0">
                <a:solidFill>
                  <a:schemeClr val="bg1"/>
                </a:solidFill>
                <a:latin typeface="Cambria" panose="02040503050406030204" pitchFamily="18" charset="0"/>
              </a:rPr>
              <a:t>LITERATURE SURVEY </a:t>
            </a:r>
            <a:endParaRPr lang="en-IN" sz="2800" b="1" dirty="0">
              <a:solidFill>
                <a:schemeClr val="bg1"/>
              </a:solidFill>
              <a:latin typeface="Cambria" panose="02040503050406030204" pitchFamily="18" charset="0"/>
            </a:endParaRPr>
          </a:p>
        </p:txBody>
      </p:sp>
      <p:sp>
        <p:nvSpPr>
          <p:cNvPr id="6" name="Rectangle 5"/>
          <p:cNvSpPr/>
          <p:nvPr/>
        </p:nvSpPr>
        <p:spPr>
          <a:xfrm>
            <a:off x="239842" y="639875"/>
            <a:ext cx="11602387" cy="5355312"/>
          </a:xfrm>
          <a:prstGeom prst="rect">
            <a:avLst/>
          </a:prstGeom>
        </p:spPr>
        <p:txBody>
          <a:bodyPr wrap="square">
            <a:spAutoFit/>
          </a:bodyPr>
          <a:lstStyle/>
          <a:p>
            <a:r>
              <a:rPr lang="en-US" dirty="0"/>
              <a:t>[6] Gabriel Ramos-</a:t>
            </a:r>
            <a:r>
              <a:rPr lang="en-US" dirty="0" err="1"/>
              <a:t>Llordén</a:t>
            </a:r>
            <a:r>
              <a:rPr lang="en-US" dirty="0"/>
              <a:t>, </a:t>
            </a:r>
            <a:r>
              <a:rPr lang="en-US" dirty="0" err="1"/>
              <a:t>et.al.,“Anisotropic</a:t>
            </a:r>
            <a:r>
              <a:rPr lang="en-US" dirty="0"/>
              <a:t> Diffusion Filter With Memory Based on Speckle Statistics for Ultrasound Images” recommend an anisotropic diffusion clear out with a probabilistic-pushed memory mechanism to triumph over the over-filtering problem by using following a tissue selective philosophy.</a:t>
            </a:r>
          </a:p>
          <a:p>
            <a:endParaRPr lang="en-US" dirty="0"/>
          </a:p>
          <a:p>
            <a:r>
              <a:rPr lang="en-US" dirty="0"/>
              <a:t> [7] </a:t>
            </a:r>
            <a:r>
              <a:rPr lang="en-US" dirty="0" err="1"/>
              <a:t>Alireza</a:t>
            </a:r>
            <a:r>
              <a:rPr lang="en-US" dirty="0"/>
              <a:t> </a:t>
            </a:r>
            <a:r>
              <a:rPr lang="en-US" dirty="0" err="1"/>
              <a:t>Mazloumi</a:t>
            </a:r>
            <a:r>
              <a:rPr lang="en-US" dirty="0"/>
              <a:t> </a:t>
            </a:r>
            <a:r>
              <a:rPr lang="en-US" dirty="0" err="1"/>
              <a:t>Gavgani</a:t>
            </a:r>
            <a:r>
              <a:rPr lang="en-US" dirty="0"/>
              <a:t>, et.al., “Noise reduction using anisotropic diffusion filter in inverse </a:t>
            </a:r>
            <a:r>
              <a:rPr lang="en-US" dirty="0" err="1"/>
              <a:t>electrocardiology</a:t>
            </a:r>
            <a:r>
              <a:rPr lang="en-US" dirty="0"/>
              <a:t>” used anisotropic diffusion filter to cancel the noise at the frame floor potentials measurements with the aim of enhancing the corresponding answers of the inverse hassle of </a:t>
            </a:r>
            <a:r>
              <a:rPr lang="en-US" dirty="0" err="1"/>
              <a:t>electrocardiology</a:t>
            </a:r>
            <a:r>
              <a:rPr lang="en-US" dirty="0"/>
              <a:t>. </a:t>
            </a:r>
          </a:p>
          <a:p>
            <a:endParaRPr lang="en-US" dirty="0"/>
          </a:p>
          <a:p>
            <a:r>
              <a:rPr lang="en-US" dirty="0"/>
              <a:t>[8] </a:t>
            </a:r>
            <a:r>
              <a:rPr lang="en-US" dirty="0" err="1"/>
              <a:t>Reitseng</a:t>
            </a:r>
            <a:r>
              <a:rPr lang="en-US" dirty="0"/>
              <a:t> Lin, et.al., “Morphological operations on images represented by </a:t>
            </a:r>
            <a:r>
              <a:rPr lang="en-US" dirty="0" err="1"/>
              <a:t>quadtrees</a:t>
            </a:r>
            <a:r>
              <a:rPr lang="en-US" dirty="0"/>
              <a:t>” proposed set of rules to directly carry out morphological operations on photographs represented via </a:t>
            </a:r>
            <a:r>
              <a:rPr lang="en-US" dirty="0" err="1"/>
              <a:t>quadtrees</a:t>
            </a:r>
            <a:r>
              <a:rPr lang="en-US" dirty="0"/>
              <a:t> and produce the dilated/eroded snap shots, additionally represented through </a:t>
            </a:r>
            <a:r>
              <a:rPr lang="en-US" dirty="0" err="1"/>
              <a:t>quadtrees</a:t>
            </a:r>
            <a:endParaRPr lang="en-US" dirty="0"/>
          </a:p>
          <a:p>
            <a:endParaRPr lang="en-US" dirty="0"/>
          </a:p>
          <a:p>
            <a:r>
              <a:rPr lang="en-US" dirty="0"/>
              <a:t> [9] </a:t>
            </a:r>
            <a:r>
              <a:rPr lang="en-US" dirty="0" err="1"/>
              <a:t>Ruchika</a:t>
            </a:r>
            <a:r>
              <a:rPr lang="en-US" dirty="0"/>
              <a:t> </a:t>
            </a:r>
            <a:r>
              <a:rPr lang="en-US" dirty="0" err="1"/>
              <a:t>Chandel</a:t>
            </a:r>
            <a:r>
              <a:rPr lang="en-US" dirty="0"/>
              <a:t>, et.al., “Image Filtering Algorithms and Techniques” described the diverse image filtering algorithms and techniques used for image filtering/smoothing. Image smoothing is one of the most critical and widely used method in image processing.</a:t>
            </a:r>
          </a:p>
          <a:p>
            <a:endParaRPr lang="en-US" dirty="0"/>
          </a:p>
          <a:p>
            <a:r>
              <a:rPr lang="en-US" dirty="0"/>
              <a:t> [10] N. Howard, </a:t>
            </a:r>
            <a:r>
              <a:rPr lang="en-US" dirty="0" err="1"/>
              <a:t>et.al.,“A</a:t>
            </a:r>
            <a:r>
              <a:rPr lang="en-US" dirty="0"/>
              <a:t> Novel Fully automated Liver and Tumor Segmentation System using Morphological Operations” purposed to develop an automated </a:t>
            </a:r>
            <a:r>
              <a:rPr lang="en-US" dirty="0" err="1"/>
              <a:t>Hepatocellular</a:t>
            </a:r>
            <a:r>
              <a:rPr lang="en-US" dirty="0"/>
              <a:t> Carcinoma detection system in Computed Tomography images with high sensitivity and low specificity</a:t>
            </a:r>
          </a:p>
        </p:txBody>
      </p:sp>
    </p:spTree>
    <p:extLst>
      <p:ext uri="{BB962C8B-B14F-4D97-AF65-F5344CB8AC3E}">
        <p14:creationId xmlns:p14="http://schemas.microsoft.com/office/powerpoint/2010/main" val="101902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OBJECTIVES (1 PAGE)</a:t>
            </a:r>
            <a:endParaRPr lang="en-IN" sz="2800" b="1" dirty="0">
              <a:solidFill>
                <a:schemeClr val="bg1"/>
              </a:solidFill>
              <a:latin typeface="Cambria" panose="02040503050406030204" pitchFamily="18" charset="0"/>
            </a:endParaRPr>
          </a:p>
        </p:txBody>
      </p:sp>
      <p:sp>
        <p:nvSpPr>
          <p:cNvPr id="11" name="Rectangle 10"/>
          <p:cNvSpPr/>
          <p:nvPr/>
        </p:nvSpPr>
        <p:spPr>
          <a:xfrm>
            <a:off x="514662" y="862811"/>
            <a:ext cx="10443148" cy="3785652"/>
          </a:xfrm>
          <a:prstGeom prst="rect">
            <a:avLst/>
          </a:prstGeom>
        </p:spPr>
        <p:txBody>
          <a:bodyPr wrap="square">
            <a:spAutoFit/>
          </a:bodyPr>
          <a:lstStyle/>
          <a:p>
            <a:pPr marL="171450" lvl="0"/>
            <a:r>
              <a:rPr lang="en-US" sz="2400" dirty="0">
                <a:latin typeface="Times New Roman" pitchFamily="18" charset="0"/>
                <a:ea typeface="Crimson Text"/>
                <a:cs typeface="Times New Roman" pitchFamily="18" charset="0"/>
                <a:sym typeface="Crimson Text"/>
              </a:rPr>
              <a:t>The objectives of the paper include:</a:t>
            </a:r>
          </a:p>
          <a:p>
            <a:pPr marL="914400" lvl="0"/>
            <a:endParaRPr lang="en-US" sz="2400" dirty="0">
              <a:latin typeface="Times New Roman" pitchFamily="18" charset="0"/>
              <a:ea typeface="Crimson Text"/>
              <a:cs typeface="Times New Roman" pitchFamily="18" charset="0"/>
              <a:sym typeface="Crimson Text"/>
            </a:endParaRPr>
          </a:p>
          <a:p>
            <a:pPr marL="457200" lvl="0" indent="-342900">
              <a:buClr>
                <a:schemeClr val="lt1"/>
              </a:buClr>
              <a:buSzPts val="1800"/>
            </a:pPr>
            <a:r>
              <a:rPr lang="en-US" sz="2400" dirty="0">
                <a:latin typeface="Times New Roman" pitchFamily="18" charset="0"/>
                <a:ea typeface="Crimson Text"/>
                <a:cs typeface="Times New Roman" pitchFamily="18" charset="0"/>
                <a:sym typeface="Crimson Text"/>
              </a:rPr>
              <a:t>	Acquire an image and perform pre-processing, that includes de-noising</a:t>
            </a:r>
          </a:p>
          <a:p>
            <a:pPr marL="914400" lvl="0"/>
            <a:endParaRPr lang="en-US" sz="2400" dirty="0">
              <a:latin typeface="Times New Roman" pitchFamily="18" charset="0"/>
              <a:ea typeface="Crimson Text"/>
              <a:cs typeface="Times New Roman" pitchFamily="18" charset="0"/>
              <a:sym typeface="Crimson Text"/>
            </a:endParaRPr>
          </a:p>
          <a:p>
            <a:pPr marL="457200" lvl="0" indent="-342900">
              <a:buClr>
                <a:schemeClr val="lt1"/>
              </a:buClr>
              <a:buSzPts val="1800"/>
              <a:buFont typeface="Crimson Text"/>
              <a:buChar char="●"/>
            </a:pPr>
            <a:r>
              <a:rPr lang="en-US" sz="2400" dirty="0">
                <a:latin typeface="Times New Roman" pitchFamily="18" charset="0"/>
                <a:ea typeface="Crimson Text"/>
                <a:cs typeface="Times New Roman" pitchFamily="18" charset="0"/>
                <a:sym typeface="Crimson Text"/>
              </a:rPr>
              <a:t>Find Region of Interest (ROI) and perform segmentation with algorithm to be proposed.</a:t>
            </a:r>
          </a:p>
          <a:p>
            <a:pPr marL="914400" lvl="0"/>
            <a:endParaRPr lang="en-US" sz="2400" dirty="0">
              <a:latin typeface="Times New Roman" pitchFamily="18" charset="0"/>
              <a:ea typeface="Crimson Text"/>
              <a:cs typeface="Times New Roman" pitchFamily="18" charset="0"/>
              <a:sym typeface="Crimson Text"/>
            </a:endParaRPr>
          </a:p>
          <a:p>
            <a:pPr marL="457200" lvl="0" indent="-342900">
              <a:buClr>
                <a:schemeClr val="lt1"/>
              </a:buClr>
              <a:buSzPts val="1800"/>
              <a:buFont typeface="Crimson Text"/>
              <a:buChar char="●"/>
            </a:pPr>
            <a:r>
              <a:rPr lang="en-US" sz="2400" dirty="0">
                <a:latin typeface="Times New Roman" pitchFamily="18" charset="0"/>
                <a:ea typeface="Crimson Text"/>
                <a:cs typeface="Times New Roman" pitchFamily="18" charset="0"/>
                <a:sym typeface="Crimson Text"/>
              </a:rPr>
              <a:t>Compare performance of proposed algorithm with existing technique, on the bases of area of tumor, time taken for analysis and no of iterations of genetic algorithm.</a:t>
            </a:r>
          </a:p>
        </p:txBody>
      </p:sp>
    </p:spTree>
    <p:extLst>
      <p:ext uri="{BB962C8B-B14F-4D97-AF65-F5344CB8AC3E}">
        <p14:creationId xmlns:p14="http://schemas.microsoft.com/office/powerpoint/2010/main" val="1019021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METHODOLOGY </a:t>
            </a:r>
            <a:endParaRPr lang="en-IN" sz="2800" b="1" dirty="0">
              <a:solidFill>
                <a:schemeClr val="bg1"/>
              </a:solidFill>
              <a:latin typeface="Cambria" panose="02040503050406030204" pitchFamily="18" charset="0"/>
            </a:endParaRPr>
          </a:p>
        </p:txBody>
      </p:sp>
      <p:sp>
        <p:nvSpPr>
          <p:cNvPr id="6" name="Rectangle 5"/>
          <p:cNvSpPr/>
          <p:nvPr/>
        </p:nvSpPr>
        <p:spPr>
          <a:xfrm>
            <a:off x="419725" y="733404"/>
            <a:ext cx="11287593" cy="5262979"/>
          </a:xfrm>
          <a:prstGeom prst="rect">
            <a:avLst/>
          </a:prstGeom>
        </p:spPr>
        <p:txBody>
          <a:bodyPr wrap="square">
            <a:spAutoFit/>
          </a:bodyPr>
          <a:lstStyle/>
          <a:p>
            <a:pPr algn="just"/>
            <a:r>
              <a:rPr lang="en-US" sz="2400" dirty="0">
                <a:latin typeface="Times New Roman" pitchFamily="18" charset="0"/>
                <a:cs typeface="Times New Roman" pitchFamily="18" charset="0"/>
              </a:rPr>
              <a:t>Liver cancer can be detected using several methodologies, which include:</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Imaging techniques: Imaging techniques such as ultrasound, CT scan, MRI, and PET scan can help detect liver cancer. These imaging techniques can produce detailed images of the liver, allowing doctors to identify any tumors or abnormalities.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Blood tests: Blood tests can be used to detect liver cancer by measuring levels of certain markers in the blood. For example, elevated levels of alpha-fetoprotein (AFP) can indicate the presence of liver cancer.</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Biopsy: A biopsy is a procedure in which a small sample of liver tissue is removed and examined under a microscope for the presence of cancer cells. This can be done using a needle inserted through the skin and into the liver or during surgery.</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1902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METHODOLOGY </a:t>
            </a:r>
            <a:endParaRPr lang="en-IN" sz="2800" b="1" dirty="0">
              <a:solidFill>
                <a:schemeClr val="bg1"/>
              </a:solidFill>
              <a:latin typeface="Cambria" panose="02040503050406030204" pitchFamily="18" charset="0"/>
            </a:endParaRPr>
          </a:p>
        </p:txBody>
      </p:sp>
      <p:sp>
        <p:nvSpPr>
          <p:cNvPr id="6" name="Rectangle 5"/>
          <p:cNvSpPr/>
          <p:nvPr/>
        </p:nvSpPr>
        <p:spPr>
          <a:xfrm>
            <a:off x="484681" y="780686"/>
            <a:ext cx="10952813" cy="4154984"/>
          </a:xfrm>
          <a:prstGeom prst="rect">
            <a:avLst/>
          </a:prstGeom>
        </p:spPr>
        <p:txBody>
          <a:bodyPr wrap="square">
            <a:spAutoFit/>
          </a:bodyPr>
          <a:lstStyle/>
          <a:p>
            <a:pPr algn="just"/>
            <a:r>
              <a:rPr lang="en-US" sz="2400" dirty="0">
                <a:latin typeface="Times New Roman" pitchFamily="18" charset="0"/>
                <a:cs typeface="Times New Roman" pitchFamily="18" charset="0"/>
              </a:rPr>
              <a:t>Physical examination: A doctor may perform a physical examination of the liver to detect any tumors or abnormalities. This involves feeling the abdomen to check for any swelling or lumps.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Liver function tests: Liver function tests can assess how well the liver is working and can indicate the presence of liver cancer. These tests measure the levels of certain enzymes and proteins in the blood.</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It is important to note that no single method is 100% accurate for detecting liver cancer, and a combination of different methods is often used to increase accuracy. It is crucial to consult with a medical professional for accurate diagnosis and treatment.</a:t>
            </a:r>
          </a:p>
        </p:txBody>
      </p:sp>
    </p:spTree>
    <p:extLst>
      <p:ext uri="{BB962C8B-B14F-4D97-AF65-F5344CB8AC3E}">
        <p14:creationId xmlns:p14="http://schemas.microsoft.com/office/powerpoint/2010/main" val="101902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IMPLEMENTATION &amp; DESIGN (4 PAGES)</a:t>
            </a:r>
            <a:endParaRPr lang="en-IN" sz="2800" b="1" dirty="0">
              <a:solidFill>
                <a:schemeClr val="bg1"/>
              </a:solidFill>
              <a:latin typeface="Cambria" panose="02040503050406030204" pitchFamily="18" charset="0"/>
            </a:endParaRPr>
          </a:p>
        </p:txBody>
      </p:sp>
      <p:sp>
        <p:nvSpPr>
          <p:cNvPr id="6" name="Rectangle 5"/>
          <p:cNvSpPr/>
          <p:nvPr/>
        </p:nvSpPr>
        <p:spPr>
          <a:xfrm>
            <a:off x="304800" y="549534"/>
            <a:ext cx="11192656" cy="5878532"/>
          </a:xfrm>
          <a:prstGeom prst="rect">
            <a:avLst/>
          </a:prstGeom>
        </p:spPr>
        <p:txBody>
          <a:bodyPr wrap="square">
            <a:spAutoFit/>
          </a:bodyPr>
          <a:lstStyle/>
          <a:p>
            <a:pPr lvl="0"/>
            <a:r>
              <a:rPr lang="en-US" sz="4400" dirty="0">
                <a:latin typeface="Times New Roman" pitchFamily="18" charset="0"/>
                <a:ea typeface="Crimson Text"/>
                <a:cs typeface="Times New Roman" pitchFamily="18" charset="0"/>
                <a:sym typeface="Crimson Text"/>
              </a:rPr>
              <a:t>Proposed System</a:t>
            </a:r>
          </a:p>
          <a:p>
            <a:r>
              <a:rPr lang="en-US" sz="2000" dirty="0">
                <a:latin typeface="Times New Roman" pitchFamily="18" charset="0"/>
                <a:ea typeface="Crimson Text"/>
                <a:cs typeface="Times New Roman" pitchFamily="18" charset="0"/>
                <a:sym typeface="Crimson Text"/>
              </a:rPr>
              <a:t>The proposed system for the </a:t>
            </a:r>
            <a:r>
              <a:rPr lang="en-US" sz="2000" dirty="0" err="1">
                <a:latin typeface="Times New Roman" pitchFamily="18" charset="0"/>
                <a:ea typeface="Crimson Text"/>
                <a:cs typeface="Times New Roman" pitchFamily="18" charset="0"/>
                <a:sym typeface="Crimson Text"/>
              </a:rPr>
              <a:t>tumour</a:t>
            </a:r>
            <a:r>
              <a:rPr lang="en-US" sz="2000" dirty="0">
                <a:latin typeface="Times New Roman" pitchFamily="18" charset="0"/>
                <a:ea typeface="Crimson Text"/>
                <a:cs typeface="Times New Roman" pitchFamily="18" charset="0"/>
                <a:sym typeface="Crimson Text"/>
              </a:rPr>
              <a:t> identification is as follows:</a:t>
            </a:r>
          </a:p>
          <a:p>
            <a:endParaRPr lang="en-US" sz="2000" dirty="0">
              <a:latin typeface="Times New Roman" pitchFamily="18" charset="0"/>
              <a:cs typeface="Times New Roman" pitchFamily="18" charset="0"/>
              <a:sym typeface="Crimson Text"/>
            </a:endParaRPr>
          </a:p>
          <a:p>
            <a:pPr lvl="1"/>
            <a:r>
              <a:rPr lang="en-US" sz="3600" dirty="0">
                <a:latin typeface="Times New Roman" pitchFamily="18" charset="0"/>
                <a:ea typeface="Crimson Text"/>
                <a:cs typeface="Times New Roman" pitchFamily="18" charset="0"/>
                <a:sym typeface="Crimson Text"/>
              </a:rPr>
              <a:t>Otsu’s Method</a:t>
            </a:r>
          </a:p>
          <a:p>
            <a:pPr lvl="1"/>
            <a:r>
              <a:rPr lang="en-US" sz="2000" dirty="0">
                <a:latin typeface="Times New Roman" pitchFamily="18" charset="0"/>
                <a:ea typeface="Crimson Text"/>
                <a:cs typeface="Times New Roman" pitchFamily="18" charset="0"/>
                <a:sym typeface="Crimson Text"/>
              </a:rPr>
              <a:t>	We apply the Otsu’s technique for the enhancement of the image. The real demo will look 	like this.</a:t>
            </a:r>
          </a:p>
          <a:p>
            <a:pPr lvl="1"/>
            <a:r>
              <a:rPr lang="en-US" sz="3200" dirty="0">
                <a:latin typeface="Times New Roman" pitchFamily="18" charset="0"/>
                <a:ea typeface="Crimson Text"/>
                <a:cs typeface="Times New Roman" pitchFamily="18" charset="0"/>
                <a:sym typeface="Crimson Text"/>
              </a:rPr>
              <a:t>Watershed Segmentation</a:t>
            </a:r>
          </a:p>
          <a:p>
            <a:r>
              <a:rPr lang="en-US" sz="2000" dirty="0">
                <a:latin typeface="Times New Roman" pitchFamily="18" charset="0"/>
                <a:ea typeface="Crimson Text"/>
                <a:cs typeface="Times New Roman" pitchFamily="18" charset="0"/>
                <a:sym typeface="Crimson Text"/>
              </a:rPr>
              <a:t>	We apply the watershed segmentation technique on the image obtained by </a:t>
            </a:r>
            <a:r>
              <a:rPr lang="en-US" sz="2000" dirty="0" err="1">
                <a:latin typeface="Times New Roman" pitchFamily="18" charset="0"/>
                <a:ea typeface="Crimson Text"/>
                <a:cs typeface="Times New Roman" pitchFamily="18" charset="0"/>
                <a:sym typeface="Crimson Text"/>
              </a:rPr>
              <a:t>otsu’s</a:t>
            </a:r>
            <a:r>
              <a:rPr lang="en-US" sz="2000" dirty="0">
                <a:latin typeface="Times New Roman" pitchFamily="18" charset="0"/>
                <a:ea typeface="Crimson Text"/>
                <a:cs typeface="Times New Roman" pitchFamily="18" charset="0"/>
                <a:sym typeface="Crimson Text"/>
              </a:rPr>
              <a:t> 	enhancement</a:t>
            </a:r>
          </a:p>
          <a:p>
            <a:r>
              <a:rPr lang="en-US" sz="3200" dirty="0">
                <a:latin typeface="Times New Roman" pitchFamily="18" charset="0"/>
                <a:ea typeface="Crimson Text"/>
                <a:cs typeface="Times New Roman" pitchFamily="18" charset="0"/>
                <a:sym typeface="Crimson Text"/>
              </a:rPr>
              <a:t>     Active contour  model</a:t>
            </a:r>
          </a:p>
          <a:p>
            <a:pPr lvl="0"/>
            <a:r>
              <a:rPr lang="en-US" sz="2000" dirty="0">
                <a:latin typeface="Times New Roman" pitchFamily="18" charset="0"/>
                <a:ea typeface="Crimson Text"/>
                <a:cs typeface="Times New Roman" pitchFamily="18" charset="0"/>
                <a:sym typeface="Crimson Text"/>
              </a:rPr>
              <a:t>	As per the instructions to try something of our own, we used the Active contour 	model 	to 	improve the segmented image.</a:t>
            </a:r>
          </a:p>
          <a:p>
            <a:pPr lvl="0"/>
            <a:endParaRPr lang="en-US" dirty="0">
              <a:latin typeface="Times New Roman" pitchFamily="18" charset="0"/>
              <a:ea typeface="Crimson Text"/>
              <a:cs typeface="Times New Roman" pitchFamily="18" charset="0"/>
              <a:sym typeface="Crimson Text"/>
            </a:endParaRPr>
          </a:p>
          <a:p>
            <a:pPr lvl="0"/>
            <a:r>
              <a:rPr lang="en-US" dirty="0">
                <a:latin typeface="Times New Roman" pitchFamily="18" charset="0"/>
                <a:ea typeface="Crimson Text"/>
                <a:cs typeface="Times New Roman" pitchFamily="18" charset="0"/>
                <a:sym typeface="Crimson Text"/>
              </a:rPr>
              <a:t> </a:t>
            </a:r>
          </a:p>
          <a:p>
            <a:endParaRPr lang="en-US" dirty="0">
              <a:latin typeface="Times New Roman" pitchFamily="18" charset="0"/>
              <a:ea typeface="Crimson Text"/>
              <a:cs typeface="Times New Roman" pitchFamily="18" charset="0"/>
              <a:sym typeface="Crimson Text"/>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19021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IMPLEMENTATION &amp; DESIGN (4 PAGES)</a:t>
            </a:r>
            <a:endParaRPr lang="en-IN" sz="2800" b="1" dirty="0">
              <a:solidFill>
                <a:schemeClr val="bg1"/>
              </a:solidFill>
              <a:latin typeface="Cambria" panose="02040503050406030204" pitchFamily="18" charset="0"/>
            </a:endParaRPr>
          </a:p>
        </p:txBody>
      </p:sp>
      <p:sp>
        <p:nvSpPr>
          <p:cNvPr id="6" name="Rectangle 5"/>
          <p:cNvSpPr/>
          <p:nvPr/>
        </p:nvSpPr>
        <p:spPr>
          <a:xfrm>
            <a:off x="319790" y="671289"/>
            <a:ext cx="11567410" cy="6647974"/>
          </a:xfrm>
          <a:prstGeom prst="rect">
            <a:avLst/>
          </a:prstGeom>
        </p:spPr>
        <p:txBody>
          <a:bodyPr wrap="square">
            <a:spAutoFit/>
          </a:bodyPr>
          <a:lstStyle/>
          <a:p>
            <a:pPr lvl="0"/>
            <a:r>
              <a:rPr lang="en-US" sz="4400" dirty="0">
                <a:latin typeface="Times New Roman" pitchFamily="18" charset="0"/>
                <a:ea typeface="Crimson Text"/>
                <a:cs typeface="Times New Roman" pitchFamily="18" charset="0"/>
                <a:sym typeface="Crimson Text"/>
              </a:rPr>
              <a:t>System Design</a:t>
            </a:r>
          </a:p>
          <a:p>
            <a:pPr lvl="0"/>
            <a:endParaRPr lang="en-US" sz="3000" dirty="0">
              <a:latin typeface="Times New Roman" pitchFamily="18" charset="0"/>
              <a:ea typeface="Crimson Text"/>
              <a:cs typeface="Times New Roman" pitchFamily="18" charset="0"/>
              <a:sym typeface="Crimson Text"/>
            </a:endParaRPr>
          </a:p>
          <a:p>
            <a:pPr lvl="0"/>
            <a:r>
              <a:rPr lang="en-US" sz="3200" dirty="0">
                <a:latin typeface="Times New Roman" pitchFamily="18" charset="0"/>
                <a:ea typeface="Crimson Text"/>
                <a:cs typeface="Times New Roman" pitchFamily="18" charset="0"/>
                <a:sym typeface="Crimson Text"/>
              </a:rPr>
              <a:t>Image Enhancement</a:t>
            </a:r>
          </a:p>
          <a:p>
            <a:pPr lvl="1"/>
            <a:r>
              <a:rPr lang="en-US" sz="2000" dirty="0">
                <a:latin typeface="Times New Roman" pitchFamily="18" charset="0"/>
                <a:ea typeface="Crimson Text"/>
                <a:cs typeface="Times New Roman" pitchFamily="18" charset="0"/>
                <a:sym typeface="Crimson Text"/>
              </a:rPr>
              <a:t>We try to enhance the original image by applying the Otsu’s method on the image. The result gives minimum combines spread and maximum inter class variance.</a:t>
            </a:r>
          </a:p>
          <a:p>
            <a:pPr lvl="0"/>
            <a:r>
              <a:rPr lang="en-US" sz="3200" dirty="0">
                <a:latin typeface="Times New Roman" pitchFamily="18" charset="0"/>
                <a:ea typeface="Crimson Text"/>
                <a:cs typeface="Times New Roman" pitchFamily="18" charset="0"/>
                <a:sym typeface="Crimson Text"/>
              </a:rPr>
              <a:t>Image Input</a:t>
            </a:r>
          </a:p>
          <a:p>
            <a:pPr lvl="1"/>
            <a:r>
              <a:rPr lang="en-US" sz="2000" dirty="0">
                <a:latin typeface="Times New Roman" pitchFamily="18" charset="0"/>
                <a:ea typeface="Crimson Text"/>
                <a:cs typeface="Times New Roman" pitchFamily="18" charset="0"/>
                <a:sym typeface="Crimson Text"/>
              </a:rPr>
              <a:t>Take the input image for further processing. This is the image of the MRI of the liver. It is on this image that we have to classify whether </a:t>
            </a:r>
            <a:r>
              <a:rPr lang="en-US" sz="2000" dirty="0" err="1">
                <a:latin typeface="Times New Roman" pitchFamily="18" charset="0"/>
                <a:ea typeface="Crimson Text"/>
                <a:cs typeface="Times New Roman" pitchFamily="18" charset="0"/>
                <a:sym typeface="Crimson Text"/>
              </a:rPr>
              <a:t>tumour</a:t>
            </a:r>
            <a:r>
              <a:rPr lang="en-US" sz="2000" dirty="0">
                <a:latin typeface="Times New Roman" pitchFamily="18" charset="0"/>
                <a:ea typeface="Crimson Text"/>
                <a:cs typeface="Times New Roman" pitchFamily="18" charset="0"/>
                <a:sym typeface="Crimson Text"/>
              </a:rPr>
              <a:t> is present or not.</a:t>
            </a:r>
            <a:endParaRPr lang="en-US" sz="1600" dirty="0">
              <a:latin typeface="Times New Roman" pitchFamily="18" charset="0"/>
              <a:ea typeface="Crimson Text"/>
              <a:cs typeface="Times New Roman" pitchFamily="18" charset="0"/>
              <a:sym typeface="Crimson Text"/>
            </a:endParaRPr>
          </a:p>
          <a:p>
            <a:pPr lvl="0"/>
            <a:r>
              <a:rPr lang="en-US" sz="3200" dirty="0">
                <a:latin typeface="Times New Roman" pitchFamily="18" charset="0"/>
                <a:ea typeface="Crimson Text"/>
                <a:cs typeface="Times New Roman" pitchFamily="18" charset="0"/>
                <a:sym typeface="Crimson Text"/>
              </a:rPr>
              <a:t>Image Segmentation</a:t>
            </a:r>
          </a:p>
          <a:p>
            <a:pPr lvl="1"/>
            <a:r>
              <a:rPr lang="en-US" sz="2000" dirty="0">
                <a:latin typeface="Times New Roman" pitchFamily="18" charset="0"/>
                <a:ea typeface="Crimson Text"/>
                <a:cs typeface="Times New Roman" pitchFamily="18" charset="0"/>
                <a:sym typeface="Crimson Text"/>
              </a:rPr>
              <a:t>Watershed algorithm is applied using </a:t>
            </a:r>
            <a:r>
              <a:rPr lang="en-US" sz="2000" dirty="0" err="1">
                <a:latin typeface="Times New Roman" pitchFamily="18" charset="0"/>
                <a:ea typeface="Crimson Text"/>
                <a:cs typeface="Times New Roman" pitchFamily="18" charset="0"/>
                <a:sym typeface="Crimson Text"/>
              </a:rPr>
              <a:t>OpenCV</a:t>
            </a:r>
            <a:r>
              <a:rPr lang="en-US" sz="2000" dirty="0">
                <a:latin typeface="Times New Roman" pitchFamily="18" charset="0"/>
                <a:ea typeface="Crimson Text"/>
                <a:cs typeface="Times New Roman" pitchFamily="18" charset="0"/>
                <a:sym typeface="Crimson Text"/>
              </a:rPr>
              <a:t> and further MATLAB,  to segment the image easily. This can be compared with the region growing technique. We aim to apply the genetic algorithm as well.</a:t>
            </a:r>
          </a:p>
          <a:p>
            <a:pPr marL="6350" lvl="1"/>
            <a:r>
              <a:rPr lang="en-US" sz="3200" dirty="0">
                <a:latin typeface="Times New Roman" pitchFamily="18" charset="0"/>
                <a:ea typeface="Crimson Text"/>
                <a:cs typeface="Times New Roman" pitchFamily="18" charset="0"/>
                <a:sym typeface="Crimson Text"/>
              </a:rPr>
              <a:t>Feature Extraction</a:t>
            </a:r>
          </a:p>
          <a:p>
            <a:pPr lvl="0"/>
            <a:r>
              <a:rPr lang="en-US" sz="2000" dirty="0">
                <a:latin typeface="Times New Roman" pitchFamily="18" charset="0"/>
                <a:ea typeface="Crimson Text"/>
                <a:cs typeface="Times New Roman" pitchFamily="18" charset="0"/>
                <a:sym typeface="Crimson Text"/>
              </a:rPr>
              <a:t>	We extract various features from the image using techniques like Principal component 	analysis and 	so on..</a:t>
            </a:r>
          </a:p>
          <a:p>
            <a:pPr lvl="0"/>
            <a:endParaRPr lang="en-US" sz="1400" dirty="0">
              <a:latin typeface="Times New Roman" pitchFamily="18" charset="0"/>
              <a:ea typeface="Crimson Text"/>
              <a:cs typeface="Times New Roman" pitchFamily="18" charset="0"/>
              <a:sym typeface="Crimson Text"/>
            </a:endParaRPr>
          </a:p>
          <a:p>
            <a:pPr lvl="1"/>
            <a:endParaRPr lang="en-US" sz="1400" dirty="0">
              <a:latin typeface="Times New Roman" pitchFamily="18" charset="0"/>
              <a:ea typeface="Crimson Text"/>
              <a:cs typeface="Times New Roman" pitchFamily="18" charset="0"/>
              <a:sym typeface="Crimson Text"/>
            </a:endParaRPr>
          </a:p>
          <a:p>
            <a:pPr lvl="1"/>
            <a:endParaRPr lang="en-US" dirty="0">
              <a:latin typeface="Times New Roman" pitchFamily="18" charset="0"/>
              <a:ea typeface="Crimson Text"/>
              <a:cs typeface="Times New Roman" pitchFamily="18" charset="0"/>
              <a:sym typeface="Crimson Text"/>
            </a:endParaRPr>
          </a:p>
          <a:p>
            <a:pPr lvl="1"/>
            <a:endParaRPr lang="en-US" dirty="0">
              <a:latin typeface="Times New Roman" pitchFamily="18" charset="0"/>
              <a:ea typeface="Crimson Text"/>
              <a:cs typeface="Times New Roman" pitchFamily="18" charset="0"/>
              <a:sym typeface="Crimson Text"/>
            </a:endParaRPr>
          </a:p>
        </p:txBody>
      </p:sp>
    </p:spTree>
    <p:extLst>
      <p:ext uri="{BB962C8B-B14F-4D97-AF65-F5344CB8AC3E}">
        <p14:creationId xmlns:p14="http://schemas.microsoft.com/office/powerpoint/2010/main" val="1019021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IMPLEMENTATION &amp; DESIGN (4 PAGES)</a:t>
            </a:r>
            <a:endParaRPr lang="en-IN" sz="2800" b="1" dirty="0">
              <a:solidFill>
                <a:schemeClr val="bg1"/>
              </a:solidFill>
              <a:latin typeface="Cambria" panose="02040503050406030204" pitchFamily="18" charset="0"/>
            </a:endParaRPr>
          </a:p>
        </p:txBody>
      </p:sp>
      <p:sp>
        <p:nvSpPr>
          <p:cNvPr id="6" name="Rectangle 5"/>
          <p:cNvSpPr/>
          <p:nvPr/>
        </p:nvSpPr>
        <p:spPr>
          <a:xfrm>
            <a:off x="424721" y="694254"/>
            <a:ext cx="11327568" cy="6894195"/>
          </a:xfrm>
          <a:prstGeom prst="rect">
            <a:avLst/>
          </a:prstGeom>
        </p:spPr>
        <p:txBody>
          <a:bodyPr wrap="square">
            <a:spAutoFit/>
          </a:bodyPr>
          <a:lstStyle/>
          <a:p>
            <a:pPr lvl="0"/>
            <a:r>
              <a:rPr lang="en-US" sz="3000" dirty="0">
                <a:latin typeface="Times New Roman" pitchFamily="18" charset="0"/>
                <a:ea typeface="Crimson Text"/>
                <a:cs typeface="Times New Roman" pitchFamily="18" charset="0"/>
                <a:sym typeface="Crimson Text"/>
              </a:rPr>
              <a:t>Image classification</a:t>
            </a:r>
          </a:p>
          <a:p>
            <a:pPr lvl="1"/>
            <a:r>
              <a:rPr lang="en-US" dirty="0">
                <a:latin typeface="Times New Roman" pitchFamily="18" charset="0"/>
                <a:ea typeface="Crimson Text"/>
                <a:cs typeface="Times New Roman" pitchFamily="18" charset="0"/>
                <a:sym typeface="Crimson Text"/>
              </a:rPr>
              <a:t>This is based on applying the K-Means clustering and </a:t>
            </a:r>
            <a:r>
              <a:rPr lang="en-US" dirty="0" err="1">
                <a:latin typeface="Times New Roman" pitchFamily="18" charset="0"/>
                <a:ea typeface="Crimson Text"/>
                <a:cs typeface="Times New Roman" pitchFamily="18" charset="0"/>
                <a:sym typeface="Crimson Text"/>
              </a:rPr>
              <a:t>Haar</a:t>
            </a:r>
            <a:r>
              <a:rPr lang="en-US" dirty="0">
                <a:latin typeface="Times New Roman" pitchFamily="18" charset="0"/>
                <a:ea typeface="Crimson Text"/>
                <a:cs typeface="Times New Roman" pitchFamily="18" charset="0"/>
                <a:sym typeface="Crimson Text"/>
              </a:rPr>
              <a:t> Wavelet transform to detect whether the cell is benign or malignant.</a:t>
            </a:r>
          </a:p>
          <a:p>
            <a:pPr marL="0" lvl="1"/>
            <a:r>
              <a:rPr lang="en-US" sz="3000" dirty="0">
                <a:latin typeface="Times New Roman" pitchFamily="18" charset="0"/>
                <a:ea typeface="Crimson Text"/>
                <a:cs typeface="Times New Roman" pitchFamily="18" charset="0"/>
                <a:sym typeface="Crimson Text"/>
              </a:rPr>
              <a:t>Result Obtained</a:t>
            </a:r>
          </a:p>
          <a:p>
            <a:pPr lvl="1"/>
            <a:r>
              <a:rPr lang="en-US" dirty="0">
                <a:latin typeface="Times New Roman" pitchFamily="18" charset="0"/>
                <a:ea typeface="Crimson Text"/>
                <a:cs typeface="Times New Roman" pitchFamily="18" charset="0"/>
                <a:sym typeface="Crimson Text"/>
              </a:rPr>
              <a:t>We then superimpose the extracted features in case of Malignant, so that the </a:t>
            </a:r>
            <a:r>
              <a:rPr lang="en-US" dirty="0" err="1">
                <a:latin typeface="Times New Roman" pitchFamily="18" charset="0"/>
                <a:ea typeface="Crimson Text"/>
                <a:cs typeface="Times New Roman" pitchFamily="18" charset="0"/>
                <a:sym typeface="Crimson Text"/>
              </a:rPr>
              <a:t>tumour</a:t>
            </a:r>
            <a:r>
              <a:rPr lang="en-US" dirty="0">
                <a:latin typeface="Times New Roman" pitchFamily="18" charset="0"/>
                <a:ea typeface="Crimson Text"/>
                <a:cs typeface="Times New Roman" pitchFamily="18" charset="0"/>
                <a:sym typeface="Crimson Text"/>
              </a:rPr>
              <a:t> can be identified or visualized easily.</a:t>
            </a:r>
          </a:p>
          <a:p>
            <a:pPr lvl="1"/>
            <a:endParaRPr lang="en-US" sz="1400" dirty="0">
              <a:latin typeface="Times New Roman" pitchFamily="18" charset="0"/>
              <a:ea typeface="Crimson Text"/>
              <a:cs typeface="Times New Roman" pitchFamily="18" charset="0"/>
              <a:sym typeface="Crimson Text"/>
            </a:endParaRPr>
          </a:p>
          <a:p>
            <a:pPr lvl="0"/>
            <a:r>
              <a:rPr lang="en-US" sz="3600" dirty="0">
                <a:latin typeface="Times New Roman" pitchFamily="18" charset="0"/>
                <a:ea typeface="Crimson Text"/>
                <a:cs typeface="Times New Roman" pitchFamily="18" charset="0"/>
                <a:sym typeface="Crimson Text"/>
              </a:rPr>
              <a:t>Software Details</a:t>
            </a:r>
          </a:p>
          <a:p>
            <a:pPr lvl="0"/>
            <a:r>
              <a:rPr lang="en-US" dirty="0">
                <a:latin typeface="Times New Roman" pitchFamily="18" charset="0"/>
                <a:ea typeface="Crimson Text"/>
                <a:cs typeface="Times New Roman" pitchFamily="18" charset="0"/>
                <a:sym typeface="Crimson Text"/>
              </a:rPr>
              <a:t>Following will the software details for the same:</a:t>
            </a:r>
          </a:p>
          <a:p>
            <a:pPr marL="342900" lvl="0" indent="-342900">
              <a:buFont typeface="+mj-lt"/>
              <a:buAutoNum type="arabicPeriod"/>
            </a:pPr>
            <a:endParaRPr lang="en-US" sz="2000" dirty="0">
              <a:latin typeface="Times New Roman" pitchFamily="18" charset="0"/>
              <a:ea typeface="Crimson Text"/>
              <a:cs typeface="Times New Roman" pitchFamily="18" charset="0"/>
              <a:sym typeface="Crimson Text"/>
            </a:endParaRPr>
          </a:p>
          <a:p>
            <a:pPr marL="342900" lvl="0" indent="-342900">
              <a:lnSpc>
                <a:spcPct val="150000"/>
              </a:lnSpc>
              <a:buFont typeface="+mj-lt"/>
              <a:buAutoNum type="arabicPeriod"/>
            </a:pPr>
            <a:r>
              <a:rPr lang="en-US" sz="2000" dirty="0">
                <a:latin typeface="Times New Roman" pitchFamily="18" charset="0"/>
                <a:ea typeface="Crimson Text"/>
                <a:cs typeface="Times New Roman" pitchFamily="18" charset="0"/>
                <a:sym typeface="Crimson Text"/>
              </a:rPr>
              <a:t>Python </a:t>
            </a:r>
            <a:r>
              <a:rPr lang="en-US" sz="2000" dirty="0" err="1">
                <a:latin typeface="Times New Roman" pitchFamily="18" charset="0"/>
                <a:ea typeface="Crimson Text"/>
                <a:cs typeface="Times New Roman" pitchFamily="18" charset="0"/>
                <a:sym typeface="Crimson Text"/>
              </a:rPr>
              <a:t>OpenCV</a:t>
            </a:r>
            <a:endParaRPr lang="en-US" sz="2000" dirty="0">
              <a:latin typeface="Times New Roman" pitchFamily="18" charset="0"/>
              <a:ea typeface="Crimson Text"/>
              <a:cs typeface="Times New Roman" pitchFamily="18" charset="0"/>
              <a:sym typeface="Crimson Text"/>
            </a:endParaRPr>
          </a:p>
          <a:p>
            <a:pPr marL="342900" lvl="0" indent="-342900">
              <a:lnSpc>
                <a:spcPct val="150000"/>
              </a:lnSpc>
              <a:buFont typeface="+mj-lt"/>
              <a:buAutoNum type="arabicPeriod"/>
            </a:pPr>
            <a:r>
              <a:rPr lang="en-US" sz="2000" dirty="0">
                <a:latin typeface="Times New Roman" pitchFamily="18" charset="0"/>
                <a:ea typeface="Crimson Text"/>
                <a:cs typeface="Times New Roman" pitchFamily="18" charset="0"/>
                <a:sym typeface="Crimson Text"/>
              </a:rPr>
              <a:t>MATLAB</a:t>
            </a:r>
          </a:p>
          <a:p>
            <a:pPr marL="342900" lvl="0" indent="-342900">
              <a:lnSpc>
                <a:spcPct val="150000"/>
              </a:lnSpc>
              <a:buFont typeface="+mj-lt"/>
              <a:buAutoNum type="arabicPeriod"/>
            </a:pPr>
            <a:r>
              <a:rPr lang="en-US" sz="2000" dirty="0">
                <a:latin typeface="Times New Roman" pitchFamily="18" charset="0"/>
                <a:ea typeface="Crimson Text"/>
                <a:cs typeface="Times New Roman" pitchFamily="18" charset="0"/>
                <a:sym typeface="Crimson Text"/>
              </a:rPr>
              <a:t>Python Flask (Later Implementation)</a:t>
            </a:r>
          </a:p>
          <a:p>
            <a:pPr marL="342900" lvl="0" indent="-342900">
              <a:lnSpc>
                <a:spcPct val="150000"/>
              </a:lnSpc>
              <a:buFont typeface="+mj-lt"/>
              <a:buAutoNum type="arabicPeriod"/>
            </a:pPr>
            <a:r>
              <a:rPr lang="en-US" sz="2000" dirty="0">
                <a:latin typeface="Times New Roman" pitchFamily="18" charset="0"/>
                <a:ea typeface="Crimson Text"/>
                <a:cs typeface="Times New Roman" pitchFamily="18" charset="0"/>
                <a:sym typeface="Crimson Text"/>
              </a:rPr>
              <a:t>Google cloud (For training the model)</a:t>
            </a:r>
          </a:p>
          <a:p>
            <a:pPr marL="342900" lvl="0" indent="-342900">
              <a:lnSpc>
                <a:spcPct val="150000"/>
              </a:lnSpc>
              <a:buFont typeface="+mj-lt"/>
              <a:buAutoNum type="arabicPeriod"/>
            </a:pPr>
            <a:r>
              <a:rPr lang="en-US" sz="2000" dirty="0">
                <a:latin typeface="Times New Roman" pitchFamily="18" charset="0"/>
                <a:ea typeface="Crimson Text"/>
                <a:cs typeface="Times New Roman" pitchFamily="18" charset="0"/>
                <a:sym typeface="Crimson Text"/>
              </a:rPr>
              <a:t>Any web based service for hosting.(AWS </a:t>
            </a:r>
            <a:r>
              <a:rPr lang="en-US" sz="2000" dirty="0" err="1">
                <a:latin typeface="Times New Roman" pitchFamily="18" charset="0"/>
                <a:ea typeface="Crimson Text"/>
                <a:cs typeface="Times New Roman" pitchFamily="18" charset="0"/>
                <a:sym typeface="Crimson Text"/>
              </a:rPr>
              <a:t>ambda</a:t>
            </a:r>
            <a:r>
              <a:rPr lang="en-US" sz="2000" dirty="0">
                <a:latin typeface="Times New Roman" pitchFamily="18" charset="0"/>
                <a:ea typeface="Crimson Text"/>
                <a:cs typeface="Times New Roman" pitchFamily="18" charset="0"/>
                <a:sym typeface="Crimson Text"/>
              </a:rPr>
              <a:t>, </a:t>
            </a:r>
            <a:r>
              <a:rPr lang="en-US" sz="2000" dirty="0" err="1">
                <a:latin typeface="Times New Roman" pitchFamily="18" charset="0"/>
                <a:ea typeface="Crimson Text"/>
                <a:cs typeface="Times New Roman" pitchFamily="18" charset="0"/>
                <a:sym typeface="Crimson Text"/>
              </a:rPr>
              <a:t>GCloud</a:t>
            </a:r>
            <a:r>
              <a:rPr lang="en-US" sz="2000" dirty="0">
                <a:latin typeface="Times New Roman" pitchFamily="18" charset="0"/>
                <a:ea typeface="Crimson Text"/>
                <a:cs typeface="Times New Roman" pitchFamily="18" charset="0"/>
                <a:sym typeface="Crimson Text"/>
              </a:rPr>
              <a:t> Later implementation)</a:t>
            </a:r>
          </a:p>
          <a:p>
            <a:pPr marL="342900" lvl="0" indent="-342900">
              <a:buFont typeface="+mj-lt"/>
              <a:buAutoNum type="arabicPeriod"/>
            </a:pPr>
            <a:endParaRPr lang="en-US" sz="2000" dirty="0">
              <a:latin typeface="Times New Roman" pitchFamily="18" charset="0"/>
              <a:ea typeface="Crimson Text"/>
              <a:cs typeface="Times New Roman" pitchFamily="18" charset="0"/>
              <a:sym typeface="Crimson Text"/>
            </a:endParaRPr>
          </a:p>
          <a:p>
            <a:pPr lvl="1"/>
            <a:endParaRPr lang="en-US" sz="2000" dirty="0">
              <a:latin typeface="Times New Roman" pitchFamily="18" charset="0"/>
              <a:ea typeface="Crimson Text"/>
              <a:cs typeface="Times New Roman" pitchFamily="18" charset="0"/>
              <a:sym typeface="Crimson Text"/>
            </a:endParaRPr>
          </a:p>
          <a:p>
            <a:pPr lvl="1"/>
            <a:endParaRPr lang="en-US" dirty="0">
              <a:latin typeface="Crimson Text"/>
              <a:ea typeface="Crimson Text"/>
              <a:cs typeface="Crimson Text"/>
              <a:sym typeface="Crimson Text"/>
            </a:endParaRPr>
          </a:p>
        </p:txBody>
      </p:sp>
    </p:spTree>
    <p:extLst>
      <p:ext uri="{BB962C8B-B14F-4D97-AF65-F5344CB8AC3E}">
        <p14:creationId xmlns:p14="http://schemas.microsoft.com/office/powerpoint/2010/main" val="1019021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IMPLEMENTATION &amp; DESIGN (4 PAGES)</a:t>
            </a:r>
            <a:endParaRPr lang="en-IN" sz="2800" b="1" dirty="0">
              <a:solidFill>
                <a:schemeClr val="bg1"/>
              </a:solidFill>
              <a:latin typeface="Cambria" panose="02040503050406030204" pitchFamily="18" charset="0"/>
            </a:endParaRPr>
          </a:p>
        </p:txBody>
      </p:sp>
      <p:sp>
        <p:nvSpPr>
          <p:cNvPr id="6" name="Rectangle 5"/>
          <p:cNvSpPr/>
          <p:nvPr/>
        </p:nvSpPr>
        <p:spPr>
          <a:xfrm>
            <a:off x="574622" y="763781"/>
            <a:ext cx="10772931" cy="5016758"/>
          </a:xfrm>
          <a:prstGeom prst="rect">
            <a:avLst/>
          </a:prstGeom>
        </p:spPr>
        <p:txBody>
          <a:bodyPr wrap="square">
            <a:spAutoFit/>
          </a:bodyPr>
          <a:lstStyle/>
          <a:p>
            <a:pPr lvl="0"/>
            <a:r>
              <a:rPr lang="en-US" sz="4000" dirty="0">
                <a:latin typeface="Times New Roman" pitchFamily="18" charset="0"/>
                <a:ea typeface="Crimson Text"/>
                <a:cs typeface="Times New Roman" pitchFamily="18" charset="0"/>
                <a:sym typeface="Crimson Text"/>
              </a:rPr>
              <a:t>Dataset details....</a:t>
            </a:r>
          </a:p>
          <a:p>
            <a:pPr lvl="0"/>
            <a:r>
              <a:rPr lang="en-US" sz="2000" b="1" dirty="0">
                <a:latin typeface="Times New Roman" pitchFamily="18" charset="0"/>
                <a:cs typeface="Times New Roman" pitchFamily="18" charset="0"/>
              </a:rPr>
              <a:t>The datasets are obtained from </a:t>
            </a:r>
            <a:r>
              <a:rPr lang="en-US" sz="2000" b="1" dirty="0" err="1">
                <a:latin typeface="Times New Roman" pitchFamily="18" charset="0"/>
                <a:cs typeface="Times New Roman" pitchFamily="18" charset="0"/>
              </a:rPr>
              <a:t>google</a:t>
            </a:r>
            <a:r>
              <a:rPr lang="en-US" sz="2000" b="1" dirty="0">
                <a:latin typeface="Times New Roman" pitchFamily="18" charset="0"/>
                <a:cs typeface="Times New Roman" pitchFamily="18" charset="0"/>
              </a:rPr>
              <a:t> and the sources below.</a:t>
            </a:r>
          </a:p>
          <a:p>
            <a:pPr lvl="0"/>
            <a:endParaRPr lang="en-US" sz="2000" b="1" dirty="0">
              <a:latin typeface="Times New Roman" pitchFamily="18" charset="0"/>
              <a:cs typeface="Times New Roman" pitchFamily="18" charset="0"/>
            </a:endParaRPr>
          </a:p>
          <a:p>
            <a:pPr marL="533400" lvl="0" indent="-457200">
              <a:lnSpc>
                <a:spcPct val="150000"/>
              </a:lnSpc>
              <a:spcBef>
                <a:spcPts val="1200"/>
              </a:spcBef>
              <a:buClr>
                <a:schemeClr val="tx1"/>
              </a:buClr>
              <a:buSzPts val="2400"/>
              <a:buFont typeface="+mj-lt"/>
              <a:buAutoNum type="arabicPeriod"/>
            </a:pPr>
            <a:r>
              <a:rPr lang="en-US" sz="2400" u="sng" dirty="0">
                <a:hlinkClick r:id="rId3"/>
              </a:rPr>
              <a:t>https://www.ncbi.nlm.nih.gov/pmc/articles/PMC3462338/</a:t>
            </a:r>
            <a:endParaRPr lang="en-US" sz="2400" dirty="0"/>
          </a:p>
          <a:p>
            <a:pPr marL="533400" lvl="0" indent="-457200">
              <a:lnSpc>
                <a:spcPct val="150000"/>
              </a:lnSpc>
              <a:buClr>
                <a:schemeClr val="tx1"/>
              </a:buClr>
              <a:buSzPts val="2400"/>
              <a:buFont typeface="+mj-lt"/>
              <a:buAutoNum type="arabicPeriod"/>
            </a:pPr>
            <a:r>
              <a:rPr lang="en-US" sz="2400" u="sng" dirty="0">
                <a:hlinkClick r:id="rId4"/>
              </a:rPr>
              <a:t>https://www.ncbi.nlm.nih.gov/pmc/articles/PMC5901158/</a:t>
            </a:r>
            <a:endParaRPr lang="en-US" sz="2400" dirty="0"/>
          </a:p>
          <a:p>
            <a:pPr marL="533400" lvl="0" indent="-457200">
              <a:lnSpc>
                <a:spcPct val="150000"/>
              </a:lnSpc>
              <a:buClr>
                <a:schemeClr val="tx1"/>
              </a:buClr>
              <a:buSzPts val="2400"/>
              <a:buFont typeface="+mj-lt"/>
              <a:buAutoNum type="arabicPeriod"/>
            </a:pPr>
            <a:r>
              <a:rPr lang="en-US" sz="2400" u="sng" dirty="0">
                <a:hlinkClick r:id="rId5"/>
              </a:rPr>
              <a:t>https://www.medscape.org/noscan/slideshow/757240</a:t>
            </a:r>
            <a:endParaRPr lang="en-US" sz="2400" dirty="0"/>
          </a:p>
          <a:p>
            <a:pPr marL="533400" lvl="0" indent="-457200">
              <a:lnSpc>
                <a:spcPct val="150000"/>
              </a:lnSpc>
              <a:buClr>
                <a:schemeClr val="tx1"/>
              </a:buClr>
              <a:buSzPts val="2400"/>
              <a:buFont typeface="+mj-lt"/>
              <a:buAutoNum type="arabicPeriod"/>
            </a:pPr>
            <a:r>
              <a:rPr lang="en-US" sz="2400" u="sng" dirty="0">
                <a:hlinkClick r:id="rId6"/>
              </a:rPr>
              <a:t>https://pdfs.semanticscholar.org/50d1/9cb312b91a7f9be0112e96dbb380ea5f5790.pdf</a:t>
            </a:r>
            <a:br>
              <a:rPr lang="en-US" sz="2000" dirty="0"/>
            </a:br>
            <a:endParaRPr lang="en-US" sz="2000" dirty="0"/>
          </a:p>
          <a:p>
            <a:pPr lvl="0"/>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019021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RESULTS &amp; OBSERVATIONS </a:t>
            </a:r>
            <a:endParaRPr lang="en-IN" sz="2800" b="1" dirty="0">
              <a:solidFill>
                <a:schemeClr val="bg1"/>
              </a:solidFill>
              <a:latin typeface="Cambria" panose="02040503050406030204" pitchFamily="18" charset="0"/>
            </a:endParaRPr>
          </a:p>
        </p:txBody>
      </p:sp>
      <p:sp>
        <p:nvSpPr>
          <p:cNvPr id="6" name="Rectangle 5"/>
          <p:cNvSpPr/>
          <p:nvPr/>
        </p:nvSpPr>
        <p:spPr>
          <a:xfrm>
            <a:off x="224852" y="581829"/>
            <a:ext cx="11347553" cy="5909310"/>
          </a:xfrm>
          <a:prstGeom prst="rect">
            <a:avLst/>
          </a:prstGeom>
        </p:spPr>
        <p:txBody>
          <a:bodyPr wrap="square">
            <a:spAutoFit/>
          </a:bodyPr>
          <a:lstStyle/>
          <a:p>
            <a:r>
              <a:rPr lang="en-US" sz="2000" dirty="0">
                <a:latin typeface="Times New Roman" pitchFamily="18" charset="0"/>
                <a:cs typeface="Times New Roman" pitchFamily="18" charset="0"/>
              </a:rPr>
              <a:t>Results and observations in liver cancer detection using image processing can vary depending on the specific algorithms and techniques employed. However, here are some common outcomes and observations in this field:</a:t>
            </a:r>
          </a:p>
          <a:p>
            <a:endParaRPr lang="en-US" dirty="0"/>
          </a:p>
          <a:p>
            <a:r>
              <a:rPr lang="en-US" sz="2000" dirty="0">
                <a:latin typeface="Times New Roman" pitchFamily="18" charset="0"/>
                <a:cs typeface="Times New Roman" pitchFamily="18" charset="0"/>
              </a:rPr>
              <a:t>Tumor Localization: Image processing techniques can accurately locate and segment tumors within the liver. This helps in identifying the precise location and extent of the tumor for further analysis and treatment planning.</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Tumor Classification: By analyzing the characteristics of the tumor, such as shape, size, and texture, image processing algorithms can classify liver tumors into different categories, such as </a:t>
            </a:r>
            <a:r>
              <a:rPr lang="en-US" sz="2000" dirty="0" err="1">
                <a:latin typeface="Times New Roman" pitchFamily="18" charset="0"/>
                <a:cs typeface="Times New Roman" pitchFamily="18" charset="0"/>
              </a:rPr>
              <a:t>hepatocellular</a:t>
            </a:r>
            <a:r>
              <a:rPr lang="en-US" sz="2000" dirty="0">
                <a:latin typeface="Times New Roman" pitchFamily="18" charset="0"/>
                <a:cs typeface="Times New Roman" pitchFamily="18" charset="0"/>
              </a:rPr>
              <a:t> carcinoma (HCC), </a:t>
            </a:r>
            <a:r>
              <a:rPr lang="en-US" sz="2000" dirty="0" err="1">
                <a:latin typeface="Times New Roman" pitchFamily="18" charset="0"/>
                <a:cs typeface="Times New Roman" pitchFamily="18" charset="0"/>
              </a:rPr>
              <a:t>cholangiocarcinoma</a:t>
            </a:r>
            <a:r>
              <a:rPr lang="en-US" sz="2000" dirty="0">
                <a:latin typeface="Times New Roman" pitchFamily="18" charset="0"/>
                <a:cs typeface="Times New Roman" pitchFamily="18" charset="0"/>
              </a:rPr>
              <a:t>, or metastatic liver cancer.</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Feature Extraction: Image processing methods can extract various quantitative features from the tumor region, such as intensity values, texture features, or shape descriptors. These features provide valuable information about the tumor's properties and can aid in diagnosis and prognosis.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Differential Diagnosis: Image processing algorithms can compare liver tumor images with a database of known patterns to differentiate between benign and malignant tumors. This helps in distinguishing cancerous lesions from non-cancerous ones, improving diagnostic accuracy.</a:t>
            </a:r>
          </a:p>
        </p:txBody>
      </p:sp>
    </p:spTree>
    <p:extLst>
      <p:ext uri="{BB962C8B-B14F-4D97-AF65-F5344CB8AC3E}">
        <p14:creationId xmlns:p14="http://schemas.microsoft.com/office/powerpoint/2010/main" val="1019021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RESULTS &amp; OBSERVATIONS </a:t>
            </a:r>
            <a:endParaRPr lang="en-IN" sz="2800" b="1" dirty="0">
              <a:solidFill>
                <a:schemeClr val="bg1"/>
              </a:solidFill>
              <a:latin typeface="Cambria" panose="02040503050406030204" pitchFamily="18" charset="0"/>
            </a:endParaRPr>
          </a:p>
        </p:txBody>
      </p:sp>
      <p:sp>
        <p:nvSpPr>
          <p:cNvPr id="6" name="Rectangle 5"/>
          <p:cNvSpPr/>
          <p:nvPr/>
        </p:nvSpPr>
        <p:spPr>
          <a:xfrm>
            <a:off x="289808" y="567237"/>
            <a:ext cx="10503109" cy="3785652"/>
          </a:xfrm>
          <a:prstGeom prst="rect">
            <a:avLst/>
          </a:prstGeom>
        </p:spPr>
        <p:txBody>
          <a:bodyPr wrap="square">
            <a:spAutoFit/>
          </a:bodyPr>
          <a:lstStyle/>
          <a:p>
            <a:r>
              <a:rPr lang="en-US" sz="2000" dirty="0">
                <a:latin typeface="Times New Roman" pitchFamily="18" charset="0"/>
                <a:cs typeface="Times New Roman" pitchFamily="18" charset="0"/>
              </a:rPr>
              <a:t>Treatment Response Assessment: Image processing techniques enable the monitoring of tumor response to treatment. By comparing pre- and post-treatment images, changes in tumor size, shape, and enhancement patterns can be analyzed to assess the effectiveness of therapy.</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Computer-Aided Diagnosis: Image processing algorithms can assist radiologists by providing a second opinion or highlighting suspicious areas that may have been missed. This helps in reducing subjectivity and increasing the accuracy of liver cancer diagnosis.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It's important to note that the effectiveness of liver cancer detection using image processing depends on the quality of the medical images, the performance of the algorithms, and the expertise of the medical professionals involved. Real-world studies and clinical trials are conducted to validate the performance of these methods and to assess their impact on patient outcomes.</a:t>
            </a:r>
          </a:p>
        </p:txBody>
      </p:sp>
    </p:spTree>
    <p:extLst>
      <p:ext uri="{BB962C8B-B14F-4D97-AF65-F5344CB8AC3E}">
        <p14:creationId xmlns:p14="http://schemas.microsoft.com/office/powerpoint/2010/main" val="1019021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1"/>
            <a:ext cx="12191999" cy="787791"/>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latin typeface="Cambria" panose="02040503050406030204" pitchFamily="18" charset="0"/>
              </a:rPr>
              <a:t>  </a:t>
            </a:r>
            <a:r>
              <a:rPr lang="en-IN" sz="2800" b="1" dirty="0">
                <a:solidFill>
                  <a:schemeClr val="bg1"/>
                </a:solidFill>
                <a:latin typeface="Cambria" panose="02040503050406030204" pitchFamily="18" charset="0"/>
              </a:rPr>
              <a:t>INSTITUTE VISION AND MISSION</a:t>
            </a:r>
            <a:endParaRPr lang="en-IN" sz="2000" b="1" dirty="0">
              <a:solidFill>
                <a:schemeClr val="bg1"/>
              </a:solidFill>
              <a:latin typeface="Cambria" panose="02040503050406030204" pitchFamily="18" charset="0"/>
            </a:endParaRPr>
          </a:p>
        </p:txBody>
      </p:sp>
      <p:sp>
        <p:nvSpPr>
          <p:cNvPr id="11" name="Rectangle 10"/>
          <p:cNvSpPr/>
          <p:nvPr/>
        </p:nvSpPr>
        <p:spPr>
          <a:xfrm>
            <a:off x="1295903" y="1293583"/>
            <a:ext cx="8693224" cy="1509578"/>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
            <a:r>
              <a:rPr lang="en-US" b="1" u="sng" dirty="0">
                <a:solidFill>
                  <a:srgbClr val="0070C0"/>
                </a:solidFill>
                <a:latin typeface="Times New Roman" pitchFamily="18" charset="0"/>
                <a:cs typeface="Times New Roman" pitchFamily="18" charset="0"/>
              </a:rPr>
              <a:t>Vision</a:t>
            </a:r>
          </a:p>
          <a:p>
            <a:pPr fontAlgn="b"/>
            <a:r>
              <a:rPr lang="en-US" dirty="0">
                <a:solidFill>
                  <a:schemeClr val="tx1"/>
                </a:solidFill>
              </a:rPr>
              <a:t>Establish and develop the Institute as the Centre of higher learning, ever abreast with expanding horizon of knowledge in the </a:t>
            </a:r>
            <a:r>
              <a:rPr lang="en-US" dirty="0" err="1">
                <a:solidFill>
                  <a:schemeClr val="tx1"/>
                </a:solidFill>
              </a:rPr>
              <a:t>ﬁeld</a:t>
            </a:r>
            <a:r>
              <a:rPr lang="en-US" dirty="0">
                <a:solidFill>
                  <a:schemeClr val="tx1"/>
                </a:solidFill>
              </a:rPr>
              <a:t> of Engineering and Technology with entrepreneurial thinking, leadership excellence for life-long success and solve societal problems.</a:t>
            </a:r>
            <a:endParaRPr lang="en-US" b="1" u="sng" dirty="0">
              <a:solidFill>
                <a:schemeClr val="tx1"/>
              </a:solidFill>
              <a:latin typeface="Times New Roman" pitchFamily="18" charset="0"/>
              <a:cs typeface="Times New Roman" pitchFamily="18" charset="0"/>
            </a:endParaRPr>
          </a:p>
        </p:txBody>
      </p:sp>
      <p:sp>
        <p:nvSpPr>
          <p:cNvPr id="12" name="Rectangle 11"/>
          <p:cNvSpPr/>
          <p:nvPr/>
        </p:nvSpPr>
        <p:spPr>
          <a:xfrm>
            <a:off x="1295903" y="3302946"/>
            <a:ext cx="8693224" cy="2573198"/>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
            <a:r>
              <a:rPr lang="en-US" b="1" u="sng" dirty="0">
                <a:solidFill>
                  <a:srgbClr val="0070C0"/>
                </a:solidFill>
                <a:latin typeface="Times New Roman" pitchFamily="18" charset="0"/>
                <a:cs typeface="Times New Roman" pitchFamily="18" charset="0"/>
              </a:rPr>
              <a:t>Mission</a:t>
            </a:r>
          </a:p>
          <a:p>
            <a:pPr>
              <a:buFont typeface="Arial" pitchFamily="34" charset="0"/>
              <a:buChar char="•"/>
            </a:pPr>
            <a:r>
              <a:rPr lang="en-US" dirty="0">
                <a:solidFill>
                  <a:schemeClr val="tx1"/>
                </a:solidFill>
              </a:rPr>
              <a:t>Provide high quality education in the Engineering disciplines from the undergraduate through doctoral levels with creative academic and professional programs.</a:t>
            </a:r>
          </a:p>
          <a:p>
            <a:pPr>
              <a:buFont typeface="Arial" pitchFamily="34" charset="0"/>
              <a:buChar char="•"/>
            </a:pPr>
            <a:r>
              <a:rPr lang="en-US" dirty="0">
                <a:solidFill>
                  <a:schemeClr val="tx1"/>
                </a:solidFill>
              </a:rPr>
              <a:t>Develop the Institute as a leader in Science, Engineering, Technology, Management and Research and apply knowledge for the </a:t>
            </a:r>
            <a:r>
              <a:rPr lang="en-US" dirty="0" err="1">
                <a:solidFill>
                  <a:schemeClr val="tx1"/>
                </a:solidFill>
              </a:rPr>
              <a:t>beneﬁt</a:t>
            </a:r>
            <a:r>
              <a:rPr lang="en-US" dirty="0">
                <a:solidFill>
                  <a:schemeClr val="tx1"/>
                </a:solidFill>
              </a:rPr>
              <a:t> of society.</a:t>
            </a:r>
          </a:p>
          <a:p>
            <a:pPr>
              <a:buFont typeface="Arial" pitchFamily="34" charset="0"/>
              <a:buChar char="•"/>
            </a:pPr>
            <a:r>
              <a:rPr lang="en-US" dirty="0">
                <a:solidFill>
                  <a:schemeClr val="tx1"/>
                </a:solidFill>
              </a:rPr>
              <a:t>Establish mutual </a:t>
            </a:r>
            <a:r>
              <a:rPr lang="en-US" dirty="0" err="1">
                <a:solidFill>
                  <a:schemeClr val="tx1"/>
                </a:solidFill>
              </a:rPr>
              <a:t>beneﬁcial</a:t>
            </a:r>
            <a:r>
              <a:rPr lang="en-US" dirty="0">
                <a:solidFill>
                  <a:schemeClr val="tx1"/>
                </a:solidFill>
              </a:rPr>
              <a:t> partnerships with Industry, Alumni, Local, State and Central Governments by Public Service Assistance and Collaborative Research.</a:t>
            </a:r>
          </a:p>
          <a:p>
            <a:pPr>
              <a:buFont typeface="Arial" pitchFamily="34" charset="0"/>
              <a:buChar char="•"/>
            </a:pPr>
            <a:r>
              <a:rPr lang="en-US" dirty="0">
                <a:solidFill>
                  <a:schemeClr val="tx1"/>
                </a:solidFill>
              </a:rPr>
              <a:t>Inculcate personality development through sports, cultural and extracurricular activities and engage in social, economic and professional challenges.</a:t>
            </a:r>
          </a:p>
          <a:p>
            <a:pPr fontAlgn="b">
              <a:buFont typeface="Arial" pitchFamily="34" charset="0"/>
              <a:buChar char="•"/>
            </a:pPr>
            <a:endParaRPr lang="en-US" b="1" u="sng"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19021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RESULTS &amp; OBSERVATIONS </a:t>
            </a:r>
            <a:endParaRPr lang="en-IN" sz="2800" b="1" dirty="0">
              <a:solidFill>
                <a:schemeClr val="bg1"/>
              </a:solidFill>
              <a:latin typeface="Cambria" panose="02040503050406030204" pitchFamily="18" charset="0"/>
            </a:endParaRPr>
          </a:p>
        </p:txBody>
      </p:sp>
      <p:sp>
        <p:nvSpPr>
          <p:cNvPr id="6" name="Rectangle 5"/>
          <p:cNvSpPr/>
          <p:nvPr/>
        </p:nvSpPr>
        <p:spPr>
          <a:xfrm>
            <a:off x="289808" y="567237"/>
            <a:ext cx="10503109" cy="400110"/>
          </a:xfrm>
          <a:prstGeom prst="rect">
            <a:avLst/>
          </a:prstGeom>
        </p:spPr>
        <p:txBody>
          <a:bodyPr wrap="square">
            <a:spAutoFit/>
          </a:bodyPr>
          <a:lstStyle/>
          <a:p>
            <a:endParaRPr lang="en-US" sz="20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F2DA27B8-CAF2-D759-8386-6215952D4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1227"/>
            <a:ext cx="12192000" cy="3003788"/>
          </a:xfrm>
          <a:prstGeom prst="rect">
            <a:avLst/>
          </a:prstGeom>
        </p:spPr>
      </p:pic>
      <p:pic>
        <p:nvPicPr>
          <p:cNvPr id="5" name="Picture 4">
            <a:extLst>
              <a:ext uri="{FF2B5EF4-FFF2-40B4-BE49-F238E27FC236}">
                <a16:creationId xmlns:a16="http://schemas.microsoft.com/office/drawing/2014/main" id="{25D7899F-BFCD-2EA1-2686-9C461350BE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19554"/>
            <a:ext cx="12192000" cy="3055663"/>
          </a:xfrm>
          <a:prstGeom prst="rect">
            <a:avLst/>
          </a:prstGeom>
        </p:spPr>
      </p:pic>
    </p:spTree>
    <p:extLst>
      <p:ext uri="{BB962C8B-B14F-4D97-AF65-F5344CB8AC3E}">
        <p14:creationId xmlns:p14="http://schemas.microsoft.com/office/powerpoint/2010/main" val="4074082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RESULTS &amp; OBSERVATIONS </a:t>
            </a:r>
            <a:endParaRPr lang="en-IN" sz="2800" b="1" dirty="0">
              <a:solidFill>
                <a:schemeClr val="bg1"/>
              </a:solidFill>
              <a:latin typeface="Cambria" panose="02040503050406030204" pitchFamily="18" charset="0"/>
            </a:endParaRPr>
          </a:p>
        </p:txBody>
      </p:sp>
      <p:pic>
        <p:nvPicPr>
          <p:cNvPr id="17" name="Picture 16">
            <a:extLst>
              <a:ext uri="{FF2B5EF4-FFF2-40B4-BE49-F238E27FC236}">
                <a16:creationId xmlns:a16="http://schemas.microsoft.com/office/drawing/2014/main" id="{0A9BF620-4C29-7725-7DB1-5212EDEE5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70" y="498563"/>
            <a:ext cx="10917508" cy="5836961"/>
          </a:xfrm>
          <a:prstGeom prst="rect">
            <a:avLst/>
          </a:prstGeom>
        </p:spPr>
      </p:pic>
    </p:spTree>
    <p:extLst>
      <p:ext uri="{BB962C8B-B14F-4D97-AF65-F5344CB8AC3E}">
        <p14:creationId xmlns:p14="http://schemas.microsoft.com/office/powerpoint/2010/main" val="1019021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RESULTS &amp; OBSERVATIONS </a:t>
            </a:r>
            <a:endParaRPr lang="en-IN" sz="2800" b="1" dirty="0">
              <a:solidFill>
                <a:schemeClr val="bg1"/>
              </a:solidFill>
              <a:latin typeface="Cambria" panose="02040503050406030204" pitchFamily="18" charset="0"/>
            </a:endParaRPr>
          </a:p>
        </p:txBody>
      </p:sp>
      <p:pic>
        <p:nvPicPr>
          <p:cNvPr id="3" name="Picture 2">
            <a:extLst>
              <a:ext uri="{FF2B5EF4-FFF2-40B4-BE49-F238E27FC236}">
                <a16:creationId xmlns:a16="http://schemas.microsoft.com/office/drawing/2014/main" id="{F26C16B9-DCF2-2FA0-91B1-6A525A142B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48" y="498563"/>
            <a:ext cx="10486777" cy="5898812"/>
          </a:xfrm>
          <a:prstGeom prst="rect">
            <a:avLst/>
          </a:prstGeom>
        </p:spPr>
      </p:pic>
    </p:spTree>
    <p:extLst>
      <p:ext uri="{BB962C8B-B14F-4D97-AF65-F5344CB8AC3E}">
        <p14:creationId xmlns:p14="http://schemas.microsoft.com/office/powerpoint/2010/main" val="1502601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CONCLUSION (1 PAGE)</a:t>
            </a:r>
            <a:endParaRPr lang="en-IN" sz="2800" b="1" dirty="0">
              <a:solidFill>
                <a:schemeClr val="bg1"/>
              </a:solidFill>
              <a:latin typeface="Cambria" panose="02040503050406030204" pitchFamily="18" charset="0"/>
            </a:endParaRPr>
          </a:p>
        </p:txBody>
      </p:sp>
      <p:sp>
        <p:nvSpPr>
          <p:cNvPr id="6" name="Rectangle 5"/>
          <p:cNvSpPr/>
          <p:nvPr/>
        </p:nvSpPr>
        <p:spPr>
          <a:xfrm>
            <a:off x="409731" y="685262"/>
            <a:ext cx="11057744" cy="4521302"/>
          </a:xfrm>
          <a:prstGeom prst="rect">
            <a:avLst/>
          </a:prstGeom>
        </p:spPr>
        <p:txBody>
          <a:bodyPr wrap="square">
            <a:spAutoFit/>
          </a:bodyPr>
          <a:lstStyle/>
          <a:p>
            <a:pPr lvl="0" algn="just"/>
            <a:r>
              <a:rPr lang="en-US" sz="2400" b="1" dirty="0">
                <a:latin typeface="Times New Roman" pitchFamily="18" charset="0"/>
                <a:cs typeface="Times New Roman" pitchFamily="18" charset="0"/>
              </a:rPr>
              <a:t>Following are the conclusions of the project.</a:t>
            </a:r>
            <a:endParaRPr lang="en-US" sz="2400" dirty="0">
              <a:latin typeface="Times New Roman" pitchFamily="18" charset="0"/>
              <a:cs typeface="Times New Roman" pitchFamily="18" charset="0"/>
            </a:endParaRPr>
          </a:p>
          <a:p>
            <a:pPr marL="571500" lvl="0" indent="-457200" algn="just">
              <a:lnSpc>
                <a:spcPct val="121392"/>
              </a:lnSpc>
              <a:spcBef>
                <a:spcPts val="600"/>
              </a:spcBef>
              <a:buClr>
                <a:schemeClr val="tx1"/>
              </a:buClr>
              <a:buSzPts val="1800"/>
              <a:buFont typeface="+mj-lt"/>
              <a:buAutoNum type="arabicPeriod"/>
            </a:pPr>
            <a:r>
              <a:rPr lang="en-US" sz="2400" dirty="0">
                <a:latin typeface="Times New Roman" pitchFamily="18" charset="0"/>
                <a:cs typeface="Times New Roman" pitchFamily="18" charset="0"/>
              </a:rPr>
              <a:t>Different MRI Images were acquired from the internet, basic Otsu preprocessing technique was used.</a:t>
            </a:r>
          </a:p>
          <a:p>
            <a:pPr marL="571500" lvl="0" indent="-457200" algn="just">
              <a:lnSpc>
                <a:spcPct val="121392"/>
              </a:lnSpc>
              <a:buClr>
                <a:schemeClr val="tx1"/>
              </a:buClr>
              <a:buSzPts val="1800"/>
              <a:buFont typeface="+mj-lt"/>
              <a:buAutoNum type="arabicPeriod"/>
            </a:pPr>
            <a:r>
              <a:rPr lang="en-US" sz="2400" dirty="0">
                <a:latin typeface="Times New Roman" pitchFamily="18" charset="0"/>
                <a:cs typeface="Times New Roman" pitchFamily="18" charset="0"/>
              </a:rPr>
              <a:t>For segmentation, Marker-Controlled Watershed segmentation was used and it was observed that segmentation was done properly and the areas were identified accurately for most of the images.</a:t>
            </a:r>
          </a:p>
          <a:p>
            <a:pPr marL="571500" lvl="0" indent="-457200" algn="just">
              <a:lnSpc>
                <a:spcPct val="121392"/>
              </a:lnSpc>
              <a:buClr>
                <a:schemeClr val="tx1"/>
              </a:buClr>
              <a:buSzPts val="1800"/>
              <a:buFont typeface="+mj-lt"/>
              <a:buAutoNum type="arabicPeriod"/>
            </a:pPr>
            <a:r>
              <a:rPr lang="en-US" sz="2400" dirty="0">
                <a:latin typeface="Times New Roman" pitchFamily="18" charset="0"/>
                <a:cs typeface="Times New Roman" pitchFamily="18" charset="0"/>
              </a:rPr>
              <a:t>For the accuracy part</a:t>
            </a:r>
          </a:p>
          <a:p>
            <a:pPr marL="1028700" lvl="1" indent="-457200" algn="just">
              <a:lnSpc>
                <a:spcPct val="121392"/>
              </a:lnSpc>
              <a:buClr>
                <a:schemeClr val="tx1"/>
              </a:buClr>
              <a:buSzPts val="1800"/>
              <a:buFont typeface="+mj-lt"/>
              <a:buAutoNum type="alphaLcPeriod"/>
            </a:pPr>
            <a:r>
              <a:rPr lang="en-US" sz="2400" dirty="0">
                <a:latin typeface="Times New Roman" pitchFamily="18" charset="0"/>
                <a:cs typeface="Times New Roman" pitchFamily="18" charset="0"/>
              </a:rPr>
              <a:t>For the base paper, the accuracy obtained comes out to be 74.93 %</a:t>
            </a:r>
          </a:p>
          <a:p>
            <a:pPr marL="1028700" lvl="1" indent="-457200" algn="just">
              <a:lnSpc>
                <a:spcPct val="121392"/>
              </a:lnSpc>
              <a:buClr>
                <a:schemeClr val="tx1"/>
              </a:buClr>
              <a:buSzPts val="1800"/>
              <a:buFont typeface="+mj-lt"/>
              <a:buAutoNum type="alphaLcPeriod"/>
            </a:pPr>
            <a:r>
              <a:rPr lang="en-US" sz="2400" dirty="0">
                <a:latin typeface="Times New Roman" pitchFamily="18" charset="0"/>
                <a:cs typeface="Times New Roman" pitchFamily="18" charset="0"/>
              </a:rPr>
              <a:t>According to other paper, we used active contour method(Implemented in project) and accuracy comes out to be 85.99%</a:t>
            </a:r>
          </a:p>
        </p:txBody>
      </p:sp>
    </p:spTree>
    <p:extLst>
      <p:ext uri="{BB962C8B-B14F-4D97-AF65-F5344CB8AC3E}">
        <p14:creationId xmlns:p14="http://schemas.microsoft.com/office/powerpoint/2010/main" val="1019021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14068"/>
            <a:ext cx="12191999" cy="548640"/>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FUTURE WORK (1 PAGE)  </a:t>
            </a:r>
            <a:endParaRPr lang="en-IN" sz="2800" b="1" dirty="0">
              <a:solidFill>
                <a:schemeClr val="bg1"/>
              </a:solidFill>
              <a:latin typeface="Cambria" panose="02040503050406030204" pitchFamily="18" charset="0"/>
            </a:endParaRPr>
          </a:p>
        </p:txBody>
      </p:sp>
      <p:sp>
        <p:nvSpPr>
          <p:cNvPr id="6" name="Rectangle 5"/>
          <p:cNvSpPr/>
          <p:nvPr/>
        </p:nvSpPr>
        <p:spPr>
          <a:xfrm>
            <a:off x="299802" y="719610"/>
            <a:ext cx="11197654" cy="5262979"/>
          </a:xfrm>
          <a:prstGeom prst="rect">
            <a:avLst/>
          </a:prstGeom>
        </p:spPr>
        <p:txBody>
          <a:bodyPr wrap="square">
            <a:spAutoFit/>
          </a:bodyPr>
          <a:lstStyle/>
          <a:p>
            <a:pPr lvl="0" algn="just"/>
            <a:r>
              <a:rPr lang="en-US" sz="4000" dirty="0">
                <a:latin typeface="Times New Roman" pitchFamily="18" charset="0"/>
                <a:ea typeface="Crimson Text"/>
                <a:cs typeface="Times New Roman" pitchFamily="18" charset="0"/>
                <a:sym typeface="Crimson Text"/>
              </a:rPr>
              <a:t>Morphological Erosion</a:t>
            </a:r>
          </a:p>
          <a:p>
            <a:pPr lvl="1" algn="just"/>
            <a:r>
              <a:rPr lang="en-US" sz="2400" dirty="0">
                <a:latin typeface="Times New Roman" pitchFamily="18" charset="0"/>
                <a:cs typeface="Times New Roman" pitchFamily="18" charset="0"/>
              </a:rPr>
              <a:t>Image erosion in this step is required to remove noisy undesirable parts appearing in the segmented image. Image erosion is applied on the image based on a structuring element object or an array of structuring element objects. </a:t>
            </a:r>
            <a:endParaRPr lang="en-US" sz="2800" dirty="0">
              <a:latin typeface="Times New Roman" pitchFamily="18" charset="0"/>
              <a:ea typeface="Crimson Text"/>
              <a:cs typeface="Times New Roman" pitchFamily="18" charset="0"/>
              <a:sym typeface="Crimson Text"/>
            </a:endParaRPr>
          </a:p>
          <a:p>
            <a:pPr lvl="0" algn="just"/>
            <a:r>
              <a:rPr lang="en-US" sz="4000" dirty="0">
                <a:latin typeface="Times New Roman" pitchFamily="18" charset="0"/>
                <a:ea typeface="Crimson Text"/>
                <a:cs typeface="Times New Roman" pitchFamily="18" charset="0"/>
                <a:sym typeface="Crimson Text"/>
              </a:rPr>
              <a:t>Internal liver tissues</a:t>
            </a:r>
          </a:p>
          <a:p>
            <a:pPr lvl="1" algn="just"/>
            <a:r>
              <a:rPr lang="en-US" sz="2400" dirty="0">
                <a:latin typeface="Times New Roman" pitchFamily="18" charset="0"/>
                <a:cs typeface="Times New Roman" pitchFamily="18" charset="0"/>
              </a:rPr>
              <a:t>In the future this work can be developed to solve leak problem in some cases where liver contour is not clear due to </a:t>
            </a:r>
            <a:r>
              <a:rPr lang="en-US" sz="2400" dirty="0" err="1">
                <a:latin typeface="Times New Roman" pitchFamily="18" charset="0"/>
                <a:cs typeface="Times New Roman" pitchFamily="18" charset="0"/>
              </a:rPr>
              <a:t>hepatomegaly</a:t>
            </a:r>
            <a:r>
              <a:rPr lang="en-US" sz="2400" dirty="0">
                <a:latin typeface="Times New Roman" pitchFamily="18" charset="0"/>
                <a:cs typeface="Times New Roman" pitchFamily="18" charset="0"/>
              </a:rPr>
              <a:t>, also the work can be extended in order to differentiate between internal liver tissues, the hepatic tumor lesions, and vessels</a:t>
            </a:r>
            <a:endParaRPr lang="en-US" sz="2800" dirty="0">
              <a:latin typeface="Times New Roman" pitchFamily="18" charset="0"/>
              <a:ea typeface="Crimson Text"/>
              <a:cs typeface="Times New Roman" pitchFamily="18" charset="0"/>
              <a:sym typeface="Crimson Text"/>
            </a:endParaRPr>
          </a:p>
          <a:p>
            <a:pPr lvl="0" algn="just"/>
            <a:r>
              <a:rPr lang="en-US" sz="4000" dirty="0" err="1">
                <a:latin typeface="Times New Roman" pitchFamily="18" charset="0"/>
                <a:ea typeface="Crimson Text"/>
                <a:cs typeface="Times New Roman" pitchFamily="18" charset="0"/>
                <a:sym typeface="Crimson Text"/>
              </a:rPr>
              <a:t>Gui</a:t>
            </a:r>
            <a:r>
              <a:rPr lang="en-US" sz="4000" dirty="0">
                <a:latin typeface="Times New Roman" pitchFamily="18" charset="0"/>
                <a:ea typeface="Crimson Text"/>
                <a:cs typeface="Times New Roman" pitchFamily="18" charset="0"/>
                <a:sym typeface="Crimson Text"/>
              </a:rPr>
              <a:t> based Application</a:t>
            </a:r>
          </a:p>
          <a:p>
            <a:pPr lvl="1" algn="just"/>
            <a:r>
              <a:rPr lang="en-US" sz="2400" dirty="0">
                <a:latin typeface="Times New Roman" pitchFamily="18" charset="0"/>
                <a:ea typeface="Crimson Text"/>
                <a:cs typeface="Times New Roman" pitchFamily="18" charset="0"/>
                <a:sym typeface="Crimson Text"/>
              </a:rPr>
              <a:t>The current project can be converted into a  proper GUI based application. It can be either an android or a web application, so that it is handy for any normal user to detect liver cancers. </a:t>
            </a:r>
            <a:endParaRPr lang="en-US" sz="2800" dirty="0">
              <a:latin typeface="Times New Roman" pitchFamily="18" charset="0"/>
              <a:ea typeface="Crimson Text"/>
              <a:cs typeface="Times New Roman" pitchFamily="18" charset="0"/>
              <a:sym typeface="Crimson Text"/>
            </a:endParaRPr>
          </a:p>
        </p:txBody>
      </p:sp>
    </p:spTree>
    <p:extLst>
      <p:ext uri="{BB962C8B-B14F-4D97-AF65-F5344CB8AC3E}">
        <p14:creationId xmlns:p14="http://schemas.microsoft.com/office/powerpoint/2010/main" val="1019021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solidFill>
                  <a:schemeClr val="bg1"/>
                </a:solidFill>
                <a:latin typeface="Cambria" panose="02040503050406030204" pitchFamily="18" charset="0"/>
              </a:rPr>
              <a:t>REFERENCES  (2 PAGES)</a:t>
            </a:r>
          </a:p>
        </p:txBody>
      </p:sp>
      <p:sp>
        <p:nvSpPr>
          <p:cNvPr id="6" name="Rectangle 5"/>
          <p:cNvSpPr/>
          <p:nvPr/>
        </p:nvSpPr>
        <p:spPr>
          <a:xfrm>
            <a:off x="344774" y="656429"/>
            <a:ext cx="10942820" cy="4924425"/>
          </a:xfrm>
          <a:prstGeom prst="rect">
            <a:avLst/>
          </a:prstGeom>
        </p:spPr>
        <p:txBody>
          <a:bodyPr wrap="square">
            <a:spAutoFit/>
          </a:bodyPr>
          <a:lstStyle/>
          <a:p>
            <a:pPr lvl="0" algn="ctr"/>
            <a:r>
              <a:rPr lang="en-US" sz="2800" b="1" dirty="0">
                <a:latin typeface="Times New Roman" pitchFamily="18" charset="0"/>
                <a:cs typeface="Times New Roman" pitchFamily="18" charset="0"/>
              </a:rPr>
              <a:t>All the references used are shown below</a:t>
            </a:r>
            <a:endParaRPr lang="en-US" sz="2800" dirty="0">
              <a:latin typeface="Times New Roman" pitchFamily="18" charset="0"/>
              <a:cs typeface="Times New Roman" pitchFamily="18" charset="0"/>
            </a:endParaRPr>
          </a:p>
          <a:p>
            <a:pPr marL="457200" lvl="0" indent="-304800" algn="just">
              <a:lnSpc>
                <a:spcPct val="115000"/>
              </a:lnSpc>
              <a:spcBef>
                <a:spcPts val="1200"/>
              </a:spcBef>
              <a:buSzPct val="100000"/>
              <a:buAutoNum type="arabicPeriod"/>
            </a:pPr>
            <a:r>
              <a:rPr lang="en-US" sz="2000" dirty="0" err="1">
                <a:latin typeface="Times New Roman" pitchFamily="18" charset="0"/>
                <a:cs typeface="Times New Roman" pitchFamily="18" charset="0"/>
              </a:rPr>
              <a:t>Nelofar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Kureshi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Syed</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Sibte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Raza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Abidi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“A Predictive Model for Personalized Therapeutic Interventions in Non-small Cell Lung Cancer”</a:t>
            </a:r>
            <a:r>
              <a:rPr lang="en-US" sz="2000" dirty="0">
                <a:latin typeface="Times New Roman" pitchFamily="18" charset="0"/>
                <a:cs typeface="Times New Roman" pitchFamily="18" charset="0"/>
              </a:rPr>
              <a:t>,  IEEE Journal of Health Informatics Vol. 20, No.1, pp 2016.</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p>
          <a:p>
            <a:pPr marL="457200" lvl="0" indent="-304800" algn="just">
              <a:lnSpc>
                <a:spcPct val="115000"/>
              </a:lnSpc>
              <a:buSzPct val="100000"/>
              <a:buAutoNum type="arabicPeriod"/>
            </a:pPr>
            <a:r>
              <a:rPr lang="en-US" sz="2000" dirty="0">
                <a:latin typeface="Times New Roman" pitchFamily="18" charset="0"/>
                <a:cs typeface="Times New Roman" pitchFamily="18" charset="0"/>
              </a:rPr>
              <a:t>PR  </a:t>
            </a:r>
            <a:r>
              <a:rPr lang="en-US" sz="2000" dirty="0" err="1">
                <a:latin typeface="Times New Roman" pitchFamily="18" charset="0"/>
                <a:cs typeface="Times New Roman" pitchFamily="18" charset="0"/>
              </a:rPr>
              <a:t>Anisha</a:t>
            </a:r>
            <a:r>
              <a:rPr lang="en-US" sz="2000" dirty="0">
                <a:latin typeface="Times New Roman" pitchFamily="18" charset="0"/>
                <a:cs typeface="Times New Roman" pitchFamily="18" charset="0"/>
              </a:rPr>
              <a:t>, CKK Reddy, LVN Prasad, </a:t>
            </a:r>
            <a:r>
              <a:rPr lang="en-US" sz="2000" i="1" dirty="0">
                <a:latin typeface="Times New Roman" pitchFamily="18" charset="0"/>
                <a:cs typeface="Times New Roman" pitchFamily="18" charset="0"/>
              </a:rPr>
              <a:t>"A pragmatic approach for detecting liver cancer using image processing 	and data mining techniques"</a:t>
            </a:r>
            <a:r>
              <a:rPr lang="en-US" sz="2000" dirty="0">
                <a:latin typeface="Times New Roman" pitchFamily="18" charset="0"/>
                <a:cs typeface="Times New Roman" pitchFamily="18" charset="0"/>
              </a:rPr>
              <a:t>, International Conference on Signal Processing And Communication Engineering Systems (SPACES), India, pp.1-6, 2015.</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p>
          <a:p>
            <a:pPr marL="457200" lvl="0" indent="-304800" algn="just">
              <a:lnSpc>
                <a:spcPct val="115000"/>
              </a:lnSpc>
              <a:buSzPct val="100000"/>
              <a:buAutoNum type="arabicPeriod"/>
            </a:pPr>
            <a:r>
              <a:rPr lang="en-US" sz="2000" dirty="0">
                <a:latin typeface="Times New Roman" pitchFamily="18" charset="0"/>
                <a:cs typeface="Times New Roman" pitchFamily="18" charset="0"/>
              </a:rPr>
              <a:t> F. J. Kaye, N. Lindeman, T. J. </a:t>
            </a:r>
            <a:r>
              <a:rPr lang="en-US" sz="2000" dirty="0" err="1">
                <a:latin typeface="Times New Roman" pitchFamily="18" charset="0"/>
                <a:cs typeface="Times New Roman" pitchFamily="18" charset="0"/>
              </a:rPr>
              <a:t>Boggon</a:t>
            </a:r>
            <a:r>
              <a:rPr lang="en-US" sz="2000" dirty="0">
                <a:latin typeface="Times New Roman" pitchFamily="18" charset="0"/>
                <a:cs typeface="Times New Roman" pitchFamily="18" charset="0"/>
              </a:rPr>
              <a:t>, K. Naoki, H. Sasaki, Y. </a:t>
            </a:r>
            <a:r>
              <a:rPr lang="en-US" sz="2000" dirty="0" err="1">
                <a:latin typeface="Times New Roman" pitchFamily="18" charset="0"/>
                <a:cs typeface="Times New Roman" pitchFamily="18" charset="0"/>
              </a:rPr>
              <a:t>Fujii</a:t>
            </a:r>
            <a:r>
              <a:rPr lang="en-US" sz="2000" dirty="0">
                <a:latin typeface="Times New Roman" pitchFamily="18" charset="0"/>
                <a:cs typeface="Times New Roman" pitchFamily="18" charset="0"/>
              </a:rPr>
              <a:t>, M. J., W. R. Sellers, B. E. Johnson, M. </a:t>
            </a:r>
            <a:r>
              <a:rPr lang="en-US" sz="2000" dirty="0" err="1">
                <a:latin typeface="Times New Roman" pitchFamily="18" charset="0"/>
                <a:cs typeface="Times New Roman" pitchFamily="18" charset="0"/>
              </a:rPr>
              <a:t>Meyerson</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“EGFR mutations in lung cancer: Correlation with clinical response to </a:t>
            </a:r>
            <a:r>
              <a:rPr lang="en-US" sz="2000" i="1" dirty="0" err="1">
                <a:latin typeface="Times New Roman" pitchFamily="18" charset="0"/>
                <a:cs typeface="Times New Roman" pitchFamily="18" charset="0"/>
              </a:rPr>
              <a:t>gefitinib</a:t>
            </a:r>
            <a:r>
              <a:rPr lang="en-US" sz="2000" i="1" dirty="0">
                <a:latin typeface="Times New Roman" pitchFamily="18" charset="0"/>
                <a:cs typeface="Times New Roman" pitchFamily="18" charset="0"/>
              </a:rPr>
              <a:t> therapy”,</a:t>
            </a:r>
            <a:r>
              <a:rPr lang="en-US" sz="2000" dirty="0">
                <a:latin typeface="Times New Roman" pitchFamily="18" charset="0"/>
                <a:cs typeface="Times New Roman" pitchFamily="18" charset="0"/>
              </a:rPr>
              <a:t> 	Science, vol. 304, no. 5676, pp. 1497-1500, Jun. 2004.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p>
        </p:txBody>
      </p:sp>
    </p:spTree>
    <p:extLst>
      <p:ext uri="{BB962C8B-B14F-4D97-AF65-F5344CB8AC3E}">
        <p14:creationId xmlns:p14="http://schemas.microsoft.com/office/powerpoint/2010/main" val="1019021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solidFill>
                  <a:schemeClr val="bg1"/>
                </a:solidFill>
                <a:latin typeface="Cambria" panose="02040503050406030204" pitchFamily="18" charset="0"/>
              </a:rPr>
              <a:t>REFERENCES  (2 PAGES)</a:t>
            </a:r>
          </a:p>
        </p:txBody>
      </p:sp>
      <p:sp>
        <p:nvSpPr>
          <p:cNvPr id="6" name="Rectangle 5"/>
          <p:cNvSpPr/>
          <p:nvPr/>
        </p:nvSpPr>
        <p:spPr>
          <a:xfrm>
            <a:off x="514660" y="796984"/>
            <a:ext cx="10997785" cy="2322174"/>
          </a:xfrm>
          <a:prstGeom prst="rect">
            <a:avLst/>
          </a:prstGeom>
        </p:spPr>
        <p:txBody>
          <a:bodyPr wrap="square">
            <a:spAutoFit/>
          </a:bodyPr>
          <a:lstStyle/>
          <a:p>
            <a:pPr marL="495300" lvl="0" indent="-342900">
              <a:lnSpc>
                <a:spcPct val="115000"/>
              </a:lnSpc>
              <a:buSzPct val="100000"/>
              <a:buFont typeface="+mj-lt"/>
              <a:buAutoNum type="arabicPeriod" startAt="4"/>
            </a:pPr>
            <a:r>
              <a:rPr lang="en-US" dirty="0">
                <a:latin typeface="Times New Roman" pitchFamily="18" charset="0"/>
                <a:cs typeface="Times New Roman" pitchFamily="18" charset="0"/>
              </a:rPr>
              <a:t>F. G. </a:t>
            </a:r>
            <a:r>
              <a:rPr lang="en-US" dirty="0" err="1">
                <a:latin typeface="Times New Roman" pitchFamily="18" charset="0"/>
                <a:cs typeface="Times New Roman" pitchFamily="18" charset="0"/>
              </a:rPr>
              <a:t>Haluska</a:t>
            </a:r>
            <a:r>
              <a:rPr lang="en-US" dirty="0">
                <a:latin typeface="Times New Roman" pitchFamily="18" charset="0"/>
                <a:cs typeface="Times New Roman" pitchFamily="18" charset="0"/>
              </a:rPr>
              <a:t>, D. N. Louis, D. C. </a:t>
            </a:r>
            <a:r>
              <a:rPr lang="en-US" dirty="0" err="1">
                <a:latin typeface="Times New Roman" pitchFamily="18" charset="0"/>
                <a:cs typeface="Times New Roman" pitchFamily="18" charset="0"/>
              </a:rPr>
              <a:t>Christiani</a:t>
            </a:r>
            <a:r>
              <a:rPr lang="en-US" dirty="0">
                <a:latin typeface="Times New Roman" pitchFamily="18" charset="0"/>
                <a:cs typeface="Times New Roman" pitchFamily="18" charset="0"/>
              </a:rPr>
              <a:t>, J. </a:t>
            </a:r>
            <a:r>
              <a:rPr lang="en-US" dirty="0" err="1">
                <a:latin typeface="Times New Roman" pitchFamily="18" charset="0"/>
                <a:cs typeface="Times New Roman" pitchFamily="18" charset="0"/>
              </a:rPr>
              <a:t>Settleman</a:t>
            </a:r>
            <a:r>
              <a:rPr lang="en-US" dirty="0">
                <a:latin typeface="Times New Roman" pitchFamily="18" charset="0"/>
                <a:cs typeface="Times New Roman" pitchFamily="18" charset="0"/>
              </a:rPr>
              <a:t>, D. A. 	Haber, </a:t>
            </a:r>
            <a:r>
              <a:rPr lang="en-US" i="1" dirty="0">
                <a:latin typeface="Times New Roman" pitchFamily="18" charset="0"/>
                <a:cs typeface="Times New Roman" pitchFamily="18" charset="0"/>
              </a:rPr>
              <a:t>“Activating 	mutations in the epidermal growth factor receptor underlying 	responsiveness of non-small-cell lung cancer to </a:t>
            </a:r>
            <a:r>
              <a:rPr lang="en-US" i="1" dirty="0" err="1">
                <a:latin typeface="Times New Roman" pitchFamily="18" charset="0"/>
                <a:cs typeface="Times New Roman" pitchFamily="18" charset="0"/>
              </a:rPr>
              <a:t>gefitinib</a:t>
            </a:r>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 New England J. Med., vol. 350, no. 21, pp. 2129-2139, 2004.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p>
          <a:p>
            <a:pPr marL="495300" lvl="0" indent="-342900">
              <a:lnSpc>
                <a:spcPct val="115000"/>
              </a:lnSpc>
              <a:buSzPct val="100000"/>
              <a:buFont typeface="+mj-lt"/>
              <a:buAutoNum type="arabicPeriod" startAt="4"/>
            </a:pPr>
            <a:r>
              <a:rPr lang="en-US" dirty="0">
                <a:latin typeface="Times New Roman" pitchFamily="18" charset="0"/>
                <a:cs typeface="Times New Roman" pitchFamily="18" charset="0"/>
              </a:rPr>
              <a:t>H. B. </a:t>
            </a:r>
            <a:r>
              <a:rPr lang="en-US" dirty="0" err="1">
                <a:latin typeface="Times New Roman" pitchFamily="18" charset="0"/>
                <a:cs typeface="Times New Roman" pitchFamily="18" charset="0"/>
              </a:rPr>
              <a:t>Kekre</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Bild</a:t>
            </a:r>
            <a:r>
              <a:rPr lang="en-US" dirty="0">
                <a:latin typeface="Times New Roman" pitchFamily="18" charset="0"/>
                <a:cs typeface="Times New Roman" pitchFamily="18" charset="0"/>
              </a:rPr>
              <a:t>, E. S. </a:t>
            </a:r>
            <a:r>
              <a:rPr lang="en-US" dirty="0" err="1">
                <a:latin typeface="Times New Roman" pitchFamily="18" charset="0"/>
                <a:cs typeface="Times New Roman" pitchFamily="18" charset="0"/>
              </a:rPr>
              <a:t>Iversen</a:t>
            </a:r>
            <a:r>
              <a:rPr lang="en-US" dirty="0">
                <a:latin typeface="Times New Roman" pitchFamily="18" charset="0"/>
                <a:cs typeface="Times New Roman" pitchFamily="18" charset="0"/>
              </a:rPr>
              <a:t>, A. T. Huang, J. R. Nevins, </a:t>
            </a:r>
            <a:r>
              <a:rPr lang="en-US" dirty="0" err="1">
                <a:latin typeface="Times New Roman" pitchFamily="18" charset="0"/>
                <a:cs typeface="Times New Roman" pitchFamily="18" charset="0"/>
              </a:rPr>
              <a:t>M.West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“Integrated modeling of clinical and gene expression information for 	personalized prediction of disease outcomes”,</a:t>
            </a:r>
            <a:r>
              <a:rPr lang="en-US" dirty="0">
                <a:latin typeface="Times New Roman" pitchFamily="18" charset="0"/>
                <a:cs typeface="Times New Roman" pitchFamily="18" charset="0"/>
              </a:rPr>
              <a:t> 	Proc. Nat. Acad. Sci. vol. 101, no. 22, pp. 8431-8436, 2004</a:t>
            </a:r>
          </a:p>
        </p:txBody>
      </p:sp>
    </p:spTree>
    <p:extLst>
      <p:ext uri="{BB962C8B-B14F-4D97-AF65-F5344CB8AC3E}">
        <p14:creationId xmlns:p14="http://schemas.microsoft.com/office/powerpoint/2010/main" val="101902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1"/>
            <a:ext cx="12191999" cy="787791"/>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bg1"/>
                </a:solidFill>
                <a:latin typeface="Cambria" panose="02040503050406030204" pitchFamily="18" charset="0"/>
              </a:rPr>
              <a:t>  </a:t>
            </a:r>
            <a:r>
              <a:rPr lang="en-IN" sz="2800" b="1" dirty="0">
                <a:solidFill>
                  <a:schemeClr val="bg1"/>
                </a:solidFill>
                <a:latin typeface="Cambria" panose="02040503050406030204" pitchFamily="18" charset="0"/>
              </a:rPr>
              <a:t>DEPARTMENT VISION , MISSION, PEOs, PSOs</a:t>
            </a:r>
            <a:endParaRPr lang="en-IN" sz="2000" b="1" dirty="0">
              <a:solidFill>
                <a:schemeClr val="bg1"/>
              </a:solidFill>
              <a:latin typeface="Cambria" panose="02040503050406030204" pitchFamily="18" charset="0"/>
            </a:endParaRPr>
          </a:p>
        </p:txBody>
      </p:sp>
      <p:sp>
        <p:nvSpPr>
          <p:cNvPr id="11" name="Rectangle 10"/>
          <p:cNvSpPr/>
          <p:nvPr/>
        </p:nvSpPr>
        <p:spPr>
          <a:xfrm>
            <a:off x="1295903" y="955959"/>
            <a:ext cx="8693224" cy="985383"/>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
            <a:r>
              <a:rPr lang="en-US" b="1" u="sng" dirty="0">
                <a:solidFill>
                  <a:srgbClr val="0070C0"/>
                </a:solidFill>
                <a:latin typeface="Times New Roman" pitchFamily="18" charset="0"/>
                <a:cs typeface="Times New Roman" pitchFamily="18" charset="0"/>
              </a:rPr>
              <a:t>Vision</a:t>
            </a:r>
          </a:p>
          <a:p>
            <a:pPr fontAlgn="b"/>
            <a:r>
              <a:rPr lang="en-US" dirty="0">
                <a:solidFill>
                  <a:schemeClr val="tx1"/>
                </a:solidFill>
              </a:rPr>
              <a:t>Imparting Quality Education to achieve Academic Excellence in Electronics and Communication Engineering for Global Competent Engineers.</a:t>
            </a:r>
            <a:endParaRPr lang="en-US" b="1" u="sng" dirty="0">
              <a:solidFill>
                <a:schemeClr val="tx1"/>
              </a:solidFill>
              <a:latin typeface="Times New Roman" pitchFamily="18" charset="0"/>
              <a:cs typeface="Times New Roman" pitchFamily="18" charset="0"/>
            </a:endParaRPr>
          </a:p>
        </p:txBody>
      </p:sp>
      <p:sp>
        <p:nvSpPr>
          <p:cNvPr id="12" name="Rectangle 11"/>
          <p:cNvSpPr/>
          <p:nvPr/>
        </p:nvSpPr>
        <p:spPr>
          <a:xfrm>
            <a:off x="1324961" y="2191367"/>
            <a:ext cx="8693224" cy="1226390"/>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
            <a:r>
              <a:rPr lang="en-US" b="1" u="sng" dirty="0">
                <a:solidFill>
                  <a:srgbClr val="0070C0"/>
                </a:solidFill>
                <a:latin typeface="Times New Roman" pitchFamily="18" charset="0"/>
                <a:cs typeface="Times New Roman" pitchFamily="18" charset="0"/>
              </a:rPr>
              <a:t>Mission</a:t>
            </a:r>
          </a:p>
          <a:p>
            <a:pPr>
              <a:buFont typeface="Arial" pitchFamily="34" charset="0"/>
              <a:buChar char="•"/>
            </a:pPr>
            <a:r>
              <a:rPr lang="en-US" dirty="0">
                <a:solidFill>
                  <a:schemeClr val="tx1"/>
                </a:solidFill>
              </a:rPr>
              <a:t>Create state of art infrastructure for quality education.</a:t>
            </a:r>
          </a:p>
          <a:p>
            <a:pPr>
              <a:buFont typeface="Arial" pitchFamily="34" charset="0"/>
              <a:buChar char="•"/>
            </a:pPr>
            <a:r>
              <a:rPr lang="en-US" dirty="0">
                <a:solidFill>
                  <a:schemeClr val="tx1"/>
                </a:solidFill>
              </a:rPr>
              <a:t>Nurture innovative concepts and problem solving skills.</a:t>
            </a:r>
          </a:p>
          <a:p>
            <a:pPr>
              <a:buFont typeface="Arial" pitchFamily="34" charset="0"/>
              <a:buChar char="•"/>
            </a:pPr>
            <a:r>
              <a:rPr lang="en-US" dirty="0">
                <a:solidFill>
                  <a:schemeClr val="tx1"/>
                </a:solidFill>
              </a:rPr>
              <a:t>Delivering Professional Engineers to meet the societal needs.</a:t>
            </a:r>
          </a:p>
          <a:p>
            <a:pPr fontAlgn="b">
              <a:buFont typeface="Arial" pitchFamily="34" charset="0"/>
              <a:buChar char="•"/>
            </a:pPr>
            <a:endParaRPr lang="en-US" b="1" u="sng" dirty="0">
              <a:solidFill>
                <a:schemeClr val="tx1"/>
              </a:solidFill>
              <a:latin typeface="Times New Roman" pitchFamily="18" charset="0"/>
              <a:cs typeface="Times New Roman" pitchFamily="18" charset="0"/>
            </a:endParaRPr>
          </a:p>
        </p:txBody>
      </p:sp>
      <p:sp>
        <p:nvSpPr>
          <p:cNvPr id="13" name="Rectangle 12"/>
          <p:cNvSpPr/>
          <p:nvPr/>
        </p:nvSpPr>
        <p:spPr>
          <a:xfrm>
            <a:off x="1324461" y="3710869"/>
            <a:ext cx="8693224" cy="2779871"/>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
            <a:r>
              <a:rPr lang="en-US" b="1" u="sng" dirty="0">
                <a:solidFill>
                  <a:srgbClr val="0070C0"/>
                </a:solidFill>
                <a:latin typeface="Times New Roman" pitchFamily="18" charset="0"/>
                <a:cs typeface="Times New Roman" pitchFamily="18" charset="0"/>
              </a:rPr>
              <a:t>PEOs</a:t>
            </a:r>
          </a:p>
          <a:p>
            <a:pPr>
              <a:buFont typeface="Arial" pitchFamily="34" charset="0"/>
              <a:buChar char="•"/>
            </a:pPr>
            <a:r>
              <a:rPr lang="en-US" dirty="0">
                <a:solidFill>
                  <a:schemeClr val="tx1"/>
                </a:solidFill>
              </a:rPr>
              <a:t>Prepare graduates to be Professionals, Practicing Engineers and entrepreneurs the field of Electronics and Communication Engineering.</a:t>
            </a:r>
          </a:p>
          <a:p>
            <a:pPr>
              <a:buFont typeface="Arial" pitchFamily="34" charset="0"/>
              <a:buChar char="•"/>
            </a:pPr>
            <a:r>
              <a:rPr lang="en-US" dirty="0">
                <a:solidFill>
                  <a:schemeClr val="tx1"/>
                </a:solidFill>
              </a:rPr>
              <a:t>To acquire sufficient knowledge base for innovative techniques innovative techniques in design and development of systems.</a:t>
            </a:r>
          </a:p>
          <a:p>
            <a:pPr>
              <a:buFont typeface="Arial" pitchFamily="34" charset="0"/>
              <a:buChar char="•"/>
            </a:pPr>
            <a:r>
              <a:rPr lang="en-US" dirty="0">
                <a:solidFill>
                  <a:schemeClr val="tx1"/>
                </a:solidFill>
              </a:rPr>
              <a:t>Capable of competing globally in multidisciplinary field.</a:t>
            </a:r>
          </a:p>
          <a:p>
            <a:pPr>
              <a:buFont typeface="Arial" pitchFamily="34" charset="0"/>
              <a:buChar char="•"/>
            </a:pPr>
            <a:r>
              <a:rPr lang="en-US" dirty="0">
                <a:solidFill>
                  <a:schemeClr val="tx1"/>
                </a:solidFill>
              </a:rPr>
              <a:t>Achieve personal and professional success with awareness and commitment to ethical and social responsibilities as an individual as well as a team.</a:t>
            </a:r>
          </a:p>
          <a:p>
            <a:pPr>
              <a:buFont typeface="Arial" pitchFamily="34" charset="0"/>
              <a:buChar char="•"/>
            </a:pPr>
            <a:r>
              <a:rPr lang="en-US" dirty="0">
                <a:solidFill>
                  <a:schemeClr val="tx1"/>
                </a:solidFill>
              </a:rPr>
              <a:t>Graduates will maintain and improve technical competence through continuous learning process.</a:t>
            </a:r>
          </a:p>
          <a:p>
            <a:pPr fontAlgn="b"/>
            <a:endParaRPr lang="en-US" b="1" u="sng"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1019021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1"/>
            <a:ext cx="12191999" cy="787791"/>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bg1"/>
                </a:solidFill>
                <a:latin typeface="Cambria" panose="02040503050406030204" pitchFamily="18" charset="0"/>
              </a:rPr>
              <a:t>  </a:t>
            </a:r>
            <a:r>
              <a:rPr lang="en-IN" sz="2800" b="1" dirty="0">
                <a:solidFill>
                  <a:schemeClr val="bg1"/>
                </a:solidFill>
                <a:latin typeface="Cambria" panose="02040503050406030204" pitchFamily="18" charset="0"/>
              </a:rPr>
              <a:t>DEPARTMENT VISION , MISSION, PEOs, PSOs</a:t>
            </a:r>
            <a:endParaRPr lang="en-IN" sz="2000" b="1" dirty="0">
              <a:solidFill>
                <a:schemeClr val="bg1"/>
              </a:solidFill>
              <a:latin typeface="Cambria" panose="02040503050406030204" pitchFamily="18" charset="0"/>
            </a:endParaRPr>
          </a:p>
        </p:txBody>
      </p:sp>
      <p:sp>
        <p:nvSpPr>
          <p:cNvPr id="14" name="Rectangle 13"/>
          <p:cNvSpPr/>
          <p:nvPr/>
        </p:nvSpPr>
        <p:spPr>
          <a:xfrm>
            <a:off x="1083197" y="1171958"/>
            <a:ext cx="8693224" cy="2080907"/>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
            <a:r>
              <a:rPr lang="en-US" b="1" u="sng" dirty="0">
                <a:solidFill>
                  <a:srgbClr val="0070C0"/>
                </a:solidFill>
                <a:latin typeface="Times New Roman" pitchFamily="18" charset="0"/>
                <a:cs typeface="Times New Roman" pitchFamily="18" charset="0"/>
              </a:rPr>
              <a:t>PSOs</a:t>
            </a:r>
          </a:p>
          <a:p>
            <a:pPr>
              <a:buFont typeface="Arial" pitchFamily="34" charset="0"/>
              <a:buChar char="•"/>
            </a:pPr>
            <a:r>
              <a:rPr lang="en-US" b="1" dirty="0">
                <a:solidFill>
                  <a:schemeClr val="tx1"/>
                </a:solidFill>
              </a:rPr>
              <a:t>PSO1:</a:t>
            </a:r>
            <a:r>
              <a:rPr lang="en-US" dirty="0">
                <a:solidFill>
                  <a:schemeClr val="tx1"/>
                </a:solidFill>
              </a:rPr>
              <a:t> The graduates will be able to apply the Principles of Electronics and Communication Engineering in core areas.</a:t>
            </a:r>
          </a:p>
          <a:p>
            <a:pPr>
              <a:buFont typeface="Arial" pitchFamily="34" charset="0"/>
              <a:buChar char="•"/>
            </a:pPr>
            <a:r>
              <a:rPr lang="en-US" b="1" dirty="0">
                <a:solidFill>
                  <a:schemeClr val="tx1"/>
                </a:solidFill>
              </a:rPr>
              <a:t>PSO2:</a:t>
            </a:r>
            <a:r>
              <a:rPr lang="en-US" dirty="0">
                <a:solidFill>
                  <a:schemeClr val="tx1"/>
                </a:solidFill>
              </a:rPr>
              <a:t>An ability to use the latest hardware and software tools in Electronics and Communication Engineering</a:t>
            </a:r>
          </a:p>
          <a:p>
            <a:pPr>
              <a:buFont typeface="Arial" pitchFamily="34" charset="0"/>
              <a:buChar char="•"/>
            </a:pPr>
            <a:r>
              <a:rPr lang="en-US" b="1" dirty="0">
                <a:solidFill>
                  <a:schemeClr val="tx1"/>
                </a:solidFill>
              </a:rPr>
              <a:t>PSO3:</a:t>
            </a:r>
            <a:r>
              <a:rPr lang="en-US" dirty="0">
                <a:solidFill>
                  <a:schemeClr val="tx1"/>
                </a:solidFill>
              </a:rPr>
              <a:t> Preparing Graduates to satisfy industrial needs and pursue higher studies with social awareness and universal moral values.</a:t>
            </a:r>
          </a:p>
          <a:p>
            <a:pPr fontAlgn="b">
              <a:buFont typeface="Arial" pitchFamily="34" charset="0"/>
              <a:buChar char="•"/>
            </a:pPr>
            <a:endParaRPr lang="en-US" b="1" u="sng"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1902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838930686"/>
              </p:ext>
            </p:extLst>
          </p:nvPr>
        </p:nvGraphicFramePr>
        <p:xfrm>
          <a:off x="1819001" y="0"/>
          <a:ext cx="7776864" cy="375285"/>
        </p:xfrm>
        <a:graphic>
          <a:graphicData uri="http://schemas.openxmlformats.org/drawingml/2006/table">
            <a:tbl>
              <a:tblPr>
                <a:effectLst>
                  <a:outerShdw blurRad="50800" dist="38100" algn="l" rotWithShape="0">
                    <a:prstClr val="black">
                      <a:alpha val="40000"/>
                    </a:prstClr>
                  </a:outerShdw>
                </a:effectLst>
                <a:tableStyleId>{5C22544A-7EE6-4342-B048-85BDC9FD1C3A}</a:tableStyleId>
              </a:tblPr>
              <a:tblGrid>
                <a:gridCol w="7776864">
                  <a:extLst>
                    <a:ext uri="{9D8B030D-6E8A-4147-A177-3AD203B41FA5}">
                      <a16:colId xmlns:a16="http://schemas.microsoft.com/office/drawing/2014/main" val="20000"/>
                    </a:ext>
                  </a:extLst>
                </a:gridCol>
              </a:tblGrid>
              <a:tr h="360040">
                <a:tc>
                  <a:txBody>
                    <a:bodyPr/>
                    <a:lstStyle/>
                    <a:p>
                      <a:pPr algn="ctr" fontAlgn="b"/>
                      <a:r>
                        <a:rPr lang="en-US" sz="2400" b="1" u="none" strike="noStrike" dirty="0">
                          <a:effectLst/>
                          <a:latin typeface="Times New Roman" pitchFamily="18" charset="0"/>
                          <a:cs typeface="Times New Roman" pitchFamily="18" charset="0"/>
                        </a:rPr>
                        <a:t>Course Outcomes of Mini-Project</a:t>
                      </a:r>
                      <a:endParaRPr lang="en-US" sz="2400" b="1" i="0" u="none" strike="noStrike" dirty="0">
                        <a:solidFill>
                          <a:srgbClr val="000000"/>
                        </a:solidFill>
                        <a:effectLst/>
                        <a:latin typeface="Times New Roman" pitchFamily="18" charset="0"/>
                        <a:cs typeface="Times New Roman" pitchFamily="18" charset="0"/>
                      </a:endParaRPr>
                    </a:p>
                  </a:txBody>
                  <a:tcPr marL="9525" marR="9525" marT="9525" marB="0">
                    <a:solidFill>
                      <a:schemeClr val="tx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308167425"/>
              </p:ext>
            </p:extLst>
          </p:nvPr>
        </p:nvGraphicFramePr>
        <p:xfrm>
          <a:off x="1891009" y="417452"/>
          <a:ext cx="8040782" cy="2855203"/>
        </p:xfrm>
        <a:graphic>
          <a:graphicData uri="http://schemas.openxmlformats.org/drawingml/2006/table">
            <a:tbl>
              <a:tblPr firstRow="1" bandRow="1">
                <a:effectLst>
                  <a:outerShdw blurRad="76200" dir="18900000" sy="23000" kx="-1200000" algn="bl" rotWithShape="0">
                    <a:prstClr val="black">
                      <a:alpha val="20000"/>
                    </a:prstClr>
                  </a:outerShdw>
                </a:effectLst>
                <a:tableStyleId>{5FD0F851-EC5A-4D38-B0AD-8093EC10F338}</a:tableStyleId>
              </a:tblPr>
              <a:tblGrid>
                <a:gridCol w="886037">
                  <a:extLst>
                    <a:ext uri="{9D8B030D-6E8A-4147-A177-3AD203B41FA5}">
                      <a16:colId xmlns:a16="http://schemas.microsoft.com/office/drawing/2014/main" val="20000"/>
                    </a:ext>
                  </a:extLst>
                </a:gridCol>
                <a:gridCol w="7154745">
                  <a:extLst>
                    <a:ext uri="{9D8B030D-6E8A-4147-A177-3AD203B41FA5}">
                      <a16:colId xmlns:a16="http://schemas.microsoft.com/office/drawing/2014/main" val="20001"/>
                    </a:ext>
                  </a:extLst>
                </a:gridCol>
              </a:tblGrid>
              <a:tr h="432048">
                <a:tc>
                  <a:txBody>
                    <a:bodyPr/>
                    <a:lstStyle/>
                    <a:p>
                      <a:pPr algn="ctr"/>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1800" b="1" kern="1200" dirty="0">
                          <a:solidFill>
                            <a:schemeClr val="tx1"/>
                          </a:solidFill>
                          <a:latin typeface="+mn-lt"/>
                          <a:ea typeface="+mn-ea"/>
                          <a:cs typeface="+mn-cs"/>
                        </a:rPr>
                        <a:t>Ability to carry-out literature review and define the problem.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86931">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Ability to co-ordinate to work as a team member or a single member.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32048">
                <a:tc>
                  <a:txBody>
                    <a:bodyPr/>
                    <a:lstStyle/>
                    <a:p>
                      <a:pPr algn="ctr"/>
                      <a:r>
                        <a:rPr lang="en-US"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1800" b="1" kern="1200" dirty="0">
                          <a:solidFill>
                            <a:schemeClr val="tx1"/>
                          </a:solidFill>
                          <a:latin typeface="+mn-lt"/>
                          <a:ea typeface="+mn-ea"/>
                          <a:cs typeface="+mn-cs"/>
                        </a:rPr>
                        <a:t>Inculcate methods to use advance tools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32048">
                <a:tc>
                  <a:txBody>
                    <a:bodyPr/>
                    <a:lstStyle/>
                    <a:p>
                      <a:pPr algn="ctr"/>
                      <a:r>
                        <a:rPr lang="en-US"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1800" b="1" kern="1200" dirty="0">
                          <a:solidFill>
                            <a:schemeClr val="tx1"/>
                          </a:solidFill>
                          <a:latin typeface="+mn-lt"/>
                          <a:ea typeface="+mn-ea"/>
                          <a:cs typeface="+mn-cs"/>
                        </a:rPr>
                        <a:t>Design analytical modeling and develop a systems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32048">
                <a:tc>
                  <a:txBody>
                    <a:bodyPr/>
                    <a:lstStyle/>
                    <a:p>
                      <a:pPr algn="ctr"/>
                      <a:r>
                        <a:rPr lang="en-US"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1800" b="1" kern="1200" dirty="0">
                          <a:solidFill>
                            <a:schemeClr val="tx1"/>
                          </a:solidFill>
                          <a:latin typeface="+mn-lt"/>
                          <a:ea typeface="+mn-ea"/>
                          <a:cs typeface="+mn-cs"/>
                        </a:rPr>
                        <a:t>Ability to equip analysis skills and interpretation.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32048">
                <a:tc>
                  <a:txBody>
                    <a:bodyPr/>
                    <a:lstStyle/>
                    <a:p>
                      <a:pPr algn="ctr"/>
                      <a:r>
                        <a:rPr lang="en-US"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Enhance presentation skills, drafting  and documentation of project work.</a:t>
                      </a:r>
                    </a:p>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47730325"/>
              </p:ext>
            </p:extLst>
          </p:nvPr>
        </p:nvGraphicFramePr>
        <p:xfrm>
          <a:off x="1800665" y="3103204"/>
          <a:ext cx="8173329" cy="427861"/>
        </p:xfrm>
        <a:graphic>
          <a:graphicData uri="http://schemas.openxmlformats.org/drawingml/2006/table">
            <a:tbl>
              <a:tblPr>
                <a:effectLst>
                  <a:outerShdw blurRad="50800" dist="38100" dir="18900000" algn="bl" rotWithShape="0">
                    <a:prstClr val="black">
                      <a:alpha val="40000"/>
                    </a:prstClr>
                  </a:outerShdw>
                </a:effectLst>
                <a:tableStyleId>{5C22544A-7EE6-4342-B048-85BDC9FD1C3A}</a:tableStyleId>
              </a:tblPr>
              <a:tblGrid>
                <a:gridCol w="8173329">
                  <a:extLst>
                    <a:ext uri="{9D8B030D-6E8A-4147-A177-3AD203B41FA5}">
                      <a16:colId xmlns:a16="http://schemas.microsoft.com/office/drawing/2014/main" val="20000"/>
                    </a:ext>
                  </a:extLst>
                </a:gridCol>
              </a:tblGrid>
              <a:tr h="427861">
                <a:tc>
                  <a:txBody>
                    <a:bodyPr/>
                    <a:lstStyle/>
                    <a:p>
                      <a:pPr algn="ctr" fontAlgn="b"/>
                      <a:r>
                        <a:rPr lang="en-US" sz="2000" b="1" u="none" strike="noStrike" dirty="0">
                          <a:effectLst/>
                          <a:latin typeface="Times New Roman" pitchFamily="18" charset="0"/>
                          <a:cs typeface="Times New Roman" pitchFamily="18" charset="0"/>
                        </a:rPr>
                        <a:t>CO-PO Mapping Table</a:t>
                      </a:r>
                      <a:endParaRPr lang="en-US" sz="2000" b="1" i="0" u="none" strike="noStrike" dirty="0">
                        <a:solidFill>
                          <a:srgbClr val="000000"/>
                        </a:solidFill>
                        <a:effectLst/>
                        <a:latin typeface="Times New Roman" pitchFamily="18" charset="0"/>
                        <a:cs typeface="Times New Roman" pitchFamily="18" charset="0"/>
                      </a:endParaRPr>
                    </a:p>
                  </a:txBody>
                  <a:tcPr marL="9525" marR="9525" marT="9525" marB="0" anchor="ctr">
                    <a:solidFill>
                      <a:schemeClr val="tx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67017663"/>
              </p:ext>
            </p:extLst>
          </p:nvPr>
        </p:nvGraphicFramePr>
        <p:xfrm>
          <a:off x="1372176" y="3508786"/>
          <a:ext cx="9164528" cy="2865120"/>
        </p:xfrm>
        <a:graphic>
          <a:graphicData uri="http://schemas.openxmlformats.org/drawingml/2006/table">
            <a:tbl>
              <a:tblPr firstRow="1" bandRow="1">
                <a:tableStyleId>{68D230F3-CF80-4859-8CE7-A43EE81993B5}</a:tableStyleId>
              </a:tblPr>
              <a:tblGrid>
                <a:gridCol w="572783">
                  <a:extLst>
                    <a:ext uri="{9D8B030D-6E8A-4147-A177-3AD203B41FA5}">
                      <a16:colId xmlns:a16="http://schemas.microsoft.com/office/drawing/2014/main" val="20000"/>
                    </a:ext>
                  </a:extLst>
                </a:gridCol>
                <a:gridCol w="572783">
                  <a:extLst>
                    <a:ext uri="{9D8B030D-6E8A-4147-A177-3AD203B41FA5}">
                      <a16:colId xmlns:a16="http://schemas.microsoft.com/office/drawing/2014/main" val="20001"/>
                    </a:ext>
                  </a:extLst>
                </a:gridCol>
                <a:gridCol w="572783">
                  <a:extLst>
                    <a:ext uri="{9D8B030D-6E8A-4147-A177-3AD203B41FA5}">
                      <a16:colId xmlns:a16="http://schemas.microsoft.com/office/drawing/2014/main" val="20002"/>
                    </a:ext>
                  </a:extLst>
                </a:gridCol>
                <a:gridCol w="572783">
                  <a:extLst>
                    <a:ext uri="{9D8B030D-6E8A-4147-A177-3AD203B41FA5}">
                      <a16:colId xmlns:a16="http://schemas.microsoft.com/office/drawing/2014/main" val="20003"/>
                    </a:ext>
                  </a:extLst>
                </a:gridCol>
                <a:gridCol w="572783">
                  <a:extLst>
                    <a:ext uri="{9D8B030D-6E8A-4147-A177-3AD203B41FA5}">
                      <a16:colId xmlns:a16="http://schemas.microsoft.com/office/drawing/2014/main" val="20004"/>
                    </a:ext>
                  </a:extLst>
                </a:gridCol>
                <a:gridCol w="572783">
                  <a:extLst>
                    <a:ext uri="{9D8B030D-6E8A-4147-A177-3AD203B41FA5}">
                      <a16:colId xmlns:a16="http://schemas.microsoft.com/office/drawing/2014/main" val="20005"/>
                    </a:ext>
                  </a:extLst>
                </a:gridCol>
                <a:gridCol w="572783">
                  <a:extLst>
                    <a:ext uri="{9D8B030D-6E8A-4147-A177-3AD203B41FA5}">
                      <a16:colId xmlns:a16="http://schemas.microsoft.com/office/drawing/2014/main" val="20006"/>
                    </a:ext>
                  </a:extLst>
                </a:gridCol>
                <a:gridCol w="572783">
                  <a:extLst>
                    <a:ext uri="{9D8B030D-6E8A-4147-A177-3AD203B41FA5}">
                      <a16:colId xmlns:a16="http://schemas.microsoft.com/office/drawing/2014/main" val="20007"/>
                    </a:ext>
                  </a:extLst>
                </a:gridCol>
                <a:gridCol w="572783">
                  <a:extLst>
                    <a:ext uri="{9D8B030D-6E8A-4147-A177-3AD203B41FA5}">
                      <a16:colId xmlns:a16="http://schemas.microsoft.com/office/drawing/2014/main" val="20008"/>
                    </a:ext>
                  </a:extLst>
                </a:gridCol>
                <a:gridCol w="572783">
                  <a:extLst>
                    <a:ext uri="{9D8B030D-6E8A-4147-A177-3AD203B41FA5}">
                      <a16:colId xmlns:a16="http://schemas.microsoft.com/office/drawing/2014/main" val="20009"/>
                    </a:ext>
                  </a:extLst>
                </a:gridCol>
                <a:gridCol w="572783">
                  <a:extLst>
                    <a:ext uri="{9D8B030D-6E8A-4147-A177-3AD203B41FA5}">
                      <a16:colId xmlns:a16="http://schemas.microsoft.com/office/drawing/2014/main" val="20010"/>
                    </a:ext>
                  </a:extLst>
                </a:gridCol>
                <a:gridCol w="572783">
                  <a:extLst>
                    <a:ext uri="{9D8B030D-6E8A-4147-A177-3AD203B41FA5}">
                      <a16:colId xmlns:a16="http://schemas.microsoft.com/office/drawing/2014/main" val="20011"/>
                    </a:ext>
                  </a:extLst>
                </a:gridCol>
                <a:gridCol w="572783">
                  <a:extLst>
                    <a:ext uri="{9D8B030D-6E8A-4147-A177-3AD203B41FA5}">
                      <a16:colId xmlns:a16="http://schemas.microsoft.com/office/drawing/2014/main" val="20012"/>
                    </a:ext>
                  </a:extLst>
                </a:gridCol>
                <a:gridCol w="572783">
                  <a:extLst>
                    <a:ext uri="{9D8B030D-6E8A-4147-A177-3AD203B41FA5}">
                      <a16:colId xmlns:a16="http://schemas.microsoft.com/office/drawing/2014/main" val="20013"/>
                    </a:ext>
                  </a:extLst>
                </a:gridCol>
                <a:gridCol w="572783">
                  <a:extLst>
                    <a:ext uri="{9D8B030D-6E8A-4147-A177-3AD203B41FA5}">
                      <a16:colId xmlns:a16="http://schemas.microsoft.com/office/drawing/2014/main" val="20014"/>
                    </a:ext>
                  </a:extLst>
                </a:gridCol>
                <a:gridCol w="572783">
                  <a:extLst>
                    <a:ext uri="{9D8B030D-6E8A-4147-A177-3AD203B41FA5}">
                      <a16:colId xmlns:a16="http://schemas.microsoft.com/office/drawing/2014/main" val="20015"/>
                    </a:ext>
                  </a:extLst>
                </a:gridCol>
              </a:tblGrid>
              <a:tr h="370840">
                <a:tc>
                  <a:txBody>
                    <a:bodyPr/>
                    <a:lstStyle/>
                    <a:p>
                      <a:r>
                        <a:rPr lang="en-US" sz="1400" dirty="0"/>
                        <a:t>   PO</a:t>
                      </a:r>
                    </a:p>
                    <a:p>
                      <a:r>
                        <a:rPr lang="en-US" sz="1400" dirty="0"/>
                        <a:t>CO</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4">
                        <a:lumMod val="20000"/>
                        <a:lumOff val="80000"/>
                      </a:schemeClr>
                    </a:solidFill>
                  </a:tcPr>
                </a:tc>
                <a:tc>
                  <a:txBody>
                    <a:bodyPr/>
                    <a:lstStyle/>
                    <a:p>
                      <a:pPr algn="ctr"/>
                      <a:r>
                        <a:rPr lang="en-US"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4</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5</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6</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7</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8</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9</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10</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11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12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PSO</a:t>
                      </a:r>
                    </a:p>
                    <a:p>
                      <a:pPr algn="ctr"/>
                      <a:r>
                        <a:rPr lang="en-US" dirty="0"/>
                        <a:t>   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PSO</a:t>
                      </a:r>
                    </a:p>
                    <a:p>
                      <a:pPr algn="ctr"/>
                      <a:r>
                        <a:rPr lang="en-US" dirty="0"/>
                        <a:t>   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PSO</a:t>
                      </a:r>
                    </a:p>
                    <a:p>
                      <a:pPr algn="ctr"/>
                      <a:r>
                        <a:rPr lang="en-US" dirty="0"/>
                        <a:t>   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70840">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endParaRPr lang="en-US"/>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endParaRPr lang="en-US"/>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endParaRPr lang="en-US"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b="1" dirty="0"/>
                        <a:t>4</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endParaRPr lang="en-US"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b="1" dirty="0"/>
                        <a:t>5</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endParaRPr lang="en-US"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lgn="ctr"/>
                      <a:r>
                        <a:rPr lang="en-US" b="1" dirty="0"/>
                        <a:t>6</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endParaRPr lang="en-US"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1902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92370"/>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ABSTRACT</a:t>
            </a:r>
          </a:p>
        </p:txBody>
      </p:sp>
      <p:sp>
        <p:nvSpPr>
          <p:cNvPr id="6" name="Rectangle 5"/>
          <p:cNvSpPr/>
          <p:nvPr/>
        </p:nvSpPr>
        <p:spPr>
          <a:xfrm>
            <a:off x="179882" y="717138"/>
            <a:ext cx="11722307" cy="4708981"/>
          </a:xfrm>
          <a:prstGeom prst="rect">
            <a:avLst/>
          </a:prstGeom>
        </p:spPr>
        <p:txBody>
          <a:bodyPr wrap="square">
            <a:spAutoFit/>
          </a:bodyPr>
          <a:lstStyle/>
          <a:p>
            <a:pPr algn="just">
              <a:buFont typeface="Arial" pitchFamily="34" charset="0"/>
              <a:buChar char="•"/>
            </a:pPr>
            <a:r>
              <a:rPr lang="en-US" sz="2000" dirty="0">
                <a:latin typeface="Times New Roman" pitchFamily="18" charset="0"/>
                <a:cs typeface="Times New Roman" pitchFamily="18" charset="0"/>
              </a:rPr>
              <a:t>The abnormal growth of cells in the liver causes liver cancer which is also known as hepatic cancer, where,     </a:t>
            </a:r>
            <a:r>
              <a:rPr lang="en-US" sz="2000" dirty="0" err="1">
                <a:latin typeface="Times New Roman" pitchFamily="18" charset="0"/>
                <a:cs typeface="Times New Roman" pitchFamily="18" charset="0"/>
              </a:rPr>
              <a:t>Hepatocellular</a:t>
            </a:r>
            <a:r>
              <a:rPr lang="en-US" sz="2000" dirty="0">
                <a:latin typeface="Times New Roman" pitchFamily="18" charset="0"/>
                <a:cs typeface="Times New Roman" pitchFamily="18" charset="0"/>
              </a:rPr>
              <a:t> Carcinoma (HCC) is the most common type of liver cancer which makes up 75% of cases. </a:t>
            </a:r>
          </a:p>
          <a:p>
            <a:pPr algn="just">
              <a:buFont typeface="Arial" pitchFamily="34" charset="0"/>
              <a:buChar char="•"/>
            </a:pPr>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The detection of this </a:t>
            </a:r>
            <a:r>
              <a:rPr lang="en-US" sz="2000" dirty="0" err="1">
                <a:latin typeface="Times New Roman" pitchFamily="18" charset="0"/>
                <a:cs typeface="Times New Roman" pitchFamily="18" charset="0"/>
              </a:rPr>
              <a:t>tumour</a:t>
            </a:r>
            <a:r>
              <a:rPr lang="en-US" sz="2000" dirty="0">
                <a:latin typeface="Times New Roman" pitchFamily="18" charset="0"/>
                <a:cs typeface="Times New Roman" pitchFamily="18" charset="0"/>
              </a:rPr>
              <a:t> is difficult and mostly found at advanced stage which causes life-threatening issues. Hence it is far essential to discover the </a:t>
            </a:r>
            <a:r>
              <a:rPr lang="en-US" sz="2000" dirty="0" err="1">
                <a:latin typeface="Times New Roman" pitchFamily="18" charset="0"/>
                <a:cs typeface="Times New Roman" pitchFamily="18" charset="0"/>
              </a:rPr>
              <a:t>tumour</a:t>
            </a:r>
            <a:r>
              <a:rPr lang="en-US" sz="2000" dirty="0">
                <a:latin typeface="Times New Roman" pitchFamily="18" charset="0"/>
                <a:cs typeface="Times New Roman" pitchFamily="18" charset="0"/>
              </a:rPr>
              <a:t> at an early stage.  </a:t>
            </a:r>
          </a:p>
          <a:p>
            <a:pPr algn="just">
              <a:buFont typeface="Arial" pitchFamily="34" charset="0"/>
              <a:buChar char="•"/>
            </a:pPr>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The principle intention of this project is to detect liver cancer at earlier stage using image processing technique. </a:t>
            </a:r>
          </a:p>
          <a:p>
            <a:pPr algn="just">
              <a:buFont typeface="Arial" pitchFamily="34" charset="0"/>
              <a:buChar char="•"/>
            </a:pPr>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Here the malignant liver </a:t>
            </a:r>
            <a:r>
              <a:rPr lang="en-US" sz="2000" dirty="0" err="1">
                <a:latin typeface="Times New Roman" pitchFamily="18" charset="0"/>
                <a:cs typeface="Times New Roman" pitchFamily="18" charset="0"/>
              </a:rPr>
              <a:t>tumours</a:t>
            </a:r>
            <a:r>
              <a:rPr lang="en-US" sz="2000" dirty="0">
                <a:latin typeface="Times New Roman" pitchFamily="18" charset="0"/>
                <a:cs typeface="Times New Roman" pitchFamily="18" charset="0"/>
              </a:rPr>
              <a:t> are detected from Computed Tomography (CT) images. The image undergoes enhancement using anisotropic diffusion filters and segmented by morphological operations which is simple and easy to work. </a:t>
            </a:r>
          </a:p>
          <a:p>
            <a:pPr algn="just">
              <a:buFont typeface="Arial" pitchFamily="34" charset="0"/>
              <a:buChar char="•"/>
            </a:pPr>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This operation uses combination of two processes, dilation and erosion. </a:t>
            </a:r>
          </a:p>
          <a:p>
            <a:pPr algn="just">
              <a:buFont typeface="Arial" pitchFamily="34" charset="0"/>
              <a:buChar char="•"/>
            </a:pPr>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The scope of this propounded technique is to highlight the </a:t>
            </a:r>
            <a:r>
              <a:rPr lang="en-US" sz="2000" dirty="0" err="1">
                <a:latin typeface="Times New Roman" pitchFamily="18" charset="0"/>
                <a:cs typeface="Times New Roman" pitchFamily="18" charset="0"/>
              </a:rPr>
              <a:t>tumour</a:t>
            </a:r>
            <a:r>
              <a:rPr lang="en-US" sz="2000" dirty="0">
                <a:latin typeface="Times New Roman" pitchFamily="18" charset="0"/>
                <a:cs typeface="Times New Roman" pitchFamily="18" charset="0"/>
              </a:rPr>
              <a:t> region present in the Computed Tomography.</a:t>
            </a:r>
          </a:p>
        </p:txBody>
      </p:sp>
    </p:spTree>
    <p:extLst>
      <p:ext uri="{BB962C8B-B14F-4D97-AF65-F5344CB8AC3E}">
        <p14:creationId xmlns:p14="http://schemas.microsoft.com/office/powerpoint/2010/main" val="1019021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latin typeface="Cambria" panose="02040503050406030204" pitchFamily="18" charset="0"/>
              </a:rPr>
              <a:t>  </a:t>
            </a:r>
            <a:r>
              <a:rPr lang="en-IN" sz="2400" b="1" dirty="0">
                <a:solidFill>
                  <a:schemeClr val="bg1"/>
                </a:solidFill>
                <a:latin typeface="Cambria" panose="02040503050406030204" pitchFamily="18" charset="0"/>
              </a:rPr>
              <a:t>CONTENTS </a:t>
            </a:r>
          </a:p>
        </p:txBody>
      </p:sp>
      <p:sp>
        <p:nvSpPr>
          <p:cNvPr id="26" name="Rectangle 25"/>
          <p:cNvSpPr/>
          <p:nvPr/>
        </p:nvSpPr>
        <p:spPr>
          <a:xfrm>
            <a:off x="334779" y="981778"/>
            <a:ext cx="11042755" cy="5681555"/>
          </a:xfrm>
          <a:prstGeom prst="rect">
            <a:avLst/>
          </a:prstGeom>
        </p:spPr>
        <p:txBody>
          <a:bodyPr wrap="square">
            <a:spAutoFit/>
          </a:bodyPr>
          <a:lstStyle/>
          <a:p>
            <a:pPr marL="457200" lvl="0" indent="-368300">
              <a:lnSpc>
                <a:spcPct val="115000"/>
              </a:lnSpc>
              <a:buClr>
                <a:schemeClr val="dk1"/>
              </a:buClr>
              <a:buSzPts val="2200"/>
              <a:buFont typeface="Cambria"/>
              <a:buChar char="●"/>
            </a:pPr>
            <a:r>
              <a:rPr lang="en-US" sz="3200" b="1" u="sng" dirty="0">
                <a:latin typeface="Cambria"/>
                <a:ea typeface="Cambria"/>
                <a:cs typeface="Cambria"/>
                <a:sym typeface="Cambria"/>
              </a:rPr>
              <a:t>ABSTRACT</a:t>
            </a:r>
            <a:endParaRPr lang="en-US" sz="3200" b="1" dirty="0">
              <a:latin typeface="Cambria"/>
              <a:ea typeface="Cambria"/>
              <a:cs typeface="Cambria"/>
              <a:sym typeface="Cambria"/>
            </a:endParaRPr>
          </a:p>
          <a:p>
            <a:pPr marL="457200" lvl="0" indent="-368300">
              <a:lnSpc>
                <a:spcPct val="115000"/>
              </a:lnSpc>
              <a:buClr>
                <a:schemeClr val="dk1"/>
              </a:buClr>
              <a:buSzPts val="2200"/>
              <a:buFont typeface="Cambria"/>
              <a:buChar char="●"/>
            </a:pPr>
            <a:r>
              <a:rPr lang="en-US" sz="3200" b="1" u="sng" dirty="0">
                <a:latin typeface="Cambria"/>
                <a:ea typeface="Cambria"/>
                <a:cs typeface="Cambria"/>
                <a:sym typeface="Cambria"/>
              </a:rPr>
              <a:t>INTRODUCTION</a:t>
            </a:r>
            <a:endParaRPr lang="en-US" sz="3200" b="1" dirty="0">
              <a:latin typeface="Cambria"/>
              <a:ea typeface="Cambria"/>
              <a:cs typeface="Cambria"/>
              <a:sym typeface="Cambria"/>
            </a:endParaRPr>
          </a:p>
          <a:p>
            <a:pPr marL="457200" lvl="0" indent="-368300">
              <a:lnSpc>
                <a:spcPct val="115000"/>
              </a:lnSpc>
              <a:buClr>
                <a:schemeClr val="dk1"/>
              </a:buClr>
              <a:buSzPts val="2200"/>
              <a:buFont typeface="Cambria"/>
              <a:buChar char="●"/>
            </a:pPr>
            <a:r>
              <a:rPr lang="en-US" sz="3200" b="1" u="sng" dirty="0">
                <a:latin typeface="Cambria"/>
                <a:ea typeface="Cambria"/>
                <a:cs typeface="Cambria"/>
                <a:sym typeface="Cambria"/>
              </a:rPr>
              <a:t>LITERATURE SURVEY </a:t>
            </a:r>
            <a:endParaRPr lang="en-US" sz="3200" b="1" dirty="0">
              <a:latin typeface="Cambria"/>
              <a:ea typeface="Cambria"/>
              <a:cs typeface="Cambria"/>
              <a:sym typeface="Cambria"/>
            </a:endParaRPr>
          </a:p>
          <a:p>
            <a:pPr marL="457200" lvl="0" indent="-368300">
              <a:lnSpc>
                <a:spcPct val="115000"/>
              </a:lnSpc>
              <a:buClr>
                <a:schemeClr val="dk1"/>
              </a:buClr>
              <a:buSzPts val="2200"/>
              <a:buFont typeface="Cambria"/>
              <a:buChar char="●"/>
            </a:pPr>
            <a:r>
              <a:rPr lang="en-US" sz="3200" b="1" u="sng" dirty="0">
                <a:latin typeface="Cambria"/>
                <a:ea typeface="Cambria"/>
                <a:cs typeface="Cambria"/>
                <a:sym typeface="Cambria"/>
              </a:rPr>
              <a:t>OBJECTIVES </a:t>
            </a:r>
            <a:endParaRPr lang="en-US" sz="3200" b="1" dirty="0">
              <a:latin typeface="Cambria"/>
              <a:ea typeface="Cambria"/>
              <a:cs typeface="Cambria"/>
              <a:sym typeface="Cambria"/>
            </a:endParaRPr>
          </a:p>
          <a:p>
            <a:pPr marL="457200" lvl="0" indent="-368300">
              <a:lnSpc>
                <a:spcPct val="115000"/>
              </a:lnSpc>
              <a:buClr>
                <a:schemeClr val="dk1"/>
              </a:buClr>
              <a:buSzPts val="2200"/>
              <a:buFont typeface="Cambria"/>
              <a:buChar char="●"/>
            </a:pPr>
            <a:r>
              <a:rPr lang="en-US" sz="3200" b="1" u="sng" dirty="0">
                <a:latin typeface="Cambria"/>
                <a:ea typeface="Cambria"/>
                <a:cs typeface="Cambria"/>
                <a:sym typeface="Cambria"/>
              </a:rPr>
              <a:t>METHODOLOGY </a:t>
            </a:r>
            <a:endParaRPr lang="en-US" sz="3200" b="1" dirty="0">
              <a:latin typeface="Cambria"/>
              <a:ea typeface="Cambria"/>
              <a:cs typeface="Cambria"/>
              <a:sym typeface="Cambria"/>
            </a:endParaRPr>
          </a:p>
          <a:p>
            <a:pPr marL="457200" lvl="0" indent="-368300">
              <a:lnSpc>
                <a:spcPct val="115000"/>
              </a:lnSpc>
              <a:buClr>
                <a:schemeClr val="dk1"/>
              </a:buClr>
              <a:buSzPts val="2200"/>
              <a:buFont typeface="Cambria"/>
              <a:buChar char="●"/>
            </a:pPr>
            <a:r>
              <a:rPr lang="en-US" sz="3200" b="1" u="sng" dirty="0">
                <a:latin typeface="Cambria"/>
                <a:ea typeface="Cambria"/>
                <a:cs typeface="Cambria"/>
                <a:sym typeface="Cambria"/>
              </a:rPr>
              <a:t>IMPLEMENTATION</a:t>
            </a:r>
            <a:endParaRPr lang="en-US" sz="3200" b="1" dirty="0">
              <a:latin typeface="Cambria"/>
              <a:ea typeface="Cambria"/>
              <a:cs typeface="Cambria"/>
              <a:sym typeface="Cambria"/>
            </a:endParaRPr>
          </a:p>
          <a:p>
            <a:pPr marL="457200" lvl="0" indent="-368300">
              <a:lnSpc>
                <a:spcPct val="115000"/>
              </a:lnSpc>
              <a:buClr>
                <a:schemeClr val="dk1"/>
              </a:buClr>
              <a:buSzPts val="2200"/>
              <a:buFont typeface="Cambria"/>
              <a:buChar char="●"/>
            </a:pPr>
            <a:r>
              <a:rPr lang="en-US" sz="3200" b="1" u="sng" dirty="0">
                <a:latin typeface="Cambria"/>
                <a:ea typeface="Cambria"/>
                <a:cs typeface="Cambria"/>
                <a:sym typeface="Cambria"/>
              </a:rPr>
              <a:t>RESULTS &amp; OBSERVATIONS</a:t>
            </a:r>
            <a:endParaRPr lang="en-US" sz="3200" b="1" dirty="0">
              <a:latin typeface="Cambria"/>
              <a:ea typeface="Cambria"/>
              <a:cs typeface="Cambria"/>
              <a:sym typeface="Cambria"/>
            </a:endParaRPr>
          </a:p>
          <a:p>
            <a:pPr marL="457200" lvl="0" indent="-368300">
              <a:lnSpc>
                <a:spcPct val="115000"/>
              </a:lnSpc>
              <a:buClr>
                <a:schemeClr val="dk1"/>
              </a:buClr>
              <a:buSzPts val="2200"/>
              <a:buFont typeface="Cambria"/>
              <a:buChar char="●"/>
            </a:pPr>
            <a:r>
              <a:rPr lang="en-US" sz="3200" b="1" u="sng" dirty="0">
                <a:latin typeface="Cambria"/>
                <a:ea typeface="Cambria"/>
                <a:cs typeface="Cambria"/>
                <a:sym typeface="Cambria"/>
              </a:rPr>
              <a:t>CONCLUSION </a:t>
            </a:r>
            <a:endParaRPr lang="en-US" sz="3200" b="1" dirty="0">
              <a:latin typeface="Cambria"/>
              <a:ea typeface="Cambria"/>
              <a:cs typeface="Cambria"/>
              <a:sym typeface="Cambria"/>
            </a:endParaRPr>
          </a:p>
          <a:p>
            <a:pPr marL="457200" lvl="0" indent="-368300">
              <a:lnSpc>
                <a:spcPct val="115000"/>
              </a:lnSpc>
              <a:buClr>
                <a:schemeClr val="dk1"/>
              </a:buClr>
              <a:buSzPts val="2200"/>
              <a:buFont typeface="Cambria"/>
              <a:buChar char="●"/>
            </a:pPr>
            <a:r>
              <a:rPr lang="en-US" sz="3200" b="1" u="sng" dirty="0">
                <a:latin typeface="Cambria"/>
                <a:ea typeface="Cambria"/>
                <a:cs typeface="Cambria"/>
                <a:sym typeface="Cambria"/>
              </a:rPr>
              <a:t>REFERENCES</a:t>
            </a:r>
            <a:endParaRPr lang="en-US" sz="3200" b="1" dirty="0">
              <a:latin typeface="Cambria"/>
              <a:ea typeface="Cambria"/>
              <a:cs typeface="Cambria"/>
              <a:sym typeface="Cambria"/>
            </a:endParaRPr>
          </a:p>
          <a:p>
            <a:pPr lvl="0"/>
            <a:endParaRPr lang="en-US" sz="3200" dirty="0">
              <a:latin typeface="Times New Roman" pitchFamily="18" charset="0"/>
              <a:ea typeface="Crimson Text"/>
              <a:cs typeface="Times New Roman" pitchFamily="18" charset="0"/>
              <a:sym typeface="Crimson Text"/>
            </a:endParaRPr>
          </a:p>
        </p:txBody>
      </p:sp>
    </p:spTree>
    <p:extLst>
      <p:ext uri="{BB962C8B-B14F-4D97-AF65-F5344CB8AC3E}">
        <p14:creationId xmlns:p14="http://schemas.microsoft.com/office/powerpoint/2010/main" val="1019021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bg1"/>
                </a:solidFill>
                <a:latin typeface="Cambria" panose="02040503050406030204" pitchFamily="18" charset="0"/>
              </a:rPr>
              <a:t>  </a:t>
            </a:r>
            <a:r>
              <a:rPr lang="en-IN" sz="2400" b="1" dirty="0">
                <a:solidFill>
                  <a:schemeClr val="bg1"/>
                </a:solidFill>
                <a:latin typeface="Cambria" panose="02040503050406030204" pitchFamily="18" charset="0"/>
              </a:rPr>
              <a:t>INTRODUCTION </a:t>
            </a:r>
          </a:p>
        </p:txBody>
      </p:sp>
      <p:sp>
        <p:nvSpPr>
          <p:cNvPr id="6" name="Rectangle 5"/>
          <p:cNvSpPr/>
          <p:nvPr/>
        </p:nvSpPr>
        <p:spPr>
          <a:xfrm>
            <a:off x="0" y="388631"/>
            <a:ext cx="11737298" cy="6232475"/>
          </a:xfrm>
          <a:prstGeom prst="rect">
            <a:avLst/>
          </a:prstGeom>
        </p:spPr>
        <p:txBody>
          <a:bodyPr wrap="square">
            <a:spAutoFit/>
          </a:bodyPr>
          <a:lstStyle/>
          <a:p>
            <a:pPr algn="just"/>
            <a:r>
              <a:rPr lang="en-US" sz="1900" dirty="0"/>
              <a:t>The formulation of the term cancer was in 460 - 370 BC. It is credited to the Greek Physician Hippocrates who is known as “FATHER OF MEDICINE”. Billions of cells in our body divides each day to produce new cells. The newly formed cells occupies the space of dead cells. Basically, cells get together to form tissues, tissues get together to form organs. Hence, in some abnormal cases, cells divide more than the body needed and form as lumps or growths normally called as </a:t>
            </a:r>
            <a:r>
              <a:rPr lang="en-US" sz="1900" dirty="0" err="1"/>
              <a:t>tumors.In</a:t>
            </a:r>
            <a:r>
              <a:rPr lang="en-US" sz="1900" dirty="0"/>
              <a:t> this project we proposed simple method of cancer detection using image processing.</a:t>
            </a:r>
          </a:p>
          <a:p>
            <a:pPr algn="just"/>
            <a:endParaRPr lang="en-US" sz="1900" dirty="0"/>
          </a:p>
          <a:p>
            <a:pPr algn="just"/>
            <a:r>
              <a:rPr lang="en-US" sz="1900" dirty="0"/>
              <a:t> Digital image processing is the technique of using computers to process the image with the necessary algorithms. The software used here is MATLAB. Computed tomography image of liver cancer is employed to detect the tumor region. Detection of liver cancer involves three main steps. It includes preprocessing of image, processing of image and highlighting tumor region. Preprocessing of image involves image enhancement using anisotropic diffusion filter to remove noise and imperfections in image. During </a:t>
            </a:r>
            <a:r>
              <a:rPr lang="en-US" sz="1900" dirty="0" err="1"/>
              <a:t>thresholding</a:t>
            </a:r>
            <a:r>
              <a:rPr lang="en-US" sz="1900" dirty="0"/>
              <a:t>, there may be some chance of noise creation. This step plays an important role in detection of cancer, because a small deviation which may be caused due to imperfections or noise will leaves a major effect in detection process. After image enhancement, image is segmented for detection of tumor region in processing stage. For segmenting image, morphological operations are used. It includes dilation and erosion which is the basic process for completing the whole detection operation. </a:t>
            </a:r>
          </a:p>
          <a:p>
            <a:pPr algn="just"/>
            <a:endParaRPr lang="en-US" sz="1900" dirty="0"/>
          </a:p>
          <a:p>
            <a:pPr algn="just"/>
            <a:r>
              <a:rPr lang="en-US" sz="1900" dirty="0"/>
              <a:t>Morphological operations are simple and very easy to work because it operates on basic set theory and does not contain complex mathematical equations. The last step is to highlight the tumor region in the given image for easy and clear observation. For understanding the whole process obviously, the sub plotted image of all processed image is shown which includes original image, filtered image, tumor region, bordered tumor image and highlighted tumor region in original given image</a:t>
            </a:r>
          </a:p>
        </p:txBody>
      </p:sp>
    </p:spTree>
    <p:extLst>
      <p:ext uri="{BB962C8B-B14F-4D97-AF65-F5344CB8AC3E}">
        <p14:creationId xmlns:p14="http://schemas.microsoft.com/office/powerpoint/2010/main" val="101902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bg1"/>
                </a:solidFill>
                <a:latin typeface="Cambria" panose="02040503050406030204" pitchFamily="18" charset="0"/>
              </a:rPr>
              <a:t>  </a:t>
            </a:r>
            <a:r>
              <a:rPr lang="en-IN" sz="2400" b="1" dirty="0">
                <a:solidFill>
                  <a:schemeClr val="bg1"/>
                </a:solidFill>
                <a:latin typeface="Cambria" panose="02040503050406030204" pitchFamily="18" charset="0"/>
              </a:rPr>
              <a:t>LITERATURE SURVEY </a:t>
            </a:r>
            <a:endParaRPr lang="en-IN" sz="2800" b="1" dirty="0">
              <a:solidFill>
                <a:schemeClr val="bg1"/>
              </a:solidFill>
              <a:latin typeface="Cambria" panose="02040503050406030204" pitchFamily="18" charset="0"/>
            </a:endParaRPr>
          </a:p>
        </p:txBody>
      </p:sp>
      <p:sp>
        <p:nvSpPr>
          <p:cNvPr id="6" name="Rectangle 5"/>
          <p:cNvSpPr/>
          <p:nvPr/>
        </p:nvSpPr>
        <p:spPr>
          <a:xfrm>
            <a:off x="194872" y="823346"/>
            <a:ext cx="11557416" cy="5355312"/>
          </a:xfrm>
          <a:prstGeom prst="rect">
            <a:avLst/>
          </a:prstGeom>
        </p:spPr>
        <p:txBody>
          <a:bodyPr wrap="square">
            <a:spAutoFit/>
          </a:bodyPr>
          <a:lstStyle/>
          <a:p>
            <a:r>
              <a:rPr lang="en-US" dirty="0"/>
              <a:t>[1]</a:t>
            </a:r>
            <a:r>
              <a:rPr lang="en-US" dirty="0" err="1"/>
              <a:t>Rong</a:t>
            </a:r>
            <a:r>
              <a:rPr lang="en-US" dirty="0"/>
              <a:t> Zhu, </a:t>
            </a:r>
            <a:r>
              <a:rPr lang="en-US" dirty="0" err="1"/>
              <a:t>et.al.,“Application</a:t>
            </a:r>
            <a:r>
              <a:rPr lang="en-US" dirty="0"/>
              <a:t> of Improved Anisotropic diffusion Filter on Image Processing” proposed that anisotropic diffusion filter is the most commonly used method in removing noises. This paper describes the improved algorithm of anisotropic diffusion filter to remove salt and pepper noises of the images</a:t>
            </a:r>
          </a:p>
          <a:p>
            <a:endParaRPr lang="en-US" dirty="0"/>
          </a:p>
          <a:p>
            <a:r>
              <a:rPr lang="en-US" dirty="0"/>
              <a:t> [2]Ravi S, </a:t>
            </a:r>
            <a:r>
              <a:rPr lang="en-US" dirty="0" err="1"/>
              <a:t>et.al.,“Morphological</a:t>
            </a:r>
            <a:r>
              <a:rPr lang="en-US" dirty="0"/>
              <a:t> Operations for Image Processing: Understanding and its applications” described morphological operations are easy to apply and it works on the principle of set theory. The objective of using this type of operation is to remove the imperfections in the structures of the images </a:t>
            </a:r>
          </a:p>
          <a:p>
            <a:endParaRPr lang="en-US" dirty="0"/>
          </a:p>
          <a:p>
            <a:r>
              <a:rPr lang="en-US" dirty="0"/>
              <a:t>[3]</a:t>
            </a:r>
            <a:r>
              <a:rPr lang="en-US" dirty="0" err="1"/>
              <a:t>Wassem</a:t>
            </a:r>
            <a:r>
              <a:rPr lang="en-US" dirty="0"/>
              <a:t> </a:t>
            </a:r>
            <a:r>
              <a:rPr lang="en-US" dirty="0" err="1"/>
              <a:t>Abdulrahman</a:t>
            </a:r>
            <a:r>
              <a:rPr lang="en-US" dirty="0"/>
              <a:t>, </a:t>
            </a:r>
            <a:r>
              <a:rPr lang="en-US" dirty="0" err="1"/>
              <a:t>et.al.,“Diagnosis</a:t>
            </a:r>
            <a:r>
              <a:rPr lang="en-US" dirty="0"/>
              <a:t> of Liver Tumors Using Image Processing” aimed to identify the specific regions of liver area in the scanner images to abdominal area. This uses a new method for extraction the region of tumor in the CT. </a:t>
            </a:r>
          </a:p>
          <a:p>
            <a:endParaRPr lang="en-US" dirty="0"/>
          </a:p>
          <a:p>
            <a:r>
              <a:rPr lang="en-US" dirty="0"/>
              <a:t>[4] </a:t>
            </a:r>
            <a:r>
              <a:rPr lang="en-US" dirty="0" err="1"/>
              <a:t>Amit</a:t>
            </a:r>
            <a:r>
              <a:rPr lang="en-US" dirty="0"/>
              <a:t> </a:t>
            </a:r>
            <a:r>
              <a:rPr lang="en-US" dirty="0" err="1"/>
              <a:t>Verma</a:t>
            </a:r>
            <a:r>
              <a:rPr lang="en-US" dirty="0"/>
              <a:t>, et.al., “A Survey on Digital Image Processing Techniques for Tumor Detection” describes the image processing techniques for tumor detection. It gives the best result for detecting and classifying the tumor by comparing with the existing methods.</a:t>
            </a:r>
          </a:p>
          <a:p>
            <a:endParaRPr lang="en-US" dirty="0"/>
          </a:p>
          <a:p>
            <a:r>
              <a:rPr lang="en-US" dirty="0"/>
              <a:t> [5] </a:t>
            </a:r>
            <a:r>
              <a:rPr lang="en-US" dirty="0" err="1"/>
              <a:t>Jinshan</a:t>
            </a:r>
            <a:r>
              <a:rPr lang="en-US" dirty="0"/>
              <a:t> Tang, et.al., “An Adaptive Anisotropic Diffusion Filter for Noise Reduction in MR Images” proposed The stepped forward anisotropic diffusion filter uses adaptive threshold selection. The proposed technique became carried out to real MR images and the outcomes are fantastic.</a:t>
            </a:r>
          </a:p>
        </p:txBody>
      </p:sp>
    </p:spTree>
    <p:extLst>
      <p:ext uri="{BB962C8B-B14F-4D97-AF65-F5344CB8AC3E}">
        <p14:creationId xmlns:p14="http://schemas.microsoft.com/office/powerpoint/2010/main" val="10190216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15326</TotalTime>
  <Words>3565</Words>
  <Application>Microsoft Office PowerPoint</Application>
  <PresentationFormat>Widescreen</PresentationFormat>
  <Paragraphs>345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Cambria</vt:lpstr>
      <vt:lpstr>Crimson Text</vt:lpstr>
      <vt:lpstr>Times New Roman</vt:lpstr>
      <vt:lpstr>1_Office Theme</vt:lpstr>
      <vt:lpstr>Detection of liver cancer using Image processing techniques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Domain Representation of LTI System</dc:title>
  <dc:creator>Muralidhar Rangappa</dc:creator>
  <cp:lastModifiedBy>Abhay kumar</cp:lastModifiedBy>
  <cp:revision>344</cp:revision>
  <dcterms:created xsi:type="dcterms:W3CDTF">2020-03-27T05:01:11Z</dcterms:created>
  <dcterms:modified xsi:type="dcterms:W3CDTF">2023-05-16T17:24:10Z</dcterms:modified>
</cp:coreProperties>
</file>