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8" r:id="rId19"/>
    <p:sldId id="273" r:id="rId20"/>
    <p:sldId id="274" r:id="rId21"/>
    <p:sldId id="275" r:id="rId22"/>
    <p:sldId id="276" r:id="rId23"/>
    <p:sldId id="279" r:id="rId24"/>
    <p:sldId id="280" r:id="rId25"/>
    <p:sldId id="277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1-12-06T04:47:23.4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10231 14711,'35'0,"-18"0,19 0,-19 0,19 0,-1 0,0 0,0 0,1 0,-19 0,1 0,17 0,-17 0,0 0,17 0,-17 0,-1 0,1 0,-1 0,1 0,0 0,-1 0,1 0,0 0,-1 0,1 0,0 0,-1 0,1 0,-1 0,1 0,0 0,-1 0,19 0,-1 0,-17 0,17 0,-18 0,1 0,0 0,-1 0,19 0,-19 0,1 0,0 0,17 0,-17 0,-1 0,1 0,17 0,-17 0,-1 0,1 0,0 0,17 0,-17 0,-1 0,1 0,-1 0,1 0,0 0,-1 0,1 0,0 0,-1 0,1 0,0 0,-1 0,1 0,17 0,-17 0,-1 0,1 0,0 0,-1 0,1 0,0 0,-1 0,1 0,0 0,-1 0,1 0,-1 0,19 0,-19 0,1 0,0 0,-1 0,1 0,0 0,-1 0,1 0,17 0,-17 0,-1 0,1 0,17 0,-17 0,17 0,-17 0,-1 0,1 0,0 0,-1 0,1 0,0 0,-1 0,1 0,17 0,-17 0,0 0,-1 0,1 0,-1 0,1 0,0 0,-1 0,1 0,17 0,-17 0,0 0,-1 0,1 0,-1 0,1 0,0 0,-1 0,1 0,0 0,-1 0,1 0,0 0,-1 0,1-18,-1 18,19 0,-1 0,-17 0,-1 0,1 0,0 0,-1 0,1 0,17 0,0 0,-17 0,0 0,-1 0,19 0,-19 0,1-17,0 17,-1 0,1 0,-1 0,1 0,0 0,-1 0,1 0,0 0,-1 0,1 0,0 0,-1 0,1 0,-1 0,1 0,17 0,-17 0,0 0,-1 0,1 0,0 0,-1 0,1 0,0 0,-1 0,1 0,-1 0,1 0,0 0,-1 0,1 0,0 0,-1 0,1 0,0 0,-1 0,1 0,-1 0,1 0,0 0,-1 0,1 0,0 0,-1 0,1 0,0 0,-1 0,1 0,-18 17,17-17,1 0,0 0,-1 0,1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1-12-07T02:18:05.1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18609 14852,'18'0,"-1"0,1 0,0 0,17 0,-18 0,1 0,0 0,-1 0,1 0,0 0,-1 0,1 0,0 0,-1 0,1 0</inkml:trace>
  <inkml:trace contextRef="#ctx0" brushRef="#br0" timeOffset="1875.0887">18750 14676,'18'17,"-1"-17,-17 18,36-1,-19 1,1-18,0 18,-18-1,17-17,1 0,0 0,-18 18,17-18,-17 18,18-18,-1 17,1 1,-18 0,18-18,-18 17,0 1,0-1,0 1,-18 0,0-18,1 17,-1 1,1-18,-1 18,0-18,18 17</inkml:trace>
  <inkml:trace contextRef="#ctx0" brushRef="#br0" timeOffset="18996.5144">19491 14905,'0'-18,"-18"1,18-1,0 0,-17 18,17-17,-18 17,18-18,-18 18,18-18,-17 18,-1-17,1 17,-1 0,0 0,1 0,-1 0,0 0,1 0,17 17,0 1,0 0,0-1,0 1,0 0,17-18,-17 17,0 1,18-18,0 17,-1-17,1 18,17-18,-35 18,18-18,-1 0,1 0,0 0,-1 0,-17-18,0 0,0 1,0-1,0 1,0-1,0 0,0 1,0-1,0-17,0 17,0-17,0 17,0-17,0 17,0 1,-17-1,17 0,0 36,0 0,0-1,0 1,0 0,0-1,0 1,0-1,17 1,1 0,-18-1,0 1,18 0,-18-1,17-17,-17 18,18-18,-18 18,0-1,18 1,-1-1,1 1,-1 0,1-18,0 17,-1-17,1 0,-18-17,0-1,0 0,0 1,0-1,0 1,0-1,0 0,0 1,0-1,-18 18,18 18,0-1,0 1,0 0,0-1,0 1,0-1,0 1,0 0,18-18,0 17,-1-17,1 0,0 0,-1 0,1 0,-1 0,-17-17,0-1,18 18,0-18,-18 1,0-1,0 1,0-1,0 0,0 1,0-1,0 0,-18 18,0 0,18 18,0 0,0-1,0 1,0 0,18-18,0 0,-1 0,1 17,0-17,-1 0,1 0,-18 18,18-18,-18 17,17-17,-17 18,0 0,0-1,0 1,0 0,-17-18,-1 0,-17 0,17 0,0 0,1 0,17 17,17-17,1 0,0 0,-1 0,1 0,0 0,-1 0,-17-17,0-1,0 0,0 1,18 17,-18-18,17 18,-17-18,0 1,0-1,18 18,0 0,-18-17,17-1,-17 0,18 18,0 0,-18-17,17 17,1 0,0 0,-1 0,1 0,0 0,-1 0,-34 0,-1 0,0 0,1 0,17 17,-18-17,0 18,18 0,0-1,0 1,0-1,0 1,0 0,0-1,0 1,0 0,0-1,0 1,18 0,0-1,-1-17,1 0,-18 18,18-18,-1 0,1 0,-1 0,1 0,0 0,-1 0,1 0,0 0,-1 0,1 0,0-18,-1 1,-17-19,18 36,-18-17,0-1,0 0,0 1,0-1,0 0,0 1,0-1,0 1,0-1,-18 18,1 0,17 18,0-1,0 1,0-1,0 1,0 0,17-18,1 0,-1 0,1 0,0 0,-1 0,1 0,0 0,-1 0,-17 17,0 1,0 0,0-1,0 1,0 0,0-1,0 1,0 0,0-1,18-17,0 0,-1 0,1 0,-18-17,0-1,0-17,0-1,0 19,0-1,18 36,-18-1,17 1,1 0,-1-18,19 0,-19 17,1 1,0-18,-1 0,1 0,0 0,-18-18,0 1,0-19,0 1,0-18,0 18,0-18,0 0,0 18,-18 17,0-17,1 17,17 1,0 52,0 0,0 18,0-35,0 35,0 17,35 18,-35-17,53 52,-18 18,-17 18,-1-88,1-18,-18-18,0-53,0-17,0 0,0-1,0-16,0-1,0 17,-18-34,18-1,0 18,0 18,0-18,0 36,0-19,0 1,0 17,0 1,0-1,36 0,-36 1,17-1,1 18,0 0,-1 0,1 0,-18 18,0-1,0 1,0 0,0-1,0 1,-35 0,17-1,-35 19,18-36,-1 35,19-18,-1-17,1 0,-1 0,0-17,18-1,36 18,16 18,-34-18,0 17,-1-17,1 0,0 0,17 0,-17 0,-1 0,-17-35,18 35,-18-35,17 35,1-18,-18 1,0-1,0 0,0-17,0 0,0 17,0 0,0-17,0 18,0-1,-18 18,18-18,0 1,-17-1,17-17,0-1,0 19,-18-1,18 1,0-1,0 0,0 54,0-19,0 1,0-1,0 1,0 0,18-1,-1 1,1 0,-18 17,18 0,-18-17,17 17,1-17,0-1,-18 1,0 0,17-18,1 17,-18 1,18-18,-18 18,17-18,1 0,-1 0,1 0,0-18,-18 0,0 1,0-1,0 0,0 1,0-1,0 36,0-1,17 19,-17-19,0 1,18-18,-18 18,18-18,-18 17,35-17,-17 0,-1 0,1 0,0 0,-1-17,-17-1,0 0,0 1,0-1,0 0,0 1,0 34,18 1,-1-18,-17 18,18-1,0 1,-1-18,1 0,0 0,-1 0,1 0,0 0,-1-18,-17 1,0-1,0 0,0 1,0-1,0 0,0 1,0-1,0 1,0-1,-17 18,17-18,-18 18,18-17,-18 17,1 0,-1 0,0 0,1 0,-1 0,0 0,1 0,-1 17,18 1,0 0,0-1,0 1,0-1,18-17,-1 0,1 0,0 0,-1 0,1 0,0 0,-1 0,1 0,0 0,-1 0,1 0,-1 0,1-17,0 17,-1 0,1 0,0 0,-1 0,1 0,-18 17,18-17,-1 36,1-19,-18 1,0 0,0-1,0 1,18-18,-18 18,0-36,0 0,0 1,0-1,0 0,0 1,0-1,17 18,-17-18,18 18,-18-17,17 17,1 0,0 0,-1 0,1 0,0 0,-1 0,-17 35,18-17,0-1,-18 1,17 0,-17-1,0 1,0 0,0-1,0 1,0 0,0-1,18-17,-1 0,-17 18,18-18,0 17,-1-17,1 0,0 0</inkml:trace>
  <inkml:trace contextRef="#ctx0" brushRef="#br0" timeOffset="20651.431">20638 14817</inkml:trace>
  <inkml:trace contextRef="#ctx0" brushRef="#br0" timeOffset="22800.1592">20973 14746,'17'0,"1"0,0 0,-1 0,1 0,-1 0,1 0,0 0,-1 0,1 0,0 0,-1 0,1 0,0 0</inkml:trace>
  <inkml:trace contextRef="#ctx0" brushRef="#br0" timeOffset="23647.1021">21343 14870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1-12-13T14:18:34.2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10566 8961,'0'35,"0"0,0 18,0 18,0-1,0-17,17-53,-17 35,0-17,0 0,18-1,-18-34,0-19,0 19,0-1,0 0,0 1,0-1,0 0,-18 18,18-35,-17 0,17 17,0 1,-18 17,18-36,0 19,0-1,-18 0,18 1,-17 17,17-18,0 1,17 17,1 0,17 0,-17 0,0 0,-1 0,1 0,0 0,-1 0,1 0,-18-18,17 18,1 0,0 0,-1 0</inkml:trace>
  <inkml:trace contextRef="#ctx0" brushRef="#br0" timeOffset="1402.258">10548 9278,'18'0,"-1"0,1 0,17-18,-17 18,0-17,-1 17,18 0,-17 0,0 0</inkml:trace>
  <inkml:trace contextRef="#ctx0" brushRef="#br0" timeOffset="2895.3598">10619 9349,'0'17,"0"1,0 0,0-1,0 1,0-1,0 1,0 0,0-1,0 1</inkml:trace>
  <inkml:trace contextRef="#ctx0" brushRef="#br0" timeOffset="4004.7035">10954 9384</inkml:trace>
  <inkml:trace contextRef="#ctx0" brushRef="#br0" timeOffset="7414.2213">11324 8890,'-17'0,"-1"0,0 0,1 0,-1 0,0 0,1 0,-1 0,0 0,18 18,0-1,0 1,0 0,0-1,0 1,0-1,0 1,0 0,0-1,0 1,0 0,0-1,0 1,0 0,18-18,0 0,-1 0,1 0,-18 17,18-17,-1 0,1 0,0 0,-1 0,1 0,-1 0,1 0,0 0,-1 0,1 18,0-18,-18 17,17-17,-17 18,0 0,0-1,0 1,0 0,0-1,0 1,0 0,0-1,0 1,0 0,-17-1,-1-17,0 0,1 18,-1-18,0 0,1 0,-1 0,1 0,-1 0,0 0,1 0,-1 0,0 0,18-18,-17 18,17-17,-18 17</inkml:trace>
  <inkml:trace contextRef="#ctx0" brushRef="#br0" timeOffset="40775.425">21678 11465,'-17'0,"-19"0,1 0,17 0,1 0,-1 0,0 18,18 0,0-1,-17 1,17-1,0 1,0 0,0-1,0 1,0 0,0-1,0 19,0-19,17 1,1-1,0-17,-1 0,1 18,-18 0,18-18,-1 0,1 0,0 17,-1-17,1 0,-1 0,1 0,0 0,-1 0,1 0,0-17,-18-1,0 0,0 1,0-1,0 1,0-1,0 0,0 1,0-1,0 0,0 1,-18 17,18-18,0 0,-18 1,1 17,-1 0,18-18,-18 18,1 0</inkml:trace>
  <inkml:trace contextRef="#ctx0" brushRef="#br0" timeOffset="41772.6348">21960 11677</inkml:trace>
  <inkml:trace contextRef="#ctx0" brushRef="#br0" timeOffset="43367.781">22049 11465,'17'0,"19"0,-19 0,1-17,17-1,-17 18,-1-18,1 1,17 17,1 0,-19-18,1 18,-1 0,-17-18,18 18,17 0,-17 0,0 0,-1 0,1 0,0 0,-18-17,17 17,1 0,-18-18</inkml:trace>
  <inkml:trace contextRef="#ctx0" brushRef="#br0" timeOffset="45101.9932">22348 11430,'0'18,"0"-1,0 19,0-19,0 1,0-1,0 1,0 0,0-1,0 1,0 0,18-1,-18 1,18 0,-18-1,0 1,17-1,-17 1,0 0,18-18,-18 17,0 1,18 0,-18-1</inkml:trace>
  <inkml:trace contextRef="#ctx0" brushRef="#br0" timeOffset="138095.5366">1729 8220,'0'17,"0"19,0-19,0 19,0-19,0 1,0-1,17 1,-17 0,18-1,-18 1,18 0,-18-1,17-17,1 18,-1 0,1-18,-18 17,18-17,-1 0,1 0,-18-17,0-1,0 0,0 1,0-1,0 0,0 1,0-1,0 0,0 1,18 17,-1 0,1 17,-18 1,18-18,-1 18,-17-1,18-17,-1 0,-17 18,18-18,0 0,-1 0,1 0,0 0,-18-18,0-17,0 17,0 1,0-1,0 1,0-1,0 0,0 1,0-1,0 0,0 1,0-1,-18 0,18 1,0-1,0 1,-18-1,1 0,17 1,0-1,-18 18,18-18,0 1,-18 17,1 0</inkml:trace>
  <inkml:trace contextRef="#ctx0" brushRef="#br0" timeOffset="138922.7164">2311 8326</inkml:trace>
  <inkml:trace contextRef="#ctx0" brushRef="#br0" timeOffset="141001.1406">2575 7885,'-17'0,"-1"0,0 0,1 0,17 17,0 1,-18-18,18 17,0 1,-18 0,18-1,0 1,-17-18,17 18,0-1,0 1,0 0,0-1,0 1,0 0,0-1,0 1,0-1,0 1,17 0,-17-1,18-17,-18 18,18 0,-1-18,1 17,0 1,-1-18,1 0,-18 18,18-18,-1 0,1 0,-1 0,1 0,0 0,-1 0,1 0,-18-18,0 0,18 18,-1 0,1-17,-18-1,0 0,18 1,-18-1,0 0,17 1,-17-1,0 1</inkml:trace>
  <inkml:trace contextRef="#ctx0" brushRef="#br0" timeOffset="142554.6346">2558 8132,'17'0,"1"0,0 0,-1-18,1 18,-1 0,1-18</inkml:trace>
  <inkml:trace contextRef="#ctx0" brushRef="#br0" timeOffset="148466.3415">11359 8872,'-17'0,"-1"0,1 0,-1 0,0 0,1 0,-1 0,0 0,1 0,-1 0,0 0,1 0,-1 0,0 0,18 18,-17-18,17 18,0-1,-18-17,18 18,0 0,0-1,0 1,0-1,0 1,0 0,0-1,0 1,0 0,18-18,-1 17,1-17,0 0,-18 18,17-18,1 0,0 0,-1 0,1 0,0 0,-1 0,1 0,0 0,-1 0,1 0,-1 0,1 0,0 0,-1 0,1 0,0 18,-18-1,17-17,-17 18,18-18,-18 17,0 1,0 0,0-1,0 1,0 0,0-1,0 1,0 0,0-1,0 1,0 0,0-1,0 1,-18-18,1 0,-1 17,0-17,1 0,-1 0,0 0,1 0,-1 0,1 0,-1 0,0 0,1 0,-1 0,0 0,1 0,-1 0,0 0,1 0</inkml:trace>
  <inkml:trace contextRef="#ctx0" brushRef="#br0" timeOffset="185800.9024">20108 7144,'-17'0,"-1"0,-17 0,35 17,-18-17,0 0,1 18,17 0,-18-18,1 0,17 17,0 1,-18 0,0-18,18 17,-17 1,17-1,0 1,0 0,0-1,0 1,0 0,17-1,1-17,0 0,-1 18,1-18,-1 0,19 0,-1 0,-17 0,17 0,-17 0,17 0,-17 0,-1 0,1 0,-1 0,-17-18,18 18,-18-17,18-1,-18 0,0 1,0-1,0 0,0 1,0-1,0 1,0-1,0 0,0 1,0-1,17 36,1-18,-18 17,18-17,-1 18,19 0,-19-18,1 0,-1 0,1 0,-18 17,18-17,-1 0,-17-17,0-1,0 0,0 1,0-1,0 0,0 1,0-1,0 0,-17 18,17-17,0 34,17 1,1-18,-18 18,18-1,-18 1,17-18,1 0,0 0,-1 0,-17-18,0 1,0-1,0 0,0 1,0-1,0 1,-17 17,17 17,-18-17,18 18,-18-18,18 17,0 1</inkml:trace>
  <inkml:trace contextRef="#ctx0" brushRef="#br0" timeOffset="191761.6409">20549 7126,'0'18,"0"-1,0 1,0 0,0-1,18 19,0-36,-18 17,17 18,1-17,0-18,-18 18,0-1,17-17,1 18,-18 0,17-1,1-17,0 18,-18 0,0-1,17-17,-17 36,0-19,0 1,0-1,0 1,0 0,-17-18,-1 0,0 0,1 0,-1 0,18-18,-17 0,-1 18,18-35,0 18,-18 17,18-36,0 19,0-1,0-17,0 17,0 0,0 1,0-1,0 0,0 1,18-1,-18 1,18-1,-18 0,0 1,0-19,17 36,-17-35,18 0,-1 17,1-17,-18 17,18 1,-1-1,1-17,17 35,-17-18,0 0,17 18,-18 0,-17-17,18 17,-36 0,1 0,-1 0,-17 0,17 0,18 17,-17 1,17 0,-18-18,0 0,18 17,0 1,0 0,-17-1,17 1,0 0,0-1,0 1,0-1,0 1,0 0,17-1,19-17,-19 0,19 0,-19 0,1 0,-1 0,1 0,0 0,-1 0,1 0,0-17,-1-1,1 18,-18-18,18 18,-18-17,17 17,-17-18,18 1,-18-1,0 0,0 1,0-1,0 0,0 1,0-1,0-17,0 0,0 17,-18 0,1-17,-1 17,18-17,-18 0,18 17,-17 18,-1-35,18 17,0 1,-18-1,1 0,-1 18,18-17,0-1,-18 18,1 0,17-18,0 36,0 0,0-1,0 1,0 0,0-1,0 1,0-1,17-17,-17 18,0 0,18-18,0 17,-1 1,-17 0,18-18,0 17,-1 19,1-19,0 1,-1-18,1 18,-18-1,17 1,-17-1,36 1,-19 0,1-1,0 1,-1-18,1 18,0-18,-18 17,17-17,1 0,-1 0,1 0,0 0,-18-17,0-1,17 0,-17 1,0-1,0-17,0 17,0-17,0 0,0 17,0 0,0 1,0-1,0 0,0 1,-17-1,17 0,-18 18,0 0,1 0,17 18,-18-18,18 18,0-1,0 1,0 0,0-1,0 1,0 0,0-1,18-17,-1 18,1 0,0-18,-18 17,17-17,1 18,0-18,-1 0,1 0,0 0,-1 0,1 0,0 0,-1 0,1 0,-1-18,1 1,-18-1,0 0,0 1,0-1,0 0,0 1,0-19,0 19,0-1,0 0,0 1,0-1,0 1,0-1,0 0,0 1,-18 17,1-18,17 0,0 1,-18 17,1 0,-1 0,0 0,18 17,0 1,0 0,0-1,0 1,0 0,18-1,0-17,-1 0,1 0,-1 0,-17 18,18-18,0 0,-1 0,-17 17,18-17,0 0,-18 18,17 0,1-1,0-17,-18 18,0 0,0-1,0 1,0 0,0-1,0 1,-18-18,0 0,1 0,-1 0,0 0,1 0,34 0,1 0,0 0,-1 0,1 0,0 0,-1 0,1 0,-18-18,0 1,0-1,0 0,0 1,0-1,0 0,0 1,0-1,0 0,0 1,0-1,0 1,0-1,0 0,0 1</inkml:trace>
  <inkml:trace contextRef="#ctx0" brushRef="#br0" timeOffset="208981.6369">1799 4745,'18'0,"35"0,-36 0,36 0,-17 0,-19 0,36 0,-35 0,17 0,0 0,-17 0,0 0,-1 0,1 0,17 0,-17-18,17 18,-17 0,17 0,0 0,-17 0,17-17,0 17,-17 0,17 0,-17 0,0 0,17 0,0 0,-17 0,17 0,0 0,1 0,-19 0,19 0,-1 0,18 0,-18 0,-17 0,-1 0,19-18,-19 18,19 0,-1 0,-18 0,36 0,-35 0,17 0,18 0,-18 0,1 0,17-18,-36 18,19 0,-1 0,-18 0,19 0,-1 0,0 0,1 0,-1 0,0-17,18 17,-35 0,35 0,-36 0,19 0,16 0,-16-18,-1 18,0 0,-17 0,17 0,18 0,-35 0,35 0,-36 0,19 0,-1 0,-17 0,17 0,-18 0,36 0,-17 0,-1 0,0 0,0 0,-17 0,17 0,-17 0,17 0,1 0,-19 0,18 0,-17 0,0 0,-1 0,1 0,17 18,18-18,-35 0,17 0,18 0,-35 0,17 17,-17-17,-1 0,1 0,0 0,-1 0,1 0,17 0,0 0,1 0,17 0,-18 0,-17 0,34 0,-16 0,-19 0,19 0,-19 0,19 0,-1 0,0 0,-17 0,17 0,-17 0,17 0,0 0,18 0,-18 0,-17 0,35 0,-18 0,18 0,-18 0,-17 0,0 0,17 0,0 0,-17 0,0 0,17 0,0 0,0 18,1-18,-19 0,36 18,-18-18,-17 0,35 0,0 17,-35-17,34 0,-16 18,-19-18,36 17,0 1,-17-18,16 18,-16-18,-19 0,19 17,-1-17,0 0,0 0,1 0,-19 0,1 0,0 0,17 0,0 0,0 18,1-18,17 18,-18-18,18 0,17 17,-17-17,-35 18,0-18,-1 0,1 0,0 0</inkml:trace>
  <inkml:trace contextRef="#ctx0" brushRef="#br0" timeOffset="212197.6869">2417 3969,'17'0,"1"0,17 0,18-18,-35 18,17 0,18 0,-36-18,19 18,-1 0,-17-17,-1 17,19 0,-36-18,35 18,0 0,0-17,-17 17,17-18,1 18,-1 0,0 0,0-18,1 18,-36-17,17 17,1 0,0 0,-54 0,19 0,-1 0,0 0,1 0,-1 17,1 1,-1-18,0 0,18 18,-17-18,-1 0,0 0,1 0,-1 0,0 0,1 0,17 17,-18-17,18 18,0-1,0 1,0 0,0-1,0 19,0-1,0-17,0-1,0 18,0-17,0 0,0-1,18 1,-18 17,17-17,-17 0,0-1,0 1,0 0</inkml:trace>
  <inkml:trace contextRef="#ctx0" brushRef="#br0" timeOffset="218217.1189">3140 4322,'17'0,"-17"17,18-17,0 0,-1 0,1 0,-18-17,0-1,18 0,-18 1,0-1,0 0,0 1,0-1,0 0,0 1,0-1,0 0,0 1,0-18,0 17,0 0,0 1,0-1,17 18,-17 18,0-1,0 1,0 0,18-1,-18 1,17 17,-17-17,0-1,18-17,-18 36,0-19,18-17,-18 18,0 0,17-18,-17 17,0 1,18 0,0-18,-18 17,0 1,17-18,1 0,0 0,-1 0,1-35,-18 17,0 0,0 1,0-19,0 19,0-1,0 0,0 1,0-1,0 0,0 1,0-1,0 1,17 17,1 0,0 0,-1 0,1 17,-18 1,18-1,-1 1,-17 0,18-1,-18 1,0 0,0-1,0 1,18 0,-18-1,0-52,0 17,0 1,0-1,0 0,0 1,0-1,0 0,0 1,0-1,17 18,-17-17,18 17,-18-18,18 18,-1 0,1 0,-1 0,1 0,-18 18,18-18,-18 17,0 1,0-1,17-17,-17 18,0 0,18-1,-18 1,0 0,0-1,0-34,0-1,0 0,0 1,0-1,18 0,-18 1,0-1,0 1,17 17,-17-18,18 18,0 0,-18-18,17 18,1 0,-1 0,1 0,0 0,-1 18,-17 0,18-18,-18 17,0 1,18-1,-18 1,0 0,17-18,-17 17,0 1,18 0,-18-1,0 1,18-18,-18 18,0-1,17-17,-17 18,18-18,0 0,-1 0,1 0,-1 0,1 0,0 0,-1 0,1 0,0-18,-18 1,17 17,1 0,-18-18,0 0,18 18,-18-17,17-1,-17 0,0 1,0-1,0 0,0 1,0-1,0 1,0-1,0 0,-17 18,17-17,-18 17,0 0,1 0,-1 0,18 17,-18-17,18 36,0-19,0 1,0-1,0 1,0 0,0-1,0 1,0 0,18-18,-18 17,18-17,-18 18,17-18,1 18,0-18,-1 0,1 0,-18 17,17-17,19 0,-19 18,1-18,0 0,-1 0</inkml:trace>
  <inkml:trace contextRef="#ctx0" brushRef="#br0" timeOffset="226635.5841">4974 3757,'-17'0,"-1"0,0 0,1 0,-1 0,0 0,1 0,-1 0,0 0,1 0,-1 0,0 0,1 18,17-1,-18 1,1-18,17 18,0-1,0 1,0 0,0-1,0 1,17-18,-17 17,18 1,-1-18,1 0,0 0,-1 18,1-18,0 0,-1 0,1 17,17-17,-17 0,17 0,-17 0,-1 18,1 0,0-18,-1 17,1 1,-18 0,35-1,-35 1,18-1,-18 1,0 0,0-1,0 1,0 0,-18-18,1 17,-1-17,-17 0,-1 0,19 0,-1 0,1 0,-1 0,0 0,1 0,-1 0,0 0,1-17,-1 17,36 0,-1 0,19 0,-1 17,-17-17,-1 0,1 0,-1 0,1 0,0 0,-1 0,1 0,0 0,-1 0,1 0,0 0,-18-17,0-19,0 1,0 0,17-18,-17 18,0 17,0-17,0 17,0 0,0 1,0-1,0-17,0 0,0-1,0 19,0-19,0 19,0-1,-17 1,17-1,0 0,0 54,0-19,0 36,0-18,0 18,0-35,17 17,-17 0,18 18,-18 0,0-17,17-19,-17 18,0-17,0 0,0-1,0 1,0 0,0-1,0 1,0-53,18-1,-18 19,0-1,0 0,18 1,-18-1,17 18,-17-17,18 17,0 0,-1 0,1 0,0 0,-1 0,1 0,0 0,-1 0,1 0,-18 17,17 18,1-17,-18 0,0-1,0 1,18-18,-1 0,1 0,-18-18,18 1,-18-19,0 19,0-1,0 1,17 17,-17-18,0 0,18 1,-18-1,18 18,-1-18,1 18,-1 0,1 0,0 0,-1 0,1 0,0 0,-1 0,1 0,0 0,-54 0,19 0,-1 0,0 0,18-17,-17 17,-1 0,0 0,1 0,17 17,-18 1,18 0,0-1,0 1,0 0,0-1,0 1,0-1,0 1,18-18,-1 18,-17-1,36-17,-19 18,1-18,0 0,-18 18,17-18,1 0,0 0,-18-18,17 0,-17 1,18-1,-18 0,0 1,0-1,0 1,0-1,0 0,0 1,0-1,0 0,0 1,17 17,1 17,-18 1,18 0,-18-1,0 1,0 0,17-18,1 17,-18 1,18-1,-1 1,-17 0,18-18,0 17,-1-17,1 0,-1 0,1 0,0 0,-1 0,1 0,0-17,-1-1,-17 0,0 1,0-1,18 1,-18-19,0 19,0-1,0 0,0 1,0-1,0 0,0 1,0-1,0 1,-18 17,18-18,-17 18,17-18,0 36,0 0,0-1,0 1,17-18,-17 17,18-17,-18 18,18-18,-1 0,1 0,0 0,-1 0,1 0,-1 0,19 0,-19 0,1 0,0 0,-1 0,-17 18,0-1,0 1,0 0,0-1,0 1,0 0,0-1,0 1,0-1,18-17,0 0,-1 18,1-18,-1 0,1 0,0 0,-1 0,1 0,-18-18,18 18,-18-17,17 17,-17-18,18 1,-18-1,18 18,-18-18,0 1,0-19,0 19,0-1,0 0,0 1,0-1,0 1,-18 17,18 17,-18-17,18 18,-17-1,17 1,0 0,0-1,0 1,0 0,0-1,0 1,0 0,0-1,17-17,-17 18,18-1,0-17,-1 18,1-18,-1 0,1 0,0 0,-1 0,19 0,-19 0,1 0,0 0,-1 0,1 0,0 0,-1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12/14/2021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customXml" Target="../ink/ink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Module 4</a:t>
            </a:r>
            <a:r>
              <a:rPr lang="en-IN" dirty="0"/>
              <a:t>: </a:t>
            </a:r>
            <a:r>
              <a:rPr lang="en-IN" b="1" dirty="0"/>
              <a:t>Models and Theories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475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7620000" cy="6172200"/>
          </a:xfrm>
        </p:spPr>
        <p:txBody>
          <a:bodyPr/>
          <a:lstStyle/>
          <a:p>
            <a:r>
              <a:rPr lang="en-IN" dirty="0"/>
              <a:t>The BNF description of an interface can be </a:t>
            </a:r>
            <a:r>
              <a:rPr lang="en-IN" dirty="0" err="1"/>
              <a:t>analyzed</a:t>
            </a:r>
            <a:r>
              <a:rPr lang="en-IN" dirty="0"/>
              <a:t> in various ways. One </a:t>
            </a:r>
            <a:r>
              <a:rPr lang="en-IN" dirty="0" smtClean="0"/>
              <a:t>measure </a:t>
            </a:r>
            <a:r>
              <a:rPr lang="en-IN" dirty="0"/>
              <a:t>is to count the number of rules</a:t>
            </a:r>
            <a:r>
              <a:rPr lang="en-IN" dirty="0" smtClean="0"/>
              <a:t>.</a:t>
            </a:r>
          </a:p>
          <a:p>
            <a:r>
              <a:rPr lang="en-IN" dirty="0"/>
              <a:t>The more rules an interface requires to use it, the more complicated it </a:t>
            </a:r>
            <a:r>
              <a:rPr lang="en-IN" dirty="0" smtClean="0"/>
              <a:t>is.</a:t>
            </a:r>
            <a:endParaRPr lang="en-IN" dirty="0"/>
          </a:p>
          <a:p>
            <a:r>
              <a:rPr lang="en-IN" dirty="0"/>
              <a:t>The BNF description above only represented the user’s actions, not the user’s perception of the system’s </a:t>
            </a:r>
            <a:r>
              <a:rPr lang="en-IN" dirty="0" smtClean="0"/>
              <a:t>responses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85618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15962"/>
          </a:xfrm>
        </p:spPr>
        <p:txBody>
          <a:bodyPr/>
          <a:lstStyle/>
          <a:p>
            <a:r>
              <a:rPr lang="en-IN" sz="3200" b="1" dirty="0" smtClean="0"/>
              <a:t>Task Action Grammar ( TAG)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7620000" cy="5410200"/>
          </a:xfrm>
        </p:spPr>
        <p:txBody>
          <a:bodyPr/>
          <a:lstStyle/>
          <a:p>
            <a:r>
              <a:rPr lang="en-IN" dirty="0" smtClean="0"/>
              <a:t>Including element of parameterized grammar rules [].</a:t>
            </a:r>
          </a:p>
          <a:p>
            <a:r>
              <a:rPr lang="en-IN" dirty="0" smtClean="0"/>
              <a:t>Emphasize on consistency</a:t>
            </a:r>
          </a:p>
          <a:p>
            <a:r>
              <a:rPr lang="en-IN" dirty="0" smtClean="0"/>
              <a:t>Example : consider mv, </a:t>
            </a:r>
            <a:r>
              <a:rPr lang="en-IN" dirty="0" err="1" smtClean="0"/>
              <a:t>cp</a:t>
            </a:r>
            <a:r>
              <a:rPr lang="en-IN" dirty="0" smtClean="0"/>
              <a:t>, ln</a:t>
            </a:r>
          </a:p>
          <a:p>
            <a:pPr marL="114300" indent="0">
              <a:buNone/>
            </a:pPr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62200"/>
            <a:ext cx="7391400" cy="14403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21370"/>
            <a:ext cx="7162800" cy="179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32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8600"/>
            <a:ext cx="8000999" cy="337595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244166"/>
            <a:ext cx="7696200" cy="223283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3683160" y="5283360"/>
              <a:ext cx="1486080" cy="129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73800" y="5274000"/>
                <a:ext cx="1504800" cy="3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003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92162"/>
          </a:xfrm>
        </p:spPr>
        <p:txBody>
          <a:bodyPr/>
          <a:lstStyle/>
          <a:p>
            <a:r>
              <a:rPr lang="en-IN" sz="3200"/>
              <a:t>PHYSICAL </a:t>
            </a:r>
            <a:r>
              <a:rPr lang="en-IN" sz="3200" smtClean="0"/>
              <a:t> AND </a:t>
            </a:r>
            <a:r>
              <a:rPr lang="en-IN" sz="3200" dirty="0"/>
              <a:t>DEVICE MODELS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5181600"/>
          </a:xfrm>
        </p:spPr>
        <p:txBody>
          <a:bodyPr/>
          <a:lstStyle/>
          <a:p>
            <a:r>
              <a:rPr lang="en-IN" b="1" dirty="0"/>
              <a:t>Keystroke-Level </a:t>
            </a:r>
            <a:r>
              <a:rPr lang="en-IN" b="1" dirty="0" smtClean="0"/>
              <a:t>Model ( KLM) </a:t>
            </a:r>
            <a:r>
              <a:rPr lang="en-IN" dirty="0" smtClean="0"/>
              <a:t>uses understanding </a:t>
            </a:r>
            <a:r>
              <a:rPr lang="en-IN" dirty="0"/>
              <a:t>as a basis for detailed predictions about user </a:t>
            </a:r>
            <a:r>
              <a:rPr lang="en-IN" dirty="0" smtClean="0"/>
              <a:t>performance</a:t>
            </a:r>
          </a:p>
          <a:p>
            <a:r>
              <a:rPr lang="en-IN" dirty="0"/>
              <a:t>It is aimed at unit tasks within interaction – the execution of simple command sequences, typically taking no more than 20 </a:t>
            </a:r>
            <a:r>
              <a:rPr lang="en-IN" dirty="0" smtClean="0"/>
              <a:t>seconds</a:t>
            </a:r>
          </a:p>
          <a:p>
            <a:r>
              <a:rPr lang="en-IN" b="1" dirty="0"/>
              <a:t>Examples</a:t>
            </a:r>
            <a:r>
              <a:rPr lang="en-IN" dirty="0"/>
              <a:t> of this would be using a search and replace feature, or changing the font of a </a:t>
            </a:r>
            <a:r>
              <a:rPr lang="en-IN" dirty="0" smtClean="0"/>
              <a:t>word</a:t>
            </a:r>
          </a:p>
          <a:p>
            <a:r>
              <a:rPr lang="en-IN" dirty="0"/>
              <a:t>The task is split into two phases: </a:t>
            </a:r>
            <a:endParaRPr lang="en-IN" dirty="0" smtClean="0"/>
          </a:p>
          <a:p>
            <a:r>
              <a:rPr lang="en-IN" b="1" dirty="0" smtClean="0"/>
              <a:t>acquisition</a:t>
            </a:r>
            <a:r>
              <a:rPr lang="en-IN" dirty="0" smtClean="0"/>
              <a:t> </a:t>
            </a:r>
            <a:r>
              <a:rPr lang="en-IN" dirty="0"/>
              <a:t>of the task, when the user builds a mental representation of the task; </a:t>
            </a:r>
            <a:endParaRPr lang="en-IN" dirty="0" smtClean="0"/>
          </a:p>
          <a:p>
            <a:r>
              <a:rPr lang="en-IN" b="1" dirty="0" smtClean="0"/>
              <a:t>execution</a:t>
            </a:r>
            <a:r>
              <a:rPr lang="en-IN" dirty="0" smtClean="0"/>
              <a:t> </a:t>
            </a:r>
            <a:r>
              <a:rPr lang="en-IN" dirty="0"/>
              <a:t>of the task using the system’s facilities</a:t>
            </a:r>
          </a:p>
        </p:txBody>
      </p:sp>
    </p:spTree>
    <p:extLst>
      <p:ext uri="{BB962C8B-B14F-4D97-AF65-F5344CB8AC3E}">
        <p14:creationId xmlns:p14="http://schemas.microsoft.com/office/powerpoint/2010/main" val="379821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81000"/>
            <a:ext cx="7620000" cy="6019800"/>
          </a:xfrm>
        </p:spPr>
        <p:txBody>
          <a:bodyPr/>
          <a:lstStyle/>
          <a:p>
            <a:r>
              <a:rPr lang="en-IN" dirty="0"/>
              <a:t>The model decomposes the execution phase into five different physical motor operators, a mental operator and a system response operator</a:t>
            </a:r>
            <a:r>
              <a:rPr lang="en-IN" dirty="0" smtClean="0"/>
              <a:t>:</a:t>
            </a:r>
          </a:p>
          <a:p>
            <a:r>
              <a:rPr lang="en-IN" b="1" dirty="0"/>
              <a:t>K</a:t>
            </a:r>
            <a:r>
              <a:rPr lang="en-IN" dirty="0"/>
              <a:t> Keystroking, actually striking keys, including shifts and other modifier keys</a:t>
            </a:r>
            <a:r>
              <a:rPr lang="en-IN" dirty="0" smtClean="0"/>
              <a:t>.</a:t>
            </a:r>
          </a:p>
          <a:p>
            <a:r>
              <a:rPr lang="en-IN" b="1" dirty="0"/>
              <a:t>B</a:t>
            </a:r>
            <a:r>
              <a:rPr lang="en-IN" dirty="0"/>
              <a:t> Pressing a mouse button. </a:t>
            </a:r>
            <a:endParaRPr lang="en-IN" dirty="0" smtClean="0"/>
          </a:p>
          <a:p>
            <a:r>
              <a:rPr lang="en-IN" b="1" dirty="0" smtClean="0"/>
              <a:t>P</a:t>
            </a:r>
            <a:r>
              <a:rPr lang="en-IN" dirty="0" smtClean="0"/>
              <a:t> </a:t>
            </a:r>
            <a:r>
              <a:rPr lang="en-IN" dirty="0"/>
              <a:t>Pointing, moving the mouse (or similar device) at a </a:t>
            </a:r>
            <a:r>
              <a:rPr lang="en-IN" dirty="0" smtClean="0"/>
              <a:t>target</a:t>
            </a:r>
          </a:p>
          <a:p>
            <a:r>
              <a:rPr lang="en-IN" b="1" dirty="0"/>
              <a:t>H</a:t>
            </a:r>
            <a:r>
              <a:rPr lang="en-IN" dirty="0"/>
              <a:t> Homing, switching the hand between mouse and keyboard. </a:t>
            </a:r>
            <a:r>
              <a:rPr lang="en-IN" b="1" dirty="0"/>
              <a:t>D</a:t>
            </a:r>
            <a:r>
              <a:rPr lang="en-IN" dirty="0"/>
              <a:t> Drawing lines using the mouse. </a:t>
            </a:r>
            <a:endParaRPr lang="en-IN" dirty="0" smtClean="0"/>
          </a:p>
          <a:p>
            <a:r>
              <a:rPr lang="en-IN" b="1" dirty="0" smtClean="0"/>
              <a:t>M</a:t>
            </a:r>
            <a:r>
              <a:rPr lang="en-IN" dirty="0" smtClean="0"/>
              <a:t> </a:t>
            </a:r>
            <a:r>
              <a:rPr lang="en-IN" dirty="0"/>
              <a:t>Mentally preparing for a physical action. </a:t>
            </a:r>
            <a:endParaRPr lang="en-IN" dirty="0" smtClean="0"/>
          </a:p>
          <a:p>
            <a:r>
              <a:rPr lang="en-IN" b="1" dirty="0" smtClean="0"/>
              <a:t>R</a:t>
            </a:r>
            <a:r>
              <a:rPr lang="en-IN" dirty="0" smtClean="0"/>
              <a:t> </a:t>
            </a:r>
            <a:r>
              <a:rPr lang="en-IN" dirty="0"/>
              <a:t>System response which may be ignored if the user does not have to wait for </a:t>
            </a:r>
            <a:r>
              <a:rPr lang="en-IN" dirty="0" smtClean="0"/>
              <a:t>it.</a:t>
            </a:r>
          </a:p>
          <a:p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876801"/>
            <a:ext cx="7162800" cy="1905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6699240" y="5251320"/>
              <a:ext cx="1308600" cy="3942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89880" y="5241960"/>
                <a:ext cx="1327320" cy="41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030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7620000" cy="6248400"/>
          </a:xfrm>
        </p:spPr>
        <p:txBody>
          <a:bodyPr/>
          <a:lstStyle/>
          <a:p>
            <a:r>
              <a:rPr lang="en-IN" dirty="0"/>
              <a:t>The model predicts the total time taken during the execution phase by adding the component times for each of the above </a:t>
            </a:r>
            <a:r>
              <a:rPr lang="en-IN" dirty="0" smtClean="0"/>
              <a:t>activities</a:t>
            </a:r>
          </a:p>
          <a:p>
            <a:r>
              <a:rPr lang="en-IN" dirty="0" err="1"/>
              <a:t>T</a:t>
            </a:r>
            <a:r>
              <a:rPr lang="en-IN" sz="1400" dirty="0" err="1"/>
              <a:t>execute</a:t>
            </a:r>
            <a:r>
              <a:rPr lang="en-IN" dirty="0"/>
              <a:t> = T</a:t>
            </a:r>
            <a:r>
              <a:rPr lang="en-IN" sz="1600" dirty="0"/>
              <a:t>K</a:t>
            </a:r>
            <a:r>
              <a:rPr lang="en-IN" dirty="0"/>
              <a:t> + T</a:t>
            </a:r>
            <a:r>
              <a:rPr lang="en-IN" sz="1800" dirty="0"/>
              <a:t>B</a:t>
            </a:r>
            <a:r>
              <a:rPr lang="en-IN" dirty="0"/>
              <a:t> + T</a:t>
            </a:r>
            <a:r>
              <a:rPr lang="en-IN" sz="1600" dirty="0"/>
              <a:t>P</a:t>
            </a:r>
            <a:r>
              <a:rPr lang="en-IN" dirty="0"/>
              <a:t> + T</a:t>
            </a:r>
            <a:r>
              <a:rPr lang="en-IN" sz="1600" dirty="0"/>
              <a:t>H</a:t>
            </a:r>
            <a:r>
              <a:rPr lang="en-IN" dirty="0"/>
              <a:t> + T</a:t>
            </a:r>
            <a:r>
              <a:rPr lang="en-IN" sz="1600" dirty="0"/>
              <a:t>D</a:t>
            </a:r>
            <a:r>
              <a:rPr lang="en-IN" dirty="0"/>
              <a:t> + T</a:t>
            </a:r>
            <a:r>
              <a:rPr lang="en-IN" sz="1600" dirty="0"/>
              <a:t>M</a:t>
            </a:r>
            <a:r>
              <a:rPr lang="en-IN" dirty="0"/>
              <a:t> + </a:t>
            </a:r>
            <a:r>
              <a:rPr lang="en-IN" dirty="0" smtClean="0"/>
              <a:t>T</a:t>
            </a:r>
            <a:r>
              <a:rPr lang="en-IN" sz="1800" dirty="0" smtClean="0"/>
              <a:t>R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</a:t>
            </a:r>
            <a:r>
              <a:rPr lang="en-IN" dirty="0"/>
              <a:t>= 2t</a:t>
            </a:r>
            <a:r>
              <a:rPr lang="en-IN" sz="1600" dirty="0"/>
              <a:t>K</a:t>
            </a:r>
            <a:r>
              <a:rPr lang="en-IN" dirty="0"/>
              <a:t> + 2t</a:t>
            </a:r>
            <a:r>
              <a:rPr lang="en-IN" sz="1600" dirty="0"/>
              <a:t>B</a:t>
            </a:r>
            <a:r>
              <a:rPr lang="en-IN" dirty="0"/>
              <a:t> + </a:t>
            </a:r>
            <a:r>
              <a:rPr lang="en-IN" dirty="0" smtClean="0"/>
              <a:t>2t</a:t>
            </a:r>
            <a:r>
              <a:rPr lang="en-IN" sz="1600" dirty="0" smtClean="0"/>
              <a:t>P</a:t>
            </a:r>
            <a:r>
              <a:rPr lang="en-IN" dirty="0" smtClean="0"/>
              <a:t> </a:t>
            </a:r>
            <a:r>
              <a:rPr lang="en-IN" dirty="0"/>
              <a:t>+ 3t</a:t>
            </a:r>
            <a:r>
              <a:rPr lang="en-IN" sz="1600" dirty="0"/>
              <a:t>H </a:t>
            </a:r>
            <a:r>
              <a:rPr lang="en-IN" dirty="0"/>
              <a:t>+ 0 + 2t</a:t>
            </a:r>
            <a:r>
              <a:rPr lang="en-IN" sz="1600" dirty="0"/>
              <a:t>M</a:t>
            </a:r>
            <a:r>
              <a:rPr lang="en-IN" dirty="0"/>
              <a:t> + </a:t>
            </a:r>
            <a:r>
              <a:rPr lang="en-IN" dirty="0" smtClean="0"/>
              <a:t>0</a:t>
            </a:r>
          </a:p>
          <a:p>
            <a:pPr marL="114300" indent="0">
              <a:buNone/>
            </a:pP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09800"/>
            <a:ext cx="8067675" cy="4419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931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"/>
            <a:ext cx="7620000" cy="1874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760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639762"/>
          </a:xfrm>
        </p:spPr>
        <p:txBody>
          <a:bodyPr/>
          <a:lstStyle/>
          <a:p>
            <a:r>
              <a:rPr lang="en-IN" sz="3200" dirty="0"/>
              <a:t>Three-state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7620000" cy="5486400"/>
          </a:xfrm>
        </p:spPr>
        <p:txBody>
          <a:bodyPr/>
          <a:lstStyle/>
          <a:p>
            <a:r>
              <a:rPr lang="en-IN" dirty="0"/>
              <a:t>Buxton has developed a simple model of input </a:t>
            </a:r>
            <a:r>
              <a:rPr lang="en-IN" dirty="0" smtClean="0"/>
              <a:t>devices</a:t>
            </a:r>
            <a:br>
              <a:rPr lang="en-IN" dirty="0" smtClean="0"/>
            </a:br>
            <a:r>
              <a:rPr lang="en-IN" dirty="0" smtClean="0"/>
              <a:t> ( pointing devices), </a:t>
            </a:r>
            <a:r>
              <a:rPr lang="en-IN" dirty="0"/>
              <a:t>the three-state model, which captures some of these crucial </a:t>
            </a:r>
            <a:r>
              <a:rPr lang="en-IN" dirty="0" smtClean="0"/>
              <a:t>distinctions</a:t>
            </a:r>
          </a:p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57400"/>
            <a:ext cx="624840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419600"/>
            <a:ext cx="774382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871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76200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673350"/>
            <a:ext cx="7848600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953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639762"/>
          </a:xfrm>
        </p:spPr>
        <p:txBody>
          <a:bodyPr/>
          <a:lstStyle/>
          <a:p>
            <a:r>
              <a:rPr lang="en-IN" sz="4000" dirty="0"/>
              <a:t>COGNITIVE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7620000" cy="5562600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IN" b="1" dirty="0" smtClean="0"/>
              <a:t>The problem Space model</a:t>
            </a:r>
          </a:p>
          <a:p>
            <a:r>
              <a:rPr lang="en-IN" dirty="0"/>
              <a:t>Rational </a:t>
            </a:r>
            <a:r>
              <a:rPr lang="en-IN" dirty="0" err="1"/>
              <a:t>behavior</a:t>
            </a:r>
            <a:r>
              <a:rPr lang="en-IN" dirty="0"/>
              <a:t> is characterized as </a:t>
            </a:r>
            <a:r>
              <a:rPr lang="en-IN" dirty="0" err="1"/>
              <a:t>behavior</a:t>
            </a:r>
            <a:r>
              <a:rPr lang="en-IN" dirty="0"/>
              <a:t> that is intended to achieve a specific goal</a:t>
            </a:r>
            <a:r>
              <a:rPr lang="en-IN" dirty="0" smtClean="0"/>
              <a:t>.</a:t>
            </a:r>
          </a:p>
          <a:p>
            <a:r>
              <a:rPr lang="en-IN" dirty="0"/>
              <a:t>This element of rationality is often used to distinguish between intelligent and machine-like </a:t>
            </a:r>
            <a:r>
              <a:rPr lang="en-IN" dirty="0" err="1" smtClean="0"/>
              <a:t>behavior</a:t>
            </a:r>
            <a:endParaRPr lang="en-IN" dirty="0" smtClean="0"/>
          </a:p>
          <a:p>
            <a:r>
              <a:rPr lang="en-IN" dirty="0"/>
              <a:t>In the field of artificial intelligence (AI), a system exhibiting rational </a:t>
            </a:r>
            <a:r>
              <a:rPr lang="en-IN" dirty="0" err="1"/>
              <a:t>behavior</a:t>
            </a:r>
            <a:r>
              <a:rPr lang="en-IN" dirty="0"/>
              <a:t> is referred to as a knowledge-level </a:t>
            </a:r>
            <a:r>
              <a:rPr lang="en-IN" dirty="0" smtClean="0"/>
              <a:t>system ( other is expert system)</a:t>
            </a:r>
            <a:endParaRPr lang="en-IN" dirty="0" smtClean="0"/>
          </a:p>
          <a:p>
            <a:r>
              <a:rPr lang="en-IN" dirty="0"/>
              <a:t>A knowledge-level system contains an </a:t>
            </a:r>
            <a:r>
              <a:rPr lang="en-IN" b="1" dirty="0"/>
              <a:t>agent</a:t>
            </a:r>
            <a:r>
              <a:rPr lang="en-IN" dirty="0"/>
              <a:t> behaving in an environment. </a:t>
            </a:r>
            <a:endParaRPr lang="en-IN" dirty="0" smtClean="0"/>
          </a:p>
          <a:p>
            <a:r>
              <a:rPr lang="en-IN" b="1" dirty="0"/>
              <a:t>A problem space </a:t>
            </a:r>
            <a:r>
              <a:rPr lang="en-IN" dirty="0"/>
              <a:t>consists of a set of states and a set of operations that can be performed on the states</a:t>
            </a:r>
            <a:r>
              <a:rPr lang="en-IN" dirty="0" smtClean="0"/>
              <a:t>.</a:t>
            </a:r>
          </a:p>
          <a:p>
            <a:r>
              <a:rPr lang="en-IN" dirty="0"/>
              <a:t>A problem space represents a goal by defining the desired states as a subset of all possible states. Once the initial state is set, the task within the </a:t>
            </a:r>
            <a:r>
              <a:rPr lang="en-IN" dirty="0" smtClean="0"/>
              <a:t>problem </a:t>
            </a:r>
            <a:r>
              <a:rPr lang="en-IN" dirty="0"/>
              <a:t>space is to find a sequence of operations that form a path within the state space from the initial state to one of the desired states, whereupon successful termination occurs.</a:t>
            </a:r>
            <a:endParaRPr lang="en-IN" dirty="0" smtClean="0"/>
          </a:p>
          <a:p>
            <a:pPr marL="571500" indent="-457200">
              <a:buAutoNum type="arabicParenR"/>
            </a:pPr>
            <a:endParaRPr lang="en-IN" dirty="0" smtClean="0"/>
          </a:p>
          <a:p>
            <a:pPr marL="571500" indent="-457200">
              <a:buAutoNum type="arabicParenR"/>
            </a:pPr>
            <a:endParaRPr lang="en-IN" b="1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34105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563562"/>
          </a:xfrm>
        </p:spPr>
        <p:txBody>
          <a:bodyPr/>
          <a:lstStyle/>
          <a:p>
            <a:r>
              <a:rPr lang="en-IN" sz="4000" b="1" dirty="0"/>
              <a:t>COGNITIVE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7620000" cy="5410200"/>
          </a:xfrm>
        </p:spPr>
        <p:txBody>
          <a:bodyPr/>
          <a:lstStyle/>
          <a:p>
            <a:r>
              <a:rPr lang="en-IN" dirty="0"/>
              <a:t>Cognitive models represent users of interactive systems</a:t>
            </a:r>
            <a:r>
              <a:rPr lang="en-IN" dirty="0" smtClean="0"/>
              <a:t>.</a:t>
            </a:r>
          </a:p>
          <a:p>
            <a:r>
              <a:rPr lang="en-IN" dirty="0" smtClean="0"/>
              <a:t>Emphasis is on formulating aspects of user behaviour such as </a:t>
            </a:r>
            <a:r>
              <a:rPr lang="en-IN" dirty="0"/>
              <a:t>goal formation, problem solving, understanding, knowledge, intentions or </a:t>
            </a:r>
            <a:r>
              <a:rPr lang="en-IN" dirty="0" smtClean="0"/>
              <a:t>processing</a:t>
            </a:r>
          </a:p>
          <a:p>
            <a:r>
              <a:rPr lang="en-IN" dirty="0" smtClean="0"/>
              <a:t>Cognitive model is basically categorised into three categories:</a:t>
            </a:r>
          </a:p>
          <a:p>
            <a:pPr marL="114300" indent="0">
              <a:buNone/>
            </a:pPr>
            <a:r>
              <a:rPr lang="en-IN" dirty="0" smtClean="0"/>
              <a:t>1)Hierarchical </a:t>
            </a:r>
            <a:r>
              <a:rPr lang="en-IN" dirty="0"/>
              <a:t>representation of the user’s task and goal structure </a:t>
            </a:r>
            <a:r>
              <a:rPr lang="en-IN" dirty="0" smtClean="0"/>
              <a:t>(issue of formulation of goals and tasks)</a:t>
            </a:r>
          </a:p>
          <a:p>
            <a:pPr marL="114300" indent="0">
              <a:buNone/>
            </a:pPr>
            <a:r>
              <a:rPr lang="en-IN" dirty="0" smtClean="0"/>
              <a:t>2) linguistic </a:t>
            </a:r>
            <a:r>
              <a:rPr lang="en-IN" dirty="0"/>
              <a:t>and grammatical models </a:t>
            </a:r>
            <a:r>
              <a:rPr lang="en-IN" dirty="0" smtClean="0"/>
              <a:t> ( How it is understood by the user, articulation translation)</a:t>
            </a:r>
          </a:p>
          <a:p>
            <a:pPr marL="114300" indent="0">
              <a:buNone/>
            </a:pPr>
            <a:r>
              <a:rPr lang="en-IN" dirty="0" smtClean="0"/>
              <a:t>3) physical </a:t>
            </a:r>
            <a:r>
              <a:rPr lang="en-IN" dirty="0"/>
              <a:t>and device-level </a:t>
            </a:r>
            <a:r>
              <a:rPr lang="en-IN" dirty="0" smtClean="0"/>
              <a:t>models. (human motor level)</a:t>
            </a:r>
          </a:p>
        </p:txBody>
      </p:sp>
    </p:spTree>
    <p:extLst>
      <p:ext uri="{BB962C8B-B14F-4D97-AF65-F5344CB8AC3E}">
        <p14:creationId xmlns:p14="http://schemas.microsoft.com/office/powerpoint/2010/main" val="134722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7620000" cy="6248400"/>
          </a:xfrm>
        </p:spPr>
        <p:txBody>
          <a:bodyPr/>
          <a:lstStyle/>
          <a:p>
            <a:r>
              <a:rPr lang="en-IN" dirty="0"/>
              <a:t>four different activities that occur within a problem space: goal formulation, operation selection, operation application and goal </a:t>
            </a:r>
            <a:r>
              <a:rPr lang="en-IN" dirty="0" smtClean="0"/>
              <a:t>completion</a:t>
            </a:r>
          </a:p>
          <a:p>
            <a:pPr marL="114300" indent="0">
              <a:buNone/>
            </a:pPr>
            <a:r>
              <a:rPr lang="en-IN" b="1" dirty="0" smtClean="0"/>
              <a:t>Interacting Cognitive subsystems</a:t>
            </a:r>
            <a:endParaRPr lang="en-IN" b="1" dirty="0"/>
          </a:p>
          <a:p>
            <a:r>
              <a:rPr lang="en-IN" dirty="0"/>
              <a:t>ICS provides a model of perception, cognition and </a:t>
            </a:r>
            <a:r>
              <a:rPr lang="en-IN" dirty="0" smtClean="0"/>
              <a:t>action</a:t>
            </a:r>
            <a:endParaRPr lang="en-IN" dirty="0"/>
          </a:p>
          <a:p>
            <a:r>
              <a:rPr lang="en-IN" dirty="0"/>
              <a:t>emphasis is on determining how easy particular procedures of action sequences become as they are made more automatic within the user</a:t>
            </a:r>
            <a:r>
              <a:rPr lang="en-IN" dirty="0" smtClean="0"/>
              <a:t>.</a:t>
            </a:r>
          </a:p>
          <a:p>
            <a:r>
              <a:rPr lang="en-IN" dirty="0"/>
              <a:t>ICS attempts to incorporate two separate psychological traditions within one cognitive architecture. On the one hand is the </a:t>
            </a:r>
            <a:r>
              <a:rPr lang="en-IN" b="1" dirty="0"/>
              <a:t>architectural and general-purpose information-processing </a:t>
            </a:r>
            <a:r>
              <a:rPr lang="en-IN" dirty="0"/>
              <a:t>approach of short-term memory research. On the other hand is the </a:t>
            </a:r>
            <a:r>
              <a:rPr lang="en-IN" b="1" dirty="0"/>
              <a:t>computational and representational approach characteristic</a:t>
            </a:r>
            <a:r>
              <a:rPr lang="en-IN" dirty="0"/>
              <a:t> of </a:t>
            </a:r>
            <a:r>
              <a:rPr lang="en-IN" dirty="0" smtClean="0"/>
              <a:t>psycho-linguistic </a:t>
            </a:r>
            <a:r>
              <a:rPr lang="en-IN" dirty="0"/>
              <a:t>research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727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7620000" cy="6172200"/>
          </a:xfrm>
        </p:spPr>
        <p:txBody>
          <a:bodyPr/>
          <a:lstStyle/>
          <a:p>
            <a:r>
              <a:rPr lang="en-IN" dirty="0"/>
              <a:t>The architecture of ICS is built up by the coordinated activity of </a:t>
            </a:r>
            <a:r>
              <a:rPr lang="en-IN" b="1" dirty="0"/>
              <a:t>nine smaller subsystems</a:t>
            </a:r>
            <a:r>
              <a:rPr lang="en-IN" dirty="0"/>
              <a:t>: five peripheral subsystems are in contact with the physical world and four are central, dealing with mental </a:t>
            </a:r>
            <a:r>
              <a:rPr lang="en-IN" dirty="0" smtClean="0"/>
              <a:t>processes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/>
              <a:t>A subsystem is described in terms of its typed inputs and outputs along with a memory store for holding typed information</a:t>
            </a:r>
          </a:p>
        </p:txBody>
      </p:sp>
    </p:spTree>
    <p:extLst>
      <p:ext uri="{BB962C8B-B14F-4D97-AF65-F5344CB8AC3E}">
        <p14:creationId xmlns:p14="http://schemas.microsoft.com/office/powerpoint/2010/main" val="261448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563562"/>
          </a:xfrm>
        </p:spPr>
        <p:txBody>
          <a:bodyPr/>
          <a:lstStyle/>
          <a:p>
            <a:r>
              <a:rPr lang="en-IN" dirty="0" smtClean="0"/>
              <a:t>Task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7620000" cy="579120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Task analysis is the process of </a:t>
            </a:r>
            <a:r>
              <a:rPr lang="en-IN" dirty="0" err="1"/>
              <a:t>analyzing</a:t>
            </a:r>
            <a:r>
              <a:rPr lang="en-IN" dirty="0"/>
              <a:t> the way people perform their </a:t>
            </a:r>
            <a:r>
              <a:rPr lang="en-IN" dirty="0" smtClean="0"/>
              <a:t>jobs: </a:t>
            </a:r>
            <a:r>
              <a:rPr lang="en-IN" dirty="0"/>
              <a:t>the things they do, the things they act on and the things they need to </a:t>
            </a:r>
            <a:r>
              <a:rPr lang="en-IN" dirty="0" smtClean="0"/>
              <a:t>know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three </a:t>
            </a:r>
            <a:r>
              <a:rPr lang="en-IN" dirty="0"/>
              <a:t>different approaches to task </a:t>
            </a:r>
            <a:r>
              <a:rPr lang="en-IN" dirty="0" smtClean="0"/>
              <a:t>analysis:</a:t>
            </a:r>
          </a:p>
          <a:p>
            <a:r>
              <a:rPr lang="en-IN" b="1" dirty="0"/>
              <a:t>Task decomposition </a:t>
            </a:r>
            <a:r>
              <a:rPr lang="en-IN" dirty="0"/>
              <a:t>which looks at the way a task is split into subtasks, and the order in which these are performed. </a:t>
            </a:r>
            <a:endParaRPr lang="en-IN" dirty="0" smtClean="0"/>
          </a:p>
          <a:p>
            <a:r>
              <a:rPr lang="en-IN" b="1" dirty="0" smtClean="0"/>
              <a:t>Knowledge-based </a:t>
            </a:r>
            <a:r>
              <a:rPr lang="en-IN" b="1" dirty="0"/>
              <a:t>techniques </a:t>
            </a:r>
            <a:r>
              <a:rPr lang="en-IN" dirty="0"/>
              <a:t>which look at what users need to know about the objects and actions involved in a task, and how that knowledge is organized. </a:t>
            </a:r>
            <a:endParaRPr lang="en-IN" dirty="0" smtClean="0"/>
          </a:p>
          <a:p>
            <a:r>
              <a:rPr lang="en-IN" b="1" dirty="0" smtClean="0"/>
              <a:t>Entity–relation-based </a:t>
            </a:r>
            <a:r>
              <a:rPr lang="en-IN" b="1" dirty="0"/>
              <a:t>analysis </a:t>
            </a:r>
            <a:r>
              <a:rPr lang="en-IN" dirty="0"/>
              <a:t>which is an object-based approach where the emphasis is on identifying the actors and objects, the relationships between them and the actions they </a:t>
            </a:r>
            <a:r>
              <a:rPr lang="en-IN" dirty="0" smtClean="0"/>
              <a:t>perform.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905000"/>
            <a:ext cx="58674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78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7620000" cy="6172200"/>
          </a:xfrm>
        </p:spPr>
        <p:txBody>
          <a:bodyPr/>
          <a:lstStyle/>
          <a:p>
            <a:pPr marL="114300" indent="0">
              <a:buNone/>
            </a:pPr>
            <a:r>
              <a:rPr lang="en-IN" sz="2400" b="1" dirty="0" smtClean="0"/>
              <a:t>Task decomposition</a:t>
            </a:r>
            <a:r>
              <a:rPr lang="en-IN" dirty="0" smtClean="0"/>
              <a:t>: </a:t>
            </a:r>
          </a:p>
          <a:p>
            <a:r>
              <a:rPr lang="en-IN" dirty="0" smtClean="0"/>
              <a:t>Example of </a:t>
            </a:r>
            <a:r>
              <a:rPr lang="en-IN" dirty="0"/>
              <a:t>vacuum cleaning: Hierarchical task </a:t>
            </a:r>
            <a:r>
              <a:rPr lang="en-IN" dirty="0" smtClean="0"/>
              <a:t>analysis ( HTA)</a:t>
            </a:r>
          </a:p>
          <a:p>
            <a:r>
              <a:rPr lang="en-IN" dirty="0"/>
              <a:t>The outputs of HTA are a hierarchy of tasks and subtasks and also plans describing in what order and under what conditions subtasks are performed</a:t>
            </a:r>
            <a:r>
              <a:rPr lang="en-IN" dirty="0" smtClean="0"/>
              <a:t>.</a:t>
            </a:r>
          </a:p>
          <a:p>
            <a:pPr marL="11430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0"/>
            <a:ext cx="8229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505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1534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688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87630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622440" y="1314360"/>
              <a:ext cx="7486920" cy="29530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3080" y="1305000"/>
                <a:ext cx="7505640" cy="297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44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7620000" cy="6248400"/>
          </a:xfrm>
        </p:spPr>
        <p:txBody>
          <a:bodyPr/>
          <a:lstStyle/>
          <a:p>
            <a:pPr marL="114300" indent="0">
              <a:buNone/>
            </a:pPr>
            <a:r>
              <a:rPr lang="en-IN" b="1" dirty="0"/>
              <a:t>KNOWLEDGE-BASED </a:t>
            </a:r>
            <a:r>
              <a:rPr lang="en-IN" b="1" dirty="0" smtClean="0"/>
              <a:t>ANALYSIS</a:t>
            </a:r>
          </a:p>
          <a:p>
            <a:r>
              <a:rPr lang="en-IN" dirty="0"/>
              <a:t>Knowledge-based task analysis begins by listing all the objects and actions involved in the task, and then building taxonomies of </a:t>
            </a:r>
            <a:r>
              <a:rPr lang="en-IN" dirty="0" smtClean="0"/>
              <a:t>them</a:t>
            </a:r>
          </a:p>
          <a:p>
            <a:pPr marL="114300" indent="0">
              <a:buNone/>
            </a:pPr>
            <a:endParaRPr lang="en-IN" b="1" dirty="0" smtClean="0"/>
          </a:p>
          <a:p>
            <a:pPr marL="114300" indent="0">
              <a:buNone/>
            </a:pP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90688"/>
            <a:ext cx="8077200" cy="455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073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639762"/>
          </a:xfrm>
        </p:spPr>
        <p:txBody>
          <a:bodyPr/>
          <a:lstStyle/>
          <a:p>
            <a:r>
              <a:rPr lang="en-IN" dirty="0" smtClean="0"/>
              <a:t>Goal and Task hierarchies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7620000" cy="5334000"/>
          </a:xfrm>
        </p:spPr>
        <p:txBody>
          <a:bodyPr/>
          <a:lstStyle/>
          <a:p>
            <a:r>
              <a:rPr lang="en-IN" dirty="0"/>
              <a:t>models make use of a model of mental processing in which the </a:t>
            </a:r>
            <a:r>
              <a:rPr lang="en-IN" dirty="0" smtClean="0"/>
              <a:t>user achieves </a:t>
            </a:r>
            <a:r>
              <a:rPr lang="en-IN" dirty="0"/>
              <a:t>goals by solving </a:t>
            </a:r>
            <a:r>
              <a:rPr lang="en-IN" dirty="0" err="1"/>
              <a:t>subgoals</a:t>
            </a:r>
            <a:r>
              <a:rPr lang="en-IN" dirty="0"/>
              <a:t> in a divide-and-conquer fashion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pPr marL="114300" indent="0">
              <a:buNone/>
            </a:pPr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09801"/>
            <a:ext cx="81534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87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7620000" cy="6248400"/>
          </a:xfrm>
        </p:spPr>
        <p:txBody>
          <a:bodyPr/>
          <a:lstStyle/>
          <a:p>
            <a:r>
              <a:rPr lang="en-IN" dirty="0"/>
              <a:t>GOMS and CCT, where this is a central </a:t>
            </a:r>
            <a:r>
              <a:rPr lang="en-IN" dirty="0" smtClean="0"/>
              <a:t>feature</a:t>
            </a:r>
          </a:p>
          <a:p>
            <a:pPr marL="114300" indent="0">
              <a:buNone/>
            </a:pPr>
            <a:r>
              <a:rPr lang="en-IN" b="1" dirty="0" smtClean="0"/>
              <a:t>GOMS</a:t>
            </a:r>
          </a:p>
          <a:p>
            <a:r>
              <a:rPr lang="en-IN" b="1" dirty="0"/>
              <a:t>Goals</a:t>
            </a:r>
            <a:r>
              <a:rPr lang="en-IN" dirty="0"/>
              <a:t> These are the user’s goals, describing what the user wants to </a:t>
            </a:r>
            <a:r>
              <a:rPr lang="en-IN" dirty="0" smtClean="0"/>
              <a:t>achieve</a:t>
            </a:r>
          </a:p>
          <a:p>
            <a:r>
              <a:rPr lang="en-IN" b="1" dirty="0"/>
              <a:t>Operators</a:t>
            </a:r>
            <a:r>
              <a:rPr lang="en-IN" dirty="0"/>
              <a:t> These are the lowest level of analysis. They are the basic actions that the user must perform in order to use the system</a:t>
            </a:r>
            <a:r>
              <a:rPr lang="en-IN" dirty="0" smtClean="0"/>
              <a:t>.(</a:t>
            </a:r>
            <a:r>
              <a:rPr lang="en-IN" dirty="0"/>
              <a:t>issue the SELECT command’, move mouse to menu bar, press </a:t>
            </a:r>
            <a:r>
              <a:rPr lang="en-IN" dirty="0" err="1"/>
              <a:t>center</a:t>
            </a:r>
            <a:r>
              <a:rPr lang="en-IN" dirty="0"/>
              <a:t> mouse </a:t>
            </a:r>
            <a:r>
              <a:rPr lang="en-IN" dirty="0" smtClean="0"/>
              <a:t>button, reading dialog box)</a:t>
            </a:r>
          </a:p>
          <a:p>
            <a:r>
              <a:rPr lang="en-IN" b="1" dirty="0"/>
              <a:t>Methods</a:t>
            </a:r>
            <a:r>
              <a:rPr lang="en-IN" dirty="0"/>
              <a:t> </a:t>
            </a:r>
            <a:r>
              <a:rPr lang="en-IN" dirty="0" smtClean="0"/>
              <a:t>: there </a:t>
            </a:r>
            <a:r>
              <a:rPr lang="en-IN" dirty="0"/>
              <a:t>are typically several ways in which a goal can be split into </a:t>
            </a:r>
            <a:r>
              <a:rPr lang="en-IN" dirty="0" err="1" smtClean="0"/>
              <a:t>subgoals</a:t>
            </a:r>
            <a:r>
              <a:rPr lang="en-IN" dirty="0"/>
              <a:t>. or </a:t>
            </a:r>
            <a:r>
              <a:rPr lang="en-IN" dirty="0" smtClean="0"/>
              <a:t>instance, example : </a:t>
            </a:r>
            <a:r>
              <a:rPr lang="en-IN" dirty="0"/>
              <a:t>in a certain window manager a currently selected window can be closed to an icon either by selecting the ‘CLOSE’ option from a pop-up menu, or by hitting the ‘L7’ function key. In GOMS these two goal decompositions are referred to as methods, so we have the CLOSE-METHOD and the L7-METHOD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56961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7620000" cy="6172200"/>
          </a:xfrm>
        </p:spPr>
        <p:txBody>
          <a:bodyPr/>
          <a:lstStyle/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 smtClean="0"/>
          </a:p>
          <a:p>
            <a:endParaRPr lang="en-IN" b="1" dirty="0" smtClean="0"/>
          </a:p>
          <a:p>
            <a:endParaRPr lang="en-IN" b="1" dirty="0"/>
          </a:p>
          <a:p>
            <a:r>
              <a:rPr lang="en-IN" b="1" dirty="0" smtClean="0"/>
              <a:t>Selection</a:t>
            </a:r>
            <a:r>
              <a:rPr lang="en-IN" dirty="0"/>
              <a:t>: From the above snippet we see the use of the word select where the choice of methods arises. GOMS does not leave this as a random choice, but attempts to predict which methods will be </a:t>
            </a:r>
            <a:r>
              <a:rPr lang="en-IN" dirty="0" smtClean="0"/>
              <a:t>used</a:t>
            </a:r>
          </a:p>
          <a:p>
            <a:r>
              <a:rPr lang="en-IN" dirty="0"/>
              <a:t>The goal decomposition between the </a:t>
            </a:r>
            <a:r>
              <a:rPr lang="en-IN" b="1" dirty="0"/>
              <a:t>overall task </a:t>
            </a:r>
            <a:r>
              <a:rPr lang="en-IN" dirty="0"/>
              <a:t>and the </a:t>
            </a:r>
            <a:r>
              <a:rPr lang="en-IN" b="1" dirty="0"/>
              <a:t>unit tasks </a:t>
            </a:r>
            <a:r>
              <a:rPr lang="en-IN" dirty="0"/>
              <a:t>would involve detailed understanding of the user’s problem-solving strategies and of the </a:t>
            </a:r>
            <a:r>
              <a:rPr lang="en-IN" dirty="0" smtClean="0"/>
              <a:t>application </a:t>
            </a:r>
            <a:r>
              <a:rPr lang="en-IN" dirty="0"/>
              <a:t>domain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77724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50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639762"/>
          </a:xfrm>
        </p:spPr>
        <p:txBody>
          <a:bodyPr/>
          <a:lstStyle/>
          <a:p>
            <a:r>
              <a:rPr lang="en-IN" dirty="0" smtClean="0"/>
              <a:t>Cognitive Complexity Theory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7620000" cy="5334000"/>
          </a:xfrm>
        </p:spPr>
        <p:txBody>
          <a:bodyPr/>
          <a:lstStyle/>
          <a:p>
            <a:r>
              <a:rPr lang="en-IN" dirty="0"/>
              <a:t>CCT has two parallel descriptions: one of the user’s goals and the other of the computer system (called the device in CCT</a:t>
            </a:r>
            <a:r>
              <a:rPr lang="en-IN" dirty="0" smtClean="0"/>
              <a:t>)</a:t>
            </a:r>
          </a:p>
          <a:p>
            <a:r>
              <a:rPr lang="en-IN" dirty="0"/>
              <a:t>The </a:t>
            </a:r>
            <a:r>
              <a:rPr lang="en-IN" dirty="0" smtClean="0"/>
              <a:t>description </a:t>
            </a:r>
            <a:r>
              <a:rPr lang="en-IN" dirty="0"/>
              <a:t>of the user’s goals is based on a GOMS-like goal hierarchy, but is expressed primarily using production </a:t>
            </a:r>
            <a:r>
              <a:rPr lang="en-IN" dirty="0" smtClean="0"/>
              <a:t>rules </a:t>
            </a:r>
            <a:r>
              <a:rPr lang="en-IN" b="1" dirty="0" smtClean="0"/>
              <a:t>( If condition then action</a:t>
            </a:r>
            <a:r>
              <a:rPr lang="en-IN" dirty="0" smtClean="0"/>
              <a:t>)( </a:t>
            </a:r>
            <a:r>
              <a:rPr lang="en-IN" b="1" dirty="0" smtClean="0"/>
              <a:t>condition is content of working memory, if condition is true PR is said to fire</a:t>
            </a:r>
            <a:r>
              <a:rPr lang="en-IN" dirty="0" smtClean="0"/>
              <a:t>)</a:t>
            </a:r>
          </a:p>
          <a:p>
            <a:r>
              <a:rPr lang="en-IN" dirty="0"/>
              <a:t>For the system grammar, CCT uses generalized transition </a:t>
            </a:r>
            <a:r>
              <a:rPr lang="en-IN" dirty="0" smtClean="0"/>
              <a:t>networks</a:t>
            </a:r>
          </a:p>
          <a:p>
            <a:r>
              <a:rPr lang="en-IN" dirty="0"/>
              <a:t>imagine that the user has just seen the typing </a:t>
            </a:r>
            <a:r>
              <a:rPr lang="en-IN" dirty="0" smtClean="0"/>
              <a:t>mistake </a:t>
            </a:r>
            <a:r>
              <a:rPr lang="en-IN" dirty="0"/>
              <a:t>and thus the contents of working memory (</a:t>
            </a:r>
            <a:r>
              <a:rPr lang="en-IN" dirty="0" err="1"/>
              <a:t>w.m</a:t>
            </a:r>
            <a:r>
              <a:rPr lang="en-IN" dirty="0"/>
              <a:t>.) are</a:t>
            </a:r>
            <a:endParaRPr lang="en-IN" dirty="0" smtClean="0"/>
          </a:p>
          <a:p>
            <a:pPr marL="11430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953000"/>
            <a:ext cx="6629399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05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7620000" cy="6096000"/>
          </a:xfrm>
        </p:spPr>
        <p:txBody>
          <a:bodyPr/>
          <a:lstStyle/>
          <a:p>
            <a:pPr marL="114300" indent="0">
              <a:buNone/>
            </a:pPr>
            <a:r>
              <a:rPr lang="en-IN" b="1" dirty="0" smtClean="0"/>
              <a:t>Problems with CCT</a:t>
            </a:r>
          </a:p>
          <a:p>
            <a:r>
              <a:rPr lang="en-IN" dirty="0"/>
              <a:t>As with many ‘rich’ description methods, the size of description for even a part of an interface can be </a:t>
            </a:r>
            <a:r>
              <a:rPr lang="en-IN" dirty="0" smtClean="0"/>
              <a:t>enormous</a:t>
            </a:r>
          </a:p>
          <a:p>
            <a:r>
              <a:rPr lang="en-IN" dirty="0"/>
              <a:t>there may be several ways of representing the same user </a:t>
            </a:r>
            <a:r>
              <a:rPr lang="en-IN" dirty="0" err="1"/>
              <a:t>behavior</a:t>
            </a:r>
            <a:r>
              <a:rPr lang="en-IN" dirty="0"/>
              <a:t> and interface </a:t>
            </a:r>
            <a:r>
              <a:rPr lang="en-IN" dirty="0" err="1" smtClean="0"/>
              <a:t>behavior</a:t>
            </a:r>
            <a:r>
              <a:rPr lang="en-IN" dirty="0" smtClean="0"/>
              <a:t> </a:t>
            </a:r>
          </a:p>
          <a:p>
            <a:r>
              <a:rPr lang="en-IN" dirty="0" smtClean="0"/>
              <a:t>Particular choice of notations</a:t>
            </a:r>
          </a:p>
          <a:p>
            <a:r>
              <a:rPr lang="en-IN" dirty="0" smtClean="0"/>
              <a:t>Problem of closure in representation</a:t>
            </a:r>
          </a:p>
          <a:p>
            <a:pPr marL="114300" indent="0">
              <a:buNone/>
            </a:pPr>
            <a:endParaRPr lang="en-IN" dirty="0" smtClean="0"/>
          </a:p>
          <a:p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505201"/>
            <a:ext cx="7619999" cy="259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94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15962"/>
          </a:xfrm>
        </p:spPr>
        <p:txBody>
          <a:bodyPr/>
          <a:lstStyle/>
          <a:p>
            <a:r>
              <a:rPr lang="en-IN" b="1" dirty="0" smtClean="0"/>
              <a:t>Linguistic models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7620000" cy="5334000"/>
          </a:xfrm>
        </p:spPr>
        <p:txBody>
          <a:bodyPr/>
          <a:lstStyle/>
          <a:p>
            <a:r>
              <a:rPr lang="en-IN" dirty="0"/>
              <a:t>The user’s interaction with a computer is often viewed in terms of a </a:t>
            </a:r>
            <a:r>
              <a:rPr lang="en-IN" dirty="0" smtClean="0"/>
              <a:t>language</a:t>
            </a:r>
          </a:p>
          <a:p>
            <a:r>
              <a:rPr lang="en-IN" dirty="0" smtClean="0"/>
              <a:t>BNF (</a:t>
            </a:r>
            <a:r>
              <a:rPr lang="en-IN" dirty="0"/>
              <a:t>Backus-Naur Form</a:t>
            </a:r>
            <a:r>
              <a:rPr lang="en-IN" dirty="0" smtClean="0"/>
              <a:t>) </a:t>
            </a:r>
            <a:r>
              <a:rPr lang="en-IN" dirty="0"/>
              <a:t>grammars are frequently used to specify </a:t>
            </a:r>
            <a:r>
              <a:rPr lang="en-IN" dirty="0" smtClean="0"/>
              <a:t>dialog.</a:t>
            </a:r>
          </a:p>
          <a:p>
            <a:r>
              <a:rPr lang="en-IN" dirty="0"/>
              <a:t>rules to describe the dialog </a:t>
            </a:r>
            <a:r>
              <a:rPr lang="en-IN" dirty="0" smtClean="0"/>
              <a:t>grammar</a:t>
            </a:r>
          </a:p>
          <a:p>
            <a:r>
              <a:rPr lang="en-IN" dirty="0"/>
              <a:t>This views the dialog at a purely syntactic level, ignoring the semantics of the language</a:t>
            </a:r>
            <a:r>
              <a:rPr lang="en-IN" dirty="0" smtClean="0"/>
              <a:t>.</a:t>
            </a:r>
          </a:p>
          <a:p>
            <a:pPr marL="114300" indent="0">
              <a:buNone/>
            </a:pPr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990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7620000" cy="6096000"/>
          </a:xfrm>
        </p:spPr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pPr marL="114300" indent="0">
              <a:buNone/>
            </a:pPr>
            <a:endParaRPr lang="en-IN" dirty="0" smtClean="0"/>
          </a:p>
          <a:p>
            <a:r>
              <a:rPr lang="en-IN" dirty="0"/>
              <a:t>The names in the description are of two types: non-terminals, shown in lower case, and terminals, shown in upper case. </a:t>
            </a:r>
            <a:endParaRPr lang="en-IN" dirty="0" smtClean="0"/>
          </a:p>
          <a:p>
            <a:r>
              <a:rPr lang="en-IN" dirty="0"/>
              <a:t>Terminals represent the lowest level of user </a:t>
            </a:r>
            <a:r>
              <a:rPr lang="en-IN" dirty="0" err="1" smtClean="0"/>
              <a:t>behavior</a:t>
            </a:r>
            <a:endParaRPr lang="en-IN" dirty="0" smtClean="0"/>
          </a:p>
          <a:p>
            <a:r>
              <a:rPr lang="en-IN" dirty="0"/>
              <a:t>The non-terminals are defined in terms of other non-terminals and terminals by a definition of the </a:t>
            </a:r>
            <a:r>
              <a:rPr lang="en-IN" dirty="0" smtClean="0"/>
              <a:t>form</a:t>
            </a:r>
          </a:p>
          <a:p>
            <a:r>
              <a:rPr lang="en-IN" dirty="0"/>
              <a:t>name ::= </a:t>
            </a:r>
            <a:r>
              <a:rPr lang="en-IN" dirty="0" smtClean="0"/>
              <a:t>expression</a:t>
            </a:r>
          </a:p>
          <a:p>
            <a:r>
              <a:rPr lang="en-IN" dirty="0"/>
              <a:t>The ‘::=’ symbol is read as ‘is defined as</a:t>
            </a:r>
            <a:r>
              <a:rPr lang="en-IN" dirty="0" smtClean="0"/>
              <a:t>’</a:t>
            </a:r>
          </a:p>
          <a:p>
            <a:r>
              <a:rPr lang="en-IN" dirty="0" smtClean="0"/>
              <a:t>+ ( sequence), </a:t>
            </a:r>
            <a:r>
              <a:rPr lang="en-IN" smtClean="0"/>
              <a:t>|(choice)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57200"/>
            <a:ext cx="8001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85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5570</TotalTime>
  <Words>1448</Words>
  <Application>Microsoft Office PowerPoint</Application>
  <PresentationFormat>On-screen Show (4:3)</PresentationFormat>
  <Paragraphs>111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Adjacency</vt:lpstr>
      <vt:lpstr>Module 4: Models and Theories</vt:lpstr>
      <vt:lpstr>COGNITIVE MODELS</vt:lpstr>
      <vt:lpstr>Goal and Task hierarchies</vt:lpstr>
      <vt:lpstr>PowerPoint Presentation</vt:lpstr>
      <vt:lpstr>PowerPoint Presentation</vt:lpstr>
      <vt:lpstr>Cognitive Complexity Theory</vt:lpstr>
      <vt:lpstr>PowerPoint Presentation</vt:lpstr>
      <vt:lpstr>Linguistic models</vt:lpstr>
      <vt:lpstr>PowerPoint Presentation</vt:lpstr>
      <vt:lpstr>PowerPoint Presentation</vt:lpstr>
      <vt:lpstr>Task Action Grammar ( TAG)</vt:lpstr>
      <vt:lpstr>PowerPoint Presentation</vt:lpstr>
      <vt:lpstr>PHYSICAL  AND DEVICE MODELS</vt:lpstr>
      <vt:lpstr>PowerPoint Presentation</vt:lpstr>
      <vt:lpstr>PowerPoint Presentation</vt:lpstr>
      <vt:lpstr>PowerPoint Presentation</vt:lpstr>
      <vt:lpstr>Three-state model</vt:lpstr>
      <vt:lpstr>PowerPoint Presentation</vt:lpstr>
      <vt:lpstr>COGNITIVE ARCHITECTURES</vt:lpstr>
      <vt:lpstr>PowerPoint Presentation</vt:lpstr>
      <vt:lpstr>PowerPoint Presentation</vt:lpstr>
      <vt:lpstr>Task Analysis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4: Models and Theories</dc:title>
  <dc:creator>suhas bharadwaj</dc:creator>
  <cp:lastModifiedBy>suhas bharadwaj</cp:lastModifiedBy>
  <cp:revision>52</cp:revision>
  <dcterms:created xsi:type="dcterms:W3CDTF">2006-08-16T00:00:00Z</dcterms:created>
  <dcterms:modified xsi:type="dcterms:W3CDTF">2021-12-14T12:05:08Z</dcterms:modified>
</cp:coreProperties>
</file>