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28D127-F299-49AA-84E5-DF65BFC2792F}">
  <a:tblStyle styleId="{E728D127-F299-49AA-84E5-DF65BFC279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5.xml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4eb51042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4eb51042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4eb5104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4eb5104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4eb5104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4eb5104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4eb51042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4eb51042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4eb51042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4eb5104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1a3e9947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1a3e9947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4eb51042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4eb51042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4eb51042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4eb51042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4eb51042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4eb51042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4eb51042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4eb51042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4eb51042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4eb51042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4eb51042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4eb51042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4eb51042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04eb51042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4eb51042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4eb51042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Presentation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Abhay Shastry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Conclusion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75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Swish activation improved performance by 34.9%.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Xception model achieved lightweight yet high accuracy.</a:t>
            </a:r>
            <a:endParaRPr/>
          </a:p>
        </p:txBody>
      </p:sp>
      <p:graphicFrame>
        <p:nvGraphicFramePr>
          <p:cNvPr id="123" name="Google Shape;123;p22"/>
          <p:cNvGraphicFramePr/>
          <p:nvPr/>
        </p:nvGraphicFramePr>
        <p:xfrm>
          <a:off x="554975" y="129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{E728D127-F299-49AA-84E5-DF65BFC2792F}</a:tableStyleId>
              </a:tblPr>
              <a:tblGrid>
                <a:gridCol w="1004250"/>
                <a:gridCol w="1004250"/>
                <a:gridCol w="1004250"/>
                <a:gridCol w="1004250"/>
              </a:tblGrid>
              <a:tr h="39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Activation Function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Validation Error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MAE(Years)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Accuracy</a:t>
                      </a:r>
                      <a:endParaRPr b="1" sz="1300"/>
                    </a:p>
                  </a:txBody>
                  <a:tcPr marT="91425" marB="91425" marR="91425" marL="91425"/>
                </a:tc>
              </a:tr>
              <a:tr h="40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ReLU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0.2414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91.54%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Swish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0.2367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96.33%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975" y="992475"/>
            <a:ext cx="3575950" cy="188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Miami Dade Transportation - Sentiment Analysis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This POC explores performance of various </a:t>
            </a:r>
            <a:r>
              <a:rPr lang="en">
                <a:solidFill>
                  <a:srgbClr val="000000"/>
                </a:solidFill>
              </a:rPr>
              <a:t>sentiment</a:t>
            </a:r>
            <a:r>
              <a:rPr lang="en">
                <a:solidFill>
                  <a:srgbClr val="000000"/>
                </a:solidFill>
              </a:rPr>
              <a:t> analysis models on Miami Dade transit related tweets from the past 7 days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Models used:	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Manual Analysis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TextBlob (rule-based)	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VADER (social media-tuned)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BERT (binary classification)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Roberta (multi-class classification for Twitter)	</a:t>
            </a:r>
            <a:endParaRPr sz="1800"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2" name="Google Shape;142;p25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{E728D127-F299-49AA-84E5-DF65BFC2792F}</a:tableStyleId>
              </a:tblPr>
              <a:tblGrid>
                <a:gridCol w="885425"/>
                <a:gridCol w="1030900"/>
                <a:gridCol w="1026075"/>
                <a:gridCol w="963000"/>
                <a:gridCol w="3333600"/>
              </a:tblGrid>
              <a:tr h="40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Method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Positive %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Negative %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Neutral %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Notes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Manual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16.1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83.9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Baseline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TextBlob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18.8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6.2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Overestimates positivity, underdetects negativity.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VADER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34.4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12.5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53.1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Better at detecting negatives, but still optimistic.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BERT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15.6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84.4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N/A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Better positivity detection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ROBERTA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6.2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6.2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87.5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Best match for Neutral dominance but slight negativity underestimation.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21750"/>
            <a:ext cx="1161900" cy="2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00"/>
              <a:t>Result - Manual Analysis</a:t>
            </a:r>
            <a:endParaRPr sz="700"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6468375" y="441150"/>
            <a:ext cx="1293000" cy="3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b="1" lang="en" sz="725">
                <a:solidFill>
                  <a:schemeClr val="accent1"/>
                </a:solidFill>
              </a:rPr>
              <a:t>Result - VADER</a:t>
            </a:r>
            <a:endParaRPr b="1" sz="725">
              <a:solidFill>
                <a:schemeClr val="accent1"/>
              </a:solidFill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3151075" y="441150"/>
            <a:ext cx="166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chemeClr val="accent1"/>
                </a:solidFill>
              </a:rPr>
              <a:t>Result - TextBlob</a:t>
            </a:r>
            <a:endParaRPr b="1" sz="7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550" y="732150"/>
            <a:ext cx="1789301" cy="178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3025" y="736975"/>
            <a:ext cx="1859000" cy="18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>
            <p:ph type="title"/>
          </p:nvPr>
        </p:nvSpPr>
        <p:spPr>
          <a:xfrm>
            <a:off x="2044450" y="2663525"/>
            <a:ext cx="1161900" cy="2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00"/>
              <a:t>Result - BERT</a:t>
            </a:r>
            <a:endParaRPr sz="700"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1825" y="2928050"/>
            <a:ext cx="1907402" cy="190740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>
            <p:ph type="title"/>
          </p:nvPr>
        </p:nvSpPr>
        <p:spPr>
          <a:xfrm>
            <a:off x="5241250" y="2747313"/>
            <a:ext cx="1161900" cy="2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00"/>
              <a:t>Result - ROBERTA</a:t>
            </a:r>
            <a:endParaRPr sz="700"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9600" y="2942075"/>
            <a:ext cx="1907402" cy="1907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2500" y="697300"/>
            <a:ext cx="1896982" cy="178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About Me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Automatic </a:t>
            </a:r>
            <a:r>
              <a:rPr lang="en">
                <a:solidFill>
                  <a:srgbClr val="000000"/>
                </a:solidFill>
              </a:rPr>
              <a:t>Bone Age</a:t>
            </a:r>
            <a:r>
              <a:rPr lang="en">
                <a:solidFill>
                  <a:srgbClr val="000000"/>
                </a:solidFill>
              </a:rPr>
              <a:t> Assessment Using Deep Learning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Miami Dade Transportation sentiment analysis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Qualifications and Skills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7312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82"/>
              <a:buChar char="●"/>
            </a:pPr>
            <a:r>
              <a:rPr b="1" lang="en" sz="1082">
                <a:solidFill>
                  <a:srgbClr val="000000"/>
                </a:solidFill>
              </a:rPr>
              <a:t>Education</a:t>
            </a:r>
            <a:endParaRPr b="1" sz="1082">
              <a:solidFill>
                <a:srgbClr val="000000"/>
              </a:solidFill>
            </a:endParaRPr>
          </a:p>
          <a:p>
            <a:pPr indent="-29731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2"/>
              <a:buChar char="○"/>
            </a:pPr>
            <a:r>
              <a:rPr lang="en" sz="1082">
                <a:solidFill>
                  <a:srgbClr val="000000"/>
                </a:solidFill>
              </a:rPr>
              <a:t>Master’s in Computer and Information Sciences, University of Florida (August 2024 - Present)</a:t>
            </a:r>
            <a:endParaRPr sz="1082">
              <a:solidFill>
                <a:srgbClr val="000000"/>
              </a:solidFill>
            </a:endParaRPr>
          </a:p>
          <a:p>
            <a:pPr indent="-29731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2"/>
              <a:buChar char="○"/>
            </a:pPr>
            <a:r>
              <a:rPr lang="en" sz="1082">
                <a:solidFill>
                  <a:srgbClr val="000000"/>
                </a:solidFill>
              </a:rPr>
              <a:t>Bachelor’s in Computer Science, Dayananda Sagar University (August 2018 - June 2022)</a:t>
            </a:r>
            <a:endParaRPr sz="1082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082">
              <a:solidFill>
                <a:srgbClr val="000000"/>
              </a:solidFill>
            </a:endParaRPr>
          </a:p>
          <a:p>
            <a:pPr indent="-297312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82"/>
              <a:buChar char="●"/>
            </a:pPr>
            <a:r>
              <a:rPr b="1" lang="en" sz="1082">
                <a:solidFill>
                  <a:srgbClr val="000000"/>
                </a:solidFill>
              </a:rPr>
              <a:t>Professional Experience</a:t>
            </a:r>
            <a:endParaRPr b="1" sz="1082">
              <a:solidFill>
                <a:srgbClr val="000000"/>
              </a:solidFill>
            </a:endParaRPr>
          </a:p>
          <a:p>
            <a:pPr indent="-29731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2"/>
              <a:buChar char="○"/>
            </a:pPr>
            <a:r>
              <a:rPr b="1" lang="en" sz="1082">
                <a:solidFill>
                  <a:srgbClr val="000000"/>
                </a:solidFill>
              </a:rPr>
              <a:t>Machine Learning Engineer at Navan.AI (Remote, Singapore):</a:t>
            </a:r>
            <a:br>
              <a:rPr lang="en" sz="1082">
                <a:solidFill>
                  <a:srgbClr val="000000"/>
                </a:solidFill>
              </a:rPr>
            </a:br>
            <a:r>
              <a:rPr lang="en" sz="1082">
                <a:solidFill>
                  <a:srgbClr val="000000"/>
                </a:solidFill>
              </a:rPr>
              <a:t>Built computer vision models, cloud platforms, real-time inference APIs (TensorRT, Triton, FastAPI), fine-tuned GenAI models.</a:t>
            </a:r>
            <a:endParaRPr sz="1082">
              <a:solidFill>
                <a:srgbClr val="000000"/>
              </a:solidFill>
            </a:endParaRPr>
          </a:p>
          <a:p>
            <a:pPr indent="-29731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2"/>
              <a:buChar char="○"/>
            </a:pPr>
            <a:r>
              <a:rPr b="1" lang="en" sz="1082">
                <a:solidFill>
                  <a:srgbClr val="000000"/>
                </a:solidFill>
              </a:rPr>
              <a:t>Software Developer Intern at Intel (Bangalore, India):</a:t>
            </a:r>
            <a:br>
              <a:rPr lang="en" sz="1082">
                <a:solidFill>
                  <a:srgbClr val="000000"/>
                </a:solidFill>
              </a:rPr>
            </a:br>
            <a:r>
              <a:rPr lang="en" sz="1082">
                <a:solidFill>
                  <a:srgbClr val="000000"/>
                </a:solidFill>
              </a:rPr>
              <a:t>Developed ETL pipelines and MapReduce jobs for manufacturing analytics.</a:t>
            </a:r>
            <a:endParaRPr sz="1082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082">
              <a:solidFill>
                <a:srgbClr val="000000"/>
              </a:solidFill>
            </a:endParaRPr>
          </a:p>
          <a:p>
            <a:pPr indent="-297312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82"/>
              <a:buChar char="●"/>
            </a:pPr>
            <a:r>
              <a:rPr b="1" lang="en" sz="1082">
                <a:solidFill>
                  <a:srgbClr val="000000"/>
                </a:solidFill>
              </a:rPr>
              <a:t>Technical Skills</a:t>
            </a:r>
            <a:endParaRPr b="1" sz="1082">
              <a:solidFill>
                <a:srgbClr val="000000"/>
              </a:solidFill>
            </a:endParaRPr>
          </a:p>
          <a:p>
            <a:pPr indent="-29731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2"/>
              <a:buChar char="○"/>
            </a:pPr>
            <a:r>
              <a:rPr lang="en" sz="1082">
                <a:solidFill>
                  <a:srgbClr val="000000"/>
                </a:solidFill>
              </a:rPr>
              <a:t>Deep Learning: TensorFlow, PyTorch, Hugging Face, OpenCV</a:t>
            </a:r>
            <a:endParaRPr sz="1082">
              <a:solidFill>
                <a:srgbClr val="000000"/>
              </a:solidFill>
            </a:endParaRPr>
          </a:p>
          <a:p>
            <a:pPr indent="-29731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2"/>
              <a:buChar char="○"/>
            </a:pPr>
            <a:r>
              <a:rPr lang="en" sz="1082">
                <a:solidFill>
                  <a:srgbClr val="000000"/>
                </a:solidFill>
              </a:rPr>
              <a:t>Cloud/DevOps: AWS, Azure, GCP, Docker, Kubernetes</a:t>
            </a:r>
            <a:endParaRPr sz="1082">
              <a:solidFill>
                <a:srgbClr val="000000"/>
              </a:solidFill>
            </a:endParaRPr>
          </a:p>
          <a:p>
            <a:pPr indent="-29731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2"/>
              <a:buChar char="○"/>
            </a:pPr>
            <a:r>
              <a:rPr lang="en" sz="1082">
                <a:solidFill>
                  <a:srgbClr val="000000"/>
                </a:solidFill>
              </a:rPr>
              <a:t>Languages: Python, Go, JavaScript</a:t>
            </a:r>
            <a:endParaRPr b="1" sz="1082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7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74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0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</a:t>
            </a:r>
            <a:r>
              <a:rPr lang="en"/>
              <a:t>Bone Age</a:t>
            </a:r>
            <a:r>
              <a:rPr lang="en"/>
              <a:t> Assessment Using Deep Learning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614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Goal: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 sz="1600">
                <a:solidFill>
                  <a:srgbClr val="000000"/>
                </a:solidFill>
              </a:rPr>
              <a:t>Predict pediatric bone age from left-hand X-rays.</a:t>
            </a:r>
            <a:endParaRPr sz="16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Problem: </a:t>
            </a:r>
            <a:r>
              <a:rPr lang="en" sz="1600">
                <a:solidFill>
                  <a:srgbClr val="000000"/>
                </a:solidFill>
              </a:rPr>
              <a:t>Traditional methods (TW3, GP) are manual, time-consuming, error-prone. Traditional CNN based solutions are computationally inefficient </a:t>
            </a:r>
            <a:endParaRPr sz="16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Solution:</a:t>
            </a:r>
            <a:r>
              <a:rPr b="1" lang="en" sz="1600">
                <a:solidFill>
                  <a:srgbClr val="000000"/>
                </a:solidFill>
              </a:rPr>
              <a:t> </a:t>
            </a:r>
            <a:r>
              <a:rPr lang="en" sz="1600">
                <a:solidFill>
                  <a:srgbClr val="000000"/>
                </a:solidFill>
              </a:rPr>
              <a:t>Use Deep Learning (Xception model) for fast, accurate predictions with Depth-wise Separable Convolution and Swish activations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>
                <a:solidFill>
                  <a:srgbClr val="000000"/>
                </a:solidFill>
              </a:rPr>
              <a:t>Dataset: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 sz="1700">
                <a:solidFill>
                  <a:srgbClr val="000000"/>
                </a:solidFill>
              </a:rPr>
              <a:t>RSNA 2017 Pediatric Bone Age Challenge (12,611 X-rays).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 and Innovations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Model</a:t>
            </a:r>
            <a:r>
              <a:rPr lang="en" sz="1200">
                <a:solidFill>
                  <a:srgbClr val="000000"/>
                </a:solidFill>
              </a:rPr>
              <a:t>: Xception Architecture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</a:rPr>
              <a:t>Depthwise Separable Convolutions</a:t>
            </a:r>
            <a:r>
              <a:rPr lang="en" sz="1200">
                <a:solidFill>
                  <a:srgbClr val="000000"/>
                </a:solidFill>
              </a:rPr>
              <a:t>: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Replaces heavy convolution operations.</a:t>
            </a:r>
            <a:endParaRPr sz="1200">
              <a:solidFill>
                <a:srgbClr val="00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</a:rPr>
              <a:t>Greatly reduces model size and training time without losing accuracy.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Activation Functions Compared</a:t>
            </a:r>
            <a:r>
              <a:rPr lang="en" sz="1200">
                <a:solidFill>
                  <a:srgbClr val="000000"/>
                </a:solidFill>
              </a:rPr>
              <a:t>: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en" sz="1200">
                <a:solidFill>
                  <a:srgbClr val="000000"/>
                </a:solidFill>
              </a:rPr>
              <a:t>ReLU</a:t>
            </a:r>
            <a:r>
              <a:rPr lang="en" sz="1200">
                <a:solidFill>
                  <a:srgbClr val="000000"/>
                </a:solidFill>
              </a:rPr>
              <a:t> vs </a:t>
            </a:r>
            <a:r>
              <a:rPr b="1" lang="en" sz="1200">
                <a:solidFill>
                  <a:srgbClr val="000000"/>
                </a:solidFill>
              </a:rPr>
              <a:t>Swish</a:t>
            </a:r>
            <a:r>
              <a:rPr lang="en" sz="1200">
                <a:solidFill>
                  <a:srgbClr val="000000"/>
                </a:solidFill>
              </a:rPr>
              <a:t>.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Swish is smoother, allows better gradient flow.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Input Preprocessing</a:t>
            </a:r>
            <a:r>
              <a:rPr lang="en" sz="1200">
                <a:solidFill>
                  <a:srgbClr val="000000"/>
                </a:solidFill>
              </a:rPr>
              <a:t>: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Images resized and normalized for stable training.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Convolution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547" y="1176675"/>
            <a:ext cx="6098176" cy="36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Depth-wise </a:t>
            </a:r>
            <a:r>
              <a:rPr lang="en"/>
              <a:t>Separable</a:t>
            </a:r>
            <a:r>
              <a:rPr lang="en"/>
              <a:t> Convolution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57390" l="0" r="0" t="0"/>
          <a:stretch/>
        </p:blipFill>
        <p:spPr>
          <a:xfrm>
            <a:off x="398950" y="1584575"/>
            <a:ext cx="3726701" cy="197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b="862" l="760" r="-760" t="43133"/>
          <a:stretch/>
        </p:blipFill>
        <p:spPr>
          <a:xfrm>
            <a:off x="5055675" y="1465388"/>
            <a:ext cx="3177649" cy="221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