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85" r:id="rId3"/>
    <p:sldId id="300" r:id="rId4"/>
    <p:sldId id="302" r:id="rId5"/>
    <p:sldId id="294" r:id="rId6"/>
    <p:sldId id="298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593"/>
    <a:srgbClr val="B81508"/>
    <a:srgbClr val="18A83A"/>
    <a:srgbClr val="202C8F"/>
    <a:srgbClr val="FDFBF6"/>
    <a:srgbClr val="AAC4E9"/>
    <a:srgbClr val="F5CDCE"/>
    <a:srgbClr val="DF8C8C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09" autoAdjust="0"/>
  </p:normalViewPr>
  <p:slideViewPr>
    <p:cSldViewPr snapToGrid="0" snapToObjects="1">
      <p:cViewPr varScale="1">
        <p:scale>
          <a:sx n="70" d="100"/>
          <a:sy n="70" d="100"/>
        </p:scale>
        <p:origin x="816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B0089-678E-47F0-91AA-A6847FCBC52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C0387D59-4A27-4CE1-A671-420118C2D78F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NISM-Series-VIII: Equity Derivatives</a:t>
          </a:r>
        </a:p>
      </dgm:t>
    </dgm:pt>
    <dgm:pt modelId="{B0963794-0EB3-4770-A57B-2254BA2856EC}" type="parTrans" cxnId="{7C1DF3F2-C5FC-4635-97A8-1004993377B0}">
      <dgm:prSet/>
      <dgm:spPr/>
      <dgm:t>
        <a:bodyPr/>
        <a:lstStyle/>
        <a:p>
          <a:endParaRPr lang="en-IN"/>
        </a:p>
      </dgm:t>
    </dgm:pt>
    <dgm:pt modelId="{E054BE0E-404F-48B7-BFB8-209B3CC053F1}" type="sibTrans" cxnId="{7C1DF3F2-C5FC-4635-97A8-1004993377B0}">
      <dgm:prSet/>
      <dgm:spPr/>
      <dgm:t>
        <a:bodyPr/>
        <a:lstStyle/>
        <a:p>
          <a:endParaRPr lang="en-IN"/>
        </a:p>
      </dgm:t>
    </dgm:pt>
    <dgm:pt modelId="{33C937F8-DB87-4EAD-B795-96DA2D120993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NISM-Series-V-A: Mutual Fund Distributors  &amp; NISM-Series-V-B: Mutual Fund Foundation </a:t>
          </a:r>
        </a:p>
      </dgm:t>
    </dgm:pt>
    <dgm:pt modelId="{8E232F72-14C9-4F8A-8895-01A92FD7F989}" type="parTrans" cxnId="{095393BD-3AD2-48F3-9EE6-BCE72502D944}">
      <dgm:prSet/>
      <dgm:spPr/>
      <dgm:t>
        <a:bodyPr/>
        <a:lstStyle/>
        <a:p>
          <a:endParaRPr lang="en-IN"/>
        </a:p>
      </dgm:t>
    </dgm:pt>
    <dgm:pt modelId="{F30F413A-71CD-4282-9485-B0C3E4B169C6}" type="sibTrans" cxnId="{095393BD-3AD2-48F3-9EE6-BCE72502D944}">
      <dgm:prSet/>
      <dgm:spPr/>
      <dgm:t>
        <a:bodyPr/>
        <a:lstStyle/>
        <a:p>
          <a:endParaRPr lang="en-IN"/>
        </a:p>
      </dgm:t>
    </dgm:pt>
    <dgm:pt modelId="{88E192B8-E43E-478A-AC9F-82F5B3B408CA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NISM-Series-XVIII: Financial Education &amp; </a:t>
          </a:r>
          <a:r>
            <a:rPr lang="en-IN" sz="1600" b="1" dirty="0">
              <a:solidFill>
                <a:schemeClr val="tx1"/>
              </a:solidFill>
            </a:rPr>
            <a:t>NISM-Series-XII: Securities Markets Foundation </a:t>
          </a:r>
        </a:p>
      </dgm:t>
    </dgm:pt>
    <dgm:pt modelId="{A0B53A7D-0567-4D32-A7E4-E552500E4ABB}" type="parTrans" cxnId="{552BF195-803C-4E7E-96AF-30015274752A}">
      <dgm:prSet/>
      <dgm:spPr/>
      <dgm:t>
        <a:bodyPr/>
        <a:lstStyle/>
        <a:p>
          <a:endParaRPr lang="en-IN"/>
        </a:p>
      </dgm:t>
    </dgm:pt>
    <dgm:pt modelId="{BD9B2E8A-E665-4020-AE26-11E599DB4F38}" type="sibTrans" cxnId="{552BF195-803C-4E7E-96AF-30015274752A}">
      <dgm:prSet/>
      <dgm:spPr/>
      <dgm:t>
        <a:bodyPr/>
        <a:lstStyle/>
        <a:p>
          <a:endParaRPr lang="en-IN"/>
        </a:p>
      </dgm:t>
    </dgm:pt>
    <dgm:pt modelId="{75D9391A-F1CC-47A9-8CB4-E0AC996C986B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NISM-Series-ll-B: Registrars to an Issue and Share Transfer Agents - Mutual Fund </a:t>
          </a:r>
          <a:endParaRPr lang="en-IN" sz="1600" b="1" dirty="0">
            <a:solidFill>
              <a:schemeClr val="tx1"/>
            </a:solidFill>
          </a:endParaRPr>
        </a:p>
      </dgm:t>
    </dgm:pt>
    <dgm:pt modelId="{D9A04E15-6E8F-4CAF-B6E3-B1C8BC6DEEBC}" type="parTrans" cxnId="{60FB4CF9-F626-4EB0-9DCD-2AD04D11A9B0}">
      <dgm:prSet/>
      <dgm:spPr/>
      <dgm:t>
        <a:bodyPr/>
        <a:lstStyle/>
        <a:p>
          <a:endParaRPr lang="en-IN"/>
        </a:p>
      </dgm:t>
    </dgm:pt>
    <dgm:pt modelId="{1FC9A139-4182-4D7F-AB13-59530409A38F}" type="sibTrans" cxnId="{60FB4CF9-F626-4EB0-9DCD-2AD04D11A9B0}">
      <dgm:prSet/>
      <dgm:spPr/>
      <dgm:t>
        <a:bodyPr/>
        <a:lstStyle/>
        <a:p>
          <a:endParaRPr lang="en-IN"/>
        </a:p>
      </dgm:t>
    </dgm:pt>
    <dgm:pt modelId="{2756DDD5-9024-4771-B3EC-50628BCB7ED5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NISM-Series-VII: Securities Operations and Risk Management </a:t>
          </a:r>
          <a:endParaRPr lang="en-IN" sz="1600" b="1" dirty="0">
            <a:solidFill>
              <a:schemeClr val="tx1"/>
            </a:solidFill>
          </a:endParaRPr>
        </a:p>
      </dgm:t>
    </dgm:pt>
    <dgm:pt modelId="{29947173-FD0D-4CD2-A9EE-2BDAAC51E484}" type="parTrans" cxnId="{2DACF253-5C5A-4347-990C-8E464CAF9556}">
      <dgm:prSet/>
      <dgm:spPr/>
      <dgm:t>
        <a:bodyPr/>
        <a:lstStyle/>
        <a:p>
          <a:endParaRPr lang="en-IN"/>
        </a:p>
      </dgm:t>
    </dgm:pt>
    <dgm:pt modelId="{1ADD33FB-60E3-4360-9586-E8E47B32031D}" type="sibTrans" cxnId="{2DACF253-5C5A-4347-990C-8E464CAF9556}">
      <dgm:prSet/>
      <dgm:spPr/>
      <dgm:t>
        <a:bodyPr/>
        <a:lstStyle/>
        <a:p>
          <a:endParaRPr lang="en-IN"/>
        </a:p>
      </dgm:t>
    </dgm:pt>
    <dgm:pt modelId="{BF2DB438-77C0-4567-87FE-801A46BC981D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Authorized Financial adviser - ARN-282569 – AMFI ; EUIN-E532622</a:t>
          </a:r>
          <a:endParaRPr lang="en-IN" sz="1600" b="1" dirty="0">
            <a:solidFill>
              <a:schemeClr val="tx1"/>
            </a:solidFill>
          </a:endParaRPr>
        </a:p>
      </dgm:t>
    </dgm:pt>
    <dgm:pt modelId="{D629C661-DD14-432C-9C35-AC3BA536180C}" type="parTrans" cxnId="{668DBFE5-30A3-4841-99DC-8535F5988A93}">
      <dgm:prSet/>
      <dgm:spPr/>
      <dgm:t>
        <a:bodyPr/>
        <a:lstStyle/>
        <a:p>
          <a:endParaRPr lang="en-IN"/>
        </a:p>
      </dgm:t>
    </dgm:pt>
    <dgm:pt modelId="{E4F4704E-B6A3-4088-9683-124A41C859A2}" type="sibTrans" cxnId="{668DBFE5-30A3-4841-99DC-8535F5988A93}">
      <dgm:prSet/>
      <dgm:spPr/>
      <dgm:t>
        <a:bodyPr/>
        <a:lstStyle/>
        <a:p>
          <a:endParaRPr lang="en-IN"/>
        </a:p>
      </dgm:t>
    </dgm:pt>
    <dgm:pt modelId="{9CFBC07A-B78D-4E14-B502-6CF9582BCBA3}">
      <dgm:prSet custT="1"/>
      <dgm:spPr/>
      <dgm:t>
        <a:bodyPr/>
        <a:lstStyle/>
        <a:p>
          <a:endParaRPr lang="en-IN" sz="1600" b="1" dirty="0">
            <a:solidFill>
              <a:schemeClr val="tx1"/>
            </a:solidFill>
          </a:endParaRPr>
        </a:p>
      </dgm:t>
    </dgm:pt>
    <dgm:pt modelId="{B01A3ED5-8B4B-4F5C-99B2-DD848990D847}" type="parTrans" cxnId="{904BB3D4-2C2A-48D7-8850-E26B8B6DC344}">
      <dgm:prSet/>
      <dgm:spPr/>
      <dgm:t>
        <a:bodyPr/>
        <a:lstStyle/>
        <a:p>
          <a:endParaRPr lang="en-IN"/>
        </a:p>
      </dgm:t>
    </dgm:pt>
    <dgm:pt modelId="{6B492A73-3020-432F-A5F1-1881FC436896}" type="sibTrans" cxnId="{904BB3D4-2C2A-48D7-8850-E26B8B6DC344}">
      <dgm:prSet/>
      <dgm:spPr/>
      <dgm:t>
        <a:bodyPr/>
        <a:lstStyle/>
        <a:p>
          <a:endParaRPr lang="en-IN"/>
        </a:p>
      </dgm:t>
    </dgm:pt>
    <dgm:pt modelId="{35C0E4C1-BA3E-4B24-A0B5-61F047790F96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SEBI Certified Research Analyst -2410061666</a:t>
          </a:r>
          <a:endParaRPr lang="en-IN" sz="1600" b="1" dirty="0">
            <a:solidFill>
              <a:schemeClr val="tx1"/>
            </a:solidFill>
          </a:endParaRPr>
        </a:p>
      </dgm:t>
    </dgm:pt>
    <dgm:pt modelId="{24F103A6-6611-4D05-B5E8-2ACB61B4495F}" type="parTrans" cxnId="{6B12C443-0937-42E3-92AC-E195B759DBE0}">
      <dgm:prSet/>
      <dgm:spPr/>
      <dgm:t>
        <a:bodyPr/>
        <a:lstStyle/>
        <a:p>
          <a:endParaRPr lang="en-IN"/>
        </a:p>
      </dgm:t>
    </dgm:pt>
    <dgm:pt modelId="{AF0B9C6E-BC38-42C7-B3F6-0EC3BB9CCEE9}" type="sibTrans" cxnId="{6B12C443-0937-42E3-92AC-E195B759DBE0}">
      <dgm:prSet/>
      <dgm:spPr/>
      <dgm:t>
        <a:bodyPr/>
        <a:lstStyle/>
        <a:p>
          <a:endParaRPr lang="en-IN"/>
        </a:p>
      </dgm:t>
    </dgm:pt>
    <dgm:pt modelId="{ED951A0B-4B29-4BC5-9271-89F015E61C2D}" type="pres">
      <dgm:prSet presAssocID="{EB8B0089-678E-47F0-91AA-A6847FCBC525}" presName="Name0" presStyleCnt="0">
        <dgm:presLayoutVars>
          <dgm:chMax val="7"/>
          <dgm:chPref val="7"/>
          <dgm:dir/>
        </dgm:presLayoutVars>
      </dgm:prSet>
      <dgm:spPr/>
    </dgm:pt>
    <dgm:pt modelId="{6ED6301A-7EE1-432D-BF77-ADED1670392B}" type="pres">
      <dgm:prSet presAssocID="{EB8B0089-678E-47F0-91AA-A6847FCBC525}" presName="Name1" presStyleCnt="0"/>
      <dgm:spPr/>
    </dgm:pt>
    <dgm:pt modelId="{CDCAF8ED-2FF1-4CE4-90B0-7C5690BB7C38}" type="pres">
      <dgm:prSet presAssocID="{EB8B0089-678E-47F0-91AA-A6847FCBC525}" presName="cycle" presStyleCnt="0"/>
      <dgm:spPr/>
    </dgm:pt>
    <dgm:pt modelId="{27C9D21D-A167-4838-9EFD-09B23DC75694}" type="pres">
      <dgm:prSet presAssocID="{EB8B0089-678E-47F0-91AA-A6847FCBC525}" presName="srcNode" presStyleLbl="node1" presStyleIdx="0" presStyleCnt="7"/>
      <dgm:spPr/>
    </dgm:pt>
    <dgm:pt modelId="{3CE02DD9-BA07-4B5F-8495-C03D9990BBB9}" type="pres">
      <dgm:prSet presAssocID="{EB8B0089-678E-47F0-91AA-A6847FCBC525}" presName="conn" presStyleLbl="parChTrans1D2" presStyleIdx="0" presStyleCnt="1"/>
      <dgm:spPr/>
    </dgm:pt>
    <dgm:pt modelId="{3F4A13B7-9AE6-472D-9611-CA01BC6BA356}" type="pres">
      <dgm:prSet presAssocID="{EB8B0089-678E-47F0-91AA-A6847FCBC525}" presName="extraNode" presStyleLbl="node1" presStyleIdx="0" presStyleCnt="7"/>
      <dgm:spPr/>
    </dgm:pt>
    <dgm:pt modelId="{A8B9DE74-6BDF-476A-9C5B-68D89CC104CD}" type="pres">
      <dgm:prSet presAssocID="{EB8B0089-678E-47F0-91AA-A6847FCBC525}" presName="dstNode" presStyleLbl="node1" presStyleIdx="0" presStyleCnt="7"/>
      <dgm:spPr/>
    </dgm:pt>
    <dgm:pt modelId="{2D150786-C414-4ACD-810F-3D9AB609940A}" type="pres">
      <dgm:prSet presAssocID="{BF2DB438-77C0-4567-87FE-801A46BC981D}" presName="text_1" presStyleLbl="node1" presStyleIdx="0" presStyleCnt="7">
        <dgm:presLayoutVars>
          <dgm:bulletEnabled val="1"/>
        </dgm:presLayoutVars>
      </dgm:prSet>
      <dgm:spPr/>
    </dgm:pt>
    <dgm:pt modelId="{9AF1EC0B-E15B-4C07-8820-EBD5E286CE0E}" type="pres">
      <dgm:prSet presAssocID="{BF2DB438-77C0-4567-87FE-801A46BC981D}" presName="accent_1" presStyleCnt="0"/>
      <dgm:spPr/>
    </dgm:pt>
    <dgm:pt modelId="{962D6B28-F176-4079-8C5F-9B13884E5CCC}" type="pres">
      <dgm:prSet presAssocID="{BF2DB438-77C0-4567-87FE-801A46BC981D}" presName="accentRepeatNode" presStyleLbl="solidFgAcc1" presStyleIdx="0" presStyleCnt="7"/>
      <dgm:spPr/>
    </dgm:pt>
    <dgm:pt modelId="{85271702-36F1-4D62-8D00-9A52E0A13BC2}" type="pres">
      <dgm:prSet presAssocID="{35C0E4C1-BA3E-4B24-A0B5-61F047790F96}" presName="text_2" presStyleLbl="node1" presStyleIdx="1" presStyleCnt="7">
        <dgm:presLayoutVars>
          <dgm:bulletEnabled val="1"/>
        </dgm:presLayoutVars>
      </dgm:prSet>
      <dgm:spPr/>
    </dgm:pt>
    <dgm:pt modelId="{F4C76759-8FF0-410A-A007-02BD0F882A39}" type="pres">
      <dgm:prSet presAssocID="{35C0E4C1-BA3E-4B24-A0B5-61F047790F96}" presName="accent_2" presStyleCnt="0"/>
      <dgm:spPr/>
    </dgm:pt>
    <dgm:pt modelId="{55DC1156-D598-4643-8EEC-64B0CADD0697}" type="pres">
      <dgm:prSet presAssocID="{35C0E4C1-BA3E-4B24-A0B5-61F047790F96}" presName="accentRepeatNode" presStyleLbl="solidFgAcc1" presStyleIdx="1" presStyleCnt="7"/>
      <dgm:spPr/>
    </dgm:pt>
    <dgm:pt modelId="{E129CBBB-2106-45D1-BA05-75B415074DA2}" type="pres">
      <dgm:prSet presAssocID="{C0387D59-4A27-4CE1-A671-420118C2D78F}" presName="text_3" presStyleLbl="node1" presStyleIdx="2" presStyleCnt="7">
        <dgm:presLayoutVars>
          <dgm:bulletEnabled val="1"/>
        </dgm:presLayoutVars>
      </dgm:prSet>
      <dgm:spPr/>
    </dgm:pt>
    <dgm:pt modelId="{019E3B64-BD07-4601-ADE8-29997FD8F78A}" type="pres">
      <dgm:prSet presAssocID="{C0387D59-4A27-4CE1-A671-420118C2D78F}" presName="accent_3" presStyleCnt="0"/>
      <dgm:spPr/>
    </dgm:pt>
    <dgm:pt modelId="{EA83ED40-F5E6-44D1-8C66-FF045250B93C}" type="pres">
      <dgm:prSet presAssocID="{C0387D59-4A27-4CE1-A671-420118C2D78F}" presName="accentRepeatNode" presStyleLbl="solidFgAcc1" presStyleIdx="2" presStyleCnt="7"/>
      <dgm:spPr/>
    </dgm:pt>
    <dgm:pt modelId="{E5E11FFF-FB54-4477-8B43-654F5874FCCB}" type="pres">
      <dgm:prSet presAssocID="{33C937F8-DB87-4EAD-B795-96DA2D120993}" presName="text_4" presStyleLbl="node1" presStyleIdx="3" presStyleCnt="7">
        <dgm:presLayoutVars>
          <dgm:bulletEnabled val="1"/>
        </dgm:presLayoutVars>
      </dgm:prSet>
      <dgm:spPr/>
    </dgm:pt>
    <dgm:pt modelId="{AA0EF283-2B32-423E-9F78-A1A7DF438B79}" type="pres">
      <dgm:prSet presAssocID="{33C937F8-DB87-4EAD-B795-96DA2D120993}" presName="accent_4" presStyleCnt="0"/>
      <dgm:spPr/>
    </dgm:pt>
    <dgm:pt modelId="{DBEEF836-1492-40E7-B994-67D7A91BC02D}" type="pres">
      <dgm:prSet presAssocID="{33C937F8-DB87-4EAD-B795-96DA2D120993}" presName="accentRepeatNode" presStyleLbl="solidFgAcc1" presStyleIdx="3" presStyleCnt="7"/>
      <dgm:spPr/>
    </dgm:pt>
    <dgm:pt modelId="{397EE689-5497-46BC-A55A-956FAE83A166}" type="pres">
      <dgm:prSet presAssocID="{88E192B8-E43E-478A-AC9F-82F5B3B408CA}" presName="text_5" presStyleLbl="node1" presStyleIdx="4" presStyleCnt="7">
        <dgm:presLayoutVars>
          <dgm:bulletEnabled val="1"/>
        </dgm:presLayoutVars>
      </dgm:prSet>
      <dgm:spPr/>
    </dgm:pt>
    <dgm:pt modelId="{12C60668-0E61-4530-9C32-D7112F6E5549}" type="pres">
      <dgm:prSet presAssocID="{88E192B8-E43E-478A-AC9F-82F5B3B408CA}" presName="accent_5" presStyleCnt="0"/>
      <dgm:spPr/>
    </dgm:pt>
    <dgm:pt modelId="{A88008AC-CEEC-4172-AFD9-F984AD188EB5}" type="pres">
      <dgm:prSet presAssocID="{88E192B8-E43E-478A-AC9F-82F5B3B408CA}" presName="accentRepeatNode" presStyleLbl="solidFgAcc1" presStyleIdx="4" presStyleCnt="7"/>
      <dgm:spPr/>
    </dgm:pt>
    <dgm:pt modelId="{06ED4457-8BF6-469B-A06B-ACB2D12AC98B}" type="pres">
      <dgm:prSet presAssocID="{75D9391A-F1CC-47A9-8CB4-E0AC996C986B}" presName="text_6" presStyleLbl="node1" presStyleIdx="5" presStyleCnt="7">
        <dgm:presLayoutVars>
          <dgm:bulletEnabled val="1"/>
        </dgm:presLayoutVars>
      </dgm:prSet>
      <dgm:spPr/>
    </dgm:pt>
    <dgm:pt modelId="{303FE1C5-70CB-446B-AB59-DC5C47FCB8C1}" type="pres">
      <dgm:prSet presAssocID="{75D9391A-F1CC-47A9-8CB4-E0AC996C986B}" presName="accent_6" presStyleCnt="0"/>
      <dgm:spPr/>
    </dgm:pt>
    <dgm:pt modelId="{42D02769-F619-4567-BC2C-E63F0FBB7849}" type="pres">
      <dgm:prSet presAssocID="{75D9391A-F1CC-47A9-8CB4-E0AC996C986B}" presName="accentRepeatNode" presStyleLbl="solidFgAcc1" presStyleIdx="5" presStyleCnt="7"/>
      <dgm:spPr/>
    </dgm:pt>
    <dgm:pt modelId="{8F4B68BF-EB49-4FBD-AD36-076970F76C68}" type="pres">
      <dgm:prSet presAssocID="{2756DDD5-9024-4771-B3EC-50628BCB7ED5}" presName="text_7" presStyleLbl="node1" presStyleIdx="6" presStyleCnt="7">
        <dgm:presLayoutVars>
          <dgm:bulletEnabled val="1"/>
        </dgm:presLayoutVars>
      </dgm:prSet>
      <dgm:spPr/>
    </dgm:pt>
    <dgm:pt modelId="{4F83BF12-A4D0-44BF-B94F-6629036FC0EA}" type="pres">
      <dgm:prSet presAssocID="{2756DDD5-9024-4771-B3EC-50628BCB7ED5}" presName="accent_7" presStyleCnt="0"/>
      <dgm:spPr/>
    </dgm:pt>
    <dgm:pt modelId="{86903C7D-9598-4173-957C-637B8C3DB45B}" type="pres">
      <dgm:prSet presAssocID="{2756DDD5-9024-4771-B3EC-50628BCB7ED5}" presName="accentRepeatNode" presStyleLbl="solidFgAcc1" presStyleIdx="6" presStyleCnt="7"/>
      <dgm:spPr/>
    </dgm:pt>
  </dgm:ptLst>
  <dgm:cxnLst>
    <dgm:cxn modelId="{D30B800A-4D76-4FA0-9DD4-07AA9A013C70}" type="presOf" srcId="{75D9391A-F1CC-47A9-8CB4-E0AC996C986B}" destId="{06ED4457-8BF6-469B-A06B-ACB2D12AC98B}" srcOrd="0" destOrd="0" presId="urn:microsoft.com/office/officeart/2008/layout/VerticalCurvedList"/>
    <dgm:cxn modelId="{7D4F560C-86FE-4CD5-9885-CD425E3DBFE0}" type="presOf" srcId="{2756DDD5-9024-4771-B3EC-50628BCB7ED5}" destId="{8F4B68BF-EB49-4FBD-AD36-076970F76C68}" srcOrd="0" destOrd="0" presId="urn:microsoft.com/office/officeart/2008/layout/VerticalCurvedList"/>
    <dgm:cxn modelId="{EF5CAD1C-F59F-4B11-84F0-C8DDFA2373B3}" type="presOf" srcId="{33C937F8-DB87-4EAD-B795-96DA2D120993}" destId="{E5E11FFF-FB54-4477-8B43-654F5874FCCB}" srcOrd="0" destOrd="0" presId="urn:microsoft.com/office/officeart/2008/layout/VerticalCurvedList"/>
    <dgm:cxn modelId="{B0508E31-F6E8-48A5-9F60-77FB584ACFBE}" type="presOf" srcId="{35C0E4C1-BA3E-4B24-A0B5-61F047790F96}" destId="{85271702-36F1-4D62-8D00-9A52E0A13BC2}" srcOrd="0" destOrd="0" presId="urn:microsoft.com/office/officeart/2008/layout/VerticalCurvedList"/>
    <dgm:cxn modelId="{6B12C443-0937-42E3-92AC-E195B759DBE0}" srcId="{EB8B0089-678E-47F0-91AA-A6847FCBC525}" destId="{35C0E4C1-BA3E-4B24-A0B5-61F047790F96}" srcOrd="1" destOrd="0" parTransId="{24F103A6-6611-4D05-B5E8-2ACB61B4495F}" sibTransId="{AF0B9C6E-BC38-42C7-B3F6-0EC3BB9CCEE9}"/>
    <dgm:cxn modelId="{831B9B48-D788-4B76-9537-CB2FEDCF5F17}" type="presOf" srcId="{88E192B8-E43E-478A-AC9F-82F5B3B408CA}" destId="{397EE689-5497-46BC-A55A-956FAE83A166}" srcOrd="0" destOrd="0" presId="urn:microsoft.com/office/officeart/2008/layout/VerticalCurvedList"/>
    <dgm:cxn modelId="{2DACF253-5C5A-4347-990C-8E464CAF9556}" srcId="{EB8B0089-678E-47F0-91AA-A6847FCBC525}" destId="{2756DDD5-9024-4771-B3EC-50628BCB7ED5}" srcOrd="6" destOrd="0" parTransId="{29947173-FD0D-4CD2-A9EE-2BDAAC51E484}" sibTransId="{1ADD33FB-60E3-4360-9586-E8E47B32031D}"/>
    <dgm:cxn modelId="{B43C7056-5264-401E-A670-F35A9243C96F}" type="presOf" srcId="{E4F4704E-B6A3-4088-9683-124A41C859A2}" destId="{3CE02DD9-BA07-4B5F-8495-C03D9990BBB9}" srcOrd="0" destOrd="0" presId="urn:microsoft.com/office/officeart/2008/layout/VerticalCurvedList"/>
    <dgm:cxn modelId="{FBB44379-1F11-4214-A203-68133EEDBC7B}" type="presOf" srcId="{EB8B0089-678E-47F0-91AA-A6847FCBC525}" destId="{ED951A0B-4B29-4BC5-9271-89F015E61C2D}" srcOrd="0" destOrd="0" presId="urn:microsoft.com/office/officeart/2008/layout/VerticalCurvedList"/>
    <dgm:cxn modelId="{6629DB7D-786D-4A0E-928B-0F6CBD23E2A9}" type="presOf" srcId="{BF2DB438-77C0-4567-87FE-801A46BC981D}" destId="{2D150786-C414-4ACD-810F-3D9AB609940A}" srcOrd="0" destOrd="0" presId="urn:microsoft.com/office/officeart/2008/layout/VerticalCurvedList"/>
    <dgm:cxn modelId="{552BF195-803C-4E7E-96AF-30015274752A}" srcId="{EB8B0089-678E-47F0-91AA-A6847FCBC525}" destId="{88E192B8-E43E-478A-AC9F-82F5B3B408CA}" srcOrd="4" destOrd="0" parTransId="{A0B53A7D-0567-4D32-A7E4-E552500E4ABB}" sibTransId="{BD9B2E8A-E665-4020-AE26-11E599DB4F38}"/>
    <dgm:cxn modelId="{095393BD-3AD2-48F3-9EE6-BCE72502D944}" srcId="{EB8B0089-678E-47F0-91AA-A6847FCBC525}" destId="{33C937F8-DB87-4EAD-B795-96DA2D120993}" srcOrd="3" destOrd="0" parTransId="{8E232F72-14C9-4F8A-8895-01A92FD7F989}" sibTransId="{F30F413A-71CD-4282-9485-B0C3E4B169C6}"/>
    <dgm:cxn modelId="{E149C2D1-61FB-43F3-B427-84EE354DEBD6}" type="presOf" srcId="{C0387D59-4A27-4CE1-A671-420118C2D78F}" destId="{E129CBBB-2106-45D1-BA05-75B415074DA2}" srcOrd="0" destOrd="0" presId="urn:microsoft.com/office/officeart/2008/layout/VerticalCurvedList"/>
    <dgm:cxn modelId="{904BB3D4-2C2A-48D7-8850-E26B8B6DC344}" srcId="{EB8B0089-678E-47F0-91AA-A6847FCBC525}" destId="{9CFBC07A-B78D-4E14-B502-6CF9582BCBA3}" srcOrd="7" destOrd="0" parTransId="{B01A3ED5-8B4B-4F5C-99B2-DD848990D847}" sibTransId="{6B492A73-3020-432F-A5F1-1881FC436896}"/>
    <dgm:cxn modelId="{668DBFE5-30A3-4841-99DC-8535F5988A93}" srcId="{EB8B0089-678E-47F0-91AA-A6847FCBC525}" destId="{BF2DB438-77C0-4567-87FE-801A46BC981D}" srcOrd="0" destOrd="0" parTransId="{D629C661-DD14-432C-9C35-AC3BA536180C}" sibTransId="{E4F4704E-B6A3-4088-9683-124A41C859A2}"/>
    <dgm:cxn modelId="{7C1DF3F2-C5FC-4635-97A8-1004993377B0}" srcId="{EB8B0089-678E-47F0-91AA-A6847FCBC525}" destId="{C0387D59-4A27-4CE1-A671-420118C2D78F}" srcOrd="2" destOrd="0" parTransId="{B0963794-0EB3-4770-A57B-2254BA2856EC}" sibTransId="{E054BE0E-404F-48B7-BFB8-209B3CC053F1}"/>
    <dgm:cxn modelId="{60FB4CF9-F626-4EB0-9DCD-2AD04D11A9B0}" srcId="{EB8B0089-678E-47F0-91AA-A6847FCBC525}" destId="{75D9391A-F1CC-47A9-8CB4-E0AC996C986B}" srcOrd="5" destOrd="0" parTransId="{D9A04E15-6E8F-4CAF-B6E3-B1C8BC6DEEBC}" sibTransId="{1FC9A139-4182-4D7F-AB13-59530409A38F}"/>
    <dgm:cxn modelId="{78CA06F8-4A65-4A2B-A52F-CBE50E9D9F0E}" type="presParOf" srcId="{ED951A0B-4B29-4BC5-9271-89F015E61C2D}" destId="{6ED6301A-7EE1-432D-BF77-ADED1670392B}" srcOrd="0" destOrd="0" presId="urn:microsoft.com/office/officeart/2008/layout/VerticalCurvedList"/>
    <dgm:cxn modelId="{BE0671A9-6C80-4F85-A898-3464C9C7AFEE}" type="presParOf" srcId="{6ED6301A-7EE1-432D-BF77-ADED1670392B}" destId="{CDCAF8ED-2FF1-4CE4-90B0-7C5690BB7C38}" srcOrd="0" destOrd="0" presId="urn:microsoft.com/office/officeart/2008/layout/VerticalCurvedList"/>
    <dgm:cxn modelId="{43C83CAD-06FA-4B1C-8F11-E94190578F4C}" type="presParOf" srcId="{CDCAF8ED-2FF1-4CE4-90B0-7C5690BB7C38}" destId="{27C9D21D-A167-4838-9EFD-09B23DC75694}" srcOrd="0" destOrd="0" presId="urn:microsoft.com/office/officeart/2008/layout/VerticalCurvedList"/>
    <dgm:cxn modelId="{350FB9AA-C388-40BD-B34B-7263606DDBAE}" type="presParOf" srcId="{CDCAF8ED-2FF1-4CE4-90B0-7C5690BB7C38}" destId="{3CE02DD9-BA07-4B5F-8495-C03D9990BBB9}" srcOrd="1" destOrd="0" presId="urn:microsoft.com/office/officeart/2008/layout/VerticalCurvedList"/>
    <dgm:cxn modelId="{67F73E28-441E-4C60-A71D-95373441667F}" type="presParOf" srcId="{CDCAF8ED-2FF1-4CE4-90B0-7C5690BB7C38}" destId="{3F4A13B7-9AE6-472D-9611-CA01BC6BA356}" srcOrd="2" destOrd="0" presId="urn:microsoft.com/office/officeart/2008/layout/VerticalCurvedList"/>
    <dgm:cxn modelId="{90FB3FBE-DCA2-4F8B-AF96-9A17F99EE497}" type="presParOf" srcId="{CDCAF8ED-2FF1-4CE4-90B0-7C5690BB7C38}" destId="{A8B9DE74-6BDF-476A-9C5B-68D89CC104CD}" srcOrd="3" destOrd="0" presId="urn:microsoft.com/office/officeart/2008/layout/VerticalCurvedList"/>
    <dgm:cxn modelId="{7CB02573-FA0C-4256-8737-8C8C253C2A96}" type="presParOf" srcId="{6ED6301A-7EE1-432D-BF77-ADED1670392B}" destId="{2D150786-C414-4ACD-810F-3D9AB609940A}" srcOrd="1" destOrd="0" presId="urn:microsoft.com/office/officeart/2008/layout/VerticalCurvedList"/>
    <dgm:cxn modelId="{720BB315-00F8-474E-BCEC-D3D3D786EDEF}" type="presParOf" srcId="{6ED6301A-7EE1-432D-BF77-ADED1670392B}" destId="{9AF1EC0B-E15B-4C07-8820-EBD5E286CE0E}" srcOrd="2" destOrd="0" presId="urn:microsoft.com/office/officeart/2008/layout/VerticalCurvedList"/>
    <dgm:cxn modelId="{F5B62A46-76D3-4378-BB6E-F59381E4F93D}" type="presParOf" srcId="{9AF1EC0B-E15B-4C07-8820-EBD5E286CE0E}" destId="{962D6B28-F176-4079-8C5F-9B13884E5CCC}" srcOrd="0" destOrd="0" presId="urn:microsoft.com/office/officeart/2008/layout/VerticalCurvedList"/>
    <dgm:cxn modelId="{B433E6A1-593B-4A68-BE5F-79EE281A225E}" type="presParOf" srcId="{6ED6301A-7EE1-432D-BF77-ADED1670392B}" destId="{85271702-36F1-4D62-8D00-9A52E0A13BC2}" srcOrd="3" destOrd="0" presId="urn:microsoft.com/office/officeart/2008/layout/VerticalCurvedList"/>
    <dgm:cxn modelId="{D8C9EAC4-6563-4E41-A4A3-B3DF1B005C0D}" type="presParOf" srcId="{6ED6301A-7EE1-432D-BF77-ADED1670392B}" destId="{F4C76759-8FF0-410A-A007-02BD0F882A39}" srcOrd="4" destOrd="0" presId="urn:microsoft.com/office/officeart/2008/layout/VerticalCurvedList"/>
    <dgm:cxn modelId="{4102E317-5E6F-456F-9B6A-B4589E883F16}" type="presParOf" srcId="{F4C76759-8FF0-410A-A007-02BD0F882A39}" destId="{55DC1156-D598-4643-8EEC-64B0CADD0697}" srcOrd="0" destOrd="0" presId="urn:microsoft.com/office/officeart/2008/layout/VerticalCurvedList"/>
    <dgm:cxn modelId="{EA534AF5-CC1F-478A-BF2C-039E421F51CC}" type="presParOf" srcId="{6ED6301A-7EE1-432D-BF77-ADED1670392B}" destId="{E129CBBB-2106-45D1-BA05-75B415074DA2}" srcOrd="5" destOrd="0" presId="urn:microsoft.com/office/officeart/2008/layout/VerticalCurvedList"/>
    <dgm:cxn modelId="{A6ACF51E-ECD1-42D7-A3D8-6197CE8DDB37}" type="presParOf" srcId="{6ED6301A-7EE1-432D-BF77-ADED1670392B}" destId="{019E3B64-BD07-4601-ADE8-29997FD8F78A}" srcOrd="6" destOrd="0" presId="urn:microsoft.com/office/officeart/2008/layout/VerticalCurvedList"/>
    <dgm:cxn modelId="{65D8E51B-75F3-42FC-8389-EAA05FB330D6}" type="presParOf" srcId="{019E3B64-BD07-4601-ADE8-29997FD8F78A}" destId="{EA83ED40-F5E6-44D1-8C66-FF045250B93C}" srcOrd="0" destOrd="0" presId="urn:microsoft.com/office/officeart/2008/layout/VerticalCurvedList"/>
    <dgm:cxn modelId="{8B1D98B7-0DA4-4CD2-98B1-7EF5FA51F7B8}" type="presParOf" srcId="{6ED6301A-7EE1-432D-BF77-ADED1670392B}" destId="{E5E11FFF-FB54-4477-8B43-654F5874FCCB}" srcOrd="7" destOrd="0" presId="urn:microsoft.com/office/officeart/2008/layout/VerticalCurvedList"/>
    <dgm:cxn modelId="{542A5C9F-9E02-4061-85A5-F8F523C4E655}" type="presParOf" srcId="{6ED6301A-7EE1-432D-BF77-ADED1670392B}" destId="{AA0EF283-2B32-423E-9F78-A1A7DF438B79}" srcOrd="8" destOrd="0" presId="urn:microsoft.com/office/officeart/2008/layout/VerticalCurvedList"/>
    <dgm:cxn modelId="{6C5D1292-895F-4DAD-9954-BEC35D897925}" type="presParOf" srcId="{AA0EF283-2B32-423E-9F78-A1A7DF438B79}" destId="{DBEEF836-1492-40E7-B994-67D7A91BC02D}" srcOrd="0" destOrd="0" presId="urn:microsoft.com/office/officeart/2008/layout/VerticalCurvedList"/>
    <dgm:cxn modelId="{DB3E4559-AC49-4130-AE8A-2D6B572B8871}" type="presParOf" srcId="{6ED6301A-7EE1-432D-BF77-ADED1670392B}" destId="{397EE689-5497-46BC-A55A-956FAE83A166}" srcOrd="9" destOrd="0" presId="urn:microsoft.com/office/officeart/2008/layout/VerticalCurvedList"/>
    <dgm:cxn modelId="{B5A3557C-1E1B-451E-A64B-1D27DC13D625}" type="presParOf" srcId="{6ED6301A-7EE1-432D-BF77-ADED1670392B}" destId="{12C60668-0E61-4530-9C32-D7112F6E5549}" srcOrd="10" destOrd="0" presId="urn:microsoft.com/office/officeart/2008/layout/VerticalCurvedList"/>
    <dgm:cxn modelId="{80502556-B520-4319-A1B9-880FA85FED5E}" type="presParOf" srcId="{12C60668-0E61-4530-9C32-D7112F6E5549}" destId="{A88008AC-CEEC-4172-AFD9-F984AD188EB5}" srcOrd="0" destOrd="0" presId="urn:microsoft.com/office/officeart/2008/layout/VerticalCurvedList"/>
    <dgm:cxn modelId="{B30A9C70-1595-4068-BC21-11F2F9FF5902}" type="presParOf" srcId="{6ED6301A-7EE1-432D-BF77-ADED1670392B}" destId="{06ED4457-8BF6-469B-A06B-ACB2D12AC98B}" srcOrd="11" destOrd="0" presId="urn:microsoft.com/office/officeart/2008/layout/VerticalCurvedList"/>
    <dgm:cxn modelId="{1695F45A-82FB-4A39-8D89-55BE3B9E72C4}" type="presParOf" srcId="{6ED6301A-7EE1-432D-BF77-ADED1670392B}" destId="{303FE1C5-70CB-446B-AB59-DC5C47FCB8C1}" srcOrd="12" destOrd="0" presId="urn:microsoft.com/office/officeart/2008/layout/VerticalCurvedList"/>
    <dgm:cxn modelId="{6C65B150-A091-4061-B21E-2A1E1B4ED344}" type="presParOf" srcId="{303FE1C5-70CB-446B-AB59-DC5C47FCB8C1}" destId="{42D02769-F619-4567-BC2C-E63F0FBB7849}" srcOrd="0" destOrd="0" presId="urn:microsoft.com/office/officeart/2008/layout/VerticalCurvedList"/>
    <dgm:cxn modelId="{26A945F6-8B20-4C2C-A23F-43E67A1BBB2F}" type="presParOf" srcId="{6ED6301A-7EE1-432D-BF77-ADED1670392B}" destId="{8F4B68BF-EB49-4FBD-AD36-076970F76C68}" srcOrd="13" destOrd="0" presId="urn:microsoft.com/office/officeart/2008/layout/VerticalCurvedList"/>
    <dgm:cxn modelId="{280B30BF-8FC3-4FE2-B1A8-9976BDE537F3}" type="presParOf" srcId="{6ED6301A-7EE1-432D-BF77-ADED1670392B}" destId="{4F83BF12-A4D0-44BF-B94F-6629036FC0EA}" srcOrd="14" destOrd="0" presId="urn:microsoft.com/office/officeart/2008/layout/VerticalCurvedList"/>
    <dgm:cxn modelId="{6CF22B08-A7C7-4283-B14A-6ECD25C46E09}" type="presParOf" srcId="{4F83BF12-A4D0-44BF-B94F-6629036FC0EA}" destId="{86903C7D-9598-4173-957C-637B8C3DB4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B0089-678E-47F0-91AA-A6847FCBC52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CFBC07A-B78D-4E14-B502-6CF9582BCBA3}">
      <dgm:prSet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NISM XXI-A PMS DISTRIBUTORS</a:t>
          </a:r>
        </a:p>
      </dgm:t>
    </dgm:pt>
    <dgm:pt modelId="{B01A3ED5-8B4B-4F5C-99B2-DD848990D847}" type="parTrans" cxnId="{904BB3D4-2C2A-48D7-8850-E26B8B6DC344}">
      <dgm:prSet/>
      <dgm:spPr/>
      <dgm:t>
        <a:bodyPr/>
        <a:lstStyle/>
        <a:p>
          <a:endParaRPr lang="en-IN"/>
        </a:p>
      </dgm:t>
    </dgm:pt>
    <dgm:pt modelId="{6B492A73-3020-432F-A5F1-1881FC436896}" type="sibTrans" cxnId="{904BB3D4-2C2A-48D7-8850-E26B8B6DC344}">
      <dgm:prSet/>
      <dgm:spPr/>
      <dgm:t>
        <a:bodyPr/>
        <a:lstStyle/>
        <a:p>
          <a:endParaRPr lang="en-IN"/>
        </a:p>
      </dgm:t>
    </dgm:pt>
    <dgm:pt modelId="{0114A26C-A54B-435B-8907-B319508D4FB8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Registered PMS advisor- APRN-00187 -APMI</a:t>
          </a:r>
          <a:endParaRPr lang="en-IN" sz="1600" b="1" dirty="0">
            <a:solidFill>
              <a:schemeClr val="tx1"/>
            </a:solidFill>
          </a:endParaRPr>
        </a:p>
      </dgm:t>
    </dgm:pt>
    <dgm:pt modelId="{69976FC6-9315-406A-8463-6A80C22B0F29}" type="parTrans" cxnId="{4E959A2C-E3F0-43E1-BC5F-10B4FD41C45D}">
      <dgm:prSet/>
      <dgm:spPr/>
    </dgm:pt>
    <dgm:pt modelId="{852812D6-D369-4D5D-9E7C-46099EDACFFD}" type="sibTrans" cxnId="{4E959A2C-E3F0-43E1-BC5F-10B4FD41C45D}">
      <dgm:prSet/>
      <dgm:spPr/>
    </dgm:pt>
    <dgm:pt modelId="{E9B64670-91BF-4863-BEB4-939C2B59438F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SEBI Certified Research Analyst -2410061666</a:t>
          </a:r>
          <a:endParaRPr lang="en-IN" sz="1600" b="1" dirty="0">
            <a:solidFill>
              <a:schemeClr val="tx1"/>
            </a:solidFill>
          </a:endParaRPr>
        </a:p>
      </dgm:t>
    </dgm:pt>
    <dgm:pt modelId="{DE1D6495-C101-4BE5-906D-FAF4C6623F5A}" type="parTrans" cxnId="{E41D40BA-B422-4CED-8031-F7E5F642B2C4}">
      <dgm:prSet/>
      <dgm:spPr/>
    </dgm:pt>
    <dgm:pt modelId="{ED0F5E95-2E01-49E9-AB32-E7EADA0283A9}" type="sibTrans" cxnId="{E41D40BA-B422-4CED-8031-F7E5F642B2C4}">
      <dgm:prSet/>
      <dgm:spPr/>
    </dgm:pt>
    <dgm:pt modelId="{ED951A0B-4B29-4BC5-9271-89F015E61C2D}" type="pres">
      <dgm:prSet presAssocID="{EB8B0089-678E-47F0-91AA-A6847FCBC525}" presName="Name0" presStyleCnt="0">
        <dgm:presLayoutVars>
          <dgm:chMax val="7"/>
          <dgm:chPref val="7"/>
          <dgm:dir/>
        </dgm:presLayoutVars>
      </dgm:prSet>
      <dgm:spPr/>
    </dgm:pt>
    <dgm:pt modelId="{6ED6301A-7EE1-432D-BF77-ADED1670392B}" type="pres">
      <dgm:prSet presAssocID="{EB8B0089-678E-47F0-91AA-A6847FCBC525}" presName="Name1" presStyleCnt="0"/>
      <dgm:spPr/>
    </dgm:pt>
    <dgm:pt modelId="{CDCAF8ED-2FF1-4CE4-90B0-7C5690BB7C38}" type="pres">
      <dgm:prSet presAssocID="{EB8B0089-678E-47F0-91AA-A6847FCBC525}" presName="cycle" presStyleCnt="0"/>
      <dgm:spPr/>
    </dgm:pt>
    <dgm:pt modelId="{27C9D21D-A167-4838-9EFD-09B23DC75694}" type="pres">
      <dgm:prSet presAssocID="{EB8B0089-678E-47F0-91AA-A6847FCBC525}" presName="srcNode" presStyleLbl="node1" presStyleIdx="0" presStyleCnt="3"/>
      <dgm:spPr/>
    </dgm:pt>
    <dgm:pt modelId="{3CE02DD9-BA07-4B5F-8495-C03D9990BBB9}" type="pres">
      <dgm:prSet presAssocID="{EB8B0089-678E-47F0-91AA-A6847FCBC525}" presName="conn" presStyleLbl="parChTrans1D2" presStyleIdx="0" presStyleCnt="1"/>
      <dgm:spPr/>
    </dgm:pt>
    <dgm:pt modelId="{3F4A13B7-9AE6-472D-9611-CA01BC6BA356}" type="pres">
      <dgm:prSet presAssocID="{EB8B0089-678E-47F0-91AA-A6847FCBC525}" presName="extraNode" presStyleLbl="node1" presStyleIdx="0" presStyleCnt="3"/>
      <dgm:spPr/>
    </dgm:pt>
    <dgm:pt modelId="{A8B9DE74-6BDF-476A-9C5B-68D89CC104CD}" type="pres">
      <dgm:prSet presAssocID="{EB8B0089-678E-47F0-91AA-A6847FCBC525}" presName="dstNode" presStyleLbl="node1" presStyleIdx="0" presStyleCnt="3"/>
      <dgm:spPr/>
    </dgm:pt>
    <dgm:pt modelId="{F83782F7-A62F-4994-9322-6047E8AF817D}" type="pres">
      <dgm:prSet presAssocID="{E9B64670-91BF-4863-BEB4-939C2B59438F}" presName="text_1" presStyleLbl="node1" presStyleIdx="0" presStyleCnt="3">
        <dgm:presLayoutVars>
          <dgm:bulletEnabled val="1"/>
        </dgm:presLayoutVars>
      </dgm:prSet>
      <dgm:spPr/>
    </dgm:pt>
    <dgm:pt modelId="{F92EB8E6-3C0E-4AAE-9BDC-561E74CD35ED}" type="pres">
      <dgm:prSet presAssocID="{E9B64670-91BF-4863-BEB4-939C2B59438F}" presName="accent_1" presStyleCnt="0"/>
      <dgm:spPr/>
    </dgm:pt>
    <dgm:pt modelId="{E98506F3-C165-42EF-BCA1-C903E6B4536A}" type="pres">
      <dgm:prSet presAssocID="{E9B64670-91BF-4863-BEB4-939C2B59438F}" presName="accentRepeatNode" presStyleLbl="solidFgAcc1" presStyleIdx="0" presStyleCnt="3"/>
      <dgm:spPr/>
    </dgm:pt>
    <dgm:pt modelId="{FC49DB38-8910-434A-8D8C-367F37A902BB}" type="pres">
      <dgm:prSet presAssocID="{0114A26C-A54B-435B-8907-B319508D4FB8}" presName="text_2" presStyleLbl="node1" presStyleIdx="1" presStyleCnt="3">
        <dgm:presLayoutVars>
          <dgm:bulletEnabled val="1"/>
        </dgm:presLayoutVars>
      </dgm:prSet>
      <dgm:spPr/>
    </dgm:pt>
    <dgm:pt modelId="{B95ED289-DD9F-47D3-82B6-95A87C898C6F}" type="pres">
      <dgm:prSet presAssocID="{0114A26C-A54B-435B-8907-B319508D4FB8}" presName="accent_2" presStyleCnt="0"/>
      <dgm:spPr/>
    </dgm:pt>
    <dgm:pt modelId="{14528396-75DD-4757-BD87-046814D5BC50}" type="pres">
      <dgm:prSet presAssocID="{0114A26C-A54B-435B-8907-B319508D4FB8}" presName="accentRepeatNode" presStyleLbl="solidFgAcc1" presStyleIdx="1" presStyleCnt="3"/>
      <dgm:spPr/>
    </dgm:pt>
    <dgm:pt modelId="{92A98200-59CE-4543-838A-F33B4BF01F7B}" type="pres">
      <dgm:prSet presAssocID="{9CFBC07A-B78D-4E14-B502-6CF9582BCBA3}" presName="text_3" presStyleLbl="node1" presStyleIdx="2" presStyleCnt="3">
        <dgm:presLayoutVars>
          <dgm:bulletEnabled val="1"/>
        </dgm:presLayoutVars>
      </dgm:prSet>
      <dgm:spPr/>
    </dgm:pt>
    <dgm:pt modelId="{75BD2180-93B5-443F-B3F1-B95D885A55D5}" type="pres">
      <dgm:prSet presAssocID="{9CFBC07A-B78D-4E14-B502-6CF9582BCBA3}" presName="accent_3" presStyleCnt="0"/>
      <dgm:spPr/>
    </dgm:pt>
    <dgm:pt modelId="{6C4C2B2D-6EA1-4079-88D7-03E35EF0EF9B}" type="pres">
      <dgm:prSet presAssocID="{9CFBC07A-B78D-4E14-B502-6CF9582BCBA3}" presName="accentRepeatNode" presStyleLbl="solidFgAcc1" presStyleIdx="2" presStyleCnt="3"/>
      <dgm:spPr/>
    </dgm:pt>
  </dgm:ptLst>
  <dgm:cxnLst>
    <dgm:cxn modelId="{4E959A2C-E3F0-43E1-BC5F-10B4FD41C45D}" srcId="{EB8B0089-678E-47F0-91AA-A6847FCBC525}" destId="{0114A26C-A54B-435B-8907-B319508D4FB8}" srcOrd="1" destOrd="0" parTransId="{69976FC6-9315-406A-8463-6A80C22B0F29}" sibTransId="{852812D6-D369-4D5D-9E7C-46099EDACFFD}"/>
    <dgm:cxn modelId="{83169538-DF9F-4145-9C37-49A0A9A7B1AE}" type="presOf" srcId="{ED0F5E95-2E01-49E9-AB32-E7EADA0283A9}" destId="{3CE02DD9-BA07-4B5F-8495-C03D9990BBB9}" srcOrd="0" destOrd="0" presId="urn:microsoft.com/office/officeart/2008/layout/VerticalCurvedList"/>
    <dgm:cxn modelId="{C715696D-BB1D-460F-B11C-A5E247D7BF75}" type="presOf" srcId="{0114A26C-A54B-435B-8907-B319508D4FB8}" destId="{FC49DB38-8910-434A-8D8C-367F37A902BB}" srcOrd="0" destOrd="0" presId="urn:microsoft.com/office/officeart/2008/layout/VerticalCurvedList"/>
    <dgm:cxn modelId="{FBB44379-1F11-4214-A203-68133EEDBC7B}" type="presOf" srcId="{EB8B0089-678E-47F0-91AA-A6847FCBC525}" destId="{ED951A0B-4B29-4BC5-9271-89F015E61C2D}" srcOrd="0" destOrd="0" presId="urn:microsoft.com/office/officeart/2008/layout/VerticalCurvedList"/>
    <dgm:cxn modelId="{9D4B638E-D2AE-441E-B3C7-F693639234FC}" type="presOf" srcId="{9CFBC07A-B78D-4E14-B502-6CF9582BCBA3}" destId="{92A98200-59CE-4543-838A-F33B4BF01F7B}" srcOrd="0" destOrd="0" presId="urn:microsoft.com/office/officeart/2008/layout/VerticalCurvedList"/>
    <dgm:cxn modelId="{E41D40BA-B422-4CED-8031-F7E5F642B2C4}" srcId="{EB8B0089-678E-47F0-91AA-A6847FCBC525}" destId="{E9B64670-91BF-4863-BEB4-939C2B59438F}" srcOrd="0" destOrd="0" parTransId="{DE1D6495-C101-4BE5-906D-FAF4C6623F5A}" sibTransId="{ED0F5E95-2E01-49E9-AB32-E7EADA0283A9}"/>
    <dgm:cxn modelId="{904BB3D4-2C2A-48D7-8850-E26B8B6DC344}" srcId="{EB8B0089-678E-47F0-91AA-A6847FCBC525}" destId="{9CFBC07A-B78D-4E14-B502-6CF9582BCBA3}" srcOrd="2" destOrd="0" parTransId="{B01A3ED5-8B4B-4F5C-99B2-DD848990D847}" sibTransId="{6B492A73-3020-432F-A5F1-1881FC436896}"/>
    <dgm:cxn modelId="{41348EDF-4282-4002-B145-2ECAC21013CF}" type="presOf" srcId="{E9B64670-91BF-4863-BEB4-939C2B59438F}" destId="{F83782F7-A62F-4994-9322-6047E8AF817D}" srcOrd="0" destOrd="0" presId="urn:microsoft.com/office/officeart/2008/layout/VerticalCurvedList"/>
    <dgm:cxn modelId="{78CA06F8-4A65-4A2B-A52F-CBE50E9D9F0E}" type="presParOf" srcId="{ED951A0B-4B29-4BC5-9271-89F015E61C2D}" destId="{6ED6301A-7EE1-432D-BF77-ADED1670392B}" srcOrd="0" destOrd="0" presId="urn:microsoft.com/office/officeart/2008/layout/VerticalCurvedList"/>
    <dgm:cxn modelId="{BE0671A9-6C80-4F85-A898-3464C9C7AFEE}" type="presParOf" srcId="{6ED6301A-7EE1-432D-BF77-ADED1670392B}" destId="{CDCAF8ED-2FF1-4CE4-90B0-7C5690BB7C38}" srcOrd="0" destOrd="0" presId="urn:microsoft.com/office/officeart/2008/layout/VerticalCurvedList"/>
    <dgm:cxn modelId="{43C83CAD-06FA-4B1C-8F11-E94190578F4C}" type="presParOf" srcId="{CDCAF8ED-2FF1-4CE4-90B0-7C5690BB7C38}" destId="{27C9D21D-A167-4838-9EFD-09B23DC75694}" srcOrd="0" destOrd="0" presId="urn:microsoft.com/office/officeart/2008/layout/VerticalCurvedList"/>
    <dgm:cxn modelId="{350FB9AA-C388-40BD-B34B-7263606DDBAE}" type="presParOf" srcId="{CDCAF8ED-2FF1-4CE4-90B0-7C5690BB7C38}" destId="{3CE02DD9-BA07-4B5F-8495-C03D9990BBB9}" srcOrd="1" destOrd="0" presId="urn:microsoft.com/office/officeart/2008/layout/VerticalCurvedList"/>
    <dgm:cxn modelId="{67F73E28-441E-4C60-A71D-95373441667F}" type="presParOf" srcId="{CDCAF8ED-2FF1-4CE4-90B0-7C5690BB7C38}" destId="{3F4A13B7-9AE6-472D-9611-CA01BC6BA356}" srcOrd="2" destOrd="0" presId="urn:microsoft.com/office/officeart/2008/layout/VerticalCurvedList"/>
    <dgm:cxn modelId="{90FB3FBE-DCA2-4F8B-AF96-9A17F99EE497}" type="presParOf" srcId="{CDCAF8ED-2FF1-4CE4-90B0-7C5690BB7C38}" destId="{A8B9DE74-6BDF-476A-9C5B-68D89CC104CD}" srcOrd="3" destOrd="0" presId="urn:microsoft.com/office/officeart/2008/layout/VerticalCurvedList"/>
    <dgm:cxn modelId="{40F1C079-CC84-43A1-B875-ACB85073CB54}" type="presParOf" srcId="{6ED6301A-7EE1-432D-BF77-ADED1670392B}" destId="{F83782F7-A62F-4994-9322-6047E8AF817D}" srcOrd="1" destOrd="0" presId="urn:microsoft.com/office/officeart/2008/layout/VerticalCurvedList"/>
    <dgm:cxn modelId="{DA27DDD7-F3E5-4196-BC76-7C7A3D022A31}" type="presParOf" srcId="{6ED6301A-7EE1-432D-BF77-ADED1670392B}" destId="{F92EB8E6-3C0E-4AAE-9BDC-561E74CD35ED}" srcOrd="2" destOrd="0" presId="urn:microsoft.com/office/officeart/2008/layout/VerticalCurvedList"/>
    <dgm:cxn modelId="{C60574BD-6D15-4B65-BCFC-A3F03D8C86CD}" type="presParOf" srcId="{F92EB8E6-3C0E-4AAE-9BDC-561E74CD35ED}" destId="{E98506F3-C165-42EF-BCA1-C903E6B4536A}" srcOrd="0" destOrd="0" presId="urn:microsoft.com/office/officeart/2008/layout/VerticalCurvedList"/>
    <dgm:cxn modelId="{C17236F9-FDAA-4144-A869-8E796F646F92}" type="presParOf" srcId="{6ED6301A-7EE1-432D-BF77-ADED1670392B}" destId="{FC49DB38-8910-434A-8D8C-367F37A902BB}" srcOrd="3" destOrd="0" presId="urn:microsoft.com/office/officeart/2008/layout/VerticalCurvedList"/>
    <dgm:cxn modelId="{866C91D6-E22C-4EC3-B18B-78D54A1062DC}" type="presParOf" srcId="{6ED6301A-7EE1-432D-BF77-ADED1670392B}" destId="{B95ED289-DD9F-47D3-82B6-95A87C898C6F}" srcOrd="4" destOrd="0" presId="urn:microsoft.com/office/officeart/2008/layout/VerticalCurvedList"/>
    <dgm:cxn modelId="{E9C08908-C774-4BF2-A077-B44113555DA9}" type="presParOf" srcId="{B95ED289-DD9F-47D3-82B6-95A87C898C6F}" destId="{14528396-75DD-4757-BD87-046814D5BC50}" srcOrd="0" destOrd="0" presId="urn:microsoft.com/office/officeart/2008/layout/VerticalCurvedList"/>
    <dgm:cxn modelId="{9A1BBEEB-4E5A-4AA4-B49F-14A093D7155D}" type="presParOf" srcId="{6ED6301A-7EE1-432D-BF77-ADED1670392B}" destId="{92A98200-59CE-4543-838A-F33B4BF01F7B}" srcOrd="5" destOrd="0" presId="urn:microsoft.com/office/officeart/2008/layout/VerticalCurvedList"/>
    <dgm:cxn modelId="{426A41C4-EB24-4951-AE68-E2BF0B591B83}" type="presParOf" srcId="{6ED6301A-7EE1-432D-BF77-ADED1670392B}" destId="{75BD2180-93B5-443F-B3F1-B95D885A55D5}" srcOrd="6" destOrd="0" presId="urn:microsoft.com/office/officeart/2008/layout/VerticalCurvedList"/>
    <dgm:cxn modelId="{42E89B66-EA6D-4F48-A86A-FF47FF08F930}" type="presParOf" srcId="{75BD2180-93B5-443F-B3F1-B95D885A55D5}" destId="{6C4C2B2D-6EA1-4079-88D7-03E35EF0EF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2DD9-BA07-4B5F-8495-C03D9990BBB9}">
      <dsp:nvSpPr>
        <dsp:cNvPr id="0" name=""/>
        <dsp:cNvSpPr/>
      </dsp:nvSpPr>
      <dsp:spPr>
        <a:xfrm>
          <a:off x="-5523388" y="-846096"/>
          <a:ext cx="6579962" cy="6579962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50786-C414-4ACD-810F-3D9AB609940A}">
      <dsp:nvSpPr>
        <dsp:cNvPr id="0" name=""/>
        <dsp:cNvSpPr/>
      </dsp:nvSpPr>
      <dsp:spPr>
        <a:xfrm>
          <a:off x="342877" y="222198"/>
          <a:ext cx="7887732" cy="444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5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Authorized Financial adviser - ARN-282569 – AMFI ; EUIN-E532622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42877" y="222198"/>
        <a:ext cx="7887732" cy="444200"/>
      </dsp:txXfrm>
    </dsp:sp>
    <dsp:sp modelId="{962D6B28-F176-4079-8C5F-9B13884E5CCC}">
      <dsp:nvSpPr>
        <dsp:cNvPr id="0" name=""/>
        <dsp:cNvSpPr/>
      </dsp:nvSpPr>
      <dsp:spPr>
        <a:xfrm>
          <a:off x="65251" y="166672"/>
          <a:ext cx="555250" cy="555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71702-36F1-4D62-8D00-9A52E0A13BC2}">
      <dsp:nvSpPr>
        <dsp:cNvPr id="0" name=""/>
        <dsp:cNvSpPr/>
      </dsp:nvSpPr>
      <dsp:spPr>
        <a:xfrm>
          <a:off x="745140" y="888889"/>
          <a:ext cx="7485468" cy="444200"/>
        </a:xfrm>
        <a:prstGeom prst="rect">
          <a:avLst/>
        </a:prstGeom>
        <a:solidFill>
          <a:schemeClr val="accent2">
            <a:hueOff val="2158073"/>
            <a:satOff val="334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5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SEBI Certified Research Analyst -2410061666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745140" y="888889"/>
        <a:ext cx="7485468" cy="444200"/>
      </dsp:txXfrm>
    </dsp:sp>
    <dsp:sp modelId="{55DC1156-D598-4643-8EEC-64B0CADD0697}">
      <dsp:nvSpPr>
        <dsp:cNvPr id="0" name=""/>
        <dsp:cNvSpPr/>
      </dsp:nvSpPr>
      <dsp:spPr>
        <a:xfrm>
          <a:off x="467515" y="833364"/>
          <a:ext cx="555250" cy="555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58073"/>
              <a:satOff val="334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9CBBB-2106-45D1-BA05-75B415074DA2}">
      <dsp:nvSpPr>
        <dsp:cNvPr id="0" name=""/>
        <dsp:cNvSpPr/>
      </dsp:nvSpPr>
      <dsp:spPr>
        <a:xfrm>
          <a:off x="965578" y="1555092"/>
          <a:ext cx="7265030" cy="444200"/>
        </a:xfrm>
        <a:prstGeom prst="rect">
          <a:avLst/>
        </a:prstGeom>
        <a:solidFill>
          <a:schemeClr val="accent2">
            <a:hueOff val="4316146"/>
            <a:satOff val="667"/>
            <a:lumOff val="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5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NISM-Series-VIII: Equity Derivatives</a:t>
          </a:r>
        </a:p>
      </dsp:txBody>
      <dsp:txXfrm>
        <a:off x="965578" y="1555092"/>
        <a:ext cx="7265030" cy="444200"/>
      </dsp:txXfrm>
    </dsp:sp>
    <dsp:sp modelId="{EA83ED40-F5E6-44D1-8C66-FF045250B93C}">
      <dsp:nvSpPr>
        <dsp:cNvPr id="0" name=""/>
        <dsp:cNvSpPr/>
      </dsp:nvSpPr>
      <dsp:spPr>
        <a:xfrm>
          <a:off x="687953" y="1499567"/>
          <a:ext cx="555250" cy="555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316146"/>
              <a:satOff val="667"/>
              <a:lumOff val="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11FFF-FB54-4477-8B43-654F5874FCCB}">
      <dsp:nvSpPr>
        <dsp:cNvPr id="0" name=""/>
        <dsp:cNvSpPr/>
      </dsp:nvSpPr>
      <dsp:spPr>
        <a:xfrm>
          <a:off x="1035962" y="2221784"/>
          <a:ext cx="7194646" cy="444200"/>
        </a:xfrm>
        <a:prstGeom prst="rect">
          <a:avLst/>
        </a:prstGeom>
        <a:solidFill>
          <a:schemeClr val="accent2">
            <a:hueOff val="6474219"/>
            <a:satOff val="100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5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NISM-Series-V-A: Mutual Fund Distributors  &amp; NISM-Series-V-B: Mutual Fund Foundation </a:t>
          </a:r>
        </a:p>
      </dsp:txBody>
      <dsp:txXfrm>
        <a:off x="1035962" y="2221784"/>
        <a:ext cx="7194646" cy="444200"/>
      </dsp:txXfrm>
    </dsp:sp>
    <dsp:sp modelId="{DBEEF836-1492-40E7-B994-67D7A91BC02D}">
      <dsp:nvSpPr>
        <dsp:cNvPr id="0" name=""/>
        <dsp:cNvSpPr/>
      </dsp:nvSpPr>
      <dsp:spPr>
        <a:xfrm>
          <a:off x="758337" y="2166259"/>
          <a:ext cx="555250" cy="555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74219"/>
              <a:satOff val="1001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EE689-5497-46BC-A55A-956FAE83A166}">
      <dsp:nvSpPr>
        <dsp:cNvPr id="0" name=""/>
        <dsp:cNvSpPr/>
      </dsp:nvSpPr>
      <dsp:spPr>
        <a:xfrm>
          <a:off x="965578" y="2888476"/>
          <a:ext cx="7265030" cy="444200"/>
        </a:xfrm>
        <a:prstGeom prst="rect">
          <a:avLst/>
        </a:prstGeom>
        <a:solidFill>
          <a:schemeClr val="accent2">
            <a:hueOff val="8632292"/>
            <a:satOff val="1335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5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NISM-Series-XVIII: Financial Education &amp; </a:t>
          </a:r>
          <a:r>
            <a:rPr lang="en-IN" sz="1600" b="1" kern="1200" dirty="0">
              <a:solidFill>
                <a:schemeClr val="tx1"/>
              </a:solidFill>
            </a:rPr>
            <a:t>NISM-Series-XII: Securities Markets Foundation </a:t>
          </a:r>
        </a:p>
      </dsp:txBody>
      <dsp:txXfrm>
        <a:off x="965578" y="2888476"/>
        <a:ext cx="7265030" cy="444200"/>
      </dsp:txXfrm>
    </dsp:sp>
    <dsp:sp modelId="{A88008AC-CEEC-4172-AFD9-F984AD188EB5}">
      <dsp:nvSpPr>
        <dsp:cNvPr id="0" name=""/>
        <dsp:cNvSpPr/>
      </dsp:nvSpPr>
      <dsp:spPr>
        <a:xfrm>
          <a:off x="687953" y="2832951"/>
          <a:ext cx="555250" cy="555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632292"/>
              <a:satOff val="1335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D4457-8BF6-469B-A06B-ACB2D12AC98B}">
      <dsp:nvSpPr>
        <dsp:cNvPr id="0" name=""/>
        <dsp:cNvSpPr/>
      </dsp:nvSpPr>
      <dsp:spPr>
        <a:xfrm>
          <a:off x="745140" y="3554679"/>
          <a:ext cx="7485468" cy="444200"/>
        </a:xfrm>
        <a:prstGeom prst="rect">
          <a:avLst/>
        </a:prstGeom>
        <a:solidFill>
          <a:schemeClr val="accent2">
            <a:hueOff val="10790365"/>
            <a:satOff val="1668"/>
            <a:lumOff val="65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5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NISM-Series-ll-B: Registrars to an Issue and Share Transfer Agents - Mutual Fund 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745140" y="3554679"/>
        <a:ext cx="7485468" cy="444200"/>
      </dsp:txXfrm>
    </dsp:sp>
    <dsp:sp modelId="{42D02769-F619-4567-BC2C-E63F0FBB7849}">
      <dsp:nvSpPr>
        <dsp:cNvPr id="0" name=""/>
        <dsp:cNvSpPr/>
      </dsp:nvSpPr>
      <dsp:spPr>
        <a:xfrm>
          <a:off x="467515" y="3499154"/>
          <a:ext cx="555250" cy="555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790365"/>
              <a:satOff val="1668"/>
              <a:lumOff val="65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B68BF-EB49-4FBD-AD36-076970F76C68}">
      <dsp:nvSpPr>
        <dsp:cNvPr id="0" name=""/>
        <dsp:cNvSpPr/>
      </dsp:nvSpPr>
      <dsp:spPr>
        <a:xfrm>
          <a:off x="342877" y="4221371"/>
          <a:ext cx="7887732" cy="444200"/>
        </a:xfrm>
        <a:prstGeom prst="rect">
          <a:avLst/>
        </a:prstGeom>
        <a:solidFill>
          <a:schemeClr val="accent2">
            <a:hueOff val="12948438"/>
            <a:satOff val="2002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58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NISM-Series-VII: Securities Operations and Risk Management 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342877" y="4221371"/>
        <a:ext cx="7887732" cy="444200"/>
      </dsp:txXfrm>
    </dsp:sp>
    <dsp:sp modelId="{86903C7D-9598-4173-957C-637B8C3DB45B}">
      <dsp:nvSpPr>
        <dsp:cNvPr id="0" name=""/>
        <dsp:cNvSpPr/>
      </dsp:nvSpPr>
      <dsp:spPr>
        <a:xfrm>
          <a:off x="65251" y="4165846"/>
          <a:ext cx="555250" cy="555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948438"/>
              <a:satOff val="2002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2DD9-BA07-4B5F-8495-C03D9990BBB9}">
      <dsp:nvSpPr>
        <dsp:cNvPr id="0" name=""/>
        <dsp:cNvSpPr/>
      </dsp:nvSpPr>
      <dsp:spPr>
        <a:xfrm>
          <a:off x="-5525588" y="-846096"/>
          <a:ext cx="6579962" cy="6579962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782F7-A62F-4994-9322-6047E8AF817D}">
      <dsp:nvSpPr>
        <dsp:cNvPr id="0" name=""/>
        <dsp:cNvSpPr/>
      </dsp:nvSpPr>
      <dsp:spPr>
        <a:xfrm>
          <a:off x="678422" y="488777"/>
          <a:ext cx="7549987" cy="977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3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SEBI Certified Research Analyst -2410061666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678422" y="488777"/>
        <a:ext cx="7549987" cy="977554"/>
      </dsp:txXfrm>
    </dsp:sp>
    <dsp:sp modelId="{E98506F3-C165-42EF-BCA1-C903E6B4536A}">
      <dsp:nvSpPr>
        <dsp:cNvPr id="0" name=""/>
        <dsp:cNvSpPr/>
      </dsp:nvSpPr>
      <dsp:spPr>
        <a:xfrm>
          <a:off x="67451" y="366582"/>
          <a:ext cx="1221942" cy="12219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9DB38-8910-434A-8D8C-367F37A902BB}">
      <dsp:nvSpPr>
        <dsp:cNvPr id="0" name=""/>
        <dsp:cNvSpPr/>
      </dsp:nvSpPr>
      <dsp:spPr>
        <a:xfrm>
          <a:off x="1033763" y="1955107"/>
          <a:ext cx="7194646" cy="977554"/>
        </a:xfrm>
        <a:prstGeom prst="rect">
          <a:avLst/>
        </a:prstGeom>
        <a:solidFill>
          <a:schemeClr val="accent2">
            <a:hueOff val="6474219"/>
            <a:satOff val="100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3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Registered PMS advisor- APRN-00187 -APMI</a:t>
          </a:r>
          <a:endParaRPr lang="en-IN" sz="1600" b="1" kern="1200" dirty="0">
            <a:solidFill>
              <a:schemeClr val="tx1"/>
            </a:solidFill>
          </a:endParaRPr>
        </a:p>
      </dsp:txBody>
      <dsp:txXfrm>
        <a:off x="1033763" y="1955107"/>
        <a:ext cx="7194646" cy="977554"/>
      </dsp:txXfrm>
    </dsp:sp>
    <dsp:sp modelId="{14528396-75DD-4757-BD87-046814D5BC50}">
      <dsp:nvSpPr>
        <dsp:cNvPr id="0" name=""/>
        <dsp:cNvSpPr/>
      </dsp:nvSpPr>
      <dsp:spPr>
        <a:xfrm>
          <a:off x="422792" y="1832913"/>
          <a:ext cx="1221942" cy="12219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74219"/>
              <a:satOff val="1001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98200-59CE-4543-838A-F33B4BF01F7B}">
      <dsp:nvSpPr>
        <dsp:cNvPr id="0" name=""/>
        <dsp:cNvSpPr/>
      </dsp:nvSpPr>
      <dsp:spPr>
        <a:xfrm>
          <a:off x="678422" y="3421439"/>
          <a:ext cx="7549987" cy="977554"/>
        </a:xfrm>
        <a:prstGeom prst="rect">
          <a:avLst/>
        </a:prstGeom>
        <a:solidFill>
          <a:schemeClr val="accent2">
            <a:hueOff val="12948438"/>
            <a:satOff val="2002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3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NISM XXI-A PMS DISTRIBUTORS</a:t>
          </a:r>
        </a:p>
      </dsp:txBody>
      <dsp:txXfrm>
        <a:off x="678422" y="3421439"/>
        <a:ext cx="7549987" cy="977554"/>
      </dsp:txXfrm>
    </dsp:sp>
    <dsp:sp modelId="{6C4C2B2D-6EA1-4079-88D7-03E35EF0EF9B}">
      <dsp:nvSpPr>
        <dsp:cNvPr id="0" name=""/>
        <dsp:cNvSpPr/>
      </dsp:nvSpPr>
      <dsp:spPr>
        <a:xfrm>
          <a:off x="67451" y="3299244"/>
          <a:ext cx="1221942" cy="12219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948438"/>
              <a:satOff val="2002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bhayk007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362" y="1371981"/>
            <a:ext cx="4778772" cy="1627632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Grow </a:t>
            </a:r>
            <a:b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with</a:t>
            </a:r>
            <a:b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Oppulent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 grove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6661" y="4139300"/>
            <a:ext cx="4193980" cy="750752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algn="ctr"/>
            <a:r>
              <a:rPr lang="en-US" sz="4500" b="1" dirty="0"/>
              <a:t>Eshaan Kumar </a:t>
            </a:r>
          </a:p>
          <a:p>
            <a:pPr algn="ctr"/>
            <a:r>
              <a:rPr lang="en-US" sz="4500" b="1" dirty="0"/>
              <a:t>&amp; Abhay Singh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4A83E9-01B7-0C2C-364D-B4DEFFB1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6152"/>
            <a:ext cx="12192000" cy="768096"/>
          </a:xfrm>
        </p:spPr>
        <p:txBody>
          <a:bodyPr/>
          <a:lstStyle/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9194" y="4917177"/>
            <a:ext cx="2598737" cy="1390858"/>
          </a:xfrm>
        </p:spPr>
        <p:txBody>
          <a:bodyPr/>
          <a:lstStyle/>
          <a:p>
            <a:r>
              <a:rPr lang="en-US" dirty="0"/>
              <a:t>Eshaan Kumar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9194" y="5684320"/>
            <a:ext cx="2598738" cy="480705"/>
          </a:xfrm>
        </p:spPr>
        <p:txBody>
          <a:bodyPr/>
          <a:lstStyle/>
          <a:p>
            <a:endParaRPr lang="en-US" dirty="0"/>
          </a:p>
          <a:p>
            <a:r>
              <a:rPr lang="en-US" sz="1000" dirty="0"/>
              <a:t>Director-Strategy</a:t>
            </a:r>
          </a:p>
          <a:p>
            <a:r>
              <a:rPr lang="en-US" sz="1000" dirty="0"/>
              <a:t>NISM Certified Research Analyst</a:t>
            </a:r>
          </a:p>
          <a:p>
            <a:r>
              <a:rPr lang="en-US" sz="1000" dirty="0"/>
              <a:t>AMFI Registered Financial Advisor</a:t>
            </a:r>
          </a:p>
          <a:p>
            <a:r>
              <a:rPr lang="en-US" sz="1000" dirty="0"/>
              <a:t>APMI Registered PMS Advisor</a:t>
            </a:r>
            <a:endParaRPr lang="en-IN" sz="1000" dirty="0"/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24129" y="4917177"/>
            <a:ext cx="2598739" cy="1390858"/>
          </a:xfrm>
        </p:spPr>
        <p:txBody>
          <a:bodyPr/>
          <a:lstStyle/>
          <a:p>
            <a:r>
              <a:rPr lang="en-US" dirty="0"/>
              <a:t>Abhay Singh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4130" y="5418980"/>
            <a:ext cx="2598737" cy="607859"/>
          </a:xfrm>
        </p:spPr>
        <p:txBody>
          <a:bodyPr/>
          <a:lstStyle/>
          <a:p>
            <a:r>
              <a:rPr lang="en-US" sz="1000" dirty="0"/>
              <a:t>Director-Operations</a:t>
            </a:r>
          </a:p>
          <a:p>
            <a:r>
              <a:rPr lang="en-US" sz="1000" dirty="0"/>
              <a:t>IIT Roorkee, 23 Years IT Experience</a:t>
            </a:r>
          </a:p>
        </p:txBody>
      </p:sp>
      <p:pic>
        <p:nvPicPr>
          <p:cNvPr id="10" name="Picture Placeholder 9" descr="A person wearing sun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195D9427-FA5F-A801-4B14-D730736A23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670" t="5484" b="26665"/>
          <a:stretch/>
        </p:blipFill>
        <p:spPr>
          <a:xfrm>
            <a:off x="2059194" y="2376930"/>
            <a:ext cx="2598738" cy="2480076"/>
          </a:xfrm>
        </p:spPr>
      </p:pic>
      <p:pic>
        <p:nvPicPr>
          <p:cNvPr id="30" name="Picture Placeholder 29" descr="A person wearing glasses and smiling&#10;&#10;Description automatically generated with low confidence">
            <a:extLst>
              <a:ext uri="{FF2B5EF4-FFF2-40B4-BE49-F238E27FC236}">
                <a16:creationId xmlns:a16="http://schemas.microsoft.com/office/drawing/2014/main" id="{8924C3F8-7A08-837E-267A-111E3D9D21A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924131" y="2302208"/>
            <a:ext cx="2596896" cy="24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4" descr="Profile picture of Abhay Kumar  Singh.">
            <a:extLst>
              <a:ext uri="{FF2B5EF4-FFF2-40B4-BE49-F238E27FC236}">
                <a16:creationId xmlns:a16="http://schemas.microsoft.com/office/drawing/2014/main" id="{D156C1A3-E3F9-ADFC-A4BE-0447A15957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3889" y="32783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F64003C-3C03-DD81-651F-12B169BECFD5}"/>
              </a:ext>
            </a:extLst>
          </p:cNvPr>
          <p:cNvSpPr txBox="1">
            <a:spLocks/>
          </p:cNvSpPr>
          <p:nvPr/>
        </p:nvSpPr>
        <p:spPr>
          <a:xfrm>
            <a:off x="0" y="73152"/>
            <a:ext cx="121920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WHY OPPULENT – Our CREDENTIALS-Strategy &amp; Operations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B44CA4D-47E6-1552-3789-C23E962F9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168983"/>
              </p:ext>
            </p:extLst>
          </p:nvPr>
        </p:nvGraphicFramePr>
        <p:xfrm>
          <a:off x="3048000" y="585379"/>
          <a:ext cx="8295861" cy="4887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168F9C-CF31-AFFA-DD78-6B7A17B35020}"/>
              </a:ext>
            </a:extLst>
          </p:cNvPr>
          <p:cNvSpPr/>
          <p:nvPr/>
        </p:nvSpPr>
        <p:spPr>
          <a:xfrm>
            <a:off x="3193774" y="5473149"/>
            <a:ext cx="8150087" cy="1033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Operations Team head is associated with many organizations in senior positions, Delivered multi million-dollar finance projects across multiple technologies  </a:t>
            </a:r>
          </a:p>
          <a:p>
            <a:r>
              <a:rPr lang="en-US" dirty="0">
                <a:solidFill>
                  <a:schemeClr val="tx1"/>
                </a:solidFill>
              </a:rPr>
              <a:t>Developed multiple tools in Python. Extensively used Excel. Expertise in algorithm related to derivative market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F64003C-3C03-DD81-651F-12B169BECFD5}"/>
              </a:ext>
            </a:extLst>
          </p:cNvPr>
          <p:cNvSpPr txBox="1">
            <a:spLocks/>
          </p:cNvSpPr>
          <p:nvPr/>
        </p:nvSpPr>
        <p:spPr>
          <a:xfrm>
            <a:off x="0" y="73152"/>
            <a:ext cx="121920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WHY OPPULENT – Our CREDENTIALS-Strategy &amp; Operations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B44CA4D-47E6-1552-3789-C23E962F9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339497"/>
              </p:ext>
            </p:extLst>
          </p:nvPr>
        </p:nvGraphicFramePr>
        <p:xfrm>
          <a:off x="3048000" y="585379"/>
          <a:ext cx="8295861" cy="4887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82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F64003C-3C03-DD81-651F-12B169BECFD5}"/>
              </a:ext>
            </a:extLst>
          </p:cNvPr>
          <p:cNvSpPr txBox="1">
            <a:spLocks/>
          </p:cNvSpPr>
          <p:nvPr/>
        </p:nvSpPr>
        <p:spPr>
          <a:xfrm>
            <a:off x="0" y="9284"/>
            <a:ext cx="121920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WHY OPPULENT -Credentials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4B73F-1964-7EAE-301B-851A888474FA}"/>
              </a:ext>
            </a:extLst>
          </p:cNvPr>
          <p:cNvSpPr/>
          <p:nvPr/>
        </p:nvSpPr>
        <p:spPr>
          <a:xfrm>
            <a:off x="2610679" y="882821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Client</a:t>
            </a:r>
          </a:p>
        </p:txBody>
      </p:sp>
      <p:pic>
        <p:nvPicPr>
          <p:cNvPr id="8" name="Picture 7" descr="A person leaning against a question mark&#10;&#10;Description automatically generated">
            <a:extLst>
              <a:ext uri="{FF2B5EF4-FFF2-40B4-BE49-F238E27FC236}">
                <a16:creationId xmlns:a16="http://schemas.microsoft.com/office/drawing/2014/main" id="{0B05451D-FEBF-F762-9A91-A4BFB514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6" t="2621" r="34347" b="4106"/>
          <a:stretch/>
        </p:blipFill>
        <p:spPr>
          <a:xfrm>
            <a:off x="1" y="1152939"/>
            <a:ext cx="2610678" cy="33925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652F10-3BC1-D1C1-51C9-D9DE3C4D6352}"/>
              </a:ext>
            </a:extLst>
          </p:cNvPr>
          <p:cNvSpPr/>
          <p:nvPr/>
        </p:nvSpPr>
        <p:spPr>
          <a:xfrm>
            <a:off x="3802835" y="882821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Duration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2B461C-AB3D-0DFC-AA25-11C4F2A9665C}"/>
              </a:ext>
            </a:extLst>
          </p:cNvPr>
          <p:cNvSpPr/>
          <p:nvPr/>
        </p:nvSpPr>
        <p:spPr>
          <a:xfrm>
            <a:off x="4994991" y="900735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Monthly Gain 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C94579-11F9-9EA2-2F73-12A97C678443}"/>
              </a:ext>
            </a:extLst>
          </p:cNvPr>
          <p:cNvSpPr/>
          <p:nvPr/>
        </p:nvSpPr>
        <p:spPr>
          <a:xfrm>
            <a:off x="6286942" y="882821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Strategy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AD353A-93AF-4014-B72E-FCA5C92EF4F7}"/>
              </a:ext>
            </a:extLst>
          </p:cNvPr>
          <p:cNvSpPr/>
          <p:nvPr/>
        </p:nvSpPr>
        <p:spPr>
          <a:xfrm>
            <a:off x="8364549" y="904255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Capitals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Lakhs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8AC023-395F-2D68-E7A3-BED0FFEFB4FA}"/>
              </a:ext>
            </a:extLst>
          </p:cNvPr>
          <p:cNvSpPr/>
          <p:nvPr/>
        </p:nvSpPr>
        <p:spPr>
          <a:xfrm>
            <a:off x="9536152" y="904255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Proofs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AC8667-5783-7AD3-F3AB-86F8A2DB738D}"/>
              </a:ext>
            </a:extLst>
          </p:cNvPr>
          <p:cNvSpPr/>
          <p:nvPr/>
        </p:nvSpPr>
        <p:spPr>
          <a:xfrm>
            <a:off x="2610679" y="1593113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YWQ563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E8F801-F611-2631-EDD4-C30226E00D27}"/>
              </a:ext>
            </a:extLst>
          </p:cNvPr>
          <p:cNvSpPr/>
          <p:nvPr/>
        </p:nvSpPr>
        <p:spPr>
          <a:xfrm>
            <a:off x="3802835" y="1593113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58D383-844B-E2EB-D9CA-AE3D86AFF753}"/>
              </a:ext>
            </a:extLst>
          </p:cNvPr>
          <p:cNvSpPr/>
          <p:nvPr/>
        </p:nvSpPr>
        <p:spPr>
          <a:xfrm>
            <a:off x="4994991" y="1611027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20.05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2B0E00-CB47-BACD-2E66-5596652B2E47}"/>
              </a:ext>
            </a:extLst>
          </p:cNvPr>
          <p:cNvSpPr/>
          <p:nvPr/>
        </p:nvSpPr>
        <p:spPr>
          <a:xfrm>
            <a:off x="6286942" y="1593113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584B61-7DD0-1588-4EC8-EB6F7BE7E25B}"/>
              </a:ext>
            </a:extLst>
          </p:cNvPr>
          <p:cNvSpPr/>
          <p:nvPr/>
        </p:nvSpPr>
        <p:spPr>
          <a:xfrm>
            <a:off x="8364549" y="1614547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7.98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AEA14B-0572-8E7C-4C22-0E613BD8AB2A}"/>
              </a:ext>
            </a:extLst>
          </p:cNvPr>
          <p:cNvSpPr/>
          <p:nvPr/>
        </p:nvSpPr>
        <p:spPr>
          <a:xfrm>
            <a:off x="9536152" y="1614547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EC7EAAC-4498-FA91-9987-B18881C703BB}"/>
              </a:ext>
            </a:extLst>
          </p:cNvPr>
          <p:cNvSpPr/>
          <p:nvPr/>
        </p:nvSpPr>
        <p:spPr>
          <a:xfrm>
            <a:off x="2610679" y="2235270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VWH918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70B8A6F-E855-DB67-1E3F-E91DCD158FE0}"/>
              </a:ext>
            </a:extLst>
          </p:cNvPr>
          <p:cNvSpPr/>
          <p:nvPr/>
        </p:nvSpPr>
        <p:spPr>
          <a:xfrm>
            <a:off x="3802835" y="2235270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15 Days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DDF6B0-7A0C-4711-8438-CDF15BF6A7DF}"/>
              </a:ext>
            </a:extLst>
          </p:cNvPr>
          <p:cNvSpPr/>
          <p:nvPr/>
        </p:nvSpPr>
        <p:spPr>
          <a:xfrm>
            <a:off x="4994991" y="2253184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19.92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502F2C7-C004-4391-502C-ED9EF235F99B}"/>
              </a:ext>
            </a:extLst>
          </p:cNvPr>
          <p:cNvSpPr/>
          <p:nvPr/>
        </p:nvSpPr>
        <p:spPr>
          <a:xfrm>
            <a:off x="6286942" y="2235270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2D38E4D-BF78-1958-29D3-D1AB0DC862CD}"/>
              </a:ext>
            </a:extLst>
          </p:cNvPr>
          <p:cNvSpPr/>
          <p:nvPr/>
        </p:nvSpPr>
        <p:spPr>
          <a:xfrm>
            <a:off x="8364549" y="2256704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10.00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5E1BFB2-CCC4-FE00-713C-73EB7E6672AE}"/>
              </a:ext>
            </a:extLst>
          </p:cNvPr>
          <p:cNvSpPr/>
          <p:nvPr/>
        </p:nvSpPr>
        <p:spPr>
          <a:xfrm>
            <a:off x="9536152" y="2256704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762628A-2B40-33ED-7FAC-0F3EB2442FCC}"/>
              </a:ext>
            </a:extLst>
          </p:cNvPr>
          <p:cNvSpPr/>
          <p:nvPr/>
        </p:nvSpPr>
        <p:spPr>
          <a:xfrm>
            <a:off x="2610679" y="2911604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5074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FE621E3-2590-26EF-C7FF-457458B95706}"/>
              </a:ext>
            </a:extLst>
          </p:cNvPr>
          <p:cNvSpPr/>
          <p:nvPr/>
        </p:nvSpPr>
        <p:spPr>
          <a:xfrm>
            <a:off x="3802835" y="2911604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 Days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86A7270-0D93-2767-8A31-BD6E4CB19B5E}"/>
              </a:ext>
            </a:extLst>
          </p:cNvPr>
          <p:cNvSpPr/>
          <p:nvPr/>
        </p:nvSpPr>
        <p:spPr>
          <a:xfrm>
            <a:off x="4994991" y="2929518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12.8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41ECB94-2811-F7B2-8DAB-3F8A5F7F990D}"/>
              </a:ext>
            </a:extLst>
          </p:cNvPr>
          <p:cNvSpPr/>
          <p:nvPr/>
        </p:nvSpPr>
        <p:spPr>
          <a:xfrm>
            <a:off x="6286942" y="2911604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64C2450-866B-8804-350A-703473594803}"/>
              </a:ext>
            </a:extLst>
          </p:cNvPr>
          <p:cNvSpPr/>
          <p:nvPr/>
        </p:nvSpPr>
        <p:spPr>
          <a:xfrm>
            <a:off x="8364549" y="2933038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7.45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C51D6C4-A8FC-3C13-E240-E6CBDBC06F71}"/>
              </a:ext>
            </a:extLst>
          </p:cNvPr>
          <p:cNvSpPr/>
          <p:nvPr/>
        </p:nvSpPr>
        <p:spPr>
          <a:xfrm>
            <a:off x="9536152" y="2933038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13E5F5F-111B-96DA-69C7-8738AECAC193}"/>
              </a:ext>
            </a:extLst>
          </p:cNvPr>
          <p:cNvSpPr/>
          <p:nvPr/>
        </p:nvSpPr>
        <p:spPr>
          <a:xfrm>
            <a:off x="2610679" y="3520511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Upstox Client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8CD99BD-0C36-D660-1792-5B46D15F31B5}"/>
              </a:ext>
            </a:extLst>
          </p:cNvPr>
          <p:cNvSpPr/>
          <p:nvPr/>
        </p:nvSpPr>
        <p:spPr>
          <a:xfrm>
            <a:off x="3802835" y="3520511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656C4E-67FE-E50C-66CB-C57C8F4BCB6B}"/>
              </a:ext>
            </a:extLst>
          </p:cNvPr>
          <p:cNvSpPr/>
          <p:nvPr/>
        </p:nvSpPr>
        <p:spPr>
          <a:xfrm>
            <a:off x="4994991" y="3538425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13.93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1203DDA-A001-7B3C-C974-1A07A76C1C4D}"/>
              </a:ext>
            </a:extLst>
          </p:cNvPr>
          <p:cNvSpPr/>
          <p:nvPr/>
        </p:nvSpPr>
        <p:spPr>
          <a:xfrm>
            <a:off x="6286942" y="3520511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2EC1868-0C64-65B2-406C-D980E37384C5}"/>
              </a:ext>
            </a:extLst>
          </p:cNvPr>
          <p:cNvSpPr/>
          <p:nvPr/>
        </p:nvSpPr>
        <p:spPr>
          <a:xfrm>
            <a:off x="8364549" y="3541945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1.70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DEFA33-3B79-C86D-6AD4-5545190651F1}"/>
              </a:ext>
            </a:extLst>
          </p:cNvPr>
          <p:cNvSpPr/>
          <p:nvPr/>
        </p:nvSpPr>
        <p:spPr>
          <a:xfrm>
            <a:off x="9536152" y="3541945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4953CD4-5B51-7D77-3E55-49BBE60304F4}"/>
              </a:ext>
            </a:extLst>
          </p:cNvPr>
          <p:cNvSpPr/>
          <p:nvPr/>
        </p:nvSpPr>
        <p:spPr>
          <a:xfrm>
            <a:off x="2610679" y="4122759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5516</a:t>
            </a:r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CF03AF-7769-F1B6-B7AE-6138B8548925}"/>
              </a:ext>
            </a:extLst>
          </p:cNvPr>
          <p:cNvSpPr/>
          <p:nvPr/>
        </p:nvSpPr>
        <p:spPr>
          <a:xfrm>
            <a:off x="3802835" y="4122759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5 Month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4FAF6C0-D5D1-568D-D66F-5E64A9B6E176}"/>
              </a:ext>
            </a:extLst>
          </p:cNvPr>
          <p:cNvSpPr/>
          <p:nvPr/>
        </p:nvSpPr>
        <p:spPr>
          <a:xfrm>
            <a:off x="4994991" y="4140673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141.00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A7CCA67-D9DC-DD61-46BF-6A9CBA028C25}"/>
              </a:ext>
            </a:extLst>
          </p:cNvPr>
          <p:cNvSpPr/>
          <p:nvPr/>
        </p:nvSpPr>
        <p:spPr>
          <a:xfrm>
            <a:off x="6286942" y="4122759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Naked Buying Option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6BEADD4-AC36-7975-F6CF-EDC3A6A86426}"/>
              </a:ext>
            </a:extLst>
          </p:cNvPr>
          <p:cNvSpPr/>
          <p:nvPr/>
        </p:nvSpPr>
        <p:spPr>
          <a:xfrm>
            <a:off x="8364549" y="4144193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0.25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E398EE3-BA50-FFB1-9A99-41EB08A9711D}"/>
              </a:ext>
            </a:extLst>
          </p:cNvPr>
          <p:cNvSpPr/>
          <p:nvPr/>
        </p:nvSpPr>
        <p:spPr>
          <a:xfrm>
            <a:off x="9536152" y="4133475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790EB53-B761-77E3-8842-DA33308C6A6F}"/>
              </a:ext>
            </a:extLst>
          </p:cNvPr>
          <p:cNvSpPr/>
          <p:nvPr/>
        </p:nvSpPr>
        <p:spPr>
          <a:xfrm>
            <a:off x="2610679" y="4713777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Sanjay-US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3C92211-5081-A758-45A5-9CA2ED07CA53}"/>
              </a:ext>
            </a:extLst>
          </p:cNvPr>
          <p:cNvSpPr/>
          <p:nvPr/>
        </p:nvSpPr>
        <p:spPr>
          <a:xfrm>
            <a:off x="3802835" y="4713777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3 Month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70C3D66-E533-8BAD-1D25-A390EB1BAEAA}"/>
              </a:ext>
            </a:extLst>
          </p:cNvPr>
          <p:cNvSpPr/>
          <p:nvPr/>
        </p:nvSpPr>
        <p:spPr>
          <a:xfrm>
            <a:off x="4994991" y="4731691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13.1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B8BF278-A9A6-8BA4-4830-6653EE439E20}"/>
              </a:ext>
            </a:extLst>
          </p:cNvPr>
          <p:cNvSpPr/>
          <p:nvPr/>
        </p:nvSpPr>
        <p:spPr>
          <a:xfrm>
            <a:off x="6286942" y="4713777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BTST in small and Mid Cap</a:t>
            </a:r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D2D8B02-F681-1582-FC5C-8F75D51E929A}"/>
              </a:ext>
            </a:extLst>
          </p:cNvPr>
          <p:cNvSpPr/>
          <p:nvPr/>
        </p:nvSpPr>
        <p:spPr>
          <a:xfrm>
            <a:off x="8364549" y="4735211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12.85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69FAC13-FFD2-EF02-BE07-594ECC6A4199}"/>
              </a:ext>
            </a:extLst>
          </p:cNvPr>
          <p:cNvSpPr/>
          <p:nvPr/>
        </p:nvSpPr>
        <p:spPr>
          <a:xfrm>
            <a:off x="9536152" y="4724493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8E7D795-2EED-EFF5-DAC2-5FB0E05FF25F}"/>
              </a:ext>
            </a:extLst>
          </p:cNvPr>
          <p:cNvSpPr/>
          <p:nvPr/>
        </p:nvSpPr>
        <p:spPr>
          <a:xfrm>
            <a:off x="2610679" y="5374098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Lawyer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EB8265A-86AE-1CB0-24F0-12E48FFE0844}"/>
              </a:ext>
            </a:extLst>
          </p:cNvPr>
          <p:cNvSpPr/>
          <p:nvPr/>
        </p:nvSpPr>
        <p:spPr>
          <a:xfrm>
            <a:off x="3802835" y="5374098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77624CA-E3B3-A384-7E6B-0323C67B15FA}"/>
              </a:ext>
            </a:extLst>
          </p:cNvPr>
          <p:cNvSpPr/>
          <p:nvPr/>
        </p:nvSpPr>
        <p:spPr>
          <a:xfrm>
            <a:off x="4994991" y="5392012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C13157B-6F36-B15A-2E95-7C6FD529D268}"/>
              </a:ext>
            </a:extLst>
          </p:cNvPr>
          <p:cNvSpPr/>
          <p:nvPr/>
        </p:nvSpPr>
        <p:spPr>
          <a:xfrm>
            <a:off x="6286942" y="5374098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Hedge Option Buying</a:t>
            </a:r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E87ED42-9DD4-D6FB-245B-69225B047FFC}"/>
              </a:ext>
            </a:extLst>
          </p:cNvPr>
          <p:cNvSpPr/>
          <p:nvPr/>
        </p:nvSpPr>
        <p:spPr>
          <a:xfrm>
            <a:off x="8364549" y="5395532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10.00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07543F-E445-C975-9DF1-FE05B028F6B9}"/>
              </a:ext>
            </a:extLst>
          </p:cNvPr>
          <p:cNvSpPr/>
          <p:nvPr/>
        </p:nvSpPr>
        <p:spPr>
          <a:xfrm>
            <a:off x="9536152" y="5384814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00C11B51-4F68-9434-B541-267C0F23F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23538"/>
              </p:ext>
            </p:extLst>
          </p:nvPr>
        </p:nvGraphicFramePr>
        <p:xfrm>
          <a:off x="9643516" y="35942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570" imgH="771690" progId="Package">
                  <p:embed/>
                </p:oleObj>
              </mc:Choice>
              <mc:Fallback>
                <p:oleObj name="Packager Shell Object" showAsIcon="1" r:id="rId3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43516" y="35942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828F74EF-E154-6D62-C325-DECC5AFFB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49652"/>
              </p:ext>
            </p:extLst>
          </p:nvPr>
        </p:nvGraphicFramePr>
        <p:xfrm>
          <a:off x="9675030" y="228416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570" imgH="771690" progId="Package">
                  <p:embed/>
                </p:oleObj>
              </mc:Choice>
              <mc:Fallback>
                <p:oleObj name="Packager Shell Object" showAsIcon="1" r:id="rId5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5030" y="228416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4BE831E6-C8F5-6ED7-C423-820C154AD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81904"/>
              </p:ext>
            </p:extLst>
          </p:nvPr>
        </p:nvGraphicFramePr>
        <p:xfrm>
          <a:off x="9714113" y="161895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570" imgH="771690" progId="Package">
                  <p:embed/>
                </p:oleObj>
              </mc:Choice>
              <mc:Fallback>
                <p:oleObj name="Packager Shell Object" showAsIcon="1" r:id="rId7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4113" y="161895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>
            <a:extLst>
              <a:ext uri="{FF2B5EF4-FFF2-40B4-BE49-F238E27FC236}">
                <a16:creationId xmlns:a16="http://schemas.microsoft.com/office/drawing/2014/main" id="{53A46790-E6A4-85AF-7D12-FA1D2A39A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45767"/>
              </p:ext>
            </p:extLst>
          </p:nvPr>
        </p:nvGraphicFramePr>
        <p:xfrm>
          <a:off x="9662566" y="2986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9" imgW="914570" imgH="771690" progId="Package">
                  <p:embed/>
                </p:oleObj>
              </mc:Choice>
              <mc:Fallback>
                <p:oleObj name="Packager Shell Object" showAsIcon="1" r:id="rId9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62566" y="2986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185C34-2240-2EFA-E392-4AD715191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965573"/>
              </p:ext>
            </p:extLst>
          </p:nvPr>
        </p:nvGraphicFramePr>
        <p:xfrm>
          <a:off x="9660833" y="41935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1" imgW="914570" imgH="771690" progId="Package">
                  <p:embed/>
                </p:oleObj>
              </mc:Choice>
              <mc:Fallback>
                <p:oleObj name="Packager Shell Object" showAsIcon="1" r:id="rId11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60833" y="41935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01BBBF-CBD3-737F-4150-A8516D32C156}"/>
              </a:ext>
            </a:extLst>
          </p:cNvPr>
          <p:cNvSpPr/>
          <p:nvPr/>
        </p:nvSpPr>
        <p:spPr>
          <a:xfrm>
            <a:off x="2610679" y="6045134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XIR508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6AB281-FE4D-2501-1636-936244546688}"/>
              </a:ext>
            </a:extLst>
          </p:cNvPr>
          <p:cNvSpPr/>
          <p:nvPr/>
        </p:nvSpPr>
        <p:spPr>
          <a:xfrm>
            <a:off x="3802835" y="6045134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F5970A-70F0-0C02-32C5-C004E8C818EB}"/>
              </a:ext>
            </a:extLst>
          </p:cNvPr>
          <p:cNvSpPr/>
          <p:nvPr/>
        </p:nvSpPr>
        <p:spPr>
          <a:xfrm>
            <a:off x="4994991" y="6063048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14.38%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CE71B2-0FEC-40E8-1235-0678F16A3BB2}"/>
              </a:ext>
            </a:extLst>
          </p:cNvPr>
          <p:cNvSpPr/>
          <p:nvPr/>
        </p:nvSpPr>
        <p:spPr>
          <a:xfrm>
            <a:off x="6286942" y="6045134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E7E99F-182A-F0B4-1E9D-DD758E9FBC77}"/>
              </a:ext>
            </a:extLst>
          </p:cNvPr>
          <p:cNvSpPr/>
          <p:nvPr/>
        </p:nvSpPr>
        <p:spPr>
          <a:xfrm>
            <a:off x="8364549" y="6066568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10.50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4507E1-E4CA-9283-33D5-C7C362EB20B6}"/>
              </a:ext>
            </a:extLst>
          </p:cNvPr>
          <p:cNvSpPr/>
          <p:nvPr/>
        </p:nvSpPr>
        <p:spPr>
          <a:xfrm>
            <a:off x="9536152" y="6055850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0271206-27F7-E48C-75C6-035E772D6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53649"/>
              </p:ext>
            </p:extLst>
          </p:nvPr>
        </p:nvGraphicFramePr>
        <p:xfrm>
          <a:off x="9714113" y="6086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3" imgW="914570" imgH="771690" progId="Package">
                  <p:embed/>
                </p:oleObj>
              </mc:Choice>
              <mc:Fallback>
                <p:oleObj name="Packager Shell Object" showAsIcon="1" r:id="rId13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4113" y="6086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3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F64003C-3C03-DD81-651F-12B169BECFD5}"/>
              </a:ext>
            </a:extLst>
          </p:cNvPr>
          <p:cNvSpPr txBox="1">
            <a:spLocks/>
          </p:cNvSpPr>
          <p:nvPr/>
        </p:nvSpPr>
        <p:spPr>
          <a:xfrm>
            <a:off x="-59635" y="39757"/>
            <a:ext cx="121920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Business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6E7FD2-1F06-F465-498A-8095F07A6224}"/>
              </a:ext>
            </a:extLst>
          </p:cNvPr>
          <p:cNvSpPr/>
          <p:nvPr/>
        </p:nvSpPr>
        <p:spPr>
          <a:xfrm>
            <a:off x="2841306" y="1003791"/>
            <a:ext cx="6953375" cy="2425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bg2"/>
                </a:solidFill>
                <a:latin typeface="Gill Sans MT" panose="020B0502020104020203" pitchFamily="34" charset="0"/>
              </a:rPr>
              <a:t>PROFIT  SHARING</a:t>
            </a: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Profit earned surplus to NIFY – 50 annualized return will be shared in the ratio 60% to the Client and 40% remains with the fund management company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8E6F07-51F8-D7E4-09A6-FC17425977C0}"/>
              </a:ext>
            </a:extLst>
          </p:cNvPr>
          <p:cNvSpPr/>
          <p:nvPr/>
        </p:nvSpPr>
        <p:spPr>
          <a:xfrm>
            <a:off x="2841306" y="3559691"/>
            <a:ext cx="6953375" cy="10410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bg2"/>
                </a:solidFill>
                <a:latin typeface="Gill Sans MT" panose="020B0502020104020203" pitchFamily="34" charset="0"/>
              </a:rPr>
              <a:t>Management Fees</a:t>
            </a: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1 % of AUM will be charged as Expense Ratio annually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08AEF9-DD14-D586-8658-0984AF52F24F}"/>
              </a:ext>
            </a:extLst>
          </p:cNvPr>
          <p:cNvSpPr/>
          <p:nvPr/>
        </p:nvSpPr>
        <p:spPr>
          <a:xfrm>
            <a:off x="2841306" y="4731401"/>
            <a:ext cx="6953375" cy="10410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bg2"/>
                </a:solidFill>
                <a:latin typeface="Gill Sans MT" panose="020B0502020104020203" pitchFamily="34" charset="0"/>
              </a:rPr>
              <a:t>Minimum Investment</a:t>
            </a:r>
          </a:p>
          <a:p>
            <a:pPr algn="ctr"/>
            <a:endParaRPr lang="en-US" sz="1600" b="1" dirty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50 Lakhs for each account managed under PMS</a:t>
            </a:r>
          </a:p>
        </p:txBody>
      </p:sp>
    </p:spTree>
    <p:extLst>
      <p:ext uri="{BB962C8B-B14F-4D97-AF65-F5344CB8AC3E}">
        <p14:creationId xmlns:p14="http://schemas.microsoft.com/office/powerpoint/2010/main" val="415187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Eshaan Kumar</a:t>
            </a:r>
          </a:p>
          <a:p>
            <a:r>
              <a:rPr lang="en-US" dirty="0"/>
              <a:t>k23eshaan@gmail.com</a:t>
            </a:r>
          </a:p>
          <a:p>
            <a:endParaRPr lang="en-US" dirty="0"/>
          </a:p>
          <a:p>
            <a:r>
              <a:rPr lang="en-US" dirty="0"/>
              <a:t>Abhay Singh</a:t>
            </a:r>
          </a:p>
          <a:p>
            <a:r>
              <a:rPr lang="en-US" dirty="0">
                <a:hlinkClick r:id="rId2"/>
              </a:rPr>
              <a:t>abhayk007@gmail.com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{A2961236-C261-48A9-9941-D81CB4C0CA97}tf78438558_win32</Template>
  <TotalTime>1289</TotalTime>
  <Words>328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Arial Black</vt:lpstr>
      <vt:lpstr>Gadugi</vt:lpstr>
      <vt:lpstr>Gill Sans MT</vt:lpstr>
      <vt:lpstr>Sabon Next LT</vt:lpstr>
      <vt:lpstr>Office Theme</vt:lpstr>
      <vt:lpstr>Packager Shell Object</vt:lpstr>
      <vt:lpstr>Grow  with Oppulent grove</vt:lpstr>
      <vt:lpstr>MEET OUR TEAM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Abhay Kumar  Singh</dc:creator>
  <cp:lastModifiedBy>Abhay Kumar  Singh</cp:lastModifiedBy>
  <cp:revision>31</cp:revision>
  <dcterms:created xsi:type="dcterms:W3CDTF">2023-06-21T06:21:14Z</dcterms:created>
  <dcterms:modified xsi:type="dcterms:W3CDTF">2024-05-24T13:23:55Z</dcterms:modified>
</cp:coreProperties>
</file>