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8" d="100"/>
          <a:sy n="118" d="100"/>
        </p:scale>
        <p:origin x="-2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t>9</a:t>
            </a:fld>
            <a:endParaRPr lang="en-IN"/>
          </a:p>
        </p:txBody>
      </p:sp>
    </p:spTree>
    <p:extLst>
      <p:ext uri="{BB962C8B-B14F-4D97-AF65-F5344CB8AC3E}">
        <p14:creationId xmlns:p14="http://schemas.microsoft.com/office/powerpoint/2010/main" val="280701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Career Counseling Companion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a:t>
            </a:r>
            <a:r>
              <a:rPr lang="en-US" sz="2000" b="1" dirty="0" smtClean="0">
                <a:solidFill>
                  <a:schemeClr val="accent1">
                    <a:lumMod val="75000"/>
                  </a:schemeClr>
                </a:solidFill>
                <a:latin typeface="Arial" pitchFamily="34" charset="0"/>
                <a:cs typeface="Arial" pitchFamily="34" charset="0"/>
              </a:rPr>
              <a:t>By: </a:t>
            </a:r>
            <a:r>
              <a:rPr lang="en-US" sz="2000" b="1" dirty="0" err="1" smtClean="0">
                <a:solidFill>
                  <a:schemeClr val="accent1">
                    <a:lumMod val="75000"/>
                  </a:schemeClr>
                </a:solidFill>
                <a:latin typeface="Arial" pitchFamily="34" charset="0"/>
                <a:cs typeface="Arial" pitchFamily="34" charset="0"/>
              </a:rPr>
              <a:t>Abhay</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pitchFamily="34" charset="0"/>
                <a:cs typeface="Arial" pitchFamily="34" charset="0"/>
              </a:rPr>
              <a:t>Student name </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Abhay</a:t>
            </a:r>
            <a:r>
              <a:rPr lang="en-US" sz="2000" b="1" dirty="0" smtClean="0">
                <a:solidFill>
                  <a:schemeClr val="accent1">
                    <a:lumMod val="75000"/>
                  </a:schemeClr>
                </a:solidFill>
                <a:latin typeface="Arial" pitchFamily="34" charset="0"/>
                <a:cs typeface="Arial" pitchFamily="34" charset="0"/>
              </a:rPr>
              <a:t> </a:t>
            </a:r>
            <a:r>
              <a:rPr lang="en-US" sz="2000" b="1" dirty="0">
                <a:solidFill>
                  <a:schemeClr val="accent1">
                    <a:lumMod val="75000"/>
                  </a:schemeClr>
                </a:solidFill>
                <a:latin typeface="Arial" pitchFamily="34" charset="0"/>
                <a:cs typeface="Arial" pitchFamily="34" charset="0"/>
              </a:rPr>
              <a:t>S</a:t>
            </a:r>
            <a:r>
              <a:rPr lang="en-US" sz="2000" b="1" dirty="0" smtClean="0">
                <a:solidFill>
                  <a:schemeClr val="accent1">
                    <a:lumMod val="75000"/>
                  </a:schemeClr>
                </a:solidFill>
                <a:latin typeface="Arial" pitchFamily="34" charset="0"/>
                <a:cs typeface="Arial" pitchFamily="34" charset="0"/>
              </a:rPr>
              <a:t>ingh </a:t>
            </a:r>
            <a:r>
              <a:rPr lang="en-US" sz="2000" b="1" dirty="0">
                <a:solidFill>
                  <a:schemeClr val="accent1">
                    <a:lumMod val="75000"/>
                  </a:schemeClr>
                </a:solidFill>
                <a:latin typeface="Arial" pitchFamily="34" charset="0"/>
                <a:cs typeface="Arial" pitchFamily="34" charset="0"/>
              </a:rPr>
              <a:t>T</a:t>
            </a:r>
            <a:r>
              <a:rPr lang="en-US" sz="2000" b="1" dirty="0" smtClean="0">
                <a:solidFill>
                  <a:schemeClr val="accent1">
                    <a:lumMod val="75000"/>
                  </a:schemeClr>
                </a:solidFill>
                <a:latin typeface="Arial" pitchFamily="34" charset="0"/>
                <a:cs typeface="Arial" pitchFamily="34" charset="0"/>
              </a:rPr>
              <a:t>hakur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Takshshila</a:t>
            </a:r>
            <a:r>
              <a:rPr lang="en-US" sz="2000" b="1" dirty="0">
                <a:solidFill>
                  <a:schemeClr val="accent1">
                    <a:lumMod val="75000"/>
                  </a:schemeClr>
                </a:solidFill>
                <a:latin typeface="Arial"/>
                <a:cs typeface="Arial"/>
              </a:rPr>
              <a:t> Institute of Engineering and </a:t>
            </a:r>
            <a:r>
              <a:rPr lang="en-US" sz="2000" b="1" dirty="0" smtClean="0">
                <a:solidFill>
                  <a:schemeClr val="accent1">
                    <a:lumMod val="75000"/>
                  </a:schemeClr>
                </a:solidFill>
                <a:latin typeface="Arial"/>
                <a:cs typeface="Arial"/>
              </a:rPr>
              <a:t>Technology,</a:t>
            </a:r>
            <a:r>
              <a:rPr lang="en-US" sz="2000" b="1" dirty="0">
                <a:solidFill>
                  <a:schemeClr val="accent1">
                    <a:lumMod val="75000"/>
                  </a:schemeClr>
                </a:solidFill>
                <a:latin typeface="Arial"/>
                <a:cs typeface="Arial"/>
              </a:rPr>
              <a:t> Computer Science Engineering</a:t>
            </a:r>
          </a:p>
          <a:p>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9136" y="663545"/>
            <a:ext cx="6505758" cy="5745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614996" y="1229989"/>
            <a:ext cx="4013648" cy="1200329"/>
          </a:xfrm>
          <a:prstGeom prst="rect">
            <a:avLst/>
          </a:prstGeom>
        </p:spPr>
        <p:txBody>
          <a:bodyPr wrap="square">
            <a:spAutoFit/>
          </a:bodyPr>
          <a:lstStyle/>
          <a:p>
            <a:r>
              <a:rPr lang="en-US" dirty="0"/>
              <a:t>This preview highlights how the AI delivers smart, personalized, and real-time guidance based on both user input and live industry data.</a:t>
            </a: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xmlns=""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276" y="1406779"/>
            <a:ext cx="9644906" cy="4663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pPr marL="305435" indent="-305435"/>
            <a:r>
              <a:rPr lang="en-US" sz="2800" dirty="0"/>
              <a:t>The </a:t>
            </a:r>
            <a:r>
              <a:rPr lang="en-US" sz="2800" b="1" dirty="0"/>
              <a:t>Career Counseling Companion AI</a:t>
            </a:r>
            <a:r>
              <a:rPr lang="en-US" sz="2800" dirty="0"/>
              <a:t> is a powerful, student-centered virtual advisor designed to transform how learners plan their futures. By combining real-time labor market data, personalized insights, and respectful dialogue, this AI empowers students to make informed, confident career decisions. Whether they’re just beginning their journey or seeking a career shift, the assistant adapts to their goals, interests, and academic strengths—guiding them step by step toward a fulfilling and future-ready path. It’s not just a tool, but a trusted career buddy for every student.</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t>https://github.com/AbhaySinghThakur271/Career-Counseling-Companion-AI-agent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normAutofit fontScale="92500" lnSpcReduction="10000"/>
          </a:bodyPr>
          <a:lstStyle/>
          <a:p>
            <a:pPr marL="305435" indent="-305435"/>
            <a:r>
              <a:rPr lang="en-US" sz="2800" dirty="0"/>
              <a:t>Integration with Academic </a:t>
            </a:r>
            <a:r>
              <a:rPr lang="en-US" sz="2800" dirty="0" smtClean="0"/>
              <a:t>Portals</a:t>
            </a:r>
          </a:p>
          <a:p>
            <a:pPr marL="305435" indent="-305435"/>
            <a:r>
              <a:rPr lang="en-US" sz="2800" dirty="0" smtClean="0">
                <a:latin typeface="Calibri"/>
                <a:ea typeface="+mn-lt"/>
                <a:cs typeface="+mn-lt"/>
              </a:rPr>
              <a:t>Voice-Activated </a:t>
            </a:r>
            <a:r>
              <a:rPr lang="en-US" sz="2800" dirty="0">
                <a:latin typeface="Calibri"/>
                <a:ea typeface="+mn-lt"/>
                <a:cs typeface="+mn-lt"/>
              </a:rPr>
              <a:t>Research Assistant</a:t>
            </a:r>
          </a:p>
          <a:p>
            <a:pPr marL="305435" indent="-305435"/>
            <a:r>
              <a:rPr lang="en-US" sz="2800" dirty="0"/>
              <a:t>Support multiple languages and adapt to regional career trends and education systems</a:t>
            </a:r>
            <a:r>
              <a:rPr lang="en-US" sz="2800" dirty="0" smtClean="0"/>
              <a:t>.</a:t>
            </a:r>
          </a:p>
          <a:p>
            <a:pPr marL="305435" indent="-305435"/>
            <a:r>
              <a:rPr lang="en-US" sz="2800" dirty="0"/>
              <a:t>Offer hybrid support by integrating AI suggestions with live counselor feedback for complex queries</a:t>
            </a:r>
            <a:r>
              <a:rPr lang="en-US" sz="2800" dirty="0" smtClean="0"/>
              <a:t>.</a:t>
            </a:r>
          </a:p>
          <a:p>
            <a:pPr marL="305435" indent="-305435"/>
            <a:r>
              <a:rPr lang="en-US" sz="2800" dirty="0"/>
              <a:t>Notify students about entrance exams, scholarships, deadlines, and eligibility criteria</a:t>
            </a:r>
            <a:r>
              <a:rPr lang="en-US" sz="2800" dirty="0" smtClean="0"/>
              <a:t>.</a:t>
            </a:r>
          </a:p>
          <a:p>
            <a:pPr marL="305435" indent="-305435"/>
            <a:r>
              <a:rPr lang="en-US" sz="2800" dirty="0">
                <a:latin typeface="Calibri"/>
                <a:ea typeface="+mn-lt"/>
                <a:cs typeface="+mn-lt"/>
              </a:rPr>
              <a:t>Launch as an Android/</a:t>
            </a:r>
            <a:r>
              <a:rPr lang="en-US" sz="2800" dirty="0" err="1">
                <a:latin typeface="Calibri"/>
                <a:ea typeface="+mn-lt"/>
                <a:cs typeface="+mn-lt"/>
              </a:rPr>
              <a:t>iOS</a:t>
            </a:r>
            <a:r>
              <a:rPr lang="en-US" sz="2800" dirty="0">
                <a:latin typeface="Calibri"/>
                <a:ea typeface="+mn-lt"/>
                <a:cs typeface="+mn-lt"/>
              </a:rPr>
              <a:t> app for easier student access anytime, anywhere.</a:t>
            </a:r>
            <a:endParaRPr lang="en-US" sz="2800" dirty="0">
              <a:latin typeface="Calibri"/>
              <a:ea typeface="+mn-lt"/>
              <a:cs typeface="+mn-lt"/>
            </a:endParaRP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4814" y="1222774"/>
            <a:ext cx="6734980" cy="50323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638" y="954411"/>
            <a:ext cx="8429147" cy="5163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36219" y="1221448"/>
            <a:ext cx="11029615" cy="4673324"/>
          </a:xfrm>
        </p:spPr>
        <p:txBody>
          <a:bodyPr>
            <a:normAutofit/>
          </a:bodyPr>
          <a:lstStyle/>
          <a:p>
            <a:pPr marL="0" indent="0">
              <a:buNone/>
            </a:pPr>
            <a:r>
              <a:rPr lang="en-US" sz="2400" dirty="0" smtClean="0"/>
              <a:t>Students </a:t>
            </a:r>
            <a:r>
              <a:rPr lang="en-US" sz="2400" dirty="0"/>
              <a:t>often struggle to make informed career decisions due to fragmented access to guidance, limited self-awareness of academic strengths, and rapidly evolving industry landscapes. Traditional counseling methods lack personalization and scalability, leading to missed opportunities and career mismatches. The challenge is to develop an intelligent, autonomous agent that continuously monitors student performance, evolving interests, and real-time labor market trends to deliver tailored career pathway suggestions. This would empower students to make confident, future-ready decisions with minimal dependency on manual intervention. </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normAutofit/>
          </a:bodyPr>
          <a:lstStyle/>
          <a:p>
            <a:pPr marL="305435" indent="-305435"/>
            <a:r>
              <a:rPr lang="en-IN" sz="2800" dirty="0"/>
              <a:t>IBM Cloud Watsonx AI Studio</a:t>
            </a:r>
          </a:p>
          <a:p>
            <a:pPr marL="305435" indent="-305435"/>
            <a:r>
              <a:rPr lang="en-IN" sz="2800" dirty="0"/>
              <a:t>IBM Cloud </a:t>
            </a:r>
            <a:r>
              <a:rPr lang="en-IN" sz="2800" dirty="0" err="1"/>
              <a:t>Watsonx</a:t>
            </a:r>
            <a:r>
              <a:rPr lang="en-IN" sz="2800" dirty="0"/>
              <a:t> AI runtime</a:t>
            </a:r>
          </a:p>
          <a:p>
            <a:pPr marL="305435" indent="-305435"/>
            <a:r>
              <a:rPr lang="en-IN" sz="2800" dirty="0"/>
              <a:t>IBM Cloud Agent Lab</a:t>
            </a:r>
          </a:p>
          <a:p>
            <a:pPr marL="305435" indent="-305435"/>
            <a:r>
              <a:rPr lang="en-IN" sz="28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a:xfrm>
            <a:off x="565008" y="1277750"/>
            <a:ext cx="11029615" cy="4673324"/>
          </a:xfrm>
        </p:spPr>
        <p:txBody>
          <a:bodyPr>
            <a:normAutofit fontScale="70000" lnSpcReduction="20000"/>
          </a:bodyPr>
          <a:lstStyle/>
          <a:p>
            <a:pPr marL="0" indent="0">
              <a:buNone/>
            </a:pPr>
            <a:r>
              <a:rPr lang="en-US" sz="2300" dirty="0"/>
              <a:t>The agent tailors its advice based on each student’s interests, strengths, academic background, and career goals. It asks thoughtful, respectful questions to better understand the individual, avoiding generic, one-size-fits-all suggestions.</a:t>
            </a:r>
          </a:p>
          <a:p>
            <a:pPr marL="0" indent="0">
              <a:buNone/>
            </a:pPr>
            <a:r>
              <a:rPr lang="en-US" sz="2300" dirty="0"/>
              <a:t>With IBM Granite's advanced AI capabilities, the agent not only suggests careers but also explains why they’re a good fit. It adapts to the student’s evolving interests through smart, interactive </a:t>
            </a:r>
            <a:r>
              <a:rPr lang="en-US" sz="2300" dirty="0" smtClean="0"/>
              <a:t>conversations</a:t>
            </a:r>
          </a:p>
          <a:p>
            <a:pPr marL="0" indent="0">
              <a:buNone/>
            </a:pPr>
            <a:r>
              <a:rPr lang="en-US" sz="2300" dirty="0"/>
              <a:t>The assistant maps clear learning journeys for students, including recommended courses, certifications, internships, and soft skill development. It guides them from where they are now to where they want to be</a:t>
            </a:r>
            <a:r>
              <a:rPr lang="en-US" sz="2600" dirty="0" smtClean="0"/>
              <a:t>.</a:t>
            </a:r>
          </a:p>
          <a:p>
            <a:pPr marL="0" indent="0">
              <a:buNone/>
            </a:pPr>
            <a:r>
              <a:rPr lang="en-US" sz="2300" dirty="0"/>
              <a:t>Designed to honor student choice, the agent respects cultural backgrounds, personal ambitions, and non-traditional career aspirations like entrepreneurship or creative arts. It empowers students, not pressures them.</a:t>
            </a:r>
          </a:p>
          <a:p>
            <a:pPr marL="0" indent="0">
              <a:buNone/>
            </a:pPr>
            <a:r>
              <a:rPr lang="en-US" sz="2300" dirty="0"/>
              <a:t>The AI recognizes not just academic performance but also soft skills like creativity, leadership, and communication—helping every student find a path where they can thrive.</a:t>
            </a:r>
          </a:p>
          <a:p>
            <a:pPr marL="0" indent="0">
              <a:buNone/>
            </a:pPr>
            <a:r>
              <a:rPr lang="en-US" sz="2300" dirty="0"/>
              <a:t>Available 24/7, the agent offers consistent support to students without depending on human counselors. It can scale across schools and regions, helping large student </a:t>
            </a:r>
            <a:r>
              <a:rPr lang="en-US" sz="2300" dirty="0" smtClean="0"/>
              <a:t>populations </a:t>
            </a:r>
            <a:r>
              <a:rPr lang="en-US" sz="2300" dirty="0"/>
              <a:t>effectively</a:t>
            </a:r>
            <a:r>
              <a:rPr lang="en-US" sz="2300" dirty="0" smtClean="0"/>
              <a:t>.</a:t>
            </a:r>
          </a:p>
          <a:p>
            <a:pPr marL="0" indent="0">
              <a:buNone/>
            </a:pPr>
            <a:r>
              <a:rPr lang="en-US" sz="2300" dirty="0"/>
              <a:t>This AI grows with the student. It updates its suggestions as interests shift or goals become clearer, offering fresh, relevant guidance every time.</a:t>
            </a:r>
          </a:p>
          <a:p>
            <a:pPr marL="0" indent="0">
              <a:buNone/>
            </a:pPr>
            <a:r>
              <a:rPr lang="en-US" sz="2300" dirty="0"/>
              <a:t>With a warm, mentor-like tone, the assistant keeps students engaged and inspired. It supports them through uncertainty and helps them explore options confidently.</a:t>
            </a:r>
            <a:endParaRPr lang="en-IN" sz="40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pPr marL="305435" indent="-305435"/>
            <a:r>
              <a:rPr lang="en-US" sz="2800" dirty="0"/>
              <a:t>Students (Primary End Users</a:t>
            </a:r>
            <a:r>
              <a:rPr lang="en-US" sz="2800" dirty="0" smtClean="0"/>
              <a:t>)</a:t>
            </a:r>
          </a:p>
          <a:p>
            <a:pPr marL="305435" indent="-305435"/>
            <a:r>
              <a:rPr lang="en-US" sz="2800" dirty="0"/>
              <a:t>School &amp; College Counselors / </a:t>
            </a:r>
            <a:r>
              <a:rPr lang="en-US" sz="2800" dirty="0" smtClean="0"/>
              <a:t>Educators</a:t>
            </a:r>
          </a:p>
          <a:p>
            <a:pPr marL="305435" indent="-305435"/>
            <a:r>
              <a:rPr lang="en-US" sz="2800" dirty="0"/>
              <a:t>Educational Institutions / </a:t>
            </a:r>
            <a:r>
              <a:rPr lang="en-US" sz="2800" dirty="0" smtClean="0"/>
              <a:t>Administrators</a:t>
            </a:r>
          </a:p>
          <a:p>
            <a:pPr marL="305435" indent="-305435"/>
            <a:r>
              <a:rPr lang="en-US" sz="2800" dirty="0"/>
              <a:t>Parents and Guardians </a:t>
            </a:r>
            <a:endParaRPr lang="en-US" sz="2800" dirty="0" smtClean="0"/>
          </a:p>
          <a:p>
            <a:pPr marL="305435" indent="-305435"/>
            <a:r>
              <a:rPr lang="en-US" sz="2800" dirty="0"/>
              <a:t>Career Coaches / Private Counselors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6129" y="682077"/>
            <a:ext cx="6691733" cy="5532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87823" y="1464657"/>
            <a:ext cx="3835625" cy="3416320"/>
          </a:xfrm>
          <a:prstGeom prst="rect">
            <a:avLst/>
          </a:prstGeom>
        </p:spPr>
        <p:txBody>
          <a:bodyPr wrap="square">
            <a:spAutoFit/>
          </a:bodyPr>
          <a:lstStyle/>
          <a:p>
            <a:r>
              <a:rPr lang="en-US" dirty="0"/>
              <a:t>This is a preview screen of the </a:t>
            </a:r>
            <a:r>
              <a:rPr lang="en-US" b="1" dirty="0"/>
              <a:t>Career Counseling Companion</a:t>
            </a:r>
            <a:r>
              <a:rPr lang="en-US" dirty="0"/>
              <a:t>, an AI-powered virtual advisor that helps users explore and plan career paths. The interface features a friendly welcome message and sample questions to guide users in asking about high-demand careers, career changes, or non-traditional paths. A clean layout with a search icon invites users to start chatting and get personalized guidance.</a:t>
            </a: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3" name="Content Placeholder 2"/>
          <p:cNvSpPr>
            <a:spLocks noGrp="1"/>
          </p:cNvSpPr>
          <p:nvPr>
            <p:ph idx="1"/>
          </p:nvPr>
        </p:nvSpPr>
        <p:spPr>
          <a:xfrm>
            <a:off x="581193" y="1327094"/>
            <a:ext cx="4317734" cy="4648256"/>
          </a:xfrm>
        </p:spPr>
        <p:txBody>
          <a:bodyPr/>
          <a:lstStyle/>
          <a:p>
            <a:r>
              <a:rPr lang="en-US" dirty="0"/>
              <a:t>This image shows a </a:t>
            </a:r>
            <a:r>
              <a:rPr lang="en-US" b="1" dirty="0"/>
              <a:t>live conversation example</a:t>
            </a:r>
            <a:r>
              <a:rPr lang="en-US" dirty="0"/>
              <a:t> between a student and the </a:t>
            </a:r>
            <a:r>
              <a:rPr lang="en-US" b="1" dirty="0"/>
              <a:t>Career Counseling Companion</a:t>
            </a:r>
            <a:r>
              <a:rPr lang="en-US" dirty="0"/>
              <a:t>. The AI begins by asking if the user is studying or working, then continues to narrow down the conversation based on the user's responses.</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98926" y="833480"/>
            <a:ext cx="6713539" cy="5451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http://schemas.openxmlformats.org/package/2006/metadata/core-properties"/>
    <ds:schemaRef ds:uri="b30265f8-c5e2-4918-b4a1-b977299ca3e2"/>
    <ds:schemaRef ds:uri="http://www.w3.org/XML/1998/namespace"/>
    <ds:schemaRef ds:uri="http://purl.org/dc/dcmitype/"/>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90</TotalTime>
  <Words>762</Words>
  <Application>Microsoft Office PowerPoint</Application>
  <PresentationFormat>Custom</PresentationFormat>
  <Paragraphs>65</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Career Counseling Companion</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148</cp:revision>
  <dcterms:created xsi:type="dcterms:W3CDTF">2021-05-26T16:50:10Z</dcterms:created>
  <dcterms:modified xsi:type="dcterms:W3CDTF">2025-08-01T08:41:36Z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