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8" r:id="rId6"/>
    <p:sldId id="269" r:id="rId7"/>
    <p:sldId id="259" r:id="rId8"/>
    <p:sldId id="275" r:id="rId9"/>
    <p:sldId id="267" r:id="rId10"/>
    <p:sldId id="270" r:id="rId11"/>
    <p:sldId id="272" r:id="rId12"/>
    <p:sldId id="271" r:id="rId13"/>
    <p:sldId id="273" r:id="rId14"/>
    <p:sldId id="274" r:id="rId15"/>
    <p:sldId id="261" r:id="rId16"/>
    <p:sldId id="262" r:id="rId17"/>
    <p:sldId id="263" r:id="rId18"/>
    <p:sldId id="264" r:id="rId19"/>
    <p:sldId id="265"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11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5EDC28E-D9DE-476C-A176-10ECF46FAAB7}" type="datetimeFigureOut">
              <a:rPr lang="en-US" smtClean="0"/>
              <a:pPr/>
              <a:t>5/14/2020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FB166B0-A893-45DD-8355-1A37AE05F702}"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B166B0-A893-45DD-8355-1A37AE05F7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B166B0-A893-45DD-8355-1A37AE05F7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FB166B0-A893-45DD-8355-1A37AE05F7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5EDC28E-D9DE-476C-A176-10ECF46FAAB7}" type="datetimeFigureOut">
              <a:rPr lang="en-US" smtClean="0"/>
              <a:pPr/>
              <a:t>5/14/2020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FB166B0-A893-45DD-8355-1A37AE05F702}"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FB166B0-A893-45DD-8355-1A37AE05F702}"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FB166B0-A893-45DD-8355-1A37AE05F7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FB166B0-A893-45DD-8355-1A37AE05F702}"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EDC28E-D9DE-476C-A176-10ECF46FAAB7}" type="datetimeFigureOut">
              <a:rPr lang="en-US" smtClean="0"/>
              <a:pPr/>
              <a:t>5/14/2020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FB166B0-A893-45DD-8355-1A37AE05F7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5EDC28E-D9DE-476C-A176-10ECF46FAAB7}" type="datetimeFigureOut">
              <a:rPr lang="en-US" smtClean="0"/>
              <a:pPr/>
              <a:t>5/14/2020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FB166B0-A893-45DD-8355-1A37AE05F702}"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5EDC28E-D9DE-476C-A176-10ECF46FAAB7}" type="datetimeFigureOut">
              <a:rPr lang="en-US" smtClean="0"/>
              <a:pPr/>
              <a:t>5/14/2020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FB166B0-A893-45DD-8355-1A37AE05F702}"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5EDC28E-D9DE-476C-A176-10ECF46FAAB7}" type="datetimeFigureOut">
              <a:rPr lang="en-US" smtClean="0"/>
              <a:pPr/>
              <a:t>5/14/2020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FB166B0-A893-45DD-8355-1A37AE05F702}"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Articles</a:t>
            </a:r>
            <a:endParaRPr lang="en-US" dirty="0"/>
          </a:p>
        </p:txBody>
      </p:sp>
      <p:sp>
        <p:nvSpPr>
          <p:cNvPr id="3" name="Subtitle 2"/>
          <p:cNvSpPr>
            <a:spLocks noGrp="1"/>
          </p:cNvSpPr>
          <p:nvPr>
            <p:ph type="subTitle" idx="1"/>
          </p:nvPr>
        </p:nvSpPr>
        <p:spPr/>
        <p:txBody>
          <a:bodyPr/>
          <a:lstStyle/>
          <a:p>
            <a:r>
              <a:rPr lang="en-US" dirty="0" smtClean="0"/>
              <a:t>A, An ,The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Some other usages of article “The”</a:t>
            </a:r>
            <a:endParaRPr lang="en-US" sz="3600" dirty="0"/>
          </a:p>
        </p:txBody>
      </p:sp>
      <p:sp>
        <p:nvSpPr>
          <p:cNvPr id="3" name="Content Placeholder 2"/>
          <p:cNvSpPr>
            <a:spLocks noGrp="1"/>
          </p:cNvSpPr>
          <p:nvPr>
            <p:ph idx="1"/>
          </p:nvPr>
        </p:nvSpPr>
        <p:spPr/>
        <p:txBody>
          <a:bodyPr>
            <a:normAutofit/>
          </a:bodyPr>
          <a:lstStyle/>
          <a:p>
            <a:r>
              <a:rPr lang="en-US" sz="2000" dirty="0" smtClean="0"/>
              <a:t>When there is only one such </a:t>
            </a:r>
            <a:r>
              <a:rPr lang="en-US" sz="2000" dirty="0" err="1" smtClean="0"/>
              <a:t>person,place</a:t>
            </a:r>
            <a:r>
              <a:rPr lang="en-US" sz="2000" dirty="0" smtClean="0"/>
              <a:t> or thing.</a:t>
            </a:r>
          </a:p>
          <a:p>
            <a:pPr>
              <a:buNone/>
            </a:pPr>
            <a:r>
              <a:rPr lang="en-US" sz="2000" dirty="0" smtClean="0"/>
              <a:t>Example: </a:t>
            </a:r>
          </a:p>
          <a:p>
            <a:pPr>
              <a:buNone/>
            </a:pPr>
            <a:r>
              <a:rPr lang="en-US" sz="2000" dirty="0" smtClean="0"/>
              <a:t>The prime minister of </a:t>
            </a:r>
            <a:r>
              <a:rPr lang="en-US" sz="2000" dirty="0" err="1" smtClean="0"/>
              <a:t>India,The</a:t>
            </a:r>
            <a:r>
              <a:rPr lang="en-US" sz="2000" dirty="0" smtClean="0"/>
              <a:t> Statue of Unity.</a:t>
            </a:r>
          </a:p>
          <a:p>
            <a:endParaRPr lang="en-US" sz="2000" dirty="0" smtClean="0"/>
          </a:p>
          <a:p>
            <a:r>
              <a:rPr lang="en-US" sz="2000" dirty="0" smtClean="0"/>
              <a:t>Before names of famous buildings.</a:t>
            </a:r>
          </a:p>
          <a:p>
            <a:pPr>
              <a:buNone/>
            </a:pPr>
            <a:r>
              <a:rPr lang="en-US" sz="2000" dirty="0" smtClean="0"/>
              <a:t>The Red </a:t>
            </a:r>
            <a:r>
              <a:rPr lang="en-US" sz="2000" dirty="0" err="1" smtClean="0"/>
              <a:t>Fort,The</a:t>
            </a:r>
            <a:r>
              <a:rPr lang="en-US" sz="2000" dirty="0" smtClean="0"/>
              <a:t> parliament house</a:t>
            </a:r>
          </a:p>
          <a:p>
            <a:endParaRPr lang="en-US" sz="2000" dirty="0" smtClean="0"/>
          </a:p>
          <a:p>
            <a:r>
              <a:rPr lang="en-US" sz="2000" dirty="0" smtClean="0"/>
              <a:t>Before a singular noun that refers to a whole class.</a:t>
            </a:r>
          </a:p>
          <a:p>
            <a:pPr>
              <a:buNone/>
            </a:pPr>
            <a:r>
              <a:rPr lang="en-US" sz="2000" dirty="0" smtClean="0"/>
              <a:t>Example:</a:t>
            </a:r>
          </a:p>
          <a:p>
            <a:pPr>
              <a:buNone/>
            </a:pPr>
            <a:r>
              <a:rPr lang="en-US" sz="2000" dirty="0" smtClean="0"/>
              <a:t>The </a:t>
            </a:r>
            <a:r>
              <a:rPr lang="en-US" sz="2000" dirty="0" err="1" smtClean="0"/>
              <a:t>Downtrodden,The</a:t>
            </a:r>
            <a:r>
              <a:rPr lang="en-US" sz="2000" dirty="0" smtClean="0"/>
              <a:t> Japanese</a:t>
            </a:r>
          </a:p>
          <a:p>
            <a:pPr>
              <a:buNone/>
            </a:pPr>
            <a:endParaRPr lang="en-US" sz="2000" dirty="0" smtClean="0"/>
          </a:p>
          <a:p>
            <a:pPr>
              <a:buNone/>
            </a:pPr>
            <a:r>
              <a:rPr lang="en-US" sz="2000" dirty="0" smtClean="0"/>
              <a:t>Before abbreviations  like The </a:t>
            </a:r>
            <a:r>
              <a:rPr lang="en-US" sz="2000" dirty="0" err="1" smtClean="0"/>
              <a:t>BBC,The</a:t>
            </a:r>
            <a:r>
              <a:rPr lang="en-US" sz="2000" dirty="0" smtClean="0"/>
              <a:t> USSR</a:t>
            </a:r>
          </a:p>
          <a:p>
            <a:pPr>
              <a:buNone/>
            </a:pPr>
            <a:endParaRPr lang="en-US" sz="2000" dirty="0" smtClean="0"/>
          </a:p>
          <a:p>
            <a:pPr>
              <a:buNone/>
            </a:pPr>
            <a:endParaRPr lang="en-US" sz="2000" dirty="0" smtClean="0"/>
          </a:p>
          <a:p>
            <a:pPr>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common errors in the Usage of </a:t>
            </a:r>
            <a:r>
              <a:rPr lang="en-US" dirty="0" err="1" smtClean="0"/>
              <a:t>A,An</a:t>
            </a:r>
            <a:r>
              <a:rPr lang="en-US" dirty="0" smtClean="0"/>
              <a:t> and The</a:t>
            </a:r>
            <a:endParaRPr lang="en-US" dirty="0"/>
          </a:p>
        </p:txBody>
      </p:sp>
      <p:pic>
        <p:nvPicPr>
          <p:cNvPr id="4" name="Content Placeholder 3" descr="error.jpg"/>
          <p:cNvPicPr>
            <a:picLocks noGrp="1" noChangeAspect="1"/>
          </p:cNvPicPr>
          <p:nvPr>
            <p:ph idx="1"/>
          </p:nvPr>
        </p:nvPicPr>
        <p:blipFill>
          <a:blip r:embed="rId2"/>
          <a:stretch>
            <a:fillRect/>
          </a:stretch>
        </p:blipFill>
        <p:spPr>
          <a:xfrm>
            <a:off x="914400" y="1676400"/>
            <a:ext cx="7543800" cy="4648199"/>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152400"/>
            <a:ext cx="87630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Do not use </a:t>
            </a:r>
            <a:r>
              <a:rPr lang="en-US" dirty="0" err="1" smtClean="0"/>
              <a:t>A,an</a:t>
            </a:r>
            <a:r>
              <a:rPr lang="en-US" dirty="0" smtClean="0"/>
              <a:t>  before Uncountable nouns</a:t>
            </a:r>
          </a:p>
          <a:p>
            <a:r>
              <a:rPr lang="en-US" dirty="0" smtClean="0"/>
              <a:t>For example:</a:t>
            </a:r>
          </a:p>
          <a:p>
            <a:r>
              <a:rPr lang="en-US" dirty="0" smtClean="0"/>
              <a:t> I will give you an information (Incorrect)</a:t>
            </a:r>
          </a:p>
          <a:p>
            <a:r>
              <a:rPr lang="en-US" dirty="0" smtClean="0"/>
              <a:t>I will give you information.(correct)</a:t>
            </a:r>
          </a:p>
          <a:p>
            <a:r>
              <a:rPr lang="en-US" dirty="0" smtClean="0"/>
              <a:t>I will give you an advice.(Incorrect)</a:t>
            </a:r>
          </a:p>
          <a:p>
            <a:r>
              <a:rPr lang="en-US" dirty="0" smtClean="0"/>
              <a:t>I will give you a piece of advice.(Correct)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Do NOT use THE with individual lakes or mountains:</a:t>
            </a:r>
          </a:p>
          <a:p>
            <a:r>
              <a:rPr lang="en-US" b="1" dirty="0" smtClean="0"/>
              <a:t>Mount Everest </a:t>
            </a:r>
            <a:r>
              <a:rPr lang="en-US" dirty="0" smtClean="0"/>
              <a:t>is the highest mountain the world.</a:t>
            </a:r>
          </a:p>
          <a:p>
            <a:r>
              <a:rPr lang="en-US" dirty="0" smtClean="0"/>
              <a:t>We went sailing on </a:t>
            </a:r>
            <a:r>
              <a:rPr lang="en-US" b="1" dirty="0" smtClean="0"/>
              <a:t>Lake Ontario.</a:t>
            </a:r>
          </a:p>
          <a:p>
            <a:r>
              <a:rPr lang="en-US" b="1" dirty="0" smtClean="0"/>
              <a:t>There are certain exceptions in the use of articles:</a:t>
            </a:r>
          </a:p>
          <a:p>
            <a:r>
              <a:rPr lang="en-US" b="1" dirty="0" smtClean="0"/>
              <a:t>We can say </a:t>
            </a:r>
          </a:p>
          <a:p>
            <a:r>
              <a:rPr lang="en-US" b="1" dirty="0" err="1" smtClean="0"/>
              <a:t>Virat</a:t>
            </a:r>
            <a:r>
              <a:rPr lang="en-US" b="1" dirty="0" smtClean="0"/>
              <a:t> </a:t>
            </a:r>
            <a:r>
              <a:rPr lang="en-US" b="1" dirty="0" err="1" smtClean="0"/>
              <a:t>Kohli</a:t>
            </a:r>
            <a:r>
              <a:rPr lang="en-US" b="1" dirty="0" smtClean="0"/>
              <a:t>  is the </a:t>
            </a:r>
            <a:r>
              <a:rPr lang="en-US" b="1" dirty="0" err="1" smtClean="0"/>
              <a:t>Sachin</a:t>
            </a:r>
            <a:r>
              <a:rPr lang="en-US" b="1" dirty="0" smtClean="0"/>
              <a:t> </a:t>
            </a:r>
            <a:r>
              <a:rPr lang="en-US" b="1" dirty="0" err="1" smtClean="0"/>
              <a:t>tendulkar</a:t>
            </a:r>
            <a:r>
              <a:rPr lang="en-US" b="1" dirty="0" smtClean="0"/>
              <a:t> of  today. </a:t>
            </a:r>
          </a:p>
          <a:p>
            <a:r>
              <a:rPr lang="en-US" b="1" dirty="0" smtClean="0"/>
              <a:t>A </a:t>
            </a:r>
            <a:r>
              <a:rPr lang="en-US" b="1" dirty="0" err="1" smtClean="0"/>
              <a:t>Mukesh</a:t>
            </a:r>
            <a:r>
              <a:rPr lang="en-US" b="1" dirty="0" smtClean="0"/>
              <a:t> has come to see you.</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 paragraphs</a:t>
            </a:r>
            <a:endParaRPr lang="en-US" dirty="0"/>
          </a:p>
        </p:txBody>
      </p:sp>
      <p:pic>
        <p:nvPicPr>
          <p:cNvPr id="4" name="Content Placeholder 3" descr="articles.jpg"/>
          <p:cNvPicPr>
            <a:picLocks noGrp="1" noChangeAspect="1"/>
          </p:cNvPicPr>
          <p:nvPr>
            <p:ph idx="1"/>
          </p:nvPr>
        </p:nvPicPr>
        <p:blipFill>
          <a:blip r:embed="rId2"/>
          <a:stretch>
            <a:fillRect/>
          </a:stretch>
        </p:blipFill>
        <p:spPr>
          <a:xfrm>
            <a:off x="3381375" y="2947194"/>
            <a:ext cx="2381250" cy="192405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1"/>
            <a:ext cx="7848600" cy="5262979"/>
          </a:xfrm>
          <a:prstGeom prst="rect">
            <a:avLst/>
          </a:prstGeom>
        </p:spPr>
        <p:txBody>
          <a:bodyPr wrap="square">
            <a:spAutoFit/>
          </a:bodyPr>
          <a:lstStyle/>
          <a:p>
            <a:r>
              <a:rPr lang="en-US" sz="2400" dirty="0"/>
              <a:t>BENGALURU: </a:t>
            </a:r>
            <a:r>
              <a:rPr lang="en-US" sz="2400" dirty="0" smtClean="0"/>
              <a:t>______ </a:t>
            </a:r>
            <a:r>
              <a:rPr lang="en-US" sz="2400" dirty="0"/>
              <a:t>few days into </a:t>
            </a:r>
            <a:r>
              <a:rPr lang="en-US" sz="2400" dirty="0" smtClean="0"/>
              <a:t>______ </a:t>
            </a:r>
            <a:r>
              <a:rPr lang="en-US" sz="2400" dirty="0"/>
              <a:t>nationwide lockdown, </a:t>
            </a:r>
            <a:r>
              <a:rPr lang="en-US" sz="2400" dirty="0" smtClean="0"/>
              <a:t>______ </a:t>
            </a:r>
            <a:r>
              <a:rPr lang="en-US" sz="2400" dirty="0"/>
              <a:t>villagers of </a:t>
            </a:r>
            <a:r>
              <a:rPr lang="en-US" sz="2400" dirty="0" err="1"/>
              <a:t>Agumbe</a:t>
            </a:r>
            <a:r>
              <a:rPr lang="en-US" sz="2400" dirty="0"/>
              <a:t> </a:t>
            </a:r>
            <a:r>
              <a:rPr lang="en-US" sz="2400" dirty="0" err="1"/>
              <a:t>Panchayat</a:t>
            </a:r>
            <a:r>
              <a:rPr lang="en-US" sz="2400" dirty="0"/>
              <a:t> in </a:t>
            </a:r>
            <a:r>
              <a:rPr lang="en-US" sz="2400" dirty="0" err="1"/>
              <a:t>Theerthahalli</a:t>
            </a:r>
            <a:r>
              <a:rPr lang="en-US" sz="2400" dirty="0"/>
              <a:t> </a:t>
            </a:r>
            <a:r>
              <a:rPr lang="en-US" sz="2400" dirty="0" err="1"/>
              <a:t>Taluk</a:t>
            </a:r>
            <a:r>
              <a:rPr lang="en-US" sz="2400" dirty="0"/>
              <a:t> of Karnataka’s </a:t>
            </a:r>
            <a:r>
              <a:rPr lang="en-US" sz="2400" dirty="0" err="1"/>
              <a:t>Shimoga</a:t>
            </a:r>
            <a:r>
              <a:rPr lang="en-US" sz="2400" dirty="0"/>
              <a:t> district, found themselves in a fix. While in their part of the world, </a:t>
            </a:r>
            <a:r>
              <a:rPr lang="en-US" sz="2400" dirty="0" smtClean="0"/>
              <a:t>_____ </a:t>
            </a:r>
            <a:r>
              <a:rPr lang="en-US" sz="2400" dirty="0"/>
              <a:t>patchy mobile network is part of every day, </a:t>
            </a:r>
            <a:r>
              <a:rPr lang="en-US" sz="2400" dirty="0" smtClean="0"/>
              <a:t>_____ </a:t>
            </a:r>
            <a:r>
              <a:rPr lang="en-US" sz="2400" dirty="0"/>
              <a:t>lockdown had brought its own set of complications. Rations shops were refusing to hand out essentials to the villagers unless provided with </a:t>
            </a:r>
            <a:r>
              <a:rPr lang="en-US" sz="2400" dirty="0" smtClean="0"/>
              <a:t>_____ </a:t>
            </a:r>
            <a:r>
              <a:rPr lang="en-US" sz="2400" dirty="0"/>
              <a:t>one-time password or </a:t>
            </a:r>
            <a:r>
              <a:rPr lang="en-US" sz="2400" dirty="0" smtClean="0"/>
              <a:t>____ </a:t>
            </a:r>
            <a:r>
              <a:rPr lang="en-US" sz="2400" dirty="0"/>
              <a:t>OTP. According to the rules, </a:t>
            </a:r>
            <a:r>
              <a:rPr lang="en-US" sz="2400" dirty="0" smtClean="0"/>
              <a:t>____ration </a:t>
            </a:r>
            <a:r>
              <a:rPr lang="en-US" sz="2400" dirty="0"/>
              <a:t>card holder receives an OTP, which he/she has to show to avail </a:t>
            </a:r>
            <a:r>
              <a:rPr lang="en-US" sz="2400" dirty="0" smtClean="0"/>
              <a:t>____ </a:t>
            </a:r>
            <a:r>
              <a:rPr lang="en-US" sz="2400" dirty="0"/>
              <a:t>ration. Unfortunately, for the villagers, no network meant no OTP — and that meant no ration.</a:t>
            </a:r>
            <a:endParaRPr lang="en-US" sz="2400" dirty="0" smtClean="0"/>
          </a:p>
          <a:p>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839200" cy="4524315"/>
          </a:xfrm>
          <a:prstGeom prst="rect">
            <a:avLst/>
          </a:prstGeom>
        </p:spPr>
        <p:txBody>
          <a:bodyPr wrap="square">
            <a:spAutoFit/>
          </a:bodyPr>
          <a:lstStyle/>
          <a:p>
            <a:r>
              <a:rPr lang="en-US" sz="2400" dirty="0" smtClean="0"/>
              <a:t>BENGALURU</a:t>
            </a:r>
            <a:r>
              <a:rPr lang="en-US" sz="2400" u="sng" dirty="0" smtClean="0"/>
              <a:t>: A </a:t>
            </a:r>
            <a:r>
              <a:rPr lang="en-US" sz="2400" dirty="0"/>
              <a:t>few days into </a:t>
            </a:r>
            <a:r>
              <a:rPr lang="en-US" sz="2400" u="sng" dirty="0"/>
              <a:t>the</a:t>
            </a:r>
            <a:r>
              <a:rPr lang="en-US" sz="2400" dirty="0"/>
              <a:t> nationwide lockdown, </a:t>
            </a:r>
            <a:r>
              <a:rPr lang="en-US" sz="2400" u="sng" dirty="0"/>
              <a:t>the</a:t>
            </a:r>
            <a:r>
              <a:rPr lang="en-US" sz="2400" dirty="0"/>
              <a:t> villagers of </a:t>
            </a:r>
            <a:r>
              <a:rPr lang="en-US" sz="2400" dirty="0" err="1"/>
              <a:t>Agumbe</a:t>
            </a:r>
            <a:r>
              <a:rPr lang="en-US" sz="2400" dirty="0"/>
              <a:t> </a:t>
            </a:r>
            <a:r>
              <a:rPr lang="en-US" sz="2400" dirty="0" err="1"/>
              <a:t>Panchayat</a:t>
            </a:r>
            <a:r>
              <a:rPr lang="en-US" sz="2400" dirty="0"/>
              <a:t> in </a:t>
            </a:r>
            <a:r>
              <a:rPr lang="en-US" sz="2400" dirty="0" err="1"/>
              <a:t>Theerthahalli</a:t>
            </a:r>
            <a:r>
              <a:rPr lang="en-US" sz="2400" dirty="0"/>
              <a:t> </a:t>
            </a:r>
            <a:r>
              <a:rPr lang="en-US" sz="2400" dirty="0" err="1"/>
              <a:t>Taluk</a:t>
            </a:r>
            <a:r>
              <a:rPr lang="en-US" sz="2400" dirty="0"/>
              <a:t> of Karnataka’s </a:t>
            </a:r>
            <a:r>
              <a:rPr lang="en-US" sz="2400" dirty="0" err="1"/>
              <a:t>Shimoga</a:t>
            </a:r>
            <a:r>
              <a:rPr lang="en-US" sz="2400" dirty="0"/>
              <a:t> district, found themselves in a fix. While in their part of the world, </a:t>
            </a:r>
            <a:r>
              <a:rPr lang="en-US" sz="2400" dirty="0" smtClean="0"/>
              <a:t> </a:t>
            </a:r>
            <a:r>
              <a:rPr lang="en-US" sz="2400" u="sng" dirty="0" smtClean="0"/>
              <a:t>   a   </a:t>
            </a:r>
            <a:r>
              <a:rPr lang="en-US" sz="2400" dirty="0" smtClean="0"/>
              <a:t>patchy </a:t>
            </a:r>
            <a:r>
              <a:rPr lang="en-US" sz="2400" dirty="0"/>
              <a:t>mobile network is part of every day, </a:t>
            </a:r>
            <a:r>
              <a:rPr lang="en-US" sz="2400" u="sng" dirty="0"/>
              <a:t>the</a:t>
            </a:r>
            <a:r>
              <a:rPr lang="en-US" sz="2400" dirty="0"/>
              <a:t> lockdown had brought its own set of complications. Rations shops were refusing to hand out essentials to the villagers unless provided </a:t>
            </a:r>
            <a:r>
              <a:rPr lang="en-US" sz="2400" dirty="0" smtClean="0"/>
              <a:t>with </a:t>
            </a:r>
            <a:r>
              <a:rPr lang="en-US" sz="2400" u="sng" dirty="0" smtClean="0"/>
              <a:t>a </a:t>
            </a:r>
            <a:r>
              <a:rPr lang="en-US" sz="2400" dirty="0" smtClean="0"/>
              <a:t>         </a:t>
            </a:r>
            <a:r>
              <a:rPr lang="en-US" sz="2400" u="sng" dirty="0" smtClean="0"/>
              <a:t>       </a:t>
            </a:r>
            <a:r>
              <a:rPr lang="en-US" sz="2400" dirty="0"/>
              <a:t>one-time password or </a:t>
            </a:r>
            <a:r>
              <a:rPr lang="en-US" sz="2400" u="sng" dirty="0"/>
              <a:t>an</a:t>
            </a:r>
            <a:r>
              <a:rPr lang="en-US" sz="2400" dirty="0"/>
              <a:t> OTP. According to the rules</a:t>
            </a:r>
            <a:r>
              <a:rPr lang="en-US" sz="2400" u="sng" dirty="0"/>
              <a:t>, a </a:t>
            </a:r>
            <a:r>
              <a:rPr lang="en-US" sz="2400" dirty="0"/>
              <a:t>ration card holder receives an OTP, which he/she has to show to avail </a:t>
            </a:r>
            <a:r>
              <a:rPr lang="en-US" sz="2400" u="sng" dirty="0"/>
              <a:t>the </a:t>
            </a:r>
            <a:r>
              <a:rPr lang="en-US" sz="2400" dirty="0"/>
              <a:t>ration. Unfortunately, for the villagers, no network meant no OTP — and that meant no ration.</a:t>
            </a:r>
            <a:endParaRPr lang="en-US" sz="2400" dirty="0" smtClean="0"/>
          </a:p>
          <a:p>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66843"/>
            <a:ext cx="8610600" cy="4154984"/>
          </a:xfrm>
          <a:prstGeom prst="rect">
            <a:avLst/>
          </a:prstGeom>
        </p:spPr>
        <p:txBody>
          <a:bodyPr wrap="square">
            <a:spAutoFit/>
          </a:bodyPr>
          <a:lstStyle/>
          <a:p>
            <a:r>
              <a:rPr lang="en-US" sz="2400" dirty="0"/>
              <a:t>Ever since </a:t>
            </a:r>
            <a:r>
              <a:rPr lang="en-US" sz="2400" dirty="0" smtClean="0"/>
              <a:t>______ </a:t>
            </a:r>
            <a:r>
              <a:rPr lang="en-US" sz="2400" dirty="0"/>
              <a:t>country imposed </a:t>
            </a:r>
            <a:r>
              <a:rPr lang="en-US" sz="2400" dirty="0" smtClean="0"/>
              <a:t>_____ </a:t>
            </a:r>
            <a:r>
              <a:rPr lang="en-US" sz="2400" dirty="0"/>
              <a:t>lockdown to break </a:t>
            </a:r>
            <a:r>
              <a:rPr lang="en-US" sz="2400" dirty="0" smtClean="0"/>
              <a:t>______ </a:t>
            </a:r>
            <a:r>
              <a:rPr lang="en-US" sz="2400" dirty="0"/>
              <a:t>transmission of </a:t>
            </a:r>
            <a:r>
              <a:rPr lang="en-US" sz="2400" dirty="0" err="1"/>
              <a:t>coronavirus</a:t>
            </a:r>
            <a:r>
              <a:rPr lang="en-US" sz="2400" dirty="0"/>
              <a:t>, government agencies have been trying hard to </a:t>
            </a:r>
            <a:r>
              <a:rPr lang="en-US" sz="2400" dirty="0" err="1"/>
              <a:t>sensitise</a:t>
            </a:r>
            <a:r>
              <a:rPr lang="en-US" sz="2400" dirty="0"/>
              <a:t> people about </a:t>
            </a:r>
            <a:r>
              <a:rPr lang="en-US" sz="2400" dirty="0" smtClean="0"/>
              <a:t>______ </a:t>
            </a:r>
            <a:r>
              <a:rPr lang="en-US" sz="2400" dirty="0"/>
              <a:t>importance of social distancing and staying at home. </a:t>
            </a:r>
            <a:r>
              <a:rPr lang="en-US" sz="2400" dirty="0" err="1"/>
              <a:t>Tiruppur</a:t>
            </a:r>
            <a:r>
              <a:rPr lang="en-US" sz="2400" dirty="0"/>
              <a:t> Collector Dr K </a:t>
            </a:r>
            <a:r>
              <a:rPr lang="en-US" sz="2400" dirty="0" err="1"/>
              <a:t>Vijayakarthikeyan</a:t>
            </a:r>
            <a:r>
              <a:rPr lang="en-US" sz="2400" dirty="0"/>
              <a:t> seems to be ahead of the curve in sending across this message to the people of his district. Using social media and implementing innovative ideas on the ground, he has been creating awareness about </a:t>
            </a:r>
            <a:r>
              <a:rPr lang="en-US" sz="2400" dirty="0" smtClean="0"/>
              <a:t>_____ </a:t>
            </a:r>
            <a:r>
              <a:rPr lang="en-US" sz="2400" dirty="0"/>
              <a:t>pandemic in the most effective way. </a:t>
            </a:r>
            <a:r>
              <a:rPr lang="en-US" sz="2400" dirty="0" smtClean="0"/>
              <a:t>_____disinfection </a:t>
            </a:r>
            <a:r>
              <a:rPr lang="en-US" sz="2400" dirty="0"/>
              <a:t>tunnel, </a:t>
            </a:r>
            <a:r>
              <a:rPr lang="en-US" sz="2400" dirty="0" smtClean="0"/>
              <a:t>______ </a:t>
            </a:r>
            <a:r>
              <a:rPr lang="en-US" sz="2400" dirty="0" err="1"/>
              <a:t>WhatsApp</a:t>
            </a:r>
            <a:r>
              <a:rPr lang="en-US" sz="2400" dirty="0"/>
              <a:t> group to bust fake news and social media challenges are some of </a:t>
            </a:r>
            <a:r>
              <a:rPr lang="en-US" sz="2400" dirty="0" smtClean="0"/>
              <a:t>______ </a:t>
            </a:r>
            <a:r>
              <a:rPr lang="en-US" sz="2400" dirty="0"/>
              <a:t>initiatives </a:t>
            </a:r>
            <a:r>
              <a:rPr lang="en-US" sz="2400" dirty="0" err="1"/>
              <a:t>Vijayakarthikeyan</a:t>
            </a:r>
            <a:r>
              <a:rPr lang="en-US" sz="2400" dirty="0"/>
              <a:t> has undertaken to fight Covid-19 in </a:t>
            </a:r>
            <a:r>
              <a:rPr lang="en-US" sz="2400" dirty="0" err="1"/>
              <a:t>Tiruppur</a:t>
            </a:r>
            <a:r>
              <a:rPr lang="en-US" sz="2400"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66843"/>
            <a:ext cx="8305800" cy="4154984"/>
          </a:xfrm>
          <a:prstGeom prst="rect">
            <a:avLst/>
          </a:prstGeom>
        </p:spPr>
        <p:txBody>
          <a:bodyPr wrap="square">
            <a:spAutoFit/>
          </a:bodyPr>
          <a:lstStyle/>
          <a:p>
            <a:r>
              <a:rPr lang="en-US" sz="2400" dirty="0"/>
              <a:t>Ever since</a:t>
            </a:r>
            <a:r>
              <a:rPr lang="en-US" sz="2400" u="sng" dirty="0"/>
              <a:t> the </a:t>
            </a:r>
            <a:r>
              <a:rPr lang="en-US" sz="2400" dirty="0"/>
              <a:t>country </a:t>
            </a:r>
            <a:r>
              <a:rPr lang="en-US" sz="2400" dirty="0" smtClean="0"/>
              <a:t>imposed    </a:t>
            </a:r>
            <a:r>
              <a:rPr lang="en-US" sz="2400" u="sng" dirty="0" smtClean="0"/>
              <a:t>a   </a:t>
            </a:r>
            <a:r>
              <a:rPr lang="en-US" sz="2400" dirty="0" smtClean="0"/>
              <a:t> </a:t>
            </a:r>
            <a:r>
              <a:rPr lang="en-US" sz="2400" dirty="0"/>
              <a:t>lockdown to break </a:t>
            </a:r>
            <a:r>
              <a:rPr lang="en-US" sz="2400" u="sng" dirty="0"/>
              <a:t>the </a:t>
            </a:r>
            <a:r>
              <a:rPr lang="en-US" sz="2400" dirty="0"/>
              <a:t>transmission of </a:t>
            </a:r>
            <a:r>
              <a:rPr lang="en-US" sz="2400" dirty="0" err="1"/>
              <a:t>coronavirus</a:t>
            </a:r>
            <a:r>
              <a:rPr lang="en-US" sz="2400" dirty="0"/>
              <a:t>, government agencies have been trying hard to </a:t>
            </a:r>
            <a:r>
              <a:rPr lang="en-US" sz="2400" dirty="0" err="1"/>
              <a:t>sensitise</a:t>
            </a:r>
            <a:r>
              <a:rPr lang="en-US" sz="2400" dirty="0"/>
              <a:t> people about </a:t>
            </a:r>
            <a:r>
              <a:rPr lang="en-US" sz="2400" u="sng" dirty="0"/>
              <a:t>the</a:t>
            </a:r>
            <a:r>
              <a:rPr lang="en-US" sz="2400" dirty="0"/>
              <a:t> importance of social distancing and staying at home. </a:t>
            </a:r>
            <a:r>
              <a:rPr lang="en-US" sz="2400" dirty="0" err="1"/>
              <a:t>Tiruppur</a:t>
            </a:r>
            <a:r>
              <a:rPr lang="en-US" sz="2400" dirty="0"/>
              <a:t> Collector Dr K </a:t>
            </a:r>
            <a:r>
              <a:rPr lang="en-US" sz="2400" dirty="0" err="1"/>
              <a:t>Vijayakarthikeyan</a:t>
            </a:r>
            <a:r>
              <a:rPr lang="en-US" sz="2400" dirty="0"/>
              <a:t> seems to be ahead of the curve in sending across this message to the people of his district. Using social media and implementing innovative ideas on the ground, he has been creating awareness about </a:t>
            </a:r>
            <a:r>
              <a:rPr lang="en-US" sz="2400" u="sng" dirty="0"/>
              <a:t>the</a:t>
            </a:r>
            <a:r>
              <a:rPr lang="en-US" sz="2400" dirty="0"/>
              <a:t> pandemic in the most effective way. </a:t>
            </a:r>
            <a:r>
              <a:rPr lang="en-US" sz="2400" u="sng" dirty="0"/>
              <a:t>A </a:t>
            </a:r>
            <a:r>
              <a:rPr lang="en-US" sz="2400" dirty="0"/>
              <a:t>disinfection tunnel, </a:t>
            </a:r>
            <a:r>
              <a:rPr lang="en-US" sz="2400" u="sng" dirty="0"/>
              <a:t>a </a:t>
            </a:r>
            <a:r>
              <a:rPr lang="en-US" sz="2400" dirty="0" err="1"/>
              <a:t>WhatsApp</a:t>
            </a:r>
            <a:r>
              <a:rPr lang="en-US" sz="2400" dirty="0"/>
              <a:t> group to bust fake news and social media challenges are some of </a:t>
            </a:r>
            <a:r>
              <a:rPr lang="en-US" sz="2400" u="sng" dirty="0"/>
              <a:t>the</a:t>
            </a:r>
            <a:r>
              <a:rPr lang="en-US" sz="2400" dirty="0"/>
              <a:t> initiatives </a:t>
            </a:r>
            <a:r>
              <a:rPr lang="en-US" sz="2400" dirty="0" err="1"/>
              <a:t>Vijayakarthikeyan</a:t>
            </a:r>
            <a:r>
              <a:rPr lang="en-US" sz="2400" dirty="0"/>
              <a:t> has undertaken to fight Covid-19 in </a:t>
            </a:r>
            <a:r>
              <a:rPr lang="en-US" sz="2400" dirty="0" err="1"/>
              <a:t>Tiruppur</a:t>
            </a:r>
            <a:r>
              <a:rPr lang="en-US" sz="2400"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Articles are referred to as definite or </a:t>
            </a:r>
            <a:r>
              <a:rPr lang="en-US" dirty="0" smtClean="0"/>
              <a:t>indefinite.</a:t>
            </a:r>
            <a:endParaRPr lang="en-US" dirty="0" smtClean="0"/>
          </a:p>
          <a:p>
            <a:r>
              <a:rPr lang="en-US" dirty="0" smtClean="0"/>
              <a:t>When we introduce someone or something ,we generally precede the noun with the article a or an</a:t>
            </a:r>
            <a:r>
              <a:rPr lang="en-US" dirty="0" smtClean="0"/>
              <a:t>.(Indefinite)</a:t>
            </a:r>
            <a:endParaRPr lang="en-US" dirty="0" smtClean="0"/>
          </a:p>
          <a:p>
            <a:r>
              <a:rPr lang="en-US" dirty="0" smtClean="0"/>
              <a:t>When the object has been introduced ,we  use the article “the” </a:t>
            </a:r>
            <a:r>
              <a:rPr lang="en-US" dirty="0" smtClean="0"/>
              <a:t>for further </a:t>
            </a:r>
            <a:r>
              <a:rPr lang="en-US" dirty="0" smtClean="0"/>
              <a:t>referring to it</a:t>
            </a:r>
            <a:r>
              <a:rPr lang="en-US" dirty="0" smtClean="0"/>
              <a:t>.(Definite)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r>
              <a:rPr lang="en-US" sz="6600" dirty="0" smtClean="0">
                <a:latin typeface="Aharoni" pitchFamily="2" charset="-79"/>
                <a:cs typeface="Aharoni" pitchFamily="2" charset="-79"/>
              </a:rPr>
              <a:t>        Thank You</a:t>
            </a:r>
            <a:endParaRPr lang="en-US" sz="66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Important points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it must be clear that articles are used before nouns.</a:t>
            </a:r>
          </a:p>
          <a:p>
            <a:r>
              <a:rPr lang="en-US" dirty="0" smtClean="0"/>
              <a:t>Articles are also referred to as adjectives because they talk of something about the noun.</a:t>
            </a:r>
          </a:p>
          <a:p>
            <a:r>
              <a:rPr lang="en-US" dirty="0" smtClean="0"/>
              <a:t>We use a/an before a singular noun when it is not specific  or indefinite</a:t>
            </a:r>
          </a:p>
          <a:p>
            <a:r>
              <a:rPr lang="en-US" dirty="0" smtClean="0"/>
              <a:t>We use “The” before a singular noun when we refer to some specific or definite thing</a:t>
            </a:r>
          </a:p>
          <a:p>
            <a:r>
              <a:rPr lang="en-US" dirty="0" smtClean="0"/>
              <a:t>“The” is the most widely used word in the English language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dirty="0" smtClean="0"/>
              <a:t/>
            </a:r>
            <a:br>
              <a:rPr lang="en-US" dirty="0" smtClean="0"/>
            </a:br>
            <a:endParaRPr lang="en-US" dirty="0"/>
          </a:p>
        </p:txBody>
      </p:sp>
      <p:sp>
        <p:nvSpPr>
          <p:cNvPr id="4" name="Rectangle 3"/>
          <p:cNvSpPr/>
          <p:nvPr/>
        </p:nvSpPr>
        <p:spPr>
          <a:xfrm>
            <a:off x="533400" y="381000"/>
            <a:ext cx="8382000" cy="5632311"/>
          </a:xfrm>
          <a:prstGeom prst="rect">
            <a:avLst/>
          </a:prstGeom>
        </p:spPr>
        <p:txBody>
          <a:bodyPr wrap="square">
            <a:spAutoFit/>
          </a:bodyPr>
          <a:lstStyle/>
          <a:p>
            <a:endParaRPr lang="en-US" u="sng" dirty="0" smtClean="0"/>
          </a:p>
          <a:p>
            <a:r>
              <a:rPr lang="en-US" u="sng" dirty="0" smtClean="0"/>
              <a:t>Lets understand this with the help of an example</a:t>
            </a:r>
          </a:p>
          <a:p>
            <a:endParaRPr lang="en-US" u="sng" dirty="0" smtClean="0"/>
          </a:p>
          <a:p>
            <a:r>
              <a:rPr lang="en-US" u="sng" dirty="0" smtClean="0"/>
              <a:t>A son </a:t>
            </a:r>
            <a:r>
              <a:rPr lang="en-US" dirty="0" smtClean="0"/>
              <a:t>took </a:t>
            </a:r>
            <a:r>
              <a:rPr lang="en-US" dirty="0"/>
              <a:t>his old father to </a:t>
            </a:r>
            <a:r>
              <a:rPr lang="en-US" u="sng" dirty="0"/>
              <a:t>a restaurant </a:t>
            </a:r>
            <a:r>
              <a:rPr lang="en-US" dirty="0"/>
              <a:t>for an evening dinner. Father being very old and weak, while eating, dropped food on  his shirt and trousers. Others diners watched him in disgust while his son was calm</a:t>
            </a:r>
            <a:r>
              <a:rPr lang="en-US" dirty="0" smtClean="0"/>
              <a:t>.</a:t>
            </a:r>
          </a:p>
          <a:p>
            <a:endParaRPr lang="en-US" dirty="0" smtClean="0"/>
          </a:p>
          <a:p>
            <a:r>
              <a:rPr lang="en-US" dirty="0"/>
              <a:t>After he finished eating,  his son who was not at all embarrassed, quietly took him  to the wash room, wiped the food particles, removed the stains, combed his hair and fitted  his spectacles firmly.  When they came out,  </a:t>
            </a:r>
            <a:r>
              <a:rPr lang="en-US" u="sng" dirty="0"/>
              <a:t>the entire restaurant </a:t>
            </a:r>
            <a:r>
              <a:rPr lang="en-US" dirty="0"/>
              <a:t>was watching them in dead silence, not able to grasp how someone could embarrass themselves publicly like that</a:t>
            </a:r>
            <a:r>
              <a:rPr lang="en-US" dirty="0" smtClean="0"/>
              <a:t>.</a:t>
            </a:r>
          </a:p>
          <a:p>
            <a:endParaRPr lang="en-US" dirty="0" smtClean="0"/>
          </a:p>
          <a:p>
            <a:r>
              <a:rPr lang="en-US" u="sng" dirty="0"/>
              <a:t>The son </a:t>
            </a:r>
            <a:r>
              <a:rPr lang="en-US" dirty="0"/>
              <a:t>settled the bill and started walking out with his father</a:t>
            </a:r>
            <a:r>
              <a:rPr lang="en-US" dirty="0" smtClean="0"/>
              <a:t>.</a:t>
            </a:r>
          </a:p>
          <a:p>
            <a:r>
              <a:rPr lang="en-US" dirty="0" smtClean="0"/>
              <a:t>At that time, </a:t>
            </a:r>
            <a:r>
              <a:rPr lang="en-US" u="sng" dirty="0" smtClean="0"/>
              <a:t>an  old man </a:t>
            </a:r>
            <a:r>
              <a:rPr lang="en-US" dirty="0" smtClean="0"/>
              <a:t>amongst the diners called out to the son and asked him, “Don’t you think you have left something behind?”.</a:t>
            </a:r>
          </a:p>
          <a:p>
            <a:r>
              <a:rPr lang="en-US" dirty="0" smtClean="0"/>
              <a:t>The son replied, “No sir, I haven’t”.</a:t>
            </a:r>
          </a:p>
          <a:p>
            <a:r>
              <a:rPr lang="en-US" u="sng" dirty="0" smtClean="0"/>
              <a:t>The old man</a:t>
            </a:r>
            <a:r>
              <a:rPr lang="en-US" dirty="0" smtClean="0"/>
              <a:t> retorted, “Yes, you have! You left a lesson for every son and hope for every father“.</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Usage of the article “A”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already  mentioned we use “a” when we introduce something.</a:t>
            </a:r>
          </a:p>
          <a:p>
            <a:r>
              <a:rPr lang="en-US" dirty="0" smtClean="0"/>
              <a:t>Use </a:t>
            </a:r>
            <a:r>
              <a:rPr lang="en-US" i="1" dirty="0" smtClean="0"/>
              <a:t>a</a:t>
            </a:r>
            <a:r>
              <a:rPr lang="en-US" dirty="0" smtClean="0"/>
              <a:t> with names of jobs.</a:t>
            </a:r>
          </a:p>
          <a:p>
            <a:pPr>
              <a:buNone/>
            </a:pPr>
            <a:r>
              <a:rPr lang="en-US" b="1" dirty="0" smtClean="0"/>
              <a:t>Example</a:t>
            </a:r>
          </a:p>
          <a:p>
            <a:pPr>
              <a:buNone/>
            </a:pPr>
            <a:r>
              <a:rPr lang="en-US" dirty="0" smtClean="0"/>
              <a:t>John is </a:t>
            </a:r>
            <a:r>
              <a:rPr lang="en-US" b="1" dirty="0" smtClean="0"/>
              <a:t>a doctor</a:t>
            </a:r>
            <a:r>
              <a:rPr lang="en-US" dirty="0" smtClean="0"/>
              <a:t>.</a:t>
            </a:r>
          </a:p>
          <a:p>
            <a:pPr>
              <a:buNone/>
            </a:pPr>
            <a:endParaRPr lang="en-US" dirty="0" smtClean="0"/>
          </a:p>
          <a:p>
            <a:r>
              <a:rPr lang="en-US" dirty="0" smtClean="0"/>
              <a:t>Use </a:t>
            </a:r>
            <a:r>
              <a:rPr lang="en-US" i="1" dirty="0" smtClean="0"/>
              <a:t>a</a:t>
            </a:r>
            <a:r>
              <a:rPr lang="en-US" dirty="0" smtClean="0"/>
              <a:t> with nationalities and religions in the singular.</a:t>
            </a:r>
          </a:p>
          <a:p>
            <a:pPr>
              <a:buNone/>
            </a:pPr>
            <a:r>
              <a:rPr lang="en-US" b="1" dirty="0" smtClean="0"/>
              <a:t>Example</a:t>
            </a:r>
            <a:endParaRPr lang="en-US" dirty="0" smtClean="0"/>
          </a:p>
          <a:p>
            <a:pPr>
              <a:buNone/>
            </a:pPr>
            <a:r>
              <a:rPr lang="en-US" dirty="0" smtClean="0"/>
              <a:t>Kate is </a:t>
            </a:r>
            <a:r>
              <a:rPr lang="en-US" b="1" dirty="0" smtClean="0"/>
              <a:t>a Catholic</a:t>
            </a:r>
            <a:r>
              <a:rPr lang="en-US" dirty="0" smtClean="0"/>
              <a:t>.</a:t>
            </a:r>
          </a:p>
          <a:p>
            <a:r>
              <a:rPr lang="en-US" dirty="0" smtClean="0"/>
              <a:t>Use </a:t>
            </a:r>
            <a:r>
              <a:rPr lang="en-US" i="1" dirty="0" smtClean="0"/>
              <a:t>a</a:t>
            </a:r>
            <a:r>
              <a:rPr lang="en-US" dirty="0" smtClean="0"/>
              <a:t> with the names of days of the week when not referring to any particular day.</a:t>
            </a:r>
          </a:p>
          <a:p>
            <a:pPr>
              <a:buNone/>
            </a:pPr>
            <a:r>
              <a:rPr lang="en-US" b="1" dirty="0" smtClean="0"/>
              <a:t>Examples</a:t>
            </a:r>
          </a:p>
          <a:p>
            <a:pPr>
              <a:buNone/>
            </a:pPr>
            <a:r>
              <a:rPr lang="en-US" dirty="0" smtClean="0"/>
              <a:t>1.I was born on </a:t>
            </a:r>
            <a:r>
              <a:rPr lang="en-US" b="1" dirty="0" smtClean="0"/>
              <a:t>a Thursday</a:t>
            </a:r>
            <a:r>
              <a:rPr lang="en-US" dirty="0" smtClean="0"/>
              <a:t>.</a:t>
            </a:r>
          </a:p>
          <a:p>
            <a:pPr>
              <a:buNone/>
            </a:pPr>
            <a:r>
              <a:rPr lang="en-US" dirty="0" smtClean="0"/>
              <a:t>2.Could I come over on </a:t>
            </a:r>
            <a:r>
              <a:rPr lang="en-US" b="1" dirty="0" smtClean="0"/>
              <a:t>a Saturday</a:t>
            </a:r>
            <a:r>
              <a:rPr lang="en-US" dirty="0" smtClean="0"/>
              <a:t> sometime?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Some other uses of article “A”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Use </a:t>
            </a:r>
            <a:r>
              <a:rPr lang="en-US" i="1" dirty="0" smtClean="0"/>
              <a:t>a</a:t>
            </a:r>
            <a:r>
              <a:rPr lang="en-US" dirty="0" smtClean="0"/>
              <a:t> to refer to an example of something.</a:t>
            </a:r>
          </a:p>
          <a:p>
            <a:pPr>
              <a:buNone/>
            </a:pPr>
            <a:r>
              <a:rPr lang="en-US" b="1" dirty="0" smtClean="0"/>
              <a:t>Examples</a:t>
            </a:r>
          </a:p>
          <a:p>
            <a:pPr>
              <a:buNone/>
            </a:pPr>
            <a:r>
              <a:rPr lang="en-US" dirty="0" smtClean="0"/>
              <a:t>1.The mouse had </a:t>
            </a:r>
            <a:r>
              <a:rPr lang="en-US" b="1" dirty="0" smtClean="0"/>
              <a:t>a tiny nose</a:t>
            </a:r>
            <a:r>
              <a:rPr lang="en-US" dirty="0" smtClean="0"/>
              <a:t> .</a:t>
            </a:r>
          </a:p>
          <a:p>
            <a:pPr>
              <a:buNone/>
            </a:pPr>
            <a:r>
              <a:rPr lang="en-US" dirty="0" smtClean="0"/>
              <a:t>2.The elephant had </a:t>
            </a:r>
            <a:r>
              <a:rPr lang="en-US" b="1" dirty="0" smtClean="0"/>
              <a:t>a long trunk</a:t>
            </a:r>
            <a:r>
              <a:rPr lang="en-US" dirty="0" smtClean="0"/>
              <a:t> .</a:t>
            </a:r>
          </a:p>
          <a:p>
            <a:pPr>
              <a:buNone/>
            </a:pPr>
            <a:r>
              <a:rPr lang="en-US" dirty="0" smtClean="0"/>
              <a:t>3.It was </a:t>
            </a:r>
            <a:r>
              <a:rPr lang="en-US" b="1" dirty="0" smtClean="0"/>
              <a:t>a very strange car</a:t>
            </a:r>
            <a:r>
              <a:rPr lang="en-US" dirty="0" smtClean="0"/>
              <a:t> .</a:t>
            </a:r>
          </a:p>
          <a:p>
            <a:r>
              <a:rPr lang="en-US" dirty="0" smtClean="0"/>
              <a:t>Use </a:t>
            </a:r>
            <a:r>
              <a:rPr lang="en-US" i="1" dirty="0" smtClean="0"/>
              <a:t>a</a:t>
            </a:r>
            <a:r>
              <a:rPr lang="en-US" dirty="0" smtClean="0"/>
              <a:t> with singular nouns after the words 'what' and 'such'.</a:t>
            </a:r>
          </a:p>
          <a:p>
            <a:pPr>
              <a:buNone/>
            </a:pPr>
            <a:r>
              <a:rPr lang="en-US" b="1" dirty="0" smtClean="0"/>
              <a:t>Examples</a:t>
            </a:r>
          </a:p>
          <a:p>
            <a:pPr>
              <a:buNone/>
            </a:pPr>
            <a:r>
              <a:rPr lang="en-US" dirty="0" smtClean="0"/>
              <a:t>1.What </a:t>
            </a:r>
            <a:r>
              <a:rPr lang="en-US" b="1" dirty="0" smtClean="0"/>
              <a:t>a shame</a:t>
            </a:r>
            <a:r>
              <a:rPr lang="en-US" dirty="0" smtClean="0"/>
              <a:t>!</a:t>
            </a:r>
          </a:p>
          <a:p>
            <a:pPr>
              <a:buNone/>
            </a:pPr>
            <a:r>
              <a:rPr lang="en-US" dirty="0" smtClean="0"/>
              <a:t>2.She's such </a:t>
            </a:r>
            <a:r>
              <a:rPr lang="en-US" b="1" dirty="0" smtClean="0"/>
              <a:t>a beautiful girl</a:t>
            </a:r>
            <a:r>
              <a:rPr lang="en-US" dirty="0" smtClean="0"/>
              <a:t>.</a:t>
            </a:r>
          </a:p>
          <a:p>
            <a:pPr>
              <a:buNone/>
            </a:pPr>
            <a:r>
              <a:rPr lang="en-US" dirty="0" smtClean="0"/>
              <a:t>3.What </a:t>
            </a:r>
            <a:r>
              <a:rPr lang="en-US" b="1" dirty="0" smtClean="0"/>
              <a:t>a lovely day</a:t>
            </a:r>
            <a:r>
              <a:rPr lang="en-US" dirty="0" smtClean="0"/>
              <a:t>!</a:t>
            </a:r>
          </a:p>
          <a:p>
            <a:r>
              <a:rPr lang="en-US" dirty="0" smtClean="0"/>
              <a:t>Use </a:t>
            </a:r>
            <a:r>
              <a:rPr lang="en-US" i="1" dirty="0" smtClean="0"/>
              <a:t>a</a:t>
            </a:r>
            <a:r>
              <a:rPr lang="en-US" dirty="0" smtClean="0"/>
              <a:t> meaning 'one', referring to a single object or person, or a single unit of measure.</a:t>
            </a:r>
          </a:p>
          <a:p>
            <a:pPr>
              <a:buNone/>
            </a:pPr>
            <a:r>
              <a:rPr lang="en-US" dirty="0" smtClean="0"/>
              <a:t>Example</a:t>
            </a:r>
            <a:endParaRPr lang="en-US" dirty="0" smtClean="0"/>
          </a:p>
          <a:p>
            <a:pPr>
              <a:buNone/>
            </a:pPr>
            <a:r>
              <a:rPr lang="en-US" dirty="0" smtClean="0"/>
              <a:t>1</a:t>
            </a:r>
            <a:r>
              <a:rPr lang="en-US" dirty="0" smtClean="0"/>
              <a:t>.I </a:t>
            </a:r>
            <a:r>
              <a:rPr lang="en-US" dirty="0" smtClean="0"/>
              <a:t>can think of </a:t>
            </a:r>
            <a:r>
              <a:rPr lang="en-US" b="1" dirty="0" smtClean="0"/>
              <a:t>a hundred reasons</a:t>
            </a:r>
            <a:r>
              <a:rPr lang="en-US" dirty="0" smtClean="0"/>
              <a:t> not to come.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Differentiating between  a/an</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2000" dirty="0" smtClean="0"/>
              <a:t>While differentiating between the use of “A” and “An”, remember that “An” is used before a vowel sound.</a:t>
            </a:r>
          </a:p>
          <a:p>
            <a:pPr>
              <a:buNone/>
            </a:pPr>
            <a:r>
              <a:rPr lang="en-US" sz="2000" dirty="0" smtClean="0"/>
              <a:t>Remember that there are 5 vowels but we have 20 vowel sounds.</a:t>
            </a:r>
          </a:p>
          <a:p>
            <a:pPr>
              <a:buNone/>
            </a:pPr>
            <a:r>
              <a:rPr lang="en-US" sz="2000" dirty="0" smtClean="0"/>
              <a:t>For example:</a:t>
            </a:r>
          </a:p>
          <a:p>
            <a:pPr>
              <a:buNone/>
            </a:pPr>
            <a:r>
              <a:rPr lang="en-US" sz="2000" dirty="0" smtClean="0"/>
              <a:t>1.There is a university in my hometown.</a:t>
            </a:r>
          </a:p>
          <a:p>
            <a:pPr>
              <a:buNone/>
            </a:pPr>
            <a:r>
              <a:rPr lang="en-US" sz="2000" dirty="0" smtClean="0"/>
              <a:t>Although university starts with a vowel “</a:t>
            </a:r>
            <a:r>
              <a:rPr lang="en-US" sz="2000" dirty="0" err="1" smtClean="0"/>
              <a:t>u”but</a:t>
            </a:r>
            <a:r>
              <a:rPr lang="en-US" sz="2000" dirty="0" smtClean="0"/>
              <a:t>  it is not a vowel sound.</a:t>
            </a:r>
          </a:p>
          <a:p>
            <a:pPr>
              <a:buNone/>
            </a:pPr>
            <a:endParaRPr lang="en-US" sz="1600" dirty="0" smtClean="0"/>
          </a:p>
          <a:p>
            <a:pPr>
              <a:buNone/>
            </a:pPr>
            <a:r>
              <a:rPr lang="en-US" sz="2000" dirty="0" smtClean="0"/>
              <a:t>2.Brutus </a:t>
            </a:r>
            <a:r>
              <a:rPr lang="en-US" sz="2000" dirty="0" smtClean="0"/>
              <a:t>is an </a:t>
            </a:r>
            <a:r>
              <a:rPr lang="en-US" sz="2000" dirty="0" err="1" smtClean="0"/>
              <a:t>honourable</a:t>
            </a:r>
            <a:r>
              <a:rPr lang="en-US" sz="2000" dirty="0" smtClean="0"/>
              <a:t> man.</a:t>
            </a:r>
          </a:p>
          <a:p>
            <a:pPr>
              <a:buNone/>
            </a:pPr>
            <a:r>
              <a:rPr lang="en-US" sz="2000" dirty="0" smtClean="0"/>
              <a:t>Although the word </a:t>
            </a:r>
            <a:r>
              <a:rPr lang="en-US" sz="2000" dirty="0" err="1" smtClean="0"/>
              <a:t>honourable</a:t>
            </a:r>
            <a:r>
              <a:rPr lang="en-US" sz="2000" dirty="0" smtClean="0"/>
              <a:t> starts with a consonant “h”  but the sound is that of a vowel. So we will precede it with “an”.</a:t>
            </a:r>
          </a:p>
          <a:p>
            <a:pPr>
              <a:buNone/>
            </a:pPr>
            <a:endParaRPr lang="en-US" sz="1600" dirty="0" smtClean="0"/>
          </a:p>
          <a:p>
            <a:pPr>
              <a:buNone/>
            </a:pPr>
            <a:r>
              <a:rPr lang="en-US" sz="2000" dirty="0" smtClean="0"/>
              <a:t>3.He lives in a European country.</a:t>
            </a:r>
          </a:p>
          <a:p>
            <a:pPr>
              <a:buNone/>
            </a:pPr>
            <a:r>
              <a:rPr lang="en-US" sz="2000" dirty="0" smtClean="0"/>
              <a:t>The  word “European” starts with E which is a vowel but the sound is a  “u” sound. Therefore it will not be preceded by the article “an”</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the Zero article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Generally </a:t>
            </a:r>
            <a:r>
              <a:rPr lang="en-US" dirty="0" smtClean="0"/>
              <a:t>we </a:t>
            </a:r>
            <a:r>
              <a:rPr lang="en-US" dirty="0" smtClean="0"/>
              <a:t>do not </a:t>
            </a:r>
            <a:r>
              <a:rPr lang="en-US" dirty="0" smtClean="0"/>
              <a:t>use </a:t>
            </a:r>
            <a:r>
              <a:rPr lang="en-US" dirty="0" smtClean="0"/>
              <a:t> any </a:t>
            </a:r>
            <a:r>
              <a:rPr lang="en-US" dirty="0" smtClean="0"/>
              <a:t>article </a:t>
            </a:r>
            <a:r>
              <a:rPr lang="en-US" dirty="0" smtClean="0"/>
              <a:t>before a proper noun.</a:t>
            </a:r>
          </a:p>
          <a:p>
            <a:pPr>
              <a:buNone/>
            </a:pPr>
            <a:r>
              <a:rPr lang="en-US" dirty="0" smtClean="0"/>
              <a:t>For </a:t>
            </a:r>
            <a:r>
              <a:rPr lang="en-US" dirty="0" err="1" smtClean="0"/>
              <a:t>example,we</a:t>
            </a:r>
            <a:r>
              <a:rPr lang="en-US" dirty="0" smtClean="0"/>
              <a:t> do not say The </a:t>
            </a:r>
            <a:r>
              <a:rPr lang="en-US" dirty="0" err="1" smtClean="0"/>
              <a:t>A</a:t>
            </a:r>
            <a:r>
              <a:rPr lang="en-US" dirty="0" err="1" smtClean="0"/>
              <a:t>kshay</a:t>
            </a:r>
            <a:r>
              <a:rPr lang="en-US" dirty="0" smtClean="0"/>
              <a:t> or The LPU</a:t>
            </a:r>
          </a:p>
          <a:p>
            <a:endParaRPr lang="en-US" dirty="0" smtClean="0"/>
          </a:p>
          <a:p>
            <a:r>
              <a:rPr lang="en-US" dirty="0" smtClean="0"/>
              <a:t>W</a:t>
            </a:r>
            <a:r>
              <a:rPr lang="en-US" dirty="0" smtClean="0"/>
              <a:t>e </a:t>
            </a:r>
            <a:r>
              <a:rPr lang="en-US" dirty="0" smtClean="0"/>
              <a:t>don’t use any </a:t>
            </a:r>
            <a:r>
              <a:rPr lang="en-US" dirty="0" smtClean="0"/>
              <a:t>article before </a:t>
            </a:r>
            <a:r>
              <a:rPr lang="en-US" dirty="0" smtClean="0"/>
              <a:t>a material or an abstract noun</a:t>
            </a:r>
          </a:p>
          <a:p>
            <a:pPr>
              <a:buNone/>
            </a:pPr>
            <a:r>
              <a:rPr lang="en-US" dirty="0" smtClean="0"/>
              <a:t>1.Iron forms the crust of  Earth as well as Mars.</a:t>
            </a:r>
          </a:p>
          <a:p>
            <a:pPr>
              <a:buNone/>
            </a:pPr>
            <a:r>
              <a:rPr lang="en-US" dirty="0" smtClean="0"/>
              <a:t>2.Happiness is the ultimate goal of life</a:t>
            </a:r>
          </a:p>
          <a:p>
            <a:r>
              <a:rPr lang="en-US" dirty="0" smtClean="0"/>
              <a:t>No article is used when making generalization with plural countable nouns or Singular uncountable nouns.</a:t>
            </a:r>
          </a:p>
          <a:p>
            <a:pPr>
              <a:buNone/>
            </a:pPr>
            <a:r>
              <a:rPr lang="en-US" dirty="0" smtClean="0"/>
              <a:t>Example:</a:t>
            </a:r>
          </a:p>
          <a:p>
            <a:pPr>
              <a:buNone/>
            </a:pPr>
            <a:r>
              <a:rPr lang="en-US" dirty="0" smtClean="0"/>
              <a:t>Books are man’s best friends.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dirty="0" smtClean="0"/>
              <a:t>Usage of the article “The”                        </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“The” is used for referring to a specific object.</a:t>
            </a:r>
          </a:p>
          <a:p>
            <a:pPr>
              <a:buNone/>
            </a:pPr>
            <a:r>
              <a:rPr lang="en-US" dirty="0" err="1" smtClean="0"/>
              <a:t>Example:Give</a:t>
            </a:r>
            <a:r>
              <a:rPr lang="en-US" dirty="0" smtClean="0"/>
              <a:t> me the pencil that I gave you yesterday.</a:t>
            </a:r>
          </a:p>
          <a:p>
            <a:pPr>
              <a:buNone/>
            </a:pPr>
            <a:endParaRPr lang="en-US" dirty="0" smtClean="0"/>
          </a:p>
          <a:p>
            <a:r>
              <a:rPr lang="en-US" dirty="0" smtClean="0"/>
              <a:t>Generally we do not use any article before a proper noun ,for example we do not say The </a:t>
            </a:r>
            <a:r>
              <a:rPr lang="en-US" dirty="0" err="1" smtClean="0"/>
              <a:t>Sachin</a:t>
            </a:r>
            <a:r>
              <a:rPr lang="en-US" dirty="0" smtClean="0"/>
              <a:t> </a:t>
            </a:r>
            <a:r>
              <a:rPr lang="en-US" dirty="0" err="1" smtClean="0"/>
              <a:t>tendulkar</a:t>
            </a:r>
            <a:r>
              <a:rPr lang="en-US" dirty="0" smtClean="0"/>
              <a:t> or The India but there are a few exceptions to this rule:</a:t>
            </a:r>
          </a:p>
          <a:p>
            <a:endParaRPr lang="en-US" dirty="0" smtClean="0"/>
          </a:p>
          <a:p>
            <a:r>
              <a:rPr lang="en-US" dirty="0" smtClean="0"/>
              <a:t>We use “</a:t>
            </a:r>
            <a:r>
              <a:rPr lang="en-US" smtClean="0"/>
              <a:t>The” </a:t>
            </a:r>
            <a:r>
              <a:rPr lang="en-US" smtClean="0"/>
              <a:t>b</a:t>
            </a:r>
            <a:r>
              <a:rPr lang="en-US" smtClean="0"/>
              <a:t>efore </a:t>
            </a:r>
            <a:r>
              <a:rPr lang="en-US" dirty="0" smtClean="0"/>
              <a:t>the names of </a:t>
            </a:r>
            <a:r>
              <a:rPr lang="en-US" dirty="0" err="1" smtClean="0"/>
              <a:t>rivers,seas,oceans,mountain</a:t>
            </a:r>
            <a:r>
              <a:rPr lang="en-US" dirty="0" smtClean="0"/>
              <a:t> </a:t>
            </a:r>
            <a:r>
              <a:rPr lang="en-US" dirty="0" err="1" smtClean="0"/>
              <a:t>ranges,group</a:t>
            </a:r>
            <a:r>
              <a:rPr lang="en-US" dirty="0" smtClean="0"/>
              <a:t> of islands ,</a:t>
            </a:r>
            <a:r>
              <a:rPr lang="en-US" dirty="0" err="1" smtClean="0"/>
              <a:t>canals,deserts</a:t>
            </a:r>
            <a:r>
              <a:rPr lang="en-US" dirty="0" smtClean="0"/>
              <a:t>.</a:t>
            </a:r>
          </a:p>
          <a:p>
            <a:pPr>
              <a:buNone/>
            </a:pPr>
            <a:r>
              <a:rPr lang="en-US" dirty="0" smtClean="0"/>
              <a:t>Example: The  </a:t>
            </a:r>
            <a:r>
              <a:rPr lang="en-US" dirty="0" err="1" smtClean="0"/>
              <a:t>Himalayas,The</a:t>
            </a:r>
            <a:r>
              <a:rPr lang="en-US" dirty="0" smtClean="0"/>
              <a:t> Indian </a:t>
            </a:r>
            <a:r>
              <a:rPr lang="en-US" dirty="0" err="1" smtClean="0"/>
              <a:t>Ocean,The</a:t>
            </a:r>
            <a:r>
              <a:rPr lang="en-US" dirty="0" smtClean="0"/>
              <a:t> Arabian Sea</a:t>
            </a:r>
          </a:p>
          <a:p>
            <a:pPr>
              <a:buNone/>
            </a:pPr>
            <a:endParaRPr lang="en-US" dirty="0" smtClean="0"/>
          </a:p>
          <a:p>
            <a:pPr>
              <a:buNone/>
            </a:pPr>
            <a:r>
              <a:rPr lang="en-US" dirty="0" smtClean="0"/>
              <a:t>2.Before certain countries or </a:t>
            </a:r>
            <a:r>
              <a:rPr lang="en-US" dirty="0" err="1" smtClean="0"/>
              <a:t>organisations</a:t>
            </a:r>
            <a:r>
              <a:rPr lang="en-US" dirty="0" smtClean="0"/>
              <a:t> which include words like </a:t>
            </a:r>
            <a:r>
              <a:rPr lang="en-US" dirty="0" err="1" smtClean="0"/>
              <a:t>republic,state</a:t>
            </a:r>
            <a:r>
              <a:rPr lang="en-US" dirty="0" smtClean="0"/>
              <a:t> and kingdom.</a:t>
            </a:r>
          </a:p>
          <a:p>
            <a:pPr>
              <a:buNone/>
            </a:pPr>
            <a:r>
              <a:rPr lang="en-US" dirty="0" smtClean="0"/>
              <a:t>Example: The </a:t>
            </a:r>
            <a:r>
              <a:rPr lang="en-US" dirty="0" err="1" smtClean="0"/>
              <a:t>USA,The</a:t>
            </a:r>
            <a:r>
              <a:rPr lang="en-US" dirty="0" smtClean="0"/>
              <a:t> </a:t>
            </a:r>
            <a:r>
              <a:rPr lang="en-US" dirty="0" err="1" smtClean="0"/>
              <a:t>UK,The</a:t>
            </a:r>
            <a:r>
              <a:rPr lang="en-US" dirty="0" smtClean="0"/>
              <a:t> United nations</a:t>
            </a:r>
          </a:p>
          <a:p>
            <a:pPr>
              <a:buNone/>
            </a:pPr>
            <a:endParaRPr lang="en-US" dirty="0" smtClean="0"/>
          </a:p>
          <a:p>
            <a:pPr>
              <a:buNone/>
            </a:pPr>
            <a:r>
              <a:rPr lang="en-US" dirty="0" smtClean="0"/>
              <a:t>3.Before names of religious books(The </a:t>
            </a:r>
            <a:r>
              <a:rPr lang="en-US" dirty="0" err="1" smtClean="0"/>
              <a:t>Gita,The</a:t>
            </a:r>
            <a:r>
              <a:rPr lang="en-US" dirty="0" smtClean="0"/>
              <a:t> Mahabharata)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218</TotalTime>
  <Words>1290</Words>
  <Application>Microsoft Office PowerPoint</Application>
  <PresentationFormat>On-screen Show (4:3)</PresentationFormat>
  <Paragraphs>125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Foundry</vt:lpstr>
      <vt:lpstr>Articles</vt:lpstr>
      <vt:lpstr>Definition</vt:lpstr>
      <vt:lpstr>Some Important points</vt:lpstr>
      <vt:lpstr> </vt:lpstr>
      <vt:lpstr>Usage of the article “A”</vt:lpstr>
      <vt:lpstr>Some other uses of article “A”</vt:lpstr>
      <vt:lpstr>Differentiating between  a/an </vt:lpstr>
      <vt:lpstr>Usage of the Zero article</vt:lpstr>
      <vt:lpstr>Usage of the article “The”                        </vt:lpstr>
      <vt:lpstr>Some other usages of article “The”</vt:lpstr>
      <vt:lpstr>Some common errors in the Usage of A,An and The</vt:lpstr>
      <vt:lpstr>Slide 12</vt:lpstr>
      <vt:lpstr>Slide 13</vt:lpstr>
      <vt:lpstr>Slide 14</vt:lpstr>
      <vt:lpstr>Some example paragraphs</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Articles</dc:title>
  <dc:creator>dell</dc:creator>
  <cp:lastModifiedBy>dell</cp:lastModifiedBy>
  <cp:revision>17</cp:revision>
  <dcterms:created xsi:type="dcterms:W3CDTF">2020-05-12T13:37:32Z</dcterms:created>
  <dcterms:modified xsi:type="dcterms:W3CDTF">2020-05-14T17:54:04Z</dcterms:modified>
</cp:coreProperties>
</file>