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330" r:id="rId2"/>
    <p:sldId id="347" r:id="rId3"/>
    <p:sldId id="349" r:id="rId4"/>
    <p:sldId id="350" r:id="rId5"/>
    <p:sldId id="351" r:id="rId6"/>
    <p:sldId id="352" r:id="rId7"/>
    <p:sldId id="353" r:id="rId8"/>
    <p:sldId id="354" r:id="rId9"/>
    <p:sldId id="373" r:id="rId10"/>
    <p:sldId id="374" r:id="rId11"/>
    <p:sldId id="375" r:id="rId12"/>
    <p:sldId id="410" r:id="rId13"/>
    <p:sldId id="376" r:id="rId1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59" autoAdjust="0"/>
    <p:restoredTop sz="94660"/>
  </p:normalViewPr>
  <p:slideViewPr>
    <p:cSldViewPr snapToGrid="0">
      <p:cViewPr>
        <p:scale>
          <a:sx n="60" d="100"/>
          <a:sy n="60" d="100"/>
        </p:scale>
        <p:origin x="-2122" y="-581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D820B8D6-93E0-481A-8832-7D54F884C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44D26F2-F6AC-4270-8559-4BCCE2388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09543E-100C-4809-A0D0-FE5EDB55F6E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Edit9on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1.</a:t>
            </a:r>
            <a:fld id="{759ED3CF-96CD-477B-9478-559CA21E6DAA}" type="slidenum">
              <a:rPr lang="en-US" sz="1000" b="1">
                <a:solidFill>
                  <a:srgbClr val="006699"/>
                </a:solidFill>
                <a:latin typeface="Helvetica" pitchFamily="-8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8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Chapter 1: 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Memory Layout for Multiprogrammed System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7663" y="1230313"/>
            <a:ext cx="2814637" cy="433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66688"/>
            <a:ext cx="7791450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Operating-System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54113"/>
            <a:ext cx="7959725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Interrupt driven </a:t>
            </a:r>
            <a:r>
              <a:rPr lang="en-US" sz="2400" smtClean="0"/>
              <a:t>(hardware and software)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Hardware interrupt by one of the devices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Software interrupt (</a:t>
            </a:r>
            <a:r>
              <a:rPr lang="en-US" sz="2400" b="1" smtClean="0">
                <a:solidFill>
                  <a:srgbClr val="3366FF"/>
                </a:solidFill>
              </a:rPr>
              <a:t>exception </a:t>
            </a:r>
            <a:r>
              <a:rPr lang="en-US" sz="2400" smtClean="0"/>
              <a:t>or </a:t>
            </a:r>
            <a:r>
              <a:rPr lang="en-US" sz="2400" b="1" smtClean="0">
                <a:solidFill>
                  <a:srgbClr val="3366FF"/>
                </a:solidFill>
              </a:rPr>
              <a:t>trap):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Software error (e.g., division by zero)</a:t>
            </a:r>
            <a:endParaRPr lang="en-US" b="1" smtClean="0">
              <a:solidFill>
                <a:srgbClr val="3366FF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mtClean="0"/>
              <a:t>Request for operating system service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Other process problems include infinite loop, processes modifying each other or the 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9513" y="198438"/>
            <a:ext cx="7791450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Operating-System Operations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832725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Dual-mode </a:t>
            </a:r>
            <a:r>
              <a:rPr lang="en-US" sz="2000" smtClean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User mode </a:t>
            </a:r>
            <a:r>
              <a:rPr lang="en-US" sz="2000" smtClean="0"/>
              <a:t>and </a:t>
            </a:r>
            <a:r>
              <a:rPr lang="en-US" sz="2000" b="1" smtClean="0">
                <a:solidFill>
                  <a:srgbClr val="3366FF"/>
                </a:solidFill>
              </a:rPr>
              <a:t>kernel mode 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Mode bit </a:t>
            </a:r>
            <a:r>
              <a:rPr lang="en-US" sz="2000" smtClean="0"/>
              <a:t>provided by hardware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Some instructions designated as </a:t>
            </a:r>
            <a:r>
              <a:rPr lang="en-US" sz="2000" b="1" smtClean="0">
                <a:solidFill>
                  <a:srgbClr val="3366FF"/>
                </a:solidFill>
              </a:rPr>
              <a:t>privileged</a:t>
            </a:r>
            <a:r>
              <a:rPr lang="en-US" sz="2000" smtClean="0"/>
              <a:t>, only executable in kernel mode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Increasingly CPUs support multi-mode operations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i.e. </a:t>
            </a:r>
            <a:r>
              <a:rPr lang="en-US" sz="2000" b="1" smtClean="0">
                <a:solidFill>
                  <a:srgbClr val="3366FF"/>
                </a:solidFill>
              </a:rPr>
              <a:t>virtual machine manager </a:t>
            </a:r>
            <a:r>
              <a:rPr lang="en-US" sz="2000" smtClean="0"/>
              <a:t>(</a:t>
            </a:r>
            <a:r>
              <a:rPr lang="en-US" sz="2000" b="1" smtClean="0">
                <a:solidFill>
                  <a:srgbClr val="3366FF"/>
                </a:solidFill>
              </a:rPr>
              <a:t>VMM</a:t>
            </a:r>
            <a:r>
              <a:rPr lang="en-US" sz="2000" smtClean="0"/>
              <a:t>) mode for guest </a:t>
            </a:r>
            <a:r>
              <a:rPr lang="en-US" sz="2000" b="1" smtClean="0">
                <a:solidFill>
                  <a:srgbClr val="3366FF"/>
                </a:solidFill>
              </a:rPr>
              <a:t>VMs</a:t>
            </a:r>
          </a:p>
          <a:p>
            <a:pPr lvl="1">
              <a:lnSpc>
                <a:spcPct val="90000"/>
              </a:lnSpc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36525"/>
            <a:ext cx="8415338" cy="576263"/>
          </a:xfrm>
        </p:spPr>
        <p:txBody>
          <a:bodyPr/>
          <a:lstStyle/>
          <a:p>
            <a:pPr eaLnBrk="1" hangingPunct="1"/>
            <a:r>
              <a:rPr lang="en-US" smtClean="0"/>
              <a:t>Transition from User to Kernel Mode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6028" y="1060450"/>
            <a:ext cx="8119241" cy="2817813"/>
          </a:xfrm>
        </p:spPr>
        <p:txBody>
          <a:bodyPr/>
          <a:lstStyle/>
          <a:p>
            <a:r>
              <a:rPr lang="en-US" sz="2000" dirty="0" smtClean="0"/>
              <a:t>Timer to prevent infinite loop / process hogging resources</a:t>
            </a:r>
          </a:p>
          <a:p>
            <a:pPr lvl="1"/>
            <a:r>
              <a:rPr lang="en-US" sz="2000" dirty="0" smtClean="0"/>
              <a:t>Timer is set to interrupt the computer after some time period</a:t>
            </a:r>
          </a:p>
          <a:p>
            <a:pPr lvl="1"/>
            <a:r>
              <a:rPr lang="en-US" sz="2000" dirty="0" smtClean="0"/>
              <a:t>Keep a counter that is decremented by the physical clock.</a:t>
            </a:r>
          </a:p>
          <a:p>
            <a:pPr lvl="1"/>
            <a:r>
              <a:rPr lang="en-US" sz="2000" dirty="0" smtClean="0"/>
              <a:t>Operating system set the counter (privileged instruction)</a:t>
            </a:r>
          </a:p>
          <a:p>
            <a:pPr lvl="1"/>
            <a:r>
              <a:rPr lang="en-US" sz="2000" dirty="0" smtClean="0"/>
              <a:t>When counter zero generate an interrupt</a:t>
            </a:r>
          </a:p>
          <a:p>
            <a:pPr lvl="1"/>
            <a:r>
              <a:rPr lang="en-US" sz="2000" dirty="0" smtClean="0"/>
              <a:t>Set up before scheduling process to regain control or terminate program that exceeds allotted time</a:t>
            </a: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350" y="3909849"/>
            <a:ext cx="7602538" cy="252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1: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071563"/>
            <a:ext cx="7077075" cy="2144603"/>
          </a:xfrm>
        </p:spPr>
        <p:txBody>
          <a:bodyPr/>
          <a:lstStyle/>
          <a:p>
            <a:r>
              <a:rPr lang="en-US" sz="2800" dirty="0" smtClean="0"/>
              <a:t>What Operating Systems Do</a:t>
            </a:r>
          </a:p>
          <a:p>
            <a:r>
              <a:rPr lang="en-US" sz="2800" dirty="0" smtClean="0"/>
              <a:t>Operating-System Structure</a:t>
            </a:r>
          </a:p>
          <a:p>
            <a:r>
              <a:rPr lang="en-US" sz="2800" dirty="0" smtClean="0"/>
              <a:t>Operating-System Operations</a:t>
            </a:r>
            <a:endParaRPr lang="en-US" sz="2000" dirty="0" smtClean="0"/>
          </a:p>
          <a:p>
            <a:pPr>
              <a:buFont typeface="Monotype Sorts" pitchFamily="-84" charset="2"/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3613" y="198438"/>
            <a:ext cx="7723187" cy="576262"/>
          </a:xfrm>
        </p:spPr>
        <p:txBody>
          <a:bodyPr/>
          <a:lstStyle/>
          <a:p>
            <a:pPr eaLnBrk="1" hangingPunct="1"/>
            <a:r>
              <a:rPr lang="en-US" smtClean="0"/>
              <a:t>What is an Operating System?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7863" y="1268412"/>
            <a:ext cx="7977187" cy="4659421"/>
          </a:xfrm>
        </p:spPr>
        <p:txBody>
          <a:bodyPr/>
          <a:lstStyle/>
          <a:p>
            <a:r>
              <a:rPr lang="en-US" sz="2400" dirty="0" smtClean="0"/>
              <a:t>A program that acts as an intermediary between a user of a computer and the computer hardware</a:t>
            </a:r>
          </a:p>
          <a:p>
            <a:r>
              <a:rPr lang="en-US" sz="2400" dirty="0" smtClean="0"/>
              <a:t>Operating system goals:</a:t>
            </a:r>
          </a:p>
          <a:p>
            <a:pPr lvl="1"/>
            <a:r>
              <a:rPr lang="en-US" sz="2400" dirty="0" smtClean="0"/>
              <a:t>Execute user programs and make solving user problems easier</a:t>
            </a:r>
          </a:p>
          <a:p>
            <a:pPr lvl="1"/>
            <a:r>
              <a:rPr lang="en-US" sz="2400" dirty="0" smtClean="0"/>
              <a:t>Make the computer system convenient to use</a:t>
            </a:r>
          </a:p>
          <a:p>
            <a:pPr lvl="1"/>
            <a:r>
              <a:rPr lang="en-US" sz="2400" dirty="0" smtClean="0"/>
              <a:t>Use the computer hardware in an efficient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182563"/>
            <a:ext cx="7645400" cy="576262"/>
          </a:xfrm>
        </p:spPr>
        <p:txBody>
          <a:bodyPr/>
          <a:lstStyle/>
          <a:p>
            <a:pPr eaLnBrk="1" hangingPunct="1"/>
            <a:r>
              <a:rPr lang="en-US" smtClean="0"/>
              <a:t>Computer System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204913"/>
            <a:ext cx="8056562" cy="4943475"/>
          </a:xfrm>
        </p:spPr>
        <p:txBody>
          <a:bodyPr/>
          <a:lstStyle/>
          <a:p>
            <a:r>
              <a:rPr lang="en-US" sz="2000" smtClean="0"/>
              <a:t>Computer system can be divided into four components:</a:t>
            </a:r>
          </a:p>
          <a:p>
            <a:pPr lvl="1"/>
            <a:r>
              <a:rPr lang="en-US" sz="2000" smtClean="0"/>
              <a:t>Hardware – provides basic computing resources</a:t>
            </a:r>
          </a:p>
          <a:p>
            <a:pPr lvl="2"/>
            <a:r>
              <a:rPr lang="en-US" sz="2000" smtClean="0"/>
              <a:t>CPU, memory, I/O devices</a:t>
            </a:r>
          </a:p>
          <a:p>
            <a:pPr lvl="1"/>
            <a:r>
              <a:rPr lang="en-US" sz="2000" smtClean="0"/>
              <a:t>Operating system</a:t>
            </a:r>
          </a:p>
          <a:p>
            <a:pPr lvl="2"/>
            <a:r>
              <a:rPr lang="en-US" sz="2000" smtClean="0"/>
              <a:t>Controls and coordinates use of hardware among various applications and users</a:t>
            </a:r>
          </a:p>
          <a:p>
            <a:pPr lvl="1"/>
            <a:r>
              <a:rPr lang="en-US" sz="2000" smtClean="0"/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 sz="2000" smtClean="0"/>
              <a:t>Word processors, compilers, web browsers, database systems, video games</a:t>
            </a:r>
          </a:p>
          <a:p>
            <a:pPr lvl="1"/>
            <a:r>
              <a:rPr lang="en-US" sz="2000" smtClean="0"/>
              <a:t>Users</a:t>
            </a:r>
          </a:p>
          <a:p>
            <a:pPr lvl="2"/>
            <a:r>
              <a:rPr lang="en-US" sz="2000" smtClean="0"/>
              <a:t>People, machines, other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4550" y="120650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 smtClean="0"/>
              <a:t>Four Components of a Computer System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1533525"/>
            <a:ext cx="54483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r>
              <a:rPr lang="en-US" smtClean="0"/>
              <a:t>What Operating Systems Do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806449" y="1233488"/>
            <a:ext cx="7533509" cy="4631284"/>
          </a:xfrm>
        </p:spPr>
        <p:txBody>
          <a:bodyPr/>
          <a:lstStyle/>
          <a:p>
            <a:r>
              <a:rPr lang="en-US" sz="2000" dirty="0" smtClean="0"/>
              <a:t>Depends on the point of view</a:t>
            </a:r>
          </a:p>
          <a:p>
            <a:r>
              <a:rPr lang="en-US" sz="2000" dirty="0" smtClean="0"/>
              <a:t>Users want convenience, </a:t>
            </a:r>
            <a:r>
              <a:rPr lang="en-US" sz="2000" b="1" dirty="0" smtClean="0">
                <a:solidFill>
                  <a:srgbClr val="3366FF"/>
                </a:solidFill>
              </a:rPr>
              <a:t>ease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b="1" dirty="0" smtClean="0">
                <a:solidFill>
                  <a:srgbClr val="3366FF"/>
                </a:solidFill>
              </a:rPr>
              <a:t>of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b="1" dirty="0" smtClean="0">
                <a:solidFill>
                  <a:srgbClr val="3366FF"/>
                </a:solidFill>
              </a:rPr>
              <a:t>use </a:t>
            </a:r>
            <a:r>
              <a:rPr lang="en-US" sz="2000" dirty="0" smtClean="0"/>
              <a:t>and</a:t>
            </a:r>
            <a:r>
              <a:rPr lang="en-US" sz="2000" b="1" dirty="0" smtClean="0">
                <a:solidFill>
                  <a:srgbClr val="3366FF"/>
                </a:solidFill>
              </a:rPr>
              <a:t> good performance </a:t>
            </a:r>
          </a:p>
          <a:p>
            <a:pPr lvl="1"/>
            <a:r>
              <a:rPr lang="en-US" sz="2000" dirty="0" smtClean="0"/>
              <a:t>Don</a:t>
            </a:r>
            <a:r>
              <a:rPr lang="ja-JP" altLang="en-US" sz="2000" smtClean="0"/>
              <a:t>’</a:t>
            </a:r>
            <a:r>
              <a:rPr lang="en-US" altLang="ja-JP" sz="2000" dirty="0" smtClean="0"/>
              <a:t>t care about </a:t>
            </a:r>
            <a:r>
              <a:rPr lang="en-US" altLang="ja-JP" sz="2000" b="1" dirty="0" smtClean="0">
                <a:solidFill>
                  <a:srgbClr val="3366FF"/>
                </a:solidFill>
              </a:rPr>
              <a:t>resource</a:t>
            </a:r>
            <a:r>
              <a:rPr lang="en-US" altLang="ja-JP" sz="2000" dirty="0" smtClean="0">
                <a:solidFill>
                  <a:srgbClr val="3366FF"/>
                </a:solidFill>
              </a:rPr>
              <a:t> </a:t>
            </a:r>
            <a:r>
              <a:rPr lang="en-US" altLang="ja-JP" sz="2000" b="1" dirty="0" smtClean="0">
                <a:solidFill>
                  <a:srgbClr val="3366FF"/>
                </a:solidFill>
              </a:rPr>
              <a:t>utilization</a:t>
            </a:r>
          </a:p>
          <a:p>
            <a:r>
              <a:rPr lang="en-US" sz="2000" dirty="0" smtClean="0"/>
              <a:t>But shared computer such as </a:t>
            </a:r>
            <a:r>
              <a:rPr lang="en-US" sz="2000" b="1" dirty="0" smtClean="0">
                <a:solidFill>
                  <a:srgbClr val="3366FF"/>
                </a:solidFill>
              </a:rPr>
              <a:t>mainframe</a:t>
            </a:r>
            <a:r>
              <a:rPr lang="en-US" sz="2000" dirty="0" smtClean="0"/>
              <a:t> or </a:t>
            </a:r>
            <a:r>
              <a:rPr lang="en-US" sz="2000" b="1" dirty="0" smtClean="0">
                <a:solidFill>
                  <a:srgbClr val="3366FF"/>
                </a:solidFill>
              </a:rPr>
              <a:t>minicomputer</a:t>
            </a:r>
            <a:r>
              <a:rPr lang="en-US" sz="2000" dirty="0" smtClean="0"/>
              <a:t> must keep all users happy</a:t>
            </a:r>
          </a:p>
          <a:p>
            <a:r>
              <a:rPr lang="en-US" sz="2000" dirty="0" smtClean="0"/>
              <a:t>Users of dedicate systems such as </a:t>
            </a:r>
            <a:r>
              <a:rPr lang="en-US" sz="2000" b="1" dirty="0" smtClean="0">
                <a:solidFill>
                  <a:srgbClr val="3366FF"/>
                </a:solidFill>
              </a:rPr>
              <a:t>workstations</a:t>
            </a:r>
            <a:r>
              <a:rPr lang="en-US" sz="2000" dirty="0" smtClean="0"/>
              <a:t> have dedicated resources but frequently use shared resources from </a:t>
            </a:r>
            <a:r>
              <a:rPr lang="en-US" sz="2000" b="1" dirty="0" smtClean="0">
                <a:solidFill>
                  <a:srgbClr val="3366FF"/>
                </a:solidFill>
              </a:rPr>
              <a:t>servers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Handheld computers are resource poor,  optimized for usability and battery life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Some computers have little or no user interface, such as embedded computers in devices and automobiles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6338" y="166688"/>
            <a:ext cx="7510462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 System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28700"/>
            <a:ext cx="7465574" cy="4804541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sz="1800" dirty="0" smtClean="0"/>
          </a:p>
          <a:p>
            <a:r>
              <a:rPr lang="en-US" sz="2400" dirty="0" smtClean="0"/>
              <a:t>OS is a </a:t>
            </a:r>
            <a:r>
              <a:rPr lang="en-US" sz="2400" b="1" dirty="0" smtClean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sz="2400" dirty="0" smtClean="0"/>
              <a:t>Manages all resources</a:t>
            </a:r>
          </a:p>
          <a:p>
            <a:pPr lvl="1"/>
            <a:r>
              <a:rPr lang="en-US" sz="2400" dirty="0" smtClean="0"/>
              <a:t>Decides between conflicting requests for efficient and fair resource use</a:t>
            </a:r>
          </a:p>
          <a:p>
            <a:r>
              <a:rPr lang="en-US" sz="2400" dirty="0" smtClean="0"/>
              <a:t>OS is a </a:t>
            </a:r>
            <a:r>
              <a:rPr lang="en-US" sz="2400" b="1" dirty="0" smtClean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sz="2400" dirty="0" smtClean="0"/>
              <a:t>Controls execution of programs to prevent errors and improper use of the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8024812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 System Definition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247776"/>
            <a:ext cx="8029520" cy="4522404"/>
          </a:xfrm>
        </p:spPr>
        <p:txBody>
          <a:bodyPr/>
          <a:lstStyle/>
          <a:p>
            <a:r>
              <a:rPr lang="en-US" sz="2400" dirty="0" smtClean="0"/>
              <a:t>No universally accepted definition</a:t>
            </a:r>
          </a:p>
          <a:p>
            <a:r>
              <a:rPr lang="ja-JP" altLang="en-US" sz="2400" smtClean="0"/>
              <a:t>“</a:t>
            </a:r>
            <a:r>
              <a:rPr lang="en-US" altLang="ja-JP" sz="2400" dirty="0" smtClean="0"/>
              <a:t>Everything a vendor ships when you order an operating system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 is a good approximation</a:t>
            </a:r>
          </a:p>
          <a:p>
            <a:pPr lvl="1"/>
            <a:r>
              <a:rPr lang="en-US" sz="2400" dirty="0" smtClean="0"/>
              <a:t>But varies wildly</a:t>
            </a:r>
          </a:p>
          <a:p>
            <a:r>
              <a:rPr lang="ja-JP" altLang="en-US" sz="2400" smtClean="0"/>
              <a:t>“</a:t>
            </a:r>
            <a:r>
              <a:rPr lang="en-US" altLang="ja-JP" sz="2400" dirty="0" smtClean="0"/>
              <a:t>The one program running at all times on the computer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 is the </a:t>
            </a:r>
            <a:r>
              <a:rPr lang="en-US" altLang="ja-JP" sz="2400" b="1" dirty="0" smtClean="0">
                <a:solidFill>
                  <a:srgbClr val="3366FF"/>
                </a:solidFill>
              </a:rPr>
              <a:t>kernel</a:t>
            </a:r>
            <a:r>
              <a:rPr lang="en-US" altLang="ja-JP" sz="2400" dirty="0" smtClean="0"/>
              <a:t>.</a:t>
            </a:r>
            <a:r>
              <a:rPr lang="en-US" altLang="ja-JP" sz="2400" b="1" dirty="0" smtClean="0"/>
              <a:t>  </a:t>
            </a:r>
            <a:endParaRPr lang="en-US" altLang="ja-JP" sz="2400" dirty="0" smtClean="0"/>
          </a:p>
          <a:p>
            <a:r>
              <a:rPr lang="en-US" altLang="ja-JP" sz="2400" dirty="0" smtClean="0"/>
              <a:t>Everything else is either</a:t>
            </a:r>
          </a:p>
          <a:p>
            <a:pPr lvl="1"/>
            <a:r>
              <a:rPr lang="en-US" altLang="ja-JP" sz="2400" dirty="0" smtClean="0"/>
              <a:t>a system program (ships with the operating system) , or </a:t>
            </a:r>
          </a:p>
          <a:p>
            <a:pPr lvl="1"/>
            <a:r>
              <a:rPr lang="en-US" altLang="ja-JP" sz="2400" dirty="0" smtClean="0"/>
              <a:t>an application program.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166688"/>
            <a:ext cx="7616825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 System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3738" y="835025"/>
            <a:ext cx="7966075" cy="546258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sz="200" dirty="0" smtClean="0"/>
          </a:p>
          <a:p>
            <a:pPr>
              <a:lnSpc>
                <a:spcPct val="90000"/>
              </a:lnSpc>
              <a:defRPr/>
            </a:pPr>
            <a:r>
              <a:rPr lang="en-US" sz="1750" b="1" dirty="0" smtClean="0">
                <a:solidFill>
                  <a:srgbClr val="3366FF"/>
                </a:solidFill>
              </a:rPr>
              <a:t>Multiprogramming</a:t>
            </a:r>
            <a:r>
              <a:rPr lang="en-US" sz="1750" dirty="0" smtClean="0"/>
              <a:t> (</a:t>
            </a:r>
            <a:r>
              <a:rPr lang="en-US" sz="1750" b="1" dirty="0" smtClean="0">
                <a:solidFill>
                  <a:srgbClr val="3366FF"/>
                </a:solidFill>
              </a:rPr>
              <a:t>Batch system</a:t>
            </a:r>
            <a:r>
              <a:rPr lang="en-US" sz="1750" dirty="0" smtClean="0"/>
              <a:t>) needed for efficiency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750" dirty="0" smtClean="0"/>
              <a:t>Single user cannot keep CPU and I/O devices busy at all times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750" dirty="0" smtClean="0"/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750" dirty="0" smtClean="0"/>
              <a:t>A subset of total jobs in system is kept in memory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750" dirty="0" smtClean="0"/>
              <a:t>One job selected and run via </a:t>
            </a:r>
            <a:r>
              <a:rPr lang="en-US" sz="1750" b="1" dirty="0" smtClean="0">
                <a:solidFill>
                  <a:srgbClr val="3366FF"/>
                </a:solidFill>
              </a:rPr>
              <a:t>job scheduling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750" dirty="0" smtClean="0"/>
              <a:t>When it has to wait (for I/O for example), OS switches to another job</a:t>
            </a:r>
          </a:p>
          <a:p>
            <a:pPr lvl="1">
              <a:lnSpc>
                <a:spcPct val="90000"/>
              </a:lnSpc>
              <a:defRPr/>
            </a:pPr>
            <a:endParaRPr lang="en-US" sz="1750" dirty="0" smtClean="0"/>
          </a:p>
          <a:p>
            <a:pPr>
              <a:lnSpc>
                <a:spcPct val="90000"/>
              </a:lnSpc>
              <a:defRPr/>
            </a:pPr>
            <a:r>
              <a:rPr lang="en-US" sz="1750" b="1" dirty="0" smtClean="0">
                <a:solidFill>
                  <a:srgbClr val="3366FF"/>
                </a:solidFill>
              </a:rPr>
              <a:t>Timesharing </a:t>
            </a:r>
            <a:r>
              <a:rPr lang="en-US" sz="1750" dirty="0" smtClean="0"/>
              <a:t>(</a:t>
            </a:r>
            <a:r>
              <a:rPr lang="en-US" sz="1750" b="1" dirty="0" smtClean="0">
                <a:solidFill>
                  <a:srgbClr val="3366FF"/>
                </a:solidFill>
              </a:rPr>
              <a:t>multitasking</a:t>
            </a:r>
            <a:r>
              <a:rPr lang="en-US" sz="1750" dirty="0" smtClean="0"/>
              <a:t>)</a:t>
            </a:r>
            <a:r>
              <a:rPr lang="en-US" sz="1750" b="1" dirty="0" smtClean="0">
                <a:solidFill>
                  <a:srgbClr val="3366FF"/>
                </a:solidFill>
              </a:rPr>
              <a:t> </a:t>
            </a:r>
            <a:r>
              <a:rPr lang="en-US" sz="1750" dirty="0" smtClean="0"/>
              <a:t>is logical extension in which CPU switches jobs so frequently that users can interact with each job while it is running, creating </a:t>
            </a:r>
            <a:r>
              <a:rPr lang="en-US" sz="1750" b="1" dirty="0" smtClean="0">
                <a:solidFill>
                  <a:srgbClr val="3366FF"/>
                </a:solidFill>
              </a:rPr>
              <a:t>interactive</a:t>
            </a:r>
            <a:r>
              <a:rPr lang="en-US" sz="1750" dirty="0" smtClean="0"/>
              <a:t> computing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750" b="1" dirty="0" smtClean="0">
                <a:solidFill>
                  <a:srgbClr val="3366FF"/>
                </a:solidFill>
              </a:rPr>
              <a:t>Response time </a:t>
            </a:r>
            <a:r>
              <a:rPr lang="en-US" sz="1750" dirty="0" smtClean="0"/>
              <a:t>should be &lt; 1 second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750" dirty="0" smtClean="0"/>
              <a:t>Each user has at least one program executing in memory </a:t>
            </a:r>
            <a:r>
              <a:rPr lang="en-US" sz="1750" dirty="0" smtClean="0">
                <a:sym typeface="Wingdings 3" pitchFamily="18" charset="2"/>
              </a:rPr>
              <a:t></a:t>
            </a:r>
            <a:r>
              <a:rPr lang="en-US" sz="1750" b="1" dirty="0" smtClean="0">
                <a:solidFill>
                  <a:srgbClr val="3366FF"/>
                </a:solidFill>
                <a:sym typeface="Wingdings 3" pitchFamily="18" charset="2"/>
              </a:rPr>
              <a:t>process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750" dirty="0" smtClean="0">
                <a:sym typeface="Wingdings 3" pitchFamily="18" charset="2"/>
              </a:rPr>
              <a:t>If several jobs ready to run at the same time  </a:t>
            </a:r>
            <a:r>
              <a:rPr lang="en-US" sz="1750" b="1" dirty="0" smtClean="0">
                <a:solidFill>
                  <a:srgbClr val="3366FF"/>
                </a:solidFill>
                <a:sym typeface="Wingdings 3" pitchFamily="18" charset="2"/>
              </a:rPr>
              <a:t>CPU scheduling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750" dirty="0" smtClean="0">
                <a:sym typeface="Wingdings 3" pitchFamily="18" charset="2"/>
              </a:rPr>
              <a:t>If processes don</a:t>
            </a:r>
            <a:r>
              <a:rPr lang="ja-JP" altLang="en-US" sz="1750" smtClean="0">
                <a:sym typeface="Wingdings 3" pitchFamily="18" charset="2"/>
              </a:rPr>
              <a:t>’</a:t>
            </a:r>
            <a:r>
              <a:rPr lang="en-US" altLang="ja-JP" sz="1750" dirty="0" smtClean="0">
                <a:sym typeface="Wingdings 3" pitchFamily="18" charset="2"/>
              </a:rPr>
              <a:t>t fit in memory, </a:t>
            </a:r>
            <a:r>
              <a:rPr lang="en-US" altLang="ja-JP" sz="1750" b="1" dirty="0" smtClean="0">
                <a:solidFill>
                  <a:srgbClr val="3366FF"/>
                </a:solidFill>
                <a:sym typeface="Wingdings 3" pitchFamily="18" charset="2"/>
              </a:rPr>
              <a:t>swapping</a:t>
            </a:r>
            <a:r>
              <a:rPr lang="en-US" altLang="ja-JP" sz="1750" dirty="0" smtClean="0">
                <a:sym typeface="Wingdings 3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750" b="1" dirty="0" smtClean="0">
                <a:solidFill>
                  <a:srgbClr val="3366FF"/>
                </a:solidFill>
                <a:sym typeface="Wingdings 3" pitchFamily="18" charset="2"/>
              </a:rPr>
              <a:t>Virtual memory </a:t>
            </a:r>
            <a:r>
              <a:rPr lang="en-US" sz="1750" dirty="0" smtClean="0">
                <a:sym typeface="Wingdings 3" pitchFamily="18" charset="2"/>
              </a:rPr>
              <a:t>allows execution of processes not completely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10035</TotalTime>
  <Words>708</Words>
  <Application>Microsoft Office PowerPoint</Application>
  <PresentationFormat>On-screen Show (4:3)</PresentationFormat>
  <Paragraphs>85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os-8</vt:lpstr>
      <vt:lpstr>Chapter 1:  Introduction</vt:lpstr>
      <vt:lpstr>Chapter 1: Introduction</vt:lpstr>
      <vt:lpstr>What is an Operating System?</vt:lpstr>
      <vt:lpstr>Computer System Structure</vt:lpstr>
      <vt:lpstr>Four Components of a Computer System</vt:lpstr>
      <vt:lpstr>What Operating Systems Do</vt:lpstr>
      <vt:lpstr>Operating System Definition</vt:lpstr>
      <vt:lpstr>Operating System Definition (Cont.)</vt:lpstr>
      <vt:lpstr>Operating System Structure</vt:lpstr>
      <vt:lpstr>Memory Layout for Multiprogrammed System</vt:lpstr>
      <vt:lpstr>Operating-System Operations</vt:lpstr>
      <vt:lpstr>Operating-System Operations (cont.)</vt:lpstr>
      <vt:lpstr>Transition from User to Kernel Mode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Shiny Olivia</cp:lastModifiedBy>
  <cp:revision>183</cp:revision>
  <cp:lastPrinted>2001-06-14T13:58:17Z</cp:lastPrinted>
  <dcterms:created xsi:type="dcterms:W3CDTF">2011-01-13T23:43:38Z</dcterms:created>
  <dcterms:modified xsi:type="dcterms:W3CDTF">2020-10-19T12:18:00Z</dcterms:modified>
</cp:coreProperties>
</file>