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24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D12357-B09A-4FE2-82F5-DA8D54CC534B}" type="doc">
      <dgm:prSet loTypeId="urn:microsoft.com/office/officeart/2005/8/layout/pyramid4" loCatId="pyramid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A665AC5C-E58F-4C0F-B4DD-C9B0CD0AB4D5}">
      <dgm:prSet phldrT="[Text]" custT="1"/>
      <dgm:spPr/>
      <dgm:t>
        <a:bodyPr/>
        <a:lstStyle/>
        <a:p>
          <a:r>
            <a:rPr lang="en-IN" sz="1100">
              <a:latin typeface="Castellar" pitchFamily="18" charset="0"/>
            </a:rPr>
            <a:t>interact</a:t>
          </a:r>
        </a:p>
        <a:p>
          <a:endParaRPr lang="en-IN" sz="1200">
            <a:latin typeface="Castellar" pitchFamily="18" charset="0"/>
          </a:endParaRPr>
        </a:p>
      </dgm:t>
    </dgm:pt>
    <dgm:pt modelId="{A0CFCF5D-A2A4-44D3-AC4E-CCC53D57EC6C}" type="parTrans" cxnId="{103D0DA2-397E-4977-BF5E-3B375DD1C8EA}">
      <dgm:prSet/>
      <dgm:spPr/>
      <dgm:t>
        <a:bodyPr/>
        <a:lstStyle/>
        <a:p>
          <a:endParaRPr lang="en-IN"/>
        </a:p>
      </dgm:t>
    </dgm:pt>
    <dgm:pt modelId="{418249CC-020A-49BA-99B7-B0C32B509C7B}" type="sibTrans" cxnId="{103D0DA2-397E-4977-BF5E-3B375DD1C8EA}">
      <dgm:prSet/>
      <dgm:spPr/>
      <dgm:t>
        <a:bodyPr/>
        <a:lstStyle/>
        <a:p>
          <a:endParaRPr lang="en-IN"/>
        </a:p>
      </dgm:t>
    </dgm:pt>
    <dgm:pt modelId="{1448CEE3-FFC7-4EC9-A20D-20FD3E466287}">
      <dgm:prSet phldrT="[Text]"/>
      <dgm:spPr/>
      <dgm:t>
        <a:bodyPr/>
        <a:lstStyle/>
        <a:p>
          <a:r>
            <a:rPr lang="en-IN" dirty="0"/>
            <a:t>CONFIDENCE</a:t>
          </a:r>
        </a:p>
      </dgm:t>
    </dgm:pt>
    <dgm:pt modelId="{1904AF14-14E4-4D11-BBD8-7938626D1D72}" type="parTrans" cxnId="{3E5E1314-C957-4741-8E5D-ACAC556B98D5}">
      <dgm:prSet/>
      <dgm:spPr/>
      <dgm:t>
        <a:bodyPr/>
        <a:lstStyle/>
        <a:p>
          <a:endParaRPr lang="en-IN"/>
        </a:p>
      </dgm:t>
    </dgm:pt>
    <dgm:pt modelId="{388359F2-C53F-474B-B424-415B4E77B6F5}" type="sibTrans" cxnId="{3E5E1314-C957-4741-8E5D-ACAC556B98D5}">
      <dgm:prSet/>
      <dgm:spPr/>
      <dgm:t>
        <a:bodyPr/>
        <a:lstStyle/>
        <a:p>
          <a:endParaRPr lang="en-IN"/>
        </a:p>
      </dgm:t>
    </dgm:pt>
    <dgm:pt modelId="{5A580A5C-02BA-47FC-9636-0DD7C5AF3267}">
      <dgm:prSet phldrT="[Text]" custT="1"/>
      <dgm:spPr/>
      <dgm:t>
        <a:bodyPr/>
        <a:lstStyle/>
        <a:p>
          <a:r>
            <a:rPr lang="en-IN" sz="1100" dirty="0">
              <a:latin typeface="Castellar" pitchFamily="18" charset="0"/>
            </a:rPr>
            <a:t>BODY LANGUAGE</a:t>
          </a:r>
        </a:p>
        <a:p>
          <a:endParaRPr lang="en-IN" sz="1100" dirty="0">
            <a:latin typeface="Castellar" pitchFamily="18" charset="0"/>
          </a:endParaRPr>
        </a:p>
      </dgm:t>
    </dgm:pt>
    <dgm:pt modelId="{3199FAA2-0AB1-44B3-8C67-20BF21AFEE19}" type="parTrans" cxnId="{9A4B1D05-F857-433D-8630-C78EFA0C56F7}">
      <dgm:prSet/>
      <dgm:spPr/>
      <dgm:t>
        <a:bodyPr/>
        <a:lstStyle/>
        <a:p>
          <a:endParaRPr lang="en-IN"/>
        </a:p>
      </dgm:t>
    </dgm:pt>
    <dgm:pt modelId="{4162E5C4-C2CA-4ED5-ADBC-EDA9E12F6E92}" type="sibTrans" cxnId="{9A4B1D05-F857-433D-8630-C78EFA0C56F7}">
      <dgm:prSet/>
      <dgm:spPr/>
      <dgm:t>
        <a:bodyPr/>
        <a:lstStyle/>
        <a:p>
          <a:endParaRPr lang="en-IN"/>
        </a:p>
      </dgm:t>
    </dgm:pt>
    <dgm:pt modelId="{F6383AFA-D810-4F3B-B68B-2F349292B030}">
      <dgm:prSet phldrT="[Text]" custT="1"/>
      <dgm:spPr/>
      <dgm:t>
        <a:bodyPr/>
        <a:lstStyle/>
        <a:p>
          <a:r>
            <a:rPr lang="en-IN" sz="1600">
              <a:latin typeface="Castellar" pitchFamily="18" charset="0"/>
            </a:rPr>
            <a:t>NOTES</a:t>
          </a:r>
        </a:p>
      </dgm:t>
    </dgm:pt>
    <dgm:pt modelId="{D5AC65AB-1C90-45B1-9AEF-A830FEBF8FA9}" type="parTrans" cxnId="{B73A10FE-B650-4FE0-BD19-37FE95F382F1}">
      <dgm:prSet/>
      <dgm:spPr/>
      <dgm:t>
        <a:bodyPr/>
        <a:lstStyle/>
        <a:p>
          <a:endParaRPr lang="en-IN"/>
        </a:p>
      </dgm:t>
    </dgm:pt>
    <dgm:pt modelId="{B6169608-E18F-488B-8584-986451FABCE9}" type="sibTrans" cxnId="{B73A10FE-B650-4FE0-BD19-37FE95F382F1}">
      <dgm:prSet/>
      <dgm:spPr/>
      <dgm:t>
        <a:bodyPr/>
        <a:lstStyle/>
        <a:p>
          <a:endParaRPr lang="en-IN"/>
        </a:p>
      </dgm:t>
    </dgm:pt>
    <dgm:pt modelId="{DC3C04B1-B759-437E-A2F8-3CB14EBA1B87}" type="pres">
      <dgm:prSet presAssocID="{FDD12357-B09A-4FE2-82F5-DA8D54CC534B}" presName="compositeShape" presStyleCnt="0">
        <dgm:presLayoutVars>
          <dgm:chMax val="9"/>
          <dgm:dir val="rev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2A3C0D8-A27C-41E3-BA66-EA19E0532B49}" type="pres">
      <dgm:prSet presAssocID="{FDD12357-B09A-4FE2-82F5-DA8D54CC534B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EE6DB3D-030F-4312-A2BF-44824902F078}" type="pres">
      <dgm:prSet presAssocID="{FDD12357-B09A-4FE2-82F5-DA8D54CC534B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49C1DEB-284E-4AF0-A2EB-3277DA5C8724}" type="pres">
      <dgm:prSet presAssocID="{FDD12357-B09A-4FE2-82F5-DA8D54CC534B}" presName="triangle3" presStyleLbl="node1" presStyleIdx="2" presStyleCnt="4" custScaleX="115142" custScaleY="107968" custLinFactNeighborX="-2191" custLinFactNeighborY="398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202891E-EA6C-4662-8A1B-CDB4E9C04089}" type="pres">
      <dgm:prSet presAssocID="{FDD12357-B09A-4FE2-82F5-DA8D54CC534B}" presName="triangle4" presStyleLbl="node1" presStyleIdx="3" presStyleCnt="4" custLinFactNeighborX="-397" custLinFactNeighborY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A4B1D05-F857-433D-8630-C78EFA0C56F7}" srcId="{FDD12357-B09A-4FE2-82F5-DA8D54CC534B}" destId="{5A580A5C-02BA-47FC-9636-0DD7C5AF3267}" srcOrd="2" destOrd="0" parTransId="{3199FAA2-0AB1-44B3-8C67-20BF21AFEE19}" sibTransId="{4162E5C4-C2CA-4ED5-ADBC-EDA9E12F6E92}"/>
    <dgm:cxn modelId="{40739E81-477F-400B-9D9F-3B4C4D6F8667}" type="presOf" srcId="{FDD12357-B09A-4FE2-82F5-DA8D54CC534B}" destId="{DC3C04B1-B759-437E-A2F8-3CB14EBA1B87}" srcOrd="0" destOrd="0" presId="urn:microsoft.com/office/officeart/2005/8/layout/pyramid4"/>
    <dgm:cxn modelId="{103D0DA2-397E-4977-BF5E-3B375DD1C8EA}" srcId="{FDD12357-B09A-4FE2-82F5-DA8D54CC534B}" destId="{A665AC5C-E58F-4C0F-B4DD-C9B0CD0AB4D5}" srcOrd="0" destOrd="0" parTransId="{A0CFCF5D-A2A4-44D3-AC4E-CCC53D57EC6C}" sibTransId="{418249CC-020A-49BA-99B7-B0C32B509C7B}"/>
    <dgm:cxn modelId="{B73A10FE-B650-4FE0-BD19-37FE95F382F1}" srcId="{FDD12357-B09A-4FE2-82F5-DA8D54CC534B}" destId="{F6383AFA-D810-4F3B-B68B-2F349292B030}" srcOrd="3" destOrd="0" parTransId="{D5AC65AB-1C90-45B1-9AEF-A830FEBF8FA9}" sibTransId="{B6169608-E18F-488B-8584-986451FABCE9}"/>
    <dgm:cxn modelId="{3E161C9B-DA24-4B23-8A84-2F2C54A48262}" type="presOf" srcId="{A665AC5C-E58F-4C0F-B4DD-C9B0CD0AB4D5}" destId="{A2A3C0D8-A27C-41E3-BA66-EA19E0532B49}" srcOrd="0" destOrd="0" presId="urn:microsoft.com/office/officeart/2005/8/layout/pyramid4"/>
    <dgm:cxn modelId="{23102034-73C2-467C-8970-90AC132EF218}" type="presOf" srcId="{5A580A5C-02BA-47FC-9636-0DD7C5AF3267}" destId="{949C1DEB-284E-4AF0-A2EB-3277DA5C8724}" srcOrd="0" destOrd="0" presId="urn:microsoft.com/office/officeart/2005/8/layout/pyramid4"/>
    <dgm:cxn modelId="{205E50E7-C63E-4192-91A9-E3E81BD22FA5}" type="presOf" srcId="{F6383AFA-D810-4F3B-B68B-2F349292B030}" destId="{8EE6DB3D-030F-4312-A2BF-44824902F078}" srcOrd="0" destOrd="0" presId="urn:microsoft.com/office/officeart/2005/8/layout/pyramid4"/>
    <dgm:cxn modelId="{3E5E1314-C957-4741-8E5D-ACAC556B98D5}" srcId="{FDD12357-B09A-4FE2-82F5-DA8D54CC534B}" destId="{1448CEE3-FFC7-4EC9-A20D-20FD3E466287}" srcOrd="1" destOrd="0" parTransId="{1904AF14-14E4-4D11-BBD8-7938626D1D72}" sibTransId="{388359F2-C53F-474B-B424-415B4E77B6F5}"/>
    <dgm:cxn modelId="{0EC1EBEE-C5B4-435B-9178-2149AD18B49F}" type="presOf" srcId="{1448CEE3-FFC7-4EC9-A20D-20FD3E466287}" destId="{7202891E-EA6C-4662-8A1B-CDB4E9C04089}" srcOrd="0" destOrd="0" presId="urn:microsoft.com/office/officeart/2005/8/layout/pyramid4"/>
    <dgm:cxn modelId="{47382E4E-DE07-491C-AEED-54B08CB3C698}" type="presParOf" srcId="{DC3C04B1-B759-437E-A2F8-3CB14EBA1B87}" destId="{A2A3C0D8-A27C-41E3-BA66-EA19E0532B49}" srcOrd="0" destOrd="0" presId="urn:microsoft.com/office/officeart/2005/8/layout/pyramid4"/>
    <dgm:cxn modelId="{ADAD76E3-3379-4CB2-B2E1-9B478915687B}" type="presParOf" srcId="{DC3C04B1-B759-437E-A2F8-3CB14EBA1B87}" destId="{8EE6DB3D-030F-4312-A2BF-44824902F078}" srcOrd="1" destOrd="0" presId="urn:microsoft.com/office/officeart/2005/8/layout/pyramid4"/>
    <dgm:cxn modelId="{0F339C5F-8D67-4D82-B1FD-16311D5A82BF}" type="presParOf" srcId="{DC3C04B1-B759-437E-A2F8-3CB14EBA1B87}" destId="{949C1DEB-284E-4AF0-A2EB-3277DA5C8724}" srcOrd="2" destOrd="0" presId="urn:microsoft.com/office/officeart/2005/8/layout/pyramid4"/>
    <dgm:cxn modelId="{033B51F4-1D40-42A8-8963-F0CE916A212F}" type="presParOf" srcId="{DC3C04B1-B759-437E-A2F8-3CB14EBA1B87}" destId="{7202891E-EA6C-4662-8A1B-CDB4E9C04089}" srcOrd="3" destOrd="0" presId="urn:microsoft.com/office/officeart/2005/8/layout/pyramid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52A4-6E58-4CAE-88D5-DC713D7B1D79}" type="datetimeFigureOut">
              <a:rPr lang="en-US" smtClean="0"/>
              <a:pPr/>
              <a:t>10/17/2020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9FF9-3372-422A-BC1C-C394E734D2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52A4-6E58-4CAE-88D5-DC713D7B1D79}" type="datetimeFigureOut">
              <a:rPr lang="en-US" smtClean="0"/>
              <a:pPr/>
              <a:t>10/17/2020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9FF9-3372-422A-BC1C-C394E734D2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52A4-6E58-4CAE-88D5-DC713D7B1D79}" type="datetimeFigureOut">
              <a:rPr lang="en-US" smtClean="0"/>
              <a:pPr/>
              <a:t>10/17/2020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9FF9-3372-422A-BC1C-C394E734D2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52A4-6E58-4CAE-88D5-DC713D7B1D79}" type="datetimeFigureOut">
              <a:rPr lang="en-US" smtClean="0"/>
              <a:pPr/>
              <a:t>10/17/2020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9FF9-3372-422A-BC1C-C394E734D2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52A4-6E58-4CAE-88D5-DC713D7B1D79}" type="datetimeFigureOut">
              <a:rPr lang="en-US" smtClean="0"/>
              <a:pPr/>
              <a:t>10/17/2020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9FF9-3372-422A-BC1C-C394E734D2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52A4-6E58-4CAE-88D5-DC713D7B1D79}" type="datetimeFigureOut">
              <a:rPr lang="en-US" smtClean="0"/>
              <a:pPr/>
              <a:t>10/17/2020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9FF9-3372-422A-BC1C-C394E734D2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52A4-6E58-4CAE-88D5-DC713D7B1D79}" type="datetimeFigureOut">
              <a:rPr lang="en-US" smtClean="0"/>
              <a:pPr/>
              <a:t>10/17/2020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9FF9-3372-422A-BC1C-C394E734D2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52A4-6E58-4CAE-88D5-DC713D7B1D79}" type="datetimeFigureOut">
              <a:rPr lang="en-US" smtClean="0"/>
              <a:pPr/>
              <a:t>10/17/2020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9FF9-3372-422A-BC1C-C394E734D2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52A4-6E58-4CAE-88D5-DC713D7B1D79}" type="datetimeFigureOut">
              <a:rPr lang="en-US" smtClean="0"/>
              <a:pPr/>
              <a:t>10/17/2020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9FF9-3372-422A-BC1C-C394E734D2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52A4-6E58-4CAE-88D5-DC713D7B1D79}" type="datetimeFigureOut">
              <a:rPr lang="en-US" smtClean="0"/>
              <a:pPr/>
              <a:t>10/17/2020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9FF9-3372-422A-BC1C-C394E734D2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52A4-6E58-4CAE-88D5-DC713D7B1D79}" type="datetimeFigureOut">
              <a:rPr lang="en-US" smtClean="0"/>
              <a:pPr/>
              <a:t>10/17/2020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9FF9-3372-422A-BC1C-C394E734D2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52A4-6E58-4CAE-88D5-DC713D7B1D79}" type="datetimeFigureOut">
              <a:rPr lang="en-US" smtClean="0"/>
              <a:pPr/>
              <a:t>10/17/2020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9FF9-3372-422A-BC1C-C394E734D24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in/url?sa=i&amp;rct=j&amp;q=&amp;esrc=s&amp;source=images&amp;cd=&amp;cad=rja&amp;uact=8&amp;ved=0ahUKEwjRxdbqj4vTAhXHMY8KHTUsD_AQjRwIBw&amp;url=http://englishpronunciationonline.blogspot.com/2010/03/8-monograficos.html&amp;psig=AFQjCNH27DwgRfLT-Nrag8O0zg1bGi_ggg&amp;ust=1491406360191569" TargetMode="External"/><Relationship Id="rId2" Type="http://schemas.openxmlformats.org/officeDocument/2006/relationships/hyperlink" Target="https://www.google.co.in/url?sa=i&amp;rct=j&amp;q=&amp;esrc=s&amp;source=images&amp;cd=&amp;cad=rja&amp;uact=8&amp;ved=0ahUKEwjWi7jDj4vTAhXJLI8KHSBkBLwQjRwIBw&amp;url=https://www.pinterest.com/absentaccent/vowels-for-esl-pronunciation/&amp;psig=AFQjCNGhCHZmsHg0lzoBaYAXx399kbnMvw&amp;ust=149140626387581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google.co.in/url?sa=i&amp;rct=j&amp;q=&amp;esrc=s&amp;source=images&amp;cd=&amp;cad=rja&amp;uact=8&amp;ved=0ahUKEwi_3-nskovTAhVLrY8KHf7LD1QQjRwIBw&amp;url=http://teachingpronunciationandmore.blogspot.com/2013/12/word-stress.html&amp;psig=AFQjCNFYwOANvOy4PtZjWRcLrzdkFBUipg&amp;ust=149140715975404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hyperlink" Target="https://www.google.co.in/url?sa=i&amp;rct=j&amp;q=&amp;esrc=s&amp;source=images&amp;cd=&amp;cad=rja&amp;uact=8&amp;ved=0ahUKEwietOTgk4vTAhWBtY8KHXHYAHUQjRwIBw&amp;url=https://www.teachingenglish.org.uk/article/word-stress&amp;bvm=bv.151426398,d.c2I&amp;psig=AFQjCNFbstjHcNfpLEwZate9wIiPEVBaBA&amp;ust=149140733860468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google.co.in/imgres?imgurl=http://frenchyourway.com.au/wp_fyw/wp-content/uploads/2015/10/improve-your-french-listening-skills-feature-resized.jpg&amp;imgrefurl=http://frenchyourway.com.au/improve-your-french-listening-skills&amp;docid=mLC0x2cWfs00rM&amp;tbnid=yexOONcVt-vmKM:&amp;vet=10ahUKEwjvxrnZlovTAhUDuo8KHSjDAEkQMwhEKB8wHw..i&amp;w=260&amp;h=192&amp;bih=687&amp;biw=1518&amp;ved=0ahUKEwjvxrnZlovTAhUDuo8KHSjDAEkQMwhEKB8wHw&amp;iact=mrc&amp;uact=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Cambria" pitchFamily="18" charset="0"/>
              </a:rPr>
              <a:t>ENGLISH</a:t>
            </a:r>
            <a:br>
              <a:rPr lang="en-IN" dirty="0" smtClean="0">
                <a:latin typeface="Cambria" pitchFamily="18" charset="0"/>
              </a:rPr>
            </a:br>
            <a:r>
              <a:rPr lang="en-IN" dirty="0" smtClean="0">
                <a:latin typeface="Cambria" pitchFamily="18" charset="0"/>
              </a:rPr>
              <a:t>POWERPOINT PRESENTATION</a:t>
            </a:r>
            <a:endParaRPr lang="en-IN" dirty="0"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ransition advTm="3563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 smtClean="0"/>
              <a:t/>
            </a:r>
            <a:br>
              <a:rPr lang="en-IN" b="1" u="sng" dirty="0" smtClean="0"/>
            </a:br>
            <a:r>
              <a:rPr lang="en-IN" b="1" u="sng" dirty="0" smtClean="0">
                <a:latin typeface="Cambria" pitchFamily="18" charset="0"/>
              </a:rPr>
              <a:t>Question </a:t>
            </a:r>
            <a:r>
              <a:rPr lang="en-IN" b="1" u="sng" dirty="0">
                <a:latin typeface="Cambria" pitchFamily="18" charset="0"/>
              </a:rPr>
              <a:t>tags</a:t>
            </a:r>
            <a:r>
              <a:rPr lang="en-IN" dirty="0">
                <a:latin typeface="Cambria" pitchFamily="18" charset="0"/>
              </a:rPr>
              <a:t/>
            </a:r>
            <a:br>
              <a:rPr lang="en-IN" dirty="0">
                <a:latin typeface="Cambria" pitchFamily="18" charset="0"/>
              </a:rPr>
            </a:br>
            <a:endParaRPr lang="en-IN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Question tags are the short questions at the end of statement.</a:t>
            </a:r>
            <a:endParaRPr lang="en-IN" dirty="0"/>
          </a:p>
          <a:p>
            <a:pPr lvl="0">
              <a:buNone/>
            </a:pPr>
            <a:r>
              <a:rPr lang="en-IN" dirty="0" smtClean="0"/>
              <a:t>1.a </a:t>
            </a:r>
            <a:r>
              <a:rPr lang="en-IN" dirty="0"/>
              <a:t>positive statement is followed by negative tag.</a:t>
            </a:r>
          </a:p>
          <a:p>
            <a:pPr>
              <a:buNone/>
            </a:pPr>
            <a:r>
              <a:rPr lang="en-IN" dirty="0" smtClean="0"/>
              <a:t>     Eg. </a:t>
            </a:r>
            <a:r>
              <a:rPr lang="en-IN" dirty="0"/>
              <a:t>: You </a:t>
            </a:r>
            <a:r>
              <a:rPr lang="en-IN" b="1" dirty="0"/>
              <a:t>won't</a:t>
            </a:r>
            <a:r>
              <a:rPr lang="en-IN" dirty="0"/>
              <a:t> fail the exam, </a:t>
            </a:r>
            <a:r>
              <a:rPr lang="en-IN" b="1" dirty="0"/>
              <a:t>will </a:t>
            </a:r>
            <a:r>
              <a:rPr lang="en-IN" dirty="0"/>
              <a:t>you?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 lvl="0">
              <a:buNone/>
            </a:pPr>
            <a:r>
              <a:rPr lang="en-IN" dirty="0" smtClean="0"/>
              <a:t>2.A </a:t>
            </a:r>
            <a:r>
              <a:rPr lang="en-IN" dirty="0"/>
              <a:t>negative statement is followed by positive question tag.</a:t>
            </a:r>
          </a:p>
          <a:p>
            <a:pPr>
              <a:buNone/>
            </a:pPr>
            <a:r>
              <a:rPr lang="en-IN" dirty="0" smtClean="0"/>
              <a:t>   Eg</a:t>
            </a:r>
            <a:r>
              <a:rPr lang="en-IN" dirty="0"/>
              <a:t>: We </a:t>
            </a:r>
            <a:r>
              <a:rPr lang="en-IN" b="1" dirty="0"/>
              <a:t>must</a:t>
            </a:r>
            <a:r>
              <a:rPr lang="en-IN" dirty="0"/>
              <a:t> be patient, </a:t>
            </a:r>
            <a:r>
              <a:rPr lang="en-IN" b="1" dirty="0"/>
              <a:t>mustn't </a:t>
            </a:r>
            <a:r>
              <a:rPr lang="en-IN" dirty="0"/>
              <a:t>we?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endParaRPr lang="en-IN" dirty="0"/>
          </a:p>
        </p:txBody>
      </p:sp>
    </p:spTree>
  </p:cSld>
  <p:clrMapOvr>
    <a:masterClrMapping/>
  </p:clrMapOvr>
  <p:transition advTm="211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607220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                       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                              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INTONATION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COMMON ERRORS  IN  PRONUNCIATION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NEUTRALIZATION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OF MOTHER TONGUE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</a:p>
          <a:p>
            <a:pPr>
              <a:buNone/>
            </a:pP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                                         INFLUENCE</a:t>
            </a:r>
            <a:endParaRPr lang="en-IN" sz="2400" i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>
              <a:buNone/>
            </a:pPr>
            <a:r>
              <a:rPr lang="en-IN" dirty="0" smtClean="0"/>
              <a:t>                                                      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</a:t>
            </a:r>
          </a:p>
        </p:txBody>
      </p:sp>
    </p:spTree>
  </p:cSld>
  <p:clrMapOvr>
    <a:masterClrMapping/>
  </p:clrMapOvr>
  <p:transition advTm="2234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41763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INTONATION </a:t>
            </a:r>
            <a:r>
              <a:rPr lang="en-IN" b="1" dirty="0"/>
              <a:t>AND COMMON ERRORS IN PRONUNCIATION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The  rise and fall of the voice in speaking.</a:t>
            </a:r>
          </a:p>
          <a:p>
            <a:pPr lvl="0">
              <a:buFont typeface="Wingdings" pitchFamily="2" charset="2"/>
              <a:buChar char="Ø"/>
            </a:pPr>
            <a:r>
              <a:rPr lang="en-IN" dirty="0"/>
              <a:t>TUNE OR TONE SHAPES</a:t>
            </a:r>
          </a:p>
          <a:p>
            <a:pPr lvl="0">
              <a:buFont typeface="Wingdings" pitchFamily="2" charset="2"/>
              <a:buChar char="Ø"/>
            </a:pPr>
            <a:r>
              <a:rPr lang="en-IN" dirty="0"/>
              <a:t>THE FALLING TUNE                                                                                                </a:t>
            </a:r>
            <a:r>
              <a:rPr lang="en-IN" dirty="0" smtClean="0"/>
              <a:t>  </a:t>
            </a:r>
            <a:r>
              <a:rPr lang="en-IN" dirty="0"/>
              <a:t>Ex: exclamations, question tags, rhetorical questions</a:t>
            </a:r>
          </a:p>
          <a:p>
            <a:pPr marL="514350" lvl="0" indent="-514350">
              <a:buFont typeface="Wingdings" pitchFamily="2" charset="2"/>
              <a:buChar char="Ø"/>
            </a:pPr>
            <a:r>
              <a:rPr lang="en-IN" dirty="0"/>
              <a:t>THE RISING TUNE                                                                                                         </a:t>
            </a:r>
            <a:r>
              <a:rPr lang="en-IN" dirty="0" smtClean="0"/>
              <a:t>  </a:t>
            </a:r>
            <a:r>
              <a:rPr lang="en-IN" dirty="0"/>
              <a:t>Ex: enumeration , polite request, expected responses</a:t>
            </a:r>
          </a:p>
          <a:p>
            <a:pPr lvl="0">
              <a:buFont typeface="Wingdings" pitchFamily="2" charset="2"/>
              <a:buChar char="Ø"/>
            </a:pPr>
            <a:r>
              <a:rPr lang="en-IN" dirty="0"/>
              <a:t>THE FALLING RISING TUNE          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endParaRPr lang="en-IN" dirty="0"/>
          </a:p>
        </p:txBody>
      </p:sp>
    </p:spTree>
  </p:cSld>
  <p:clrMapOvr>
    <a:masterClrMapping/>
  </p:clrMapOvr>
  <p:transition advTm="3125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NEUTRALIZATION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OF MOTHER TONGUE INFLUENCE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endParaRPr lang="en-IN" dirty="0" smtClean="0"/>
          </a:p>
          <a:p>
            <a:pPr lvl="0"/>
            <a:r>
              <a:rPr lang="en-IN" dirty="0" smtClean="0"/>
              <a:t>PRACTICE </a:t>
            </a:r>
            <a:r>
              <a:rPr lang="en-IN" dirty="0"/>
              <a:t>MAKES MAN PERFECT</a:t>
            </a:r>
          </a:p>
          <a:p>
            <a:pPr lvl="0"/>
            <a:r>
              <a:rPr lang="en-IN" dirty="0"/>
              <a:t>MOTHER TONGUE  INFLUENCE   ON PREPOSITIONS</a:t>
            </a:r>
          </a:p>
          <a:p>
            <a:pPr lvl="0"/>
            <a:r>
              <a:rPr lang="en-IN" dirty="0"/>
              <a:t>HOW CAN  WE  IMPROVE  OUR  SPEECH ???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  Look </a:t>
            </a:r>
            <a:r>
              <a:rPr lang="en-IN" dirty="0"/>
              <a:t>up to dictionary</a:t>
            </a:r>
          </a:p>
          <a:p>
            <a:pPr lvl="0">
              <a:buFont typeface="Wingdings" pitchFamily="2" charset="2"/>
              <a:buChar char="ü"/>
            </a:pPr>
            <a:r>
              <a:rPr lang="en-IN" dirty="0"/>
              <a:t>Listen to the native speakers of  English</a:t>
            </a:r>
          </a:p>
          <a:p>
            <a:pPr lvl="0">
              <a:buFont typeface="Wingdings" pitchFamily="2" charset="2"/>
              <a:buChar char="ü"/>
            </a:pPr>
            <a:r>
              <a:rPr lang="en-IN" dirty="0"/>
              <a:t>Read news paper</a:t>
            </a:r>
          </a:p>
          <a:p>
            <a:pPr lvl="0">
              <a:buFont typeface="Wingdings" pitchFamily="2" charset="2"/>
              <a:buChar char="ü"/>
            </a:pPr>
            <a:r>
              <a:rPr lang="en-IN" dirty="0"/>
              <a:t>Record yourself while reading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 </a:t>
            </a:r>
          </a:p>
          <a:p>
            <a:endParaRPr lang="en-IN" dirty="0"/>
          </a:p>
        </p:txBody>
      </p:sp>
    </p:spTree>
  </p:cSld>
  <p:clrMapOvr>
    <a:masterClrMapping/>
  </p:clrMapOvr>
  <p:transition advTm="2141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N" sz="11200" b="1" dirty="0"/>
              <a:t>TOPICS :</a:t>
            </a:r>
            <a:endParaRPr lang="en-IN" sz="11200" dirty="0"/>
          </a:p>
          <a:p>
            <a:pPr>
              <a:buNone/>
            </a:pPr>
            <a:r>
              <a:rPr lang="en-IN" sz="11200" dirty="0"/>
              <a:t> </a:t>
            </a:r>
            <a:r>
              <a:rPr lang="en-IN" sz="11200" dirty="0" smtClean="0"/>
              <a:t>• </a:t>
            </a:r>
            <a:r>
              <a:rPr lang="en-IN" sz="11200" dirty="0"/>
              <a:t>EXTEMPORE - PUBLIC </a:t>
            </a:r>
            <a:r>
              <a:rPr lang="en-IN" sz="11200" dirty="0" smtClean="0"/>
              <a:t>SPEAKING</a:t>
            </a:r>
          </a:p>
          <a:p>
            <a:pPr>
              <a:buNone/>
            </a:pPr>
            <a:r>
              <a:rPr lang="en-IN" sz="11200" dirty="0" smtClean="0"/>
              <a:t>• </a:t>
            </a:r>
            <a:r>
              <a:rPr lang="en-IN" sz="11200" dirty="0"/>
              <a:t>ACTIVE AND PASSIVE VOICE</a:t>
            </a:r>
          </a:p>
          <a:p>
            <a:pPr>
              <a:buNone/>
            </a:pPr>
            <a:r>
              <a:rPr lang="en-IN" sz="11200" dirty="0"/>
              <a:t>• COMMON ERRORS IN ENGLISH</a:t>
            </a:r>
          </a:p>
          <a:p>
            <a:pPr>
              <a:buNone/>
            </a:pPr>
            <a:r>
              <a:rPr lang="en-IN" sz="11200" dirty="0"/>
              <a:t>• IDIOMS AND </a:t>
            </a:r>
            <a:r>
              <a:rPr lang="en-IN" sz="11200" dirty="0" smtClean="0"/>
              <a:t>PHRASES</a:t>
            </a:r>
          </a:p>
          <a:p>
            <a:pPr>
              <a:buNone/>
            </a:pPr>
            <a:r>
              <a:rPr lang="en-IN" sz="6000" dirty="0" smtClean="0"/>
              <a:t> </a:t>
            </a:r>
          </a:p>
          <a:p>
            <a:pPr>
              <a:buNone/>
            </a:pPr>
            <a:endParaRPr lang="en-IN" sz="9600" dirty="0"/>
          </a:p>
          <a:p>
            <a:pPr>
              <a:buNone/>
            </a:pPr>
            <a:endParaRPr lang="en-IN" sz="9600" dirty="0" smtClean="0"/>
          </a:p>
          <a:p>
            <a:pPr>
              <a:buNone/>
            </a:pPr>
            <a:r>
              <a:rPr lang="en-IN" sz="9600" dirty="0"/>
              <a:t> </a:t>
            </a:r>
            <a:r>
              <a:rPr lang="en-IN" sz="9600" dirty="0" smtClean="0"/>
              <a:t>    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IN" sz="9600" dirty="0"/>
              <a:t> </a:t>
            </a:r>
            <a:r>
              <a:rPr lang="en-IN" sz="9600" dirty="0" smtClean="0"/>
              <a:t>                                                                                    </a:t>
            </a:r>
            <a:r>
              <a:rPr lang="en-IN" sz="9600" dirty="0" smtClean="0"/>
              <a:t>                                                                                                                              </a:t>
            </a:r>
            <a:endParaRPr lang="en-IN" sz="9600" dirty="0" smtClean="0"/>
          </a:p>
          <a:p>
            <a:pPr>
              <a:buNone/>
            </a:pPr>
            <a:endParaRPr lang="en-IN" sz="9600" dirty="0"/>
          </a:p>
          <a:p>
            <a:r>
              <a:rPr lang="en-IN" dirty="0"/>
              <a:t> 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 </a:t>
            </a:r>
          </a:p>
        </p:txBody>
      </p:sp>
    </p:spTree>
  </p:cSld>
  <p:clrMapOvr>
    <a:masterClrMapping/>
  </p:clrMapOvr>
  <p:transition advTm="1875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EXTEMPORE-PUBLIC SPEAKING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sz="5100" b="1" dirty="0"/>
              <a:t>What do you mean by extempore speech?</a:t>
            </a:r>
          </a:p>
          <a:p>
            <a:pPr>
              <a:buNone/>
            </a:pPr>
            <a:r>
              <a:rPr lang="en-IN" sz="5100" b="1" dirty="0"/>
              <a:t>-</a:t>
            </a:r>
          </a:p>
          <a:p>
            <a:pPr>
              <a:buNone/>
            </a:pPr>
            <a:r>
              <a:rPr lang="en-IN" sz="5100" b="1" dirty="0" smtClean="0"/>
              <a:t>Extempore </a:t>
            </a:r>
            <a:r>
              <a:rPr lang="en-IN" sz="5100" b="1" dirty="0"/>
              <a:t>tests the candidates on the following:-</a:t>
            </a:r>
          </a:p>
          <a:p>
            <a:pPr>
              <a:buNone/>
            </a:pPr>
            <a:r>
              <a:rPr lang="en-IN" sz="5100" b="1" dirty="0"/>
              <a:t>▪ Ability to think on the feet</a:t>
            </a:r>
          </a:p>
          <a:p>
            <a:pPr>
              <a:buNone/>
            </a:pPr>
            <a:r>
              <a:rPr lang="en-IN" sz="5100" b="1" dirty="0" smtClean="0"/>
              <a:t>▪ </a:t>
            </a:r>
            <a:r>
              <a:rPr lang="en-IN" sz="5100" b="1" dirty="0"/>
              <a:t>Prioritization and sequencing displaying logical thinking</a:t>
            </a:r>
          </a:p>
          <a:p>
            <a:pPr>
              <a:buNone/>
            </a:pPr>
            <a:r>
              <a:rPr lang="en-IN" sz="5100" b="1" dirty="0"/>
              <a:t>▪ Ability to connect with the panel</a:t>
            </a:r>
          </a:p>
          <a:p>
            <a:pPr>
              <a:buNone/>
            </a:pPr>
            <a:r>
              <a:rPr lang="en-IN" sz="5100" b="1" dirty="0"/>
              <a:t>▪ Communication skills</a:t>
            </a:r>
          </a:p>
          <a:p>
            <a:pPr>
              <a:buNone/>
            </a:pPr>
            <a:r>
              <a:rPr lang="en-IN" sz="5100" b="1" dirty="0"/>
              <a:t>▪ Overall presentation skills-body language, confidence, poise, composure etc. For </a:t>
            </a:r>
            <a:r>
              <a:rPr lang="en-IN" sz="5100" b="1" dirty="0" smtClean="0"/>
              <a:t>effective</a:t>
            </a:r>
          </a:p>
          <a:p>
            <a:pPr>
              <a:buNone/>
            </a:pPr>
            <a:r>
              <a:rPr lang="en-IN" sz="5100" b="1" dirty="0" smtClean="0"/>
              <a:t>extempore </a:t>
            </a:r>
            <a:r>
              <a:rPr lang="en-IN" sz="5100" b="1" dirty="0"/>
              <a:t>speaking - candidates must be fluent and well read.</a:t>
            </a:r>
          </a:p>
          <a:p>
            <a:pPr>
              <a:buNone/>
            </a:pPr>
            <a:r>
              <a:rPr lang="en-IN" sz="5100" b="1" dirty="0"/>
              <a:t>SOME TIPS</a:t>
            </a:r>
          </a:p>
          <a:p>
            <a:pPr>
              <a:buNone/>
            </a:pPr>
            <a:r>
              <a:rPr lang="en-IN" sz="5100" b="1" dirty="0"/>
              <a:t>• Mental Preparation</a:t>
            </a:r>
          </a:p>
          <a:p>
            <a:pPr>
              <a:buNone/>
            </a:pPr>
            <a:r>
              <a:rPr lang="en-IN" sz="5100" b="1" dirty="0"/>
              <a:t>• Start speaking at an even pace</a:t>
            </a:r>
          </a:p>
          <a:p>
            <a:pPr>
              <a:buNone/>
            </a:pPr>
            <a:r>
              <a:rPr lang="en-IN" sz="5100" b="1" dirty="0"/>
              <a:t>• Control on speech</a:t>
            </a:r>
          </a:p>
          <a:p>
            <a:endParaRPr lang="en-IN" dirty="0"/>
          </a:p>
        </p:txBody>
      </p:sp>
    </p:spTree>
  </p:cSld>
  <p:clrMapOvr>
    <a:masterClrMapping/>
  </p:clrMapOvr>
  <p:transition advTm="2079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sz="5100" b="1" dirty="0"/>
              <a:t>ACTIVE AND PASSIVE VOICE</a:t>
            </a:r>
            <a:endParaRPr lang="en-IN" sz="5100" dirty="0"/>
          </a:p>
          <a:p>
            <a:pPr>
              <a:buNone/>
            </a:pPr>
            <a:r>
              <a:rPr lang="en-IN" b="1" dirty="0"/>
              <a:t>• </a:t>
            </a:r>
            <a:r>
              <a:rPr lang="en-IN" sz="4500" b="1" dirty="0"/>
              <a:t>In most English sentences with an action verb, the subject performs the action denoted by the </a:t>
            </a:r>
            <a:r>
              <a:rPr lang="en-IN" sz="4500" b="1" dirty="0" smtClean="0"/>
              <a:t>verb. These </a:t>
            </a:r>
            <a:r>
              <a:rPr lang="en-IN" sz="4500" b="1" dirty="0"/>
              <a:t>examples show that the subject is doing the verb's action</a:t>
            </a:r>
            <a:r>
              <a:rPr lang="en-IN" sz="4500" b="1" dirty="0" smtClean="0"/>
              <a:t>..</a:t>
            </a:r>
          </a:p>
          <a:p>
            <a:pPr>
              <a:buNone/>
            </a:pPr>
            <a:endParaRPr lang="en-IN" dirty="0"/>
          </a:p>
          <a:p>
            <a:r>
              <a:rPr lang="en-IN" sz="5900" dirty="0"/>
              <a:t>COMMON ERRORS IN ENGLISH </a:t>
            </a:r>
          </a:p>
          <a:p>
            <a:pPr>
              <a:buNone/>
            </a:pPr>
            <a:r>
              <a:rPr lang="en-IN" sz="4200" dirty="0"/>
              <a:t>• Incorrect: Why you were late?</a:t>
            </a:r>
          </a:p>
          <a:p>
            <a:pPr>
              <a:buNone/>
            </a:pPr>
            <a:r>
              <a:rPr lang="en-IN" sz="4200" b="1" dirty="0"/>
              <a:t>• Correct: Why were you late?</a:t>
            </a:r>
            <a:endParaRPr lang="en-IN" sz="4200" dirty="0"/>
          </a:p>
          <a:p>
            <a:pPr>
              <a:buNone/>
            </a:pPr>
            <a:r>
              <a:rPr lang="en-IN" sz="4200" dirty="0"/>
              <a:t>• Incorrect: Why you did not come?</a:t>
            </a:r>
          </a:p>
          <a:p>
            <a:pPr>
              <a:buNone/>
            </a:pPr>
            <a:r>
              <a:rPr lang="en-IN" sz="4200" dirty="0"/>
              <a:t>• Correct: Why didn’t you come? In questions the auxiliary verb comes before the subject.</a:t>
            </a:r>
          </a:p>
          <a:p>
            <a:pPr>
              <a:buNone/>
            </a:pPr>
            <a:r>
              <a:rPr lang="en-IN" sz="4200" dirty="0"/>
              <a:t>• Incorrect: Let us discuss about this matter.</a:t>
            </a:r>
          </a:p>
          <a:p>
            <a:pPr>
              <a:buNone/>
            </a:pPr>
            <a:r>
              <a:rPr lang="en-IN" sz="4200" dirty="0"/>
              <a:t>• Correct: Let us discuss this matter. The verb discuss does not take a preposition before the object.</a:t>
            </a:r>
          </a:p>
          <a:p>
            <a:pPr>
              <a:buNone/>
            </a:pPr>
            <a:r>
              <a:rPr lang="en-IN" sz="4200" dirty="0"/>
              <a:t>• Incorrect: He informed the death of his mother to me.</a:t>
            </a:r>
          </a:p>
          <a:p>
            <a:pPr>
              <a:buNone/>
            </a:pPr>
            <a:r>
              <a:rPr lang="en-IN" sz="4200" dirty="0"/>
              <a:t>• Correct: He informed me about the death of his mother. We inform somebody about something.</a:t>
            </a:r>
          </a:p>
          <a:p>
            <a:pPr>
              <a:buNone/>
            </a:pPr>
            <a:r>
              <a:rPr lang="en-IN" sz="4200" dirty="0" smtClean="0"/>
              <a:t>.</a:t>
            </a:r>
            <a:endParaRPr lang="en-IN" sz="4200" dirty="0"/>
          </a:p>
          <a:p>
            <a:endParaRPr lang="en-IN" dirty="0"/>
          </a:p>
        </p:txBody>
      </p:sp>
    </p:spTree>
  </p:cSld>
  <p:clrMapOvr>
    <a:masterClrMapping/>
  </p:clrMapOvr>
  <p:transition advTm="1937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IDIOMS AND PHRASES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sz="3800" dirty="0"/>
              <a:t>What is the phrase in a </a:t>
            </a:r>
            <a:r>
              <a:rPr lang="en-IN" sz="3800" dirty="0" smtClean="0"/>
              <a:t>sentence</a:t>
            </a:r>
            <a:r>
              <a:rPr lang="en-IN" dirty="0" smtClean="0"/>
              <a:t>?</a:t>
            </a:r>
            <a:endParaRPr lang="en-IN" dirty="0"/>
          </a:p>
          <a:p>
            <a:pPr>
              <a:buNone/>
            </a:pPr>
            <a:r>
              <a:rPr lang="en-IN" dirty="0"/>
              <a:t>• A phrase is a group or words that express a concept and is used as a unit within a sentence. Eight common types of phrases are: noun, verb, gerund, infinitive, appositive, participial, prepositional, and absolute.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r>
              <a:rPr lang="en-IN" b="1" dirty="0"/>
              <a:t>SOME EXAMPLES OF IDIOMS AND PHRASES ARE </a:t>
            </a:r>
            <a:r>
              <a:rPr lang="en-IN" dirty="0"/>
              <a:t>: ‘The best of both worlds’ – means you can enjoy two different opportunities at the same time.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dirty="0"/>
              <a:t>• </a:t>
            </a:r>
            <a:r>
              <a:rPr lang="en-IN" i="1" dirty="0"/>
              <a:t>“By working part-time and looking after her kids two days a week she managed to get the best of both worlds.”</a:t>
            </a:r>
          </a:p>
          <a:p>
            <a:pPr>
              <a:buNone/>
            </a:pPr>
            <a:endParaRPr lang="en-IN" dirty="0"/>
          </a:p>
          <a:p>
            <a:r>
              <a:rPr lang="en-IN" b="1" dirty="0"/>
              <a:t>‘Speak of the devil</a:t>
            </a:r>
            <a:r>
              <a:rPr lang="en-IN" dirty="0"/>
              <a:t>’ </a:t>
            </a:r>
            <a:r>
              <a:rPr lang="en-IN" i="1" dirty="0"/>
              <a:t>– this means that the person you’re just talking about actually turns up at that moment.</a:t>
            </a:r>
          </a:p>
          <a:p>
            <a:pPr>
              <a:buNone/>
            </a:pPr>
            <a:r>
              <a:rPr lang="en-IN" i="1" dirty="0"/>
              <a:t> </a:t>
            </a:r>
          </a:p>
          <a:p>
            <a:endParaRPr lang="en-IN" dirty="0"/>
          </a:p>
        </p:txBody>
      </p:sp>
    </p:spTree>
  </p:cSld>
  <p:clrMapOvr>
    <a:masterClrMapping/>
  </p:clrMapOvr>
  <p:transition advTm="766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INFORMATION TRANSFER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ORAL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PRESENTATION SKILLS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READING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COMPREHENSION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RESUME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WRITING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</a:t>
            </a:r>
          </a:p>
          <a:p>
            <a:pPr>
              <a:buNone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2375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INFORMATION TRANSFER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643578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The process of transferring information from one person to </a:t>
            </a:r>
            <a:r>
              <a:rPr lang="en-IN" dirty="0" smtClean="0"/>
              <a:t>another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         BAR </a:t>
            </a:r>
            <a:r>
              <a:rPr lang="en-IN" dirty="0"/>
              <a:t>GRAPHS         </a:t>
            </a:r>
            <a:r>
              <a:rPr lang="en-IN" dirty="0" smtClean="0"/>
              <a:t>         </a:t>
            </a:r>
            <a:r>
              <a:rPr lang="en-IN" dirty="0"/>
              <a:t>TREE </a:t>
            </a:r>
            <a:r>
              <a:rPr lang="en-IN" dirty="0" smtClean="0"/>
              <a:t>DIAGRAMS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 </a:t>
            </a:r>
            <a:endParaRPr lang="en-IN" dirty="0" smtClean="0"/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         PIE </a:t>
            </a:r>
            <a:r>
              <a:rPr lang="en-IN" dirty="0"/>
              <a:t>CHARTS                    FLOW CHARTS</a:t>
            </a:r>
          </a:p>
        </p:txBody>
      </p:sp>
      <p:pic>
        <p:nvPicPr>
          <p:cNvPr id="4" name="Picture 3" descr="Image result for information transfer in the form of tables graph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285992"/>
            <a:ext cx="3071833" cy="19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Image result for  tree diagrams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214554"/>
            <a:ext cx="2463801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Image result for pie charts 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4572008"/>
            <a:ext cx="271464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Image result for  small flow charts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4786322"/>
            <a:ext cx="2085975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188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68544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571472" y="1500174"/>
            <a:ext cx="8072494" cy="535782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 smtClean="0"/>
              <a:t>                                                              </a:t>
            </a:r>
          </a:p>
          <a:p>
            <a:pPr>
              <a:buNone/>
            </a:pPr>
            <a:r>
              <a:rPr lang="en-IN" sz="51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5100" b="1" dirty="0" smtClean="0">
                <a:latin typeface="Times New Roman" pitchFamily="18" charset="0"/>
                <a:cs typeface="Times New Roman" pitchFamily="18" charset="0"/>
              </a:rPr>
              <a:t>                                     </a:t>
            </a:r>
            <a:endParaRPr lang="en-IN" sz="51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5100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sz="5100" b="1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endParaRPr lang="en-IN" sz="51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/>
              <a:t> </a:t>
            </a:r>
          </a:p>
          <a:p>
            <a:pPr>
              <a:buNone/>
            </a:pPr>
            <a:r>
              <a:rPr lang="en-IN" b="1" dirty="0"/>
              <a:t> </a:t>
            </a:r>
          </a:p>
          <a:p>
            <a:pPr>
              <a:buNone/>
            </a:pPr>
            <a:r>
              <a:rPr lang="en-IN" b="1" dirty="0"/>
              <a:t> </a:t>
            </a:r>
          </a:p>
          <a:p>
            <a:pPr>
              <a:buNone/>
            </a:pPr>
            <a:r>
              <a:rPr lang="en-IN" b="1" dirty="0"/>
              <a:t> </a:t>
            </a:r>
          </a:p>
          <a:p>
            <a:pPr>
              <a:buNone/>
            </a:pPr>
            <a:r>
              <a:rPr lang="en-IN" b="1" dirty="0" smtClean="0"/>
              <a:t>                                           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IN" sz="4400" b="1" dirty="0"/>
              <a:t> </a:t>
            </a:r>
            <a:r>
              <a:rPr lang="en-IN" sz="4400" b="1" dirty="0" smtClean="0"/>
              <a:t>  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IN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IN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</a:t>
            </a:r>
          </a:p>
          <a:p>
            <a:pPr>
              <a:buNone/>
            </a:pP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4400" b="1" dirty="0">
                <a:latin typeface="Times New Roman" pitchFamily="18" charset="0"/>
                <a:cs typeface="Times New Roman" pitchFamily="18" charset="0"/>
              </a:rPr>
              <a:t>                                              </a:t>
            </a:r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285852" y="1428736"/>
            <a:ext cx="64294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            MINIMAL PAIRS</a:t>
            </a:r>
          </a:p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WORD ACCENT AND STRESS SHIFT           </a:t>
            </a:r>
          </a:p>
          <a:p>
            <a:pPr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    LISTENING  COMPREHENSION</a:t>
            </a:r>
          </a:p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IN" sz="2800" dirty="0"/>
          </a:p>
        </p:txBody>
      </p:sp>
    </p:spTree>
  </p:cSld>
  <p:clrMapOvr>
    <a:masterClrMapping/>
  </p:clrMapOvr>
  <p:transition advTm="2797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 ORAL PRESENTATION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Presentation Content</a:t>
            </a:r>
          </a:p>
          <a:p>
            <a:pPr lvl="0"/>
            <a:r>
              <a:rPr lang="en-IN" dirty="0"/>
              <a:t>Creating attention</a:t>
            </a:r>
          </a:p>
          <a:p>
            <a:pPr lvl="0"/>
            <a:r>
              <a:rPr lang="en-IN" dirty="0"/>
              <a:t>Body Language</a:t>
            </a:r>
          </a:p>
          <a:p>
            <a:pPr lvl="0"/>
            <a:r>
              <a:rPr lang="en-IN" dirty="0"/>
              <a:t>Relax</a:t>
            </a:r>
          </a:p>
          <a:p>
            <a:pPr lvl="0"/>
            <a:r>
              <a:rPr lang="en-IN" dirty="0"/>
              <a:t>Visual aids</a:t>
            </a:r>
          </a:p>
          <a:p>
            <a:endParaRPr lang="en-IN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429124" y="1928801"/>
          <a:ext cx="3586154" cy="3857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advTm="1406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READING 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COMPREHENSION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Font typeface="Wingdings" pitchFamily="2" charset="2"/>
              <a:buChar char="§"/>
            </a:pPr>
            <a:r>
              <a:rPr lang="en-IN" dirty="0"/>
              <a:t>Pre-planned  Strategies</a:t>
            </a:r>
          </a:p>
          <a:p>
            <a:pPr lvl="0">
              <a:buFont typeface="Wingdings" pitchFamily="2" charset="2"/>
              <a:buChar char="§"/>
            </a:pPr>
            <a:r>
              <a:rPr lang="en-IN" dirty="0"/>
              <a:t>PURPOSE???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Self Questioning</a:t>
            </a:r>
          </a:p>
          <a:p>
            <a:pPr lvl="0">
              <a:buFont typeface="Wingdings" pitchFamily="2" charset="2"/>
              <a:buChar char="§"/>
            </a:pPr>
            <a:r>
              <a:rPr lang="en-IN" dirty="0"/>
              <a:t>Main Idea\Concept</a:t>
            </a:r>
          </a:p>
          <a:p>
            <a:pPr lvl="0">
              <a:buFont typeface="Wingdings" pitchFamily="2" charset="2"/>
              <a:buChar char="§"/>
            </a:pPr>
            <a:r>
              <a:rPr lang="en-IN" dirty="0"/>
              <a:t>Understanding</a:t>
            </a:r>
          </a:p>
          <a:p>
            <a:pPr lvl="0">
              <a:buFont typeface="Wingdings" pitchFamily="2" charset="2"/>
              <a:buChar char="§"/>
            </a:pPr>
            <a:r>
              <a:rPr lang="en-IN" dirty="0"/>
              <a:t>Drawing Conclusions</a:t>
            </a:r>
          </a:p>
          <a:p>
            <a:pPr marL="514350" lvl="0" indent="-514350">
              <a:buFont typeface="Wingdings" pitchFamily="2" charset="2"/>
              <a:buChar char="§"/>
            </a:pPr>
            <a:r>
              <a:rPr lang="en-IN" dirty="0"/>
              <a:t>Testing </a:t>
            </a:r>
          </a:p>
          <a:p>
            <a:pPr lvl="0">
              <a:buFont typeface="Wingdings" pitchFamily="2" charset="2"/>
              <a:buChar char="§"/>
            </a:pPr>
            <a:r>
              <a:rPr lang="en-IN" dirty="0"/>
              <a:t>Try to Explain to others.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ransition advTm="1563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RESUME WRITING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Personal Interview</a:t>
            </a:r>
          </a:p>
          <a:p>
            <a:pPr lvl="0"/>
            <a:r>
              <a:rPr lang="en-IN" dirty="0"/>
              <a:t>Abilities, Achievements</a:t>
            </a:r>
          </a:p>
          <a:p>
            <a:pPr lvl="0"/>
            <a:r>
              <a:rPr lang="en-IN" dirty="0"/>
              <a:t>It is divided into three sections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Introduction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Primary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Secondary</a:t>
            </a:r>
          </a:p>
          <a:p>
            <a:pPr lvl="0"/>
            <a:r>
              <a:rPr lang="en-IN" dirty="0"/>
              <a:t>Experience</a:t>
            </a:r>
          </a:p>
          <a:p>
            <a:pPr lvl="0"/>
            <a:r>
              <a:rPr lang="en-IN" dirty="0"/>
              <a:t>Education Qualifications</a:t>
            </a:r>
          </a:p>
          <a:p>
            <a:endParaRPr lang="en-IN" dirty="0"/>
          </a:p>
        </p:txBody>
      </p:sp>
    </p:spTree>
  </p:cSld>
  <p:clrMapOvr>
    <a:masterClrMapping/>
  </p:clrMapOvr>
  <p:transition advTm="1015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472518" cy="664373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/>
              <a:t> 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MINIMAL   PAIRS</a:t>
            </a:r>
          </a:p>
          <a:p>
            <a:r>
              <a:rPr lang="en-IN" sz="3800" b="1" dirty="0">
                <a:latin typeface="Times New Roman" pitchFamily="18" charset="0"/>
                <a:cs typeface="Times New Roman" pitchFamily="18" charset="0"/>
              </a:rPr>
              <a:t>A minimal pair is a pair of words that vary by only single sound</a:t>
            </a:r>
          </a:p>
          <a:p>
            <a:r>
              <a:rPr lang="en-IN" sz="3800" b="1" dirty="0">
                <a:latin typeface="Times New Roman" pitchFamily="18" charset="0"/>
                <a:cs typeface="Times New Roman" pitchFamily="18" charset="0"/>
              </a:rPr>
              <a:t>Vowel Sounds        </a:t>
            </a:r>
          </a:p>
          <a:p>
            <a:pPr>
              <a:buNone/>
            </a:pPr>
            <a:r>
              <a:rPr lang="en-IN" sz="3800" b="1" dirty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</a:p>
          <a:p>
            <a:pPr>
              <a:buNone/>
            </a:pPr>
            <a:r>
              <a:rPr lang="en-IN" sz="3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800" b="1" dirty="0"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en-IN" sz="3800" b="1" dirty="0">
                <a:latin typeface="Times New Roman" pitchFamily="18" charset="0"/>
                <a:cs typeface="Times New Roman" pitchFamily="18" charset="0"/>
              </a:rPr>
              <a:t>       </a:t>
            </a:r>
            <a:endParaRPr lang="en-IN" sz="3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8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3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8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3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3800" b="1" dirty="0">
                <a:latin typeface="Times New Roman" pitchFamily="18" charset="0"/>
                <a:cs typeface="Times New Roman" pitchFamily="18" charset="0"/>
              </a:rPr>
              <a:t>	                               </a:t>
            </a:r>
            <a:endParaRPr lang="en-IN" sz="3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3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800" b="1" dirty="0">
                <a:latin typeface="Times New Roman" pitchFamily="18" charset="0"/>
                <a:cs typeface="Times New Roman" pitchFamily="18" charset="0"/>
              </a:rPr>
              <a:t>  Consonant sound</a:t>
            </a:r>
          </a:p>
          <a:p>
            <a:r>
              <a:rPr lang="en-IN" sz="3800" b="1" dirty="0">
                <a:latin typeface="Times New Roman" pitchFamily="18" charset="0"/>
                <a:cs typeface="Times New Roman" pitchFamily="18" charset="0"/>
              </a:rPr>
              <a:t> Initial Consonant sound</a:t>
            </a:r>
          </a:p>
          <a:p>
            <a:r>
              <a:rPr lang="en-IN" sz="3800" b="1" dirty="0">
                <a:latin typeface="Times New Roman" pitchFamily="18" charset="0"/>
                <a:cs typeface="Times New Roman" pitchFamily="18" charset="0"/>
              </a:rPr>
              <a:t> Final Consonant sound</a:t>
            </a:r>
          </a:p>
          <a:p>
            <a:pPr>
              <a:buNone/>
            </a:pPr>
            <a:r>
              <a:rPr lang="en-IN" b="1" dirty="0"/>
              <a:t> </a:t>
            </a:r>
            <a:endParaRPr lang="en-IN" dirty="0"/>
          </a:p>
        </p:txBody>
      </p:sp>
      <p:pic>
        <p:nvPicPr>
          <p:cNvPr id="4" name="Picture 3" descr="Image result for vowel minimal pairs">
            <a:hlinkClick r:id="rId3" tgtFrame="&quot;_blank&quot;"/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2071678"/>
            <a:ext cx="4500594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Image result for vowel minimal pairs">
            <a:hlinkClick r:id="rId2" tgtFrame="&quot;_blank&quot;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6446" y="2428868"/>
            <a:ext cx="1895475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969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35798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N" sz="11200" b="1" dirty="0">
                <a:latin typeface="Times New Roman" pitchFamily="18" charset="0"/>
                <a:cs typeface="Times New Roman" pitchFamily="18" charset="0"/>
              </a:rPr>
              <a:t>WORD ACCENT AND STRESS </a:t>
            </a:r>
            <a:r>
              <a:rPr lang="en-IN" sz="11200" b="1" dirty="0" smtClean="0">
                <a:latin typeface="Times New Roman" pitchFamily="18" charset="0"/>
                <a:cs typeface="Times New Roman" pitchFamily="18" charset="0"/>
              </a:rPr>
              <a:t>SHIFT</a:t>
            </a:r>
          </a:p>
          <a:p>
            <a:pPr>
              <a:buNone/>
            </a:pPr>
            <a:endParaRPr lang="en-IN" sz="11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45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9600" b="1" dirty="0">
                <a:latin typeface="Times New Roman" pitchFamily="18" charset="0"/>
                <a:cs typeface="Times New Roman" pitchFamily="18" charset="0"/>
              </a:rPr>
              <a:t>SYLLABLE</a:t>
            </a:r>
          </a:p>
          <a:p>
            <a:r>
              <a:rPr lang="en-IN" sz="9600" b="1" dirty="0" smtClean="0">
                <a:latin typeface="Times New Roman" pitchFamily="18" charset="0"/>
                <a:cs typeface="Times New Roman" pitchFamily="18" charset="0"/>
              </a:rPr>
              <a:t>STRESS</a:t>
            </a:r>
            <a:endParaRPr lang="en-IN" sz="96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9600" b="1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9600" b="1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96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sz="9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96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9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9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9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9600" b="1" dirty="0">
                <a:latin typeface="Times New Roman" pitchFamily="18" charset="0"/>
                <a:cs typeface="Times New Roman" pitchFamily="18" charset="0"/>
              </a:rPr>
              <a:t>Sentence Stress </a:t>
            </a:r>
          </a:p>
          <a:p>
            <a:r>
              <a:rPr lang="en-IN" sz="9600" b="1" dirty="0">
                <a:latin typeface="Times New Roman" pitchFamily="18" charset="0"/>
                <a:cs typeface="Times New Roman" pitchFamily="18" charset="0"/>
              </a:rPr>
              <a:t>Word stress</a:t>
            </a:r>
          </a:p>
          <a:p>
            <a:pPr>
              <a:buNone/>
            </a:pPr>
            <a:endParaRPr lang="en-IN" sz="60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4" name="Picture 3" descr="Image result for word stress">
            <a:hlinkClick r:id="rId2" tgtFrame="&quot;_blank&quot;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214554"/>
            <a:ext cx="7358114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Image result for examples of word stress">
            <a:hlinkClick r:id="rId4" tgtFrame="&quot;_blank&quot;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290" y="5572140"/>
            <a:ext cx="214314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anne asha jyothi\AppData\Local\Packages\microsoft.microsoftedge_8wekyb3d8bbwe\AC\#!001\MicrosoftEdge\Cache\OKT1NNFQ\CSkriQXW4AAA52t[1].jpg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4876" y="4929198"/>
            <a:ext cx="328614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828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LISTENING COMPHREHENSION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50070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800" dirty="0" smtClean="0"/>
              <a:t>Receptive </a:t>
            </a:r>
            <a:r>
              <a:rPr lang="en-IN" sz="2800" dirty="0"/>
              <a:t>skill in oral mode</a:t>
            </a:r>
          </a:p>
          <a:p>
            <a:pPr>
              <a:buFont typeface="Wingdings" pitchFamily="2" charset="2"/>
              <a:buChar char="§"/>
            </a:pPr>
            <a:r>
              <a:rPr lang="en-IN" sz="2800" b="1" dirty="0"/>
              <a:t>Tips to improve your Listening </a:t>
            </a:r>
            <a:r>
              <a:rPr lang="en-IN" sz="2800" b="1" dirty="0" smtClean="0"/>
              <a:t>skills</a:t>
            </a:r>
          </a:p>
          <a:p>
            <a:r>
              <a:rPr lang="en-IN" sz="2800" dirty="0" smtClean="0"/>
              <a:t>High </a:t>
            </a:r>
            <a:r>
              <a:rPr lang="en-IN" sz="2800" dirty="0"/>
              <a:t>stakes active listening situations</a:t>
            </a:r>
          </a:p>
          <a:p>
            <a:r>
              <a:rPr lang="en-IN" sz="2800" dirty="0" smtClean="0"/>
              <a:t>Communication</a:t>
            </a:r>
            <a:endParaRPr lang="en-IN" sz="2800" dirty="0"/>
          </a:p>
          <a:p>
            <a:r>
              <a:rPr lang="en-IN" sz="2800" dirty="0"/>
              <a:t>The less u speak the more u hear</a:t>
            </a:r>
          </a:p>
          <a:p>
            <a:r>
              <a:rPr lang="en-IN" sz="2800" dirty="0" smtClean="0"/>
              <a:t>Respond </a:t>
            </a:r>
            <a:r>
              <a:rPr lang="en-IN" sz="2800" dirty="0"/>
              <a:t>appropriately</a:t>
            </a:r>
          </a:p>
          <a:p>
            <a:r>
              <a:rPr lang="en-IN" sz="2800" dirty="0"/>
              <a:t>Do not be preoccupied by your own thoughts</a:t>
            </a:r>
            <a:r>
              <a:rPr lang="en-IN" sz="2800" b="1" dirty="0"/>
              <a:t>.</a:t>
            </a:r>
          </a:p>
          <a:p>
            <a:pPr>
              <a:buNone/>
            </a:pPr>
            <a:r>
              <a:rPr lang="en-IN" sz="2800" b="1" dirty="0"/>
              <a:t> </a:t>
            </a:r>
          </a:p>
        </p:txBody>
      </p:sp>
      <p:pic>
        <p:nvPicPr>
          <p:cNvPr id="4" name="Picture 3" descr="Image result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5143488"/>
            <a:ext cx="2643206" cy="321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922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              </a:t>
            </a:r>
            <a:r>
              <a:rPr lang="en-IN" b="1" dirty="0" smtClean="0">
                <a:latin typeface="Cambria" pitchFamily="18" charset="0"/>
              </a:rPr>
              <a:t>Description-Narrations</a:t>
            </a:r>
          </a:p>
          <a:p>
            <a:pPr>
              <a:buNone/>
            </a:pPr>
            <a:r>
              <a:rPr lang="en-IN" b="1" dirty="0">
                <a:latin typeface="Cambria" pitchFamily="18" charset="0"/>
              </a:rPr>
              <a:t> </a:t>
            </a:r>
            <a:r>
              <a:rPr lang="en-IN" b="1" dirty="0" smtClean="0">
                <a:latin typeface="Cambria" pitchFamily="18" charset="0"/>
              </a:rPr>
              <a:t>       Giving Directions </a:t>
            </a:r>
            <a:r>
              <a:rPr lang="en-IN" b="1" dirty="0">
                <a:latin typeface="Cambria" pitchFamily="18" charset="0"/>
              </a:rPr>
              <a:t>and Guidelines</a:t>
            </a:r>
          </a:p>
          <a:p>
            <a:pPr>
              <a:buNone/>
            </a:pPr>
            <a:r>
              <a:rPr lang="en-IN" b="1" dirty="0" smtClean="0">
                <a:latin typeface="Cambria" pitchFamily="18" charset="0"/>
              </a:rPr>
              <a:t>                  Questions </a:t>
            </a:r>
            <a:r>
              <a:rPr lang="en-IN" b="1" dirty="0">
                <a:latin typeface="Cambria" pitchFamily="18" charset="0"/>
              </a:rPr>
              <a:t>Tags and </a:t>
            </a:r>
            <a:endParaRPr lang="en-IN" b="1" dirty="0" smtClean="0">
              <a:latin typeface="Cambria" pitchFamily="18" charset="0"/>
            </a:endParaRPr>
          </a:p>
          <a:p>
            <a:pPr>
              <a:buNone/>
            </a:pPr>
            <a:r>
              <a:rPr lang="en-IN" b="1" dirty="0">
                <a:latin typeface="Cambria" pitchFamily="18" charset="0"/>
              </a:rPr>
              <a:t> </a:t>
            </a:r>
            <a:r>
              <a:rPr lang="en-IN" b="1" dirty="0" smtClean="0">
                <a:latin typeface="Cambria" pitchFamily="18" charset="0"/>
              </a:rPr>
              <a:t>                  One-word </a:t>
            </a:r>
            <a:r>
              <a:rPr lang="en-IN" b="1" dirty="0">
                <a:latin typeface="Cambria" pitchFamily="18" charset="0"/>
              </a:rPr>
              <a:t>substitutes</a:t>
            </a:r>
          </a:p>
          <a:p>
            <a:pPr>
              <a:buNone/>
            </a:pPr>
            <a:endParaRPr lang="en-IN" b="1" i="1" dirty="0" smtClean="0"/>
          </a:p>
          <a:p>
            <a:pPr>
              <a:buNone/>
            </a:pPr>
            <a:endParaRPr lang="en-IN" b="1" i="1" dirty="0"/>
          </a:p>
          <a:p>
            <a:pPr>
              <a:buNone/>
            </a:pPr>
            <a:r>
              <a:rPr lang="en-IN" b="1" i="1" dirty="0" smtClean="0"/>
              <a:t>                                                      </a:t>
            </a:r>
          </a:p>
          <a:p>
            <a:endParaRPr lang="en-IN" dirty="0"/>
          </a:p>
        </p:txBody>
      </p:sp>
    </p:spTree>
  </p:cSld>
  <p:clrMapOvr>
    <a:masterClrMapping/>
  </p:clrMapOvr>
  <p:transition advTm="3155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68412"/>
          </a:xfrm>
        </p:spPr>
        <p:txBody>
          <a:bodyPr>
            <a:noAutofit/>
          </a:bodyPr>
          <a:lstStyle/>
          <a:p>
            <a:r>
              <a:rPr lang="en-IN" sz="3600" b="1" i="1" u="sng" dirty="0" smtClean="0"/>
              <a:t/>
            </a:r>
            <a:br>
              <a:rPr lang="en-IN" sz="3600" b="1" i="1" u="sng" dirty="0" smtClean="0"/>
            </a:br>
            <a:r>
              <a:rPr lang="en-IN" sz="3600" b="1" i="1" u="sng" dirty="0" smtClean="0"/>
              <a:t>DESCRIPTIONS-NARRATIONS</a:t>
            </a:r>
            <a:r>
              <a:rPr lang="en-IN" sz="3600" dirty="0"/>
              <a:t/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1600200"/>
            <a:ext cx="7901014" cy="4525963"/>
          </a:xfrm>
        </p:spPr>
        <p:txBody>
          <a:bodyPr>
            <a:normAutofit fontScale="92500" lnSpcReduction="10000"/>
          </a:bodyPr>
          <a:lstStyle/>
          <a:p>
            <a:r>
              <a:rPr lang="en-IN" i="1" dirty="0" smtClean="0"/>
              <a:t>Describing</a:t>
            </a:r>
            <a:r>
              <a:rPr lang="en-IN" i="1" dirty="0"/>
              <a:t>:</a:t>
            </a:r>
            <a:r>
              <a:rPr lang="en-IN" dirty="0"/>
              <a:t> Describing is something which involves recreating your experiences and impressions.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 lvl="0">
              <a:buFont typeface="Wingdings" pitchFamily="2" charset="2"/>
              <a:buChar char="Ø"/>
            </a:pPr>
            <a:r>
              <a:rPr lang="en-IN" dirty="0"/>
              <a:t> </a:t>
            </a:r>
            <a:r>
              <a:rPr lang="en-IN" i="1" dirty="0" smtClean="0"/>
              <a:t>use</a:t>
            </a:r>
          </a:p>
          <a:p>
            <a:pPr lvl="0">
              <a:buFont typeface="Wingdings" pitchFamily="2" charset="2"/>
              <a:buChar char="Ø"/>
            </a:pPr>
            <a:r>
              <a:rPr lang="en-IN" i="1" dirty="0" smtClean="0"/>
              <a:t>components</a:t>
            </a:r>
            <a:endParaRPr lang="en-IN" dirty="0"/>
          </a:p>
          <a:p>
            <a:pPr lvl="0">
              <a:buFont typeface="Wingdings" pitchFamily="2" charset="2"/>
              <a:buChar char="Ø"/>
            </a:pPr>
            <a:r>
              <a:rPr lang="en-IN" i="1" dirty="0"/>
              <a:t>characteristics</a:t>
            </a:r>
            <a:endParaRPr lang="en-IN" dirty="0"/>
          </a:p>
          <a:p>
            <a:pPr lvl="0">
              <a:buFont typeface="Wingdings" pitchFamily="2" charset="2"/>
              <a:buChar char="Ø"/>
            </a:pPr>
            <a:r>
              <a:rPr lang="en-IN" i="1" dirty="0"/>
              <a:t>position</a:t>
            </a:r>
            <a:endParaRPr lang="en-IN" dirty="0"/>
          </a:p>
          <a:p>
            <a:pPr lvl="0">
              <a:buFont typeface="Wingdings" pitchFamily="2" charset="2"/>
              <a:buChar char="Ø"/>
            </a:pPr>
            <a:r>
              <a:rPr lang="en-IN" i="1" dirty="0"/>
              <a:t>connection between parts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ransition advTm="2266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IN" b="1" i="1" dirty="0">
                <a:latin typeface="Cambria" pitchFamily="18" charset="0"/>
              </a:rPr>
              <a:t>Describing a person</a:t>
            </a:r>
            <a:endParaRPr lang="en-IN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572140"/>
          </a:xfrm>
        </p:spPr>
        <p:txBody>
          <a:bodyPr>
            <a:normAutofit fontScale="92500" lnSpcReduction="20000"/>
          </a:bodyPr>
          <a:lstStyle/>
          <a:p>
            <a:pPr lvl="0">
              <a:buFont typeface="Wingdings" pitchFamily="2" charset="2"/>
              <a:buChar char="ü"/>
            </a:pPr>
            <a:r>
              <a:rPr lang="en-IN" i="1" dirty="0">
                <a:latin typeface="Cambria" pitchFamily="18" charset="0"/>
              </a:rPr>
              <a:t>height</a:t>
            </a:r>
            <a:endParaRPr lang="en-IN" dirty="0">
              <a:latin typeface="Cambria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i="1" dirty="0">
                <a:latin typeface="Cambria" pitchFamily="18" charset="0"/>
              </a:rPr>
              <a:t>build</a:t>
            </a:r>
            <a:endParaRPr lang="en-IN" dirty="0">
              <a:latin typeface="Cambria" pitchFamily="18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IN" i="1" dirty="0">
                <a:latin typeface="Cambria" pitchFamily="18" charset="0"/>
              </a:rPr>
              <a:t>type of hair</a:t>
            </a:r>
            <a:endParaRPr lang="en-IN" dirty="0">
              <a:latin typeface="Cambria" pitchFamily="18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IN" i="1" dirty="0">
                <a:latin typeface="Cambria" pitchFamily="18" charset="0"/>
              </a:rPr>
              <a:t>eyes</a:t>
            </a:r>
            <a:endParaRPr lang="en-IN" dirty="0">
              <a:latin typeface="Cambria" pitchFamily="18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IN" i="1" dirty="0">
                <a:latin typeface="Cambria" pitchFamily="18" charset="0"/>
              </a:rPr>
              <a:t>other features(beard, moustache, teeth, lips etc</a:t>
            </a:r>
            <a:r>
              <a:rPr lang="en-IN" i="1" dirty="0" smtClean="0">
                <a:latin typeface="Cambria" pitchFamily="18" charset="0"/>
              </a:rPr>
              <a:t>)</a:t>
            </a:r>
          </a:p>
          <a:p>
            <a:pPr lvl="0">
              <a:buFont typeface="Wingdings" pitchFamily="2" charset="2"/>
              <a:buChar char="ü"/>
            </a:pPr>
            <a:endParaRPr lang="en-IN" dirty="0">
              <a:latin typeface="Cambria" pitchFamily="18" charset="0"/>
            </a:endParaRPr>
          </a:p>
          <a:p>
            <a:pPr>
              <a:buNone/>
            </a:pPr>
            <a:r>
              <a:rPr lang="en-IN" b="1" i="1" dirty="0"/>
              <a:t> </a:t>
            </a:r>
            <a:endParaRPr lang="en-IN" dirty="0"/>
          </a:p>
          <a:p>
            <a:endParaRPr lang="en-IN" b="1" i="1" dirty="0" smtClean="0"/>
          </a:p>
          <a:p>
            <a:endParaRPr lang="en-IN" b="1" i="1" dirty="0"/>
          </a:p>
          <a:p>
            <a:endParaRPr lang="en-IN" b="1" i="1" dirty="0" smtClean="0"/>
          </a:p>
          <a:p>
            <a:pPr>
              <a:buNone/>
            </a:pPr>
            <a:r>
              <a:rPr lang="en-IN" b="1" i="1" dirty="0" smtClean="0"/>
              <a:t>               Long Hair   Short </a:t>
            </a:r>
            <a:r>
              <a:rPr lang="en-IN" b="1" i="1" dirty="0"/>
              <a:t>Hair	</a:t>
            </a:r>
            <a:r>
              <a:rPr lang="en-IN" b="1" i="1" dirty="0" smtClean="0"/>
              <a:t>Curly </a:t>
            </a:r>
            <a:r>
              <a:rPr lang="en-IN" b="1" i="1" dirty="0"/>
              <a:t>Hair</a:t>
            </a:r>
            <a:endParaRPr lang="en-IN" dirty="0"/>
          </a:p>
          <a:p>
            <a:pPr>
              <a:buNone/>
            </a:pPr>
            <a:r>
              <a:rPr lang="en-IN" b="1" i="1" dirty="0"/>
              <a:t> 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357554" y="1428736"/>
            <a:ext cx="1928826" cy="142876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6000760" y="1428736"/>
            <a:ext cx="1438275" cy="157163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143108" y="3714752"/>
            <a:ext cx="1504950" cy="185737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000496" y="3714752"/>
            <a:ext cx="1614219" cy="18669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6072198" y="3786190"/>
            <a:ext cx="1408683" cy="1857375"/>
          </a:xfrm>
          <a:prstGeom prst="rect">
            <a:avLst/>
          </a:prstGeom>
        </p:spPr>
      </p:pic>
    </p:spTree>
  </p:cSld>
  <p:clrMapOvr>
    <a:masterClrMapping/>
  </p:clrMapOvr>
  <p:transition advTm="2250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>
                <a:latin typeface="Cambria" pitchFamily="18" charset="0"/>
              </a:rPr>
              <a:t>GIVING </a:t>
            </a:r>
            <a:r>
              <a:rPr lang="en-IN" b="1" dirty="0">
                <a:latin typeface="Cambria" pitchFamily="18" charset="0"/>
              </a:rPr>
              <a:t>DIRECTIONS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sz="6000" b="1" dirty="0">
                <a:latin typeface="Cambria" pitchFamily="18" charset="0"/>
              </a:rPr>
              <a:t>Giving directions is one of the methods of transferring information</a:t>
            </a:r>
            <a:endParaRPr lang="en-IN" sz="6000" dirty="0">
              <a:latin typeface="Cambria" pitchFamily="18" charset="0"/>
            </a:endParaRPr>
          </a:p>
          <a:p>
            <a:r>
              <a:rPr lang="en-IN" sz="6000" b="1" dirty="0">
                <a:latin typeface="Cambria" pitchFamily="18" charset="0"/>
              </a:rPr>
              <a:t> </a:t>
            </a:r>
            <a:endParaRPr lang="en-IN" sz="6000" dirty="0">
              <a:latin typeface="Cambria" pitchFamily="18" charset="0"/>
            </a:endParaRPr>
          </a:p>
          <a:p>
            <a:r>
              <a:rPr lang="en-IN" sz="6000" b="1" u="sng" dirty="0">
                <a:latin typeface="Cambria" pitchFamily="18" charset="0"/>
              </a:rPr>
              <a:t>Important words and phrases in showing the directions are</a:t>
            </a:r>
            <a:r>
              <a:rPr lang="en-IN" b="1" u="sng" dirty="0"/>
              <a:t>:</a:t>
            </a:r>
            <a:endParaRPr lang="en-IN" dirty="0"/>
          </a:p>
          <a:p>
            <a:r>
              <a:rPr lang="en-IN" b="1" dirty="0"/>
              <a:t> </a:t>
            </a:r>
            <a:endParaRPr lang="en-IN" dirty="0"/>
          </a:p>
          <a:p>
            <a:pPr lvl="0"/>
            <a:r>
              <a:rPr lang="en-IN" sz="5500" b="1" dirty="0"/>
              <a:t>To your left</a:t>
            </a:r>
            <a:r>
              <a:rPr lang="en-IN" sz="5500" dirty="0"/>
              <a:t> </a:t>
            </a:r>
          </a:p>
          <a:p>
            <a:endParaRPr lang="en-IN" sz="5500" dirty="0"/>
          </a:p>
          <a:p>
            <a:pPr>
              <a:buNone/>
            </a:pPr>
            <a:r>
              <a:rPr lang="en-IN" sz="5500" dirty="0"/>
              <a:t> </a:t>
            </a:r>
          </a:p>
          <a:p>
            <a:pPr lvl="0"/>
            <a:r>
              <a:rPr lang="en-IN" sz="5500" b="1" dirty="0"/>
              <a:t>To your right</a:t>
            </a:r>
            <a:r>
              <a:rPr lang="en-IN" sz="5500" dirty="0"/>
              <a:t> </a:t>
            </a:r>
          </a:p>
          <a:p>
            <a:pPr>
              <a:buNone/>
            </a:pPr>
            <a:r>
              <a:rPr lang="en-IN" sz="5500" dirty="0"/>
              <a:t> </a:t>
            </a:r>
          </a:p>
          <a:p>
            <a:pPr lvl="0"/>
            <a:r>
              <a:rPr lang="en-IN" sz="5500" b="1" dirty="0"/>
              <a:t>Go a head</a:t>
            </a:r>
            <a:r>
              <a:rPr lang="en-IN" sz="5500" dirty="0"/>
              <a:t> </a:t>
            </a:r>
          </a:p>
          <a:p>
            <a:pPr>
              <a:buNone/>
            </a:pPr>
            <a:r>
              <a:rPr lang="en-IN" sz="5500" b="1" dirty="0"/>
              <a:t> </a:t>
            </a:r>
            <a:endParaRPr lang="en-IN" sz="5500" dirty="0"/>
          </a:p>
          <a:p>
            <a:pPr lvl="0"/>
            <a:r>
              <a:rPr lang="en-IN" sz="5500" b="1" dirty="0"/>
              <a:t>In front of</a:t>
            </a:r>
            <a:endParaRPr lang="en-IN" sz="5500" dirty="0"/>
          </a:p>
          <a:p>
            <a:pPr>
              <a:buNone/>
            </a:pPr>
            <a:r>
              <a:rPr lang="en-IN" sz="5500" b="1" dirty="0"/>
              <a:t> </a:t>
            </a:r>
            <a:endParaRPr lang="en-IN" sz="5500" dirty="0"/>
          </a:p>
          <a:p>
            <a:pPr>
              <a:buNone/>
            </a:pPr>
            <a:r>
              <a:rPr lang="en-IN" sz="5500" b="1" dirty="0"/>
              <a:t> </a:t>
            </a:r>
            <a:endParaRPr lang="en-IN" sz="5500" dirty="0"/>
          </a:p>
          <a:p>
            <a:pPr lvl="0"/>
            <a:r>
              <a:rPr lang="en-IN" sz="5500" b="1" dirty="0"/>
              <a:t>behind etc.</a:t>
            </a:r>
            <a:endParaRPr lang="en-IN" sz="5500" dirty="0"/>
          </a:p>
          <a:p>
            <a:endParaRPr lang="en-IN" dirty="0"/>
          </a:p>
        </p:txBody>
      </p:sp>
      <p:pic>
        <p:nvPicPr>
          <p:cNvPr id="4" name="Picture 3" descr="⬅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 flipV="1">
            <a:off x="2857488" y="2857496"/>
            <a:ext cx="781050" cy="32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➡"/>
          <p:cNvPicPr/>
          <p:nvPr/>
        </p:nvPicPr>
        <p:blipFill>
          <a:blip r:embed="rId3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786050" y="3571876"/>
            <a:ext cx="857256" cy="42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⬆"/>
          <p:cNvPicPr/>
          <p:nvPr/>
        </p:nvPicPr>
        <p:blipFill>
          <a:blip r:embed="rId4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786050" y="4429132"/>
            <a:ext cx="857256" cy="785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2390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116</TotalTime>
  <Words>651</Words>
  <Application>Microsoft Office PowerPoint</Application>
  <PresentationFormat>On-screen Show (4:3)</PresentationFormat>
  <Paragraphs>244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ENGLISH POWERPOINT PRESENTATION</vt:lpstr>
      <vt:lpstr>   </vt:lpstr>
      <vt:lpstr>Slide 3</vt:lpstr>
      <vt:lpstr>Slide 4</vt:lpstr>
      <vt:lpstr>LISTENING COMPHREHENSION</vt:lpstr>
      <vt:lpstr>Slide 6</vt:lpstr>
      <vt:lpstr> DESCRIPTIONS-NARRATIONS </vt:lpstr>
      <vt:lpstr>Describing a person</vt:lpstr>
      <vt:lpstr> GIVING DIRECTIONS </vt:lpstr>
      <vt:lpstr> Question tags </vt:lpstr>
      <vt:lpstr> </vt:lpstr>
      <vt:lpstr> INTONATION AND COMMON ERRORS IN PRONUNCIATION </vt:lpstr>
      <vt:lpstr> NEUTRALIZATION OF MOTHER TONGUE INFLUENCE </vt:lpstr>
      <vt:lpstr>Slide 14</vt:lpstr>
      <vt:lpstr>EXTEMPORE-PUBLIC SPEAKING</vt:lpstr>
      <vt:lpstr>Slide 16</vt:lpstr>
      <vt:lpstr>IDIOMS AND PHRASES</vt:lpstr>
      <vt:lpstr>Slide 18</vt:lpstr>
      <vt:lpstr> INFORMATION TRANSFER</vt:lpstr>
      <vt:lpstr> ORAL PRESENTATION</vt:lpstr>
      <vt:lpstr> READING  COMPREHENSION </vt:lpstr>
      <vt:lpstr>RESUME WRITING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anne asha jyothi</dc:creator>
  <cp:lastModifiedBy>Shiny Olivia</cp:lastModifiedBy>
  <cp:revision>31</cp:revision>
  <dcterms:created xsi:type="dcterms:W3CDTF">2017-04-05T01:51:10Z</dcterms:created>
  <dcterms:modified xsi:type="dcterms:W3CDTF">2020-10-17T14:31:43Z</dcterms:modified>
</cp:coreProperties>
</file>