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4"/>
  </p:notesMasterIdLst>
  <p:handoutMasterIdLst>
    <p:handoutMasterId r:id="rId35"/>
  </p:handoutMasterIdLst>
  <p:sldIdLst>
    <p:sldId id="330" r:id="rId2"/>
    <p:sldId id="275" r:id="rId3"/>
    <p:sldId id="277" r:id="rId4"/>
    <p:sldId id="332" r:id="rId5"/>
    <p:sldId id="288" r:id="rId6"/>
    <p:sldId id="336" r:id="rId7"/>
    <p:sldId id="279" r:id="rId8"/>
    <p:sldId id="290" r:id="rId9"/>
    <p:sldId id="294" r:id="rId10"/>
    <p:sldId id="293" r:id="rId11"/>
    <p:sldId id="295" r:id="rId12"/>
    <p:sldId id="296" r:id="rId13"/>
    <p:sldId id="280" r:id="rId14"/>
    <p:sldId id="349" r:id="rId15"/>
    <p:sldId id="343" r:id="rId16"/>
    <p:sldId id="350" r:id="rId17"/>
    <p:sldId id="339" r:id="rId18"/>
    <p:sldId id="335" r:id="rId19"/>
    <p:sldId id="353" r:id="rId20"/>
    <p:sldId id="303" r:id="rId21"/>
    <p:sldId id="305" r:id="rId22"/>
    <p:sldId id="306" r:id="rId23"/>
    <p:sldId id="307" r:id="rId24"/>
    <p:sldId id="310" r:id="rId25"/>
    <p:sldId id="354" r:id="rId26"/>
    <p:sldId id="313" r:id="rId27"/>
    <p:sldId id="314" r:id="rId28"/>
    <p:sldId id="355" r:id="rId29"/>
    <p:sldId id="356" r:id="rId30"/>
    <p:sldId id="357" r:id="rId31"/>
    <p:sldId id="358" r:id="rId32"/>
    <p:sldId id="359" r:id="rId3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30" y="-4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3F574886-D4EF-415C-80FD-4DD56E04E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BCC9084-645D-4A8D-8471-DE38F16FA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C56CC-EFD0-4E94-ADA3-520FC38E2D6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BA74B-5A98-4C9C-AEA3-035EA7CFAAC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42C3C-98B1-4ED2-A224-44750A36B71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32DBF-0CF5-4F89-AC17-965B3037DBF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36BC9-BEE0-4D70-86D2-A89E70361BD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65253-2EA1-4DB9-B244-2187E5913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8A7B3-3579-461C-B546-428C912792E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F23C4-4787-44EA-8EAC-A1EE0620CA1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64DC0-34F2-491D-9F45-A61E494013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3C29C-8423-40FE-8F90-2883429032D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E5A4E-0ACF-4E72-B0F5-0F3251052BB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9C716-0501-4064-A4B2-9039CEA4BF6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60829-D7FA-467A-B7AE-712B4A51976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9DD6D-6644-4066-AD3B-04FD4D3808B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FC9B3-3CC4-4B03-BB9A-E29B23CB435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9FC33-4FFF-4478-8F16-4DC665CBB2B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311FA-10B8-4E8D-BAC4-DD734245A9F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B2AE5-0CA7-4296-A52F-AB44876CF0F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032F4-29C8-4A7E-8999-9DDE563D684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6C3A3-BA00-467C-BE4B-6442B691A0E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E2001-EA99-4D17-BE38-790A89B4384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325A9-9F4B-4855-B3C6-2CB0AC03DDC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3E2CB-87E7-41DA-9A05-54D9301AD8D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BC2F3-61F5-4959-B367-03625A8A2E8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A8423-5E1F-428E-8724-29F4C207105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54705-6FF9-4981-8EC0-BBC9226F764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ED296-7793-49CA-8B14-DA4B03A354E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5AF0A-618F-49A2-B145-086B8C8CAA3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2.</a:t>
            </a:r>
            <a:fld id="{96ED6245-DB3F-452E-BCD8-013D2D2A34CE}" type="slidenum">
              <a:rPr lang="en-US" sz="1000" b="1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Chapter 2:  Operating-System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API – System Call – OS Relationship</a:t>
            </a:r>
          </a:p>
        </p:txBody>
      </p:sp>
      <p:pic>
        <p:nvPicPr>
          <p:cNvPr id="19459" name="Picture 5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/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31" y="1233488"/>
            <a:ext cx="8213835" cy="47731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Exact type and amount of information vary according to OS and call</a:t>
            </a: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Parameters stored in a block</a:t>
            </a:r>
            <a:r>
              <a:rPr lang="en-US" sz="2000" i="1" dirty="0" smtClean="0"/>
              <a:t>, </a:t>
            </a:r>
            <a:r>
              <a:rPr lang="en-US" sz="2000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Parameters placed, or </a:t>
            </a:r>
            <a:r>
              <a:rPr lang="en-US" sz="2000" b="1" dirty="0" smtClean="0">
                <a:solidFill>
                  <a:srgbClr val="3366FF"/>
                </a:solidFill>
              </a:rPr>
              <a:t>pushed</a:t>
            </a:r>
            <a:r>
              <a:rPr lang="en-US" sz="2000" i="1" dirty="0" smtClean="0"/>
              <a:t>, </a:t>
            </a:r>
            <a:r>
              <a:rPr lang="en-US" sz="2000" dirty="0" smtClean="0"/>
              <a:t>onto the </a:t>
            </a:r>
            <a:r>
              <a:rPr lang="en-US" sz="2000" b="1" dirty="0" smtClean="0">
                <a:solidFill>
                  <a:srgbClr val="3366FF"/>
                </a:solidFill>
              </a:rPr>
              <a:t>stack</a:t>
            </a:r>
            <a:r>
              <a:rPr lang="en-US" sz="2000" i="1" dirty="0" smtClean="0"/>
              <a:t> </a:t>
            </a:r>
            <a:r>
              <a:rPr lang="en-US" sz="2000" dirty="0" smtClean="0"/>
              <a:t>by the program and </a:t>
            </a:r>
            <a:r>
              <a:rPr lang="en-US" sz="2000" b="1" dirty="0" smtClean="0">
                <a:solidFill>
                  <a:srgbClr val="3366FF"/>
                </a:solidFill>
              </a:rPr>
              <a:t>popped</a:t>
            </a:r>
            <a:r>
              <a:rPr lang="en-US" sz="2000" i="1" dirty="0" smtClean="0"/>
              <a:t> </a:t>
            </a:r>
            <a:r>
              <a:rPr lang="en-US" sz="2000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Parameter Passing via Table</a:t>
            </a:r>
          </a:p>
        </p:txBody>
      </p:sp>
      <p:pic>
        <p:nvPicPr>
          <p:cNvPr id="21507" name="Picture 7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338" y="1865313"/>
            <a:ext cx="65738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9091" y="1138238"/>
            <a:ext cx="8229600" cy="4584645"/>
          </a:xfrm>
        </p:spPr>
        <p:txBody>
          <a:bodyPr/>
          <a:lstStyle/>
          <a:p>
            <a:r>
              <a:rPr lang="en-US" sz="2000" b="1" dirty="0" smtClean="0"/>
              <a:t>Process control</a:t>
            </a:r>
          </a:p>
          <a:p>
            <a:pPr lvl="1"/>
            <a:r>
              <a:rPr lang="en-US" sz="2000" dirty="0" smtClean="0"/>
              <a:t>create process, terminate process</a:t>
            </a:r>
          </a:p>
          <a:p>
            <a:pPr lvl="1"/>
            <a:r>
              <a:rPr lang="en-US" sz="2000" dirty="0" smtClean="0"/>
              <a:t>end, abort</a:t>
            </a:r>
          </a:p>
          <a:p>
            <a:pPr lvl="1"/>
            <a:r>
              <a:rPr lang="en-US" sz="2000" dirty="0" smtClean="0"/>
              <a:t>load, execute</a:t>
            </a:r>
          </a:p>
          <a:p>
            <a:pPr lvl="1"/>
            <a:r>
              <a:rPr lang="en-US" sz="2000" dirty="0" smtClean="0"/>
              <a:t>get process attributes, set process attributes</a:t>
            </a:r>
          </a:p>
          <a:p>
            <a:pPr lvl="1"/>
            <a:r>
              <a:rPr lang="en-US" sz="2000" dirty="0" smtClean="0"/>
              <a:t>wait for time</a:t>
            </a:r>
          </a:p>
          <a:p>
            <a:pPr lvl="1"/>
            <a:r>
              <a:rPr lang="en-US" sz="2000" dirty="0" smtClean="0"/>
              <a:t>wait event, signal event</a:t>
            </a:r>
          </a:p>
          <a:p>
            <a:pPr lvl="1"/>
            <a:r>
              <a:rPr lang="en-US" sz="2000" dirty="0" smtClean="0"/>
              <a:t>allocate and free memory</a:t>
            </a:r>
          </a:p>
          <a:p>
            <a:pPr lvl="1"/>
            <a:r>
              <a:rPr lang="en-US" sz="2000" dirty="0" smtClean="0"/>
              <a:t>Dump memory if error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Debugger</a:t>
            </a:r>
            <a:r>
              <a:rPr lang="en-US" sz="2000" dirty="0" smtClean="0"/>
              <a:t> for determining </a:t>
            </a:r>
            <a:r>
              <a:rPr lang="en-US" sz="2000" b="1" dirty="0" smtClean="0">
                <a:solidFill>
                  <a:srgbClr val="3366FF"/>
                </a:solidFill>
              </a:rPr>
              <a:t>bugs, single step </a:t>
            </a:r>
            <a:r>
              <a:rPr lang="en-US" sz="2000" dirty="0" smtClean="0"/>
              <a:t>execution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Locks</a:t>
            </a:r>
            <a:r>
              <a:rPr lang="en-US" sz="2000" dirty="0" smtClean="0"/>
              <a:t> for managing access to shared data between processes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File management</a:t>
            </a:r>
          </a:p>
          <a:p>
            <a:pPr lvl="1"/>
            <a:r>
              <a:rPr lang="en-US" sz="2000" dirty="0" smtClean="0"/>
              <a:t>create file, delete file</a:t>
            </a:r>
          </a:p>
          <a:p>
            <a:pPr lvl="1"/>
            <a:r>
              <a:rPr lang="en-US" sz="2000" dirty="0" smtClean="0"/>
              <a:t>open, close file</a:t>
            </a:r>
          </a:p>
          <a:p>
            <a:pPr lvl="1"/>
            <a:r>
              <a:rPr lang="en-US" sz="2000" dirty="0" smtClean="0"/>
              <a:t>read, write, reposition</a:t>
            </a:r>
          </a:p>
          <a:p>
            <a:pPr lvl="1"/>
            <a:r>
              <a:rPr lang="en-US" sz="2000" dirty="0" smtClean="0"/>
              <a:t>get and set file attributes</a:t>
            </a:r>
          </a:p>
          <a:p>
            <a:r>
              <a:rPr lang="en-US" sz="2000" b="1" dirty="0" smtClean="0"/>
              <a:t>Device management</a:t>
            </a:r>
          </a:p>
          <a:p>
            <a:pPr lvl="1"/>
            <a:r>
              <a:rPr lang="en-US" sz="2000" dirty="0" smtClean="0"/>
              <a:t>request device, release device</a:t>
            </a:r>
          </a:p>
          <a:p>
            <a:pPr lvl="1"/>
            <a:r>
              <a:rPr lang="en-US" sz="2000" dirty="0" smtClean="0"/>
              <a:t>read, write, reposition</a:t>
            </a:r>
          </a:p>
          <a:p>
            <a:pPr lvl="1"/>
            <a:r>
              <a:rPr lang="en-US" sz="2000" dirty="0" smtClean="0"/>
              <a:t>get device attributes, set device attributes</a:t>
            </a:r>
          </a:p>
          <a:p>
            <a:pPr lvl="1"/>
            <a:r>
              <a:rPr lang="en-US" sz="2000" dirty="0" smtClean="0"/>
              <a:t>logically attach or detach devices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706929" cy="5151546"/>
          </a:xfrm>
        </p:spPr>
        <p:txBody>
          <a:bodyPr/>
          <a:lstStyle/>
          <a:p>
            <a:r>
              <a:rPr lang="en-US" sz="2000" b="1" dirty="0" smtClean="0"/>
              <a:t>Information maintenance</a:t>
            </a:r>
          </a:p>
          <a:p>
            <a:pPr lvl="1"/>
            <a:r>
              <a:rPr lang="en-US" sz="2000" dirty="0" smtClean="0"/>
              <a:t>get time or date, set time or date</a:t>
            </a:r>
          </a:p>
          <a:p>
            <a:pPr lvl="1"/>
            <a:r>
              <a:rPr lang="en-US" sz="2000" dirty="0" smtClean="0"/>
              <a:t>get system data, set system data</a:t>
            </a:r>
          </a:p>
          <a:p>
            <a:pPr lvl="1"/>
            <a:r>
              <a:rPr lang="en-US" sz="2000" dirty="0" smtClean="0"/>
              <a:t>get and set process, file, or device attributes</a:t>
            </a:r>
          </a:p>
          <a:p>
            <a:r>
              <a:rPr lang="en-US" sz="2000" b="1" dirty="0" smtClean="0"/>
              <a:t>Communications</a:t>
            </a:r>
          </a:p>
          <a:p>
            <a:pPr lvl="1"/>
            <a:r>
              <a:rPr lang="en-US" sz="2000" dirty="0" smtClean="0"/>
              <a:t>create, delete communication connection</a:t>
            </a:r>
          </a:p>
          <a:p>
            <a:pPr lvl="1"/>
            <a:r>
              <a:rPr lang="en-US" sz="2000" dirty="0" smtClean="0"/>
              <a:t>send, receive messages if </a:t>
            </a:r>
            <a:r>
              <a:rPr lang="en-US" sz="2000" b="1" dirty="0" smtClean="0">
                <a:solidFill>
                  <a:srgbClr val="3366FF"/>
                </a:solidFill>
              </a:rPr>
              <a:t>message passing model </a:t>
            </a:r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3366FF"/>
                </a:solidFill>
              </a:rPr>
              <a:t>host name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sz="2000" dirty="0" smtClean="0"/>
              <a:t>From</a:t>
            </a:r>
            <a:r>
              <a:rPr lang="en-US" sz="2000" b="1" dirty="0" smtClean="0">
                <a:solidFill>
                  <a:srgbClr val="3366FF"/>
                </a:solidFill>
              </a:rPr>
              <a:t> client </a:t>
            </a:r>
            <a:r>
              <a:rPr lang="en-US" sz="2000" dirty="0" smtClean="0"/>
              <a:t>to</a:t>
            </a:r>
            <a:r>
              <a:rPr lang="en-US" sz="2000" b="1" dirty="0" smtClean="0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Shared-memory model </a:t>
            </a:r>
            <a:r>
              <a:rPr lang="en-US" sz="2000" dirty="0" smtClean="0"/>
              <a:t>create and gain access to memory regions</a:t>
            </a:r>
          </a:p>
          <a:p>
            <a:pPr lvl="1"/>
            <a:r>
              <a:rPr lang="en-US" sz="2000" dirty="0" smtClean="0"/>
              <a:t>transfer status information</a:t>
            </a:r>
          </a:p>
          <a:p>
            <a:pPr lvl="1"/>
            <a:r>
              <a:rPr lang="en-US" sz="2000" dirty="0" smtClean="0"/>
              <a:t>attach and detach remote devices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Protection</a:t>
            </a:r>
          </a:p>
          <a:p>
            <a:pPr lvl="1"/>
            <a:r>
              <a:rPr lang="en-US" sz="2000" dirty="0" smtClean="0"/>
              <a:t>Control access to resources</a:t>
            </a:r>
          </a:p>
          <a:p>
            <a:pPr lvl="1"/>
            <a:r>
              <a:rPr lang="en-US" sz="2000" dirty="0" smtClean="0"/>
              <a:t>Get and set permissions</a:t>
            </a:r>
          </a:p>
          <a:p>
            <a:pPr lvl="1"/>
            <a:r>
              <a:rPr lang="en-US" sz="2000" dirty="0" smtClean="0"/>
              <a:t>Allow and deny user access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79513" y="106363"/>
            <a:ext cx="7648575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9255" y="914400"/>
            <a:ext cx="5995495" cy="592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smtClean="0"/>
              <a:t>C program invoking printf()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6488" y="1852613"/>
            <a:ext cx="41687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06450" y="1092200"/>
            <a:ext cx="6918325" cy="4530725"/>
          </a:xfrm>
        </p:spPr>
        <p:txBody>
          <a:bodyPr/>
          <a:lstStyle/>
          <a:p>
            <a:r>
              <a:rPr lang="en-US" sz="2000" dirty="0" smtClean="0"/>
              <a:t>General-purpose OS is very large program</a:t>
            </a:r>
          </a:p>
          <a:p>
            <a:r>
              <a:rPr lang="en-US" sz="2000" dirty="0" smtClean="0"/>
              <a:t>Various ways to structure ones</a:t>
            </a:r>
          </a:p>
          <a:p>
            <a:pPr lvl="1"/>
            <a:r>
              <a:rPr lang="en-US" sz="2000" dirty="0" smtClean="0"/>
              <a:t>Simple structure – MS-DOS</a:t>
            </a:r>
          </a:p>
          <a:p>
            <a:pPr lvl="1"/>
            <a:r>
              <a:rPr lang="en-US" sz="2000" dirty="0" smtClean="0"/>
              <a:t>More complex -- UNIX</a:t>
            </a:r>
          </a:p>
          <a:p>
            <a:pPr lvl="1"/>
            <a:r>
              <a:rPr lang="en-US" sz="2000" dirty="0" smtClean="0"/>
              <a:t>Layered – an abstraction</a:t>
            </a:r>
          </a:p>
          <a:p>
            <a:pPr lvl="1"/>
            <a:r>
              <a:rPr lang="en-US" sz="2000" dirty="0" smtClean="0"/>
              <a:t>Microkernel -Mach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27000"/>
            <a:ext cx="8553450" cy="576263"/>
          </a:xfrm>
        </p:spPr>
        <p:txBody>
          <a:bodyPr/>
          <a:lstStyle/>
          <a:p>
            <a:pPr eaLnBrk="1" hangingPunct="1"/>
            <a:r>
              <a:rPr lang="en-US" sz="3000" smtClean="0"/>
              <a:t>Chapter 2:  Operating-System 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8229600" cy="4530725"/>
          </a:xfrm>
        </p:spPr>
        <p:txBody>
          <a:bodyPr/>
          <a:lstStyle/>
          <a:p>
            <a:r>
              <a:rPr lang="en-US" dirty="0" smtClean="0"/>
              <a:t>Operating System Services</a:t>
            </a:r>
          </a:p>
          <a:p>
            <a:r>
              <a:rPr lang="en-US" dirty="0" smtClean="0"/>
              <a:t>System Calls</a:t>
            </a:r>
          </a:p>
          <a:p>
            <a:r>
              <a:rPr lang="en-US" dirty="0" smtClean="0"/>
              <a:t>Types of System Calls</a:t>
            </a:r>
          </a:p>
          <a:p>
            <a:r>
              <a:rPr lang="en-US" dirty="0" smtClean="0"/>
              <a:t>Operating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Simple Structure  -- MS-DOS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960813" cy="4530725"/>
          </a:xfrm>
        </p:spPr>
        <p:txBody>
          <a:bodyPr/>
          <a:lstStyle/>
          <a:p>
            <a:r>
              <a:rPr lang="en-US" dirty="0" smtClean="0"/>
              <a:t>MS-DOS – written to provide the most functionality in the least space</a:t>
            </a:r>
          </a:p>
          <a:p>
            <a:pPr lvl="1"/>
            <a:r>
              <a:rPr lang="en-US" dirty="0" smtClean="0"/>
              <a:t>Not divided into modules</a:t>
            </a:r>
          </a:p>
          <a:p>
            <a:pPr lvl="1"/>
            <a:r>
              <a:rPr lang="en-US" dirty="0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175" y="1712913"/>
            <a:ext cx="3570288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714" y="203200"/>
            <a:ext cx="7445829" cy="509588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Non Simple Structure  -- UNIX(Monolithic Structure)</a:t>
            </a:r>
            <a:endParaRPr lang="en-US" sz="1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55700"/>
            <a:ext cx="7705271" cy="48967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sz="2000" dirty="0" smtClean="0"/>
              <a:t>   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sz="2000" dirty="0" smtClean="0"/>
              <a:t>Systems programs</a:t>
            </a:r>
          </a:p>
          <a:p>
            <a:pPr lvl="1"/>
            <a:r>
              <a:rPr lang="en-US" sz="2000" dirty="0" smtClean="0"/>
              <a:t>The kernel</a:t>
            </a:r>
          </a:p>
          <a:p>
            <a:pPr lvl="2"/>
            <a:r>
              <a:rPr lang="en-US" sz="2000" dirty="0" smtClean="0"/>
              <a:t>Consists of everything below the system-call interface and above the physical hardware</a:t>
            </a:r>
          </a:p>
          <a:p>
            <a:pPr lvl="2"/>
            <a:r>
              <a:rPr lang="en-US" sz="2000" dirty="0" smtClean="0"/>
              <a:t>Provides the file system, CPU scheduling, memory management, and other operating-system functions; a large number of functions for one level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50813"/>
            <a:ext cx="8229600" cy="807130"/>
          </a:xfrm>
        </p:spPr>
        <p:txBody>
          <a:bodyPr/>
          <a:lstStyle/>
          <a:p>
            <a:pPr eaLnBrk="1" hangingPunct="1"/>
            <a:r>
              <a:rPr lang="en-US" dirty="0" smtClean="0"/>
              <a:t>Traditional UNIX System Structure</a:t>
            </a:r>
            <a:br>
              <a:rPr lang="en-US" dirty="0" smtClean="0"/>
            </a:br>
            <a:r>
              <a:rPr lang="en-US" dirty="0" smtClean="0"/>
              <a:t>Monolithic Structure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1664153"/>
            <a:ext cx="6923088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1225550" y="1096963"/>
            <a:ext cx="698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Beyond simple but not fully layered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33488"/>
            <a:ext cx="4194629" cy="4688341"/>
          </a:xfrm>
        </p:spPr>
        <p:txBody>
          <a:bodyPr/>
          <a:lstStyle/>
          <a:p>
            <a:r>
              <a:rPr lang="en-US" sz="2000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sz="2000" dirty="0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3325" y="1393825"/>
            <a:ext cx="3866127" cy="384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34200" cy="4921250"/>
          </a:xfrm>
        </p:spPr>
        <p:txBody>
          <a:bodyPr/>
          <a:lstStyle/>
          <a:p>
            <a:r>
              <a:rPr lang="en-US" smtClean="0"/>
              <a:t>Moves as much from the kernel into user space</a:t>
            </a:r>
          </a:p>
          <a:p>
            <a:r>
              <a:rPr lang="en-US" b="1" smtClean="0">
                <a:solidFill>
                  <a:srgbClr val="3366FF"/>
                </a:solidFill>
              </a:rPr>
              <a:t>Mach </a:t>
            </a:r>
            <a:r>
              <a:rPr lang="en-US" smtClean="0"/>
              <a:t>example of </a:t>
            </a:r>
            <a:r>
              <a:rPr lang="en-US" b="1" smtClean="0">
                <a:solidFill>
                  <a:srgbClr val="3366FF"/>
                </a:solidFill>
              </a:rPr>
              <a:t>microkernel</a:t>
            </a:r>
          </a:p>
          <a:p>
            <a:pPr lvl="1"/>
            <a:r>
              <a:rPr lang="en-US" smtClean="0"/>
              <a:t>Mac OS X kernel (</a:t>
            </a:r>
            <a:r>
              <a:rPr lang="en-US" b="1" smtClean="0">
                <a:solidFill>
                  <a:srgbClr val="3366FF"/>
                </a:solidFill>
              </a:rPr>
              <a:t>Darwin</a:t>
            </a:r>
            <a:r>
              <a:rPr lang="en-US" smtClean="0"/>
              <a:t>) partly based on Mach</a:t>
            </a:r>
            <a:endParaRPr lang="en-US" sz="800" smtClean="0"/>
          </a:p>
          <a:p>
            <a:r>
              <a:rPr lang="en-US" smtClean="0"/>
              <a:t>Communication takes place between user modules using </a:t>
            </a:r>
            <a:r>
              <a:rPr lang="en-US" b="1" smtClean="0">
                <a:solidFill>
                  <a:srgbClr val="3366FF"/>
                </a:solidFill>
              </a:rPr>
              <a:t>message passing</a:t>
            </a:r>
            <a:endParaRPr lang="en-US" sz="800" smtClean="0"/>
          </a:p>
          <a:p>
            <a:r>
              <a:rPr lang="en-US" smtClean="0"/>
              <a:t>Benefits:</a:t>
            </a:r>
          </a:p>
          <a:p>
            <a:pPr lvl="1"/>
            <a:r>
              <a:rPr lang="en-US" smtClean="0"/>
              <a:t>Easier to extend a microkernel</a:t>
            </a:r>
          </a:p>
          <a:p>
            <a:pPr lvl="1"/>
            <a:r>
              <a:rPr lang="en-US" smtClean="0"/>
              <a:t>Easier to port the operating system to new architectures</a:t>
            </a:r>
          </a:p>
          <a:p>
            <a:pPr lvl="1"/>
            <a:r>
              <a:rPr lang="en-US" smtClean="0"/>
              <a:t>More reliable (less code is running in kernel mode)</a:t>
            </a:r>
          </a:p>
          <a:p>
            <a:pPr lvl="1"/>
            <a:r>
              <a:rPr lang="en-US" smtClean="0"/>
              <a:t>More secure</a:t>
            </a:r>
            <a:endParaRPr lang="en-US" sz="800" smtClean="0"/>
          </a:p>
          <a:p>
            <a:r>
              <a:rPr lang="en-US" smtClean="0"/>
              <a:t>Detriments:</a:t>
            </a:r>
          </a:p>
          <a:p>
            <a:pPr lvl="1"/>
            <a:r>
              <a:rPr lang="en-US" smtClean="0"/>
              <a:t>Performance overhead of user space to kernel space communication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282700"/>
            <a:ext cx="7427912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 rot="16200000" flipH="1">
            <a:off x="2460964" y="4217196"/>
            <a:ext cx="376580" cy="13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6200000" flipH="1">
            <a:off x="5966098" y="4209942"/>
            <a:ext cx="376580" cy="13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 Structure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997700" cy="4530725"/>
          </a:xfrm>
        </p:spPr>
        <p:txBody>
          <a:bodyPr/>
          <a:lstStyle/>
          <a:p>
            <a:r>
              <a:rPr lang="en-US" smtClean="0"/>
              <a:t>Many modern operating systems implement </a:t>
            </a:r>
            <a:r>
              <a:rPr lang="en-US" b="1" smtClean="0">
                <a:solidFill>
                  <a:srgbClr val="3366FF"/>
                </a:solidFill>
              </a:rPr>
              <a:t>loadable</a:t>
            </a:r>
            <a:r>
              <a:rPr lang="en-US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kernel modules</a:t>
            </a:r>
          </a:p>
          <a:p>
            <a:pPr lvl="1"/>
            <a:r>
              <a:rPr lang="en-US" smtClean="0"/>
              <a:t>Uses object-oriented approach</a:t>
            </a:r>
          </a:p>
          <a:p>
            <a:pPr lvl="1"/>
            <a:r>
              <a:rPr lang="en-US" smtClean="0"/>
              <a:t>Each core component is separate</a:t>
            </a:r>
          </a:p>
          <a:p>
            <a:pPr lvl="1"/>
            <a:r>
              <a:rPr lang="en-US" smtClean="0"/>
              <a:t>Each talks to the others over known interfaces</a:t>
            </a:r>
          </a:p>
          <a:p>
            <a:pPr lvl="1"/>
            <a:r>
              <a:rPr lang="en-US" smtClean="0"/>
              <a:t>Each is loadable as needed within the kernel</a:t>
            </a:r>
          </a:p>
          <a:p>
            <a:r>
              <a:rPr lang="en-US" smtClean="0"/>
              <a:t>Overall, similar to layers but with more flexible</a:t>
            </a:r>
          </a:p>
          <a:p>
            <a:pPr lvl="1"/>
            <a:r>
              <a:rPr lang="en-US" smtClean="0"/>
              <a:t>Linux, Solaris, etc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Modular Approach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301750"/>
            <a:ext cx="6956425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65988" cy="4530725"/>
          </a:xfrm>
        </p:spPr>
        <p:txBody>
          <a:bodyPr/>
          <a:lstStyle/>
          <a:p>
            <a:r>
              <a:rPr lang="en-US" dirty="0" smtClean="0"/>
              <a:t>Most modern operating systems are actually not one pure model</a:t>
            </a:r>
          </a:p>
          <a:p>
            <a:pPr lvl="1"/>
            <a:r>
              <a:rPr lang="en-US" dirty="0" smtClean="0"/>
              <a:t>Hybrid combines multiple approaches to address performance, security, usability needs</a:t>
            </a:r>
          </a:p>
          <a:p>
            <a:pPr lvl="1"/>
            <a:r>
              <a:rPr lang="en-US" dirty="0" smtClean="0"/>
              <a:t>Linux and Solaris kernels in kernel address space, so monolithic, plus modular for dynamic loading of functionality</a:t>
            </a:r>
          </a:p>
          <a:p>
            <a:pPr lvl="1"/>
            <a:r>
              <a:rPr lang="en-US" dirty="0" smtClean="0"/>
              <a:t>Windows mostly monolithic, plus microkernel for different subsystem </a:t>
            </a:r>
            <a:r>
              <a:rPr lang="en-US" b="1" i="1" dirty="0" smtClean="0"/>
              <a:t>personalities</a:t>
            </a:r>
          </a:p>
          <a:p>
            <a:r>
              <a:rPr lang="en-US" dirty="0" smtClean="0"/>
              <a:t>Apple Mac OS X hybrid, layered, </a:t>
            </a:r>
            <a:r>
              <a:rPr lang="en-US" b="1" dirty="0" smtClean="0">
                <a:solidFill>
                  <a:srgbClr val="3366FF"/>
                </a:solidFill>
              </a:rPr>
              <a:t>Aqua</a:t>
            </a:r>
            <a:r>
              <a:rPr lang="en-US" dirty="0" smtClean="0"/>
              <a:t> UI plus </a:t>
            </a:r>
            <a:r>
              <a:rPr lang="en-US" b="1" dirty="0" smtClean="0">
                <a:solidFill>
                  <a:srgbClr val="3366FF"/>
                </a:solidFill>
              </a:rPr>
              <a:t>Cocoa</a:t>
            </a:r>
            <a:r>
              <a:rPr lang="en-US" dirty="0" smtClean="0"/>
              <a:t> programming environment</a:t>
            </a:r>
          </a:p>
          <a:p>
            <a:pPr lvl="1"/>
            <a:r>
              <a:rPr lang="en-US" dirty="0" smtClean="0"/>
              <a:t>Below is kernel consisting of Mach microkernel and BSD Unix parts, plus I/O kit and dynamically loadable modules (called </a:t>
            </a:r>
            <a:r>
              <a:rPr lang="en-US" b="1" dirty="0" smtClean="0">
                <a:solidFill>
                  <a:srgbClr val="3366FF"/>
                </a:solidFill>
              </a:rPr>
              <a:t>kernel extensions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/>
          <a:srcRect l="554" r="554"/>
          <a:stretch>
            <a:fillRect/>
          </a:stretch>
        </p:blipFill>
        <p:spPr>
          <a:xfrm>
            <a:off x="928688" y="1458913"/>
            <a:ext cx="7410450" cy="40798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198438"/>
            <a:ext cx="7635875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545" y="1142999"/>
            <a:ext cx="8276896" cy="4958256"/>
          </a:xfrm>
          <a:noFill/>
        </p:spPr>
        <p:txBody>
          <a:bodyPr/>
          <a:lstStyle/>
          <a:p>
            <a:r>
              <a:rPr lang="en-US" sz="2000" dirty="0" smtClean="0"/>
              <a:t>Operating systems provide an environment for execution of programs and services to programs and users</a:t>
            </a:r>
          </a:p>
          <a:p>
            <a:r>
              <a:rPr lang="en-US" sz="2000" dirty="0" smtClean="0"/>
              <a:t>One set of operating-system services provides functions that are helpful to the user:</a:t>
            </a:r>
          </a:p>
          <a:p>
            <a:pPr lvl="1"/>
            <a:r>
              <a:rPr lang="en-US" sz="2000" b="1" dirty="0" smtClean="0"/>
              <a:t>User interface </a:t>
            </a:r>
            <a:r>
              <a:rPr lang="en-US" sz="2000" dirty="0" smtClean="0"/>
              <a:t>- Almost all operating systems have a user interface (</a:t>
            </a:r>
            <a:r>
              <a:rPr lang="en-US" sz="2000" b="1" dirty="0" smtClean="0">
                <a:solidFill>
                  <a:srgbClr val="3366FF"/>
                </a:solidFill>
              </a:rPr>
              <a:t>UI</a:t>
            </a:r>
            <a:r>
              <a:rPr lang="en-US" sz="2000" dirty="0" smtClean="0"/>
              <a:t>).</a:t>
            </a:r>
          </a:p>
          <a:p>
            <a:pPr lvl="2"/>
            <a:r>
              <a:rPr lang="en-US" sz="2000" dirty="0" smtClean="0"/>
              <a:t>Varies between </a:t>
            </a:r>
            <a:r>
              <a:rPr lang="en-US" sz="2000" b="1" dirty="0" smtClean="0">
                <a:solidFill>
                  <a:srgbClr val="3366FF"/>
                </a:solidFill>
              </a:rPr>
              <a:t>Command-Line 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3366FF"/>
                </a:solidFill>
              </a:rPr>
              <a:t>CLI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b="1" dirty="0" smtClean="0">
                <a:solidFill>
                  <a:srgbClr val="3366FF"/>
                </a:solidFill>
              </a:rPr>
              <a:t>Graphics User Interface 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dirty="0" smtClean="0">
                <a:solidFill>
                  <a:srgbClr val="3366FF"/>
                </a:solidFill>
              </a:rPr>
              <a:t>GUI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b="1" dirty="0" smtClean="0">
                <a:solidFill>
                  <a:srgbClr val="3366FF"/>
                </a:solidFill>
              </a:rPr>
              <a:t>   Batch</a:t>
            </a:r>
          </a:p>
          <a:p>
            <a:pPr lvl="1"/>
            <a:r>
              <a:rPr lang="en-US" sz="2000" b="1" dirty="0" smtClean="0"/>
              <a:t>Program execution </a:t>
            </a:r>
            <a:r>
              <a:rPr lang="en-US" sz="2000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sz="2000" b="1" dirty="0" smtClean="0"/>
              <a:t>I/O operations </a:t>
            </a:r>
            <a:r>
              <a:rPr lang="en-US" sz="2000" dirty="0" smtClean="0"/>
              <a:t>-  A running program may require I/O, which may involve a file or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484813" cy="4530725"/>
          </a:xfrm>
        </p:spPr>
        <p:txBody>
          <a:bodyPr/>
          <a:lstStyle/>
          <a:p>
            <a:r>
              <a:rPr lang="en-US" smtClean="0"/>
              <a:t>Apple mobile OS for </a:t>
            </a:r>
            <a:r>
              <a:rPr lang="en-US" b="1" i="1" smtClean="0"/>
              <a:t>iPhone</a:t>
            </a:r>
            <a:r>
              <a:rPr lang="en-US" smtClean="0"/>
              <a:t>, </a:t>
            </a:r>
            <a:r>
              <a:rPr lang="en-US" b="1" i="1" smtClean="0"/>
              <a:t>iPad</a:t>
            </a:r>
            <a:endParaRPr lang="en-US" smtClean="0"/>
          </a:p>
          <a:p>
            <a:pPr lvl="1"/>
            <a:r>
              <a:rPr lang="en-US" smtClean="0"/>
              <a:t>Structured on Mac OS X, added functionality</a:t>
            </a:r>
          </a:p>
          <a:p>
            <a:pPr lvl="1"/>
            <a:r>
              <a:rPr lang="en-US" smtClean="0"/>
              <a:t>Does not run OS X applications natively</a:t>
            </a:r>
          </a:p>
          <a:p>
            <a:pPr lvl="2"/>
            <a:r>
              <a:rPr lang="en-US" smtClean="0"/>
              <a:t>Also runs on different CPU architecture (ARM vs. Intel)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Cocoa Touch </a:t>
            </a:r>
            <a:r>
              <a:rPr lang="en-US" smtClean="0"/>
              <a:t>Objective-C API for developing apps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Media services </a:t>
            </a:r>
            <a:r>
              <a:rPr lang="en-US" smtClean="0"/>
              <a:t>layer for graphics, audio, video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Core services </a:t>
            </a:r>
            <a:r>
              <a:rPr lang="en-US" smtClean="0"/>
              <a:t>provides cloud computing, databases</a:t>
            </a:r>
          </a:p>
          <a:p>
            <a:pPr lvl="1"/>
            <a:r>
              <a:rPr lang="en-US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1313" y="2430463"/>
            <a:ext cx="195262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4575"/>
            <a:ext cx="7250113" cy="4530725"/>
          </a:xfrm>
        </p:spPr>
        <p:txBody>
          <a:bodyPr/>
          <a:lstStyle/>
          <a:p>
            <a:r>
              <a:rPr lang="en-US" smtClean="0"/>
              <a:t>Developed by Open Handset Alliance (mostly Google)</a:t>
            </a:r>
          </a:p>
          <a:p>
            <a:pPr lvl="1"/>
            <a:r>
              <a:rPr lang="en-US" smtClean="0"/>
              <a:t>Open Source</a:t>
            </a:r>
          </a:p>
          <a:p>
            <a:r>
              <a:rPr lang="en-US" smtClean="0"/>
              <a:t>Similar stack to IOS</a:t>
            </a:r>
          </a:p>
          <a:p>
            <a:r>
              <a:rPr lang="en-US" smtClean="0"/>
              <a:t>Based on Linux kernel but modified</a:t>
            </a:r>
          </a:p>
          <a:p>
            <a:pPr lvl="1"/>
            <a:r>
              <a:rPr lang="en-US" smtClean="0"/>
              <a:t>Provides process, memory, device-driver management</a:t>
            </a:r>
          </a:p>
          <a:p>
            <a:pPr lvl="1"/>
            <a:r>
              <a:rPr lang="en-US" smtClean="0"/>
              <a:t>Adds power management </a:t>
            </a:r>
          </a:p>
          <a:p>
            <a:r>
              <a:rPr lang="en-US" smtClean="0"/>
              <a:t>Runtime environment includes core set of libraries and Dalvik virtual machine</a:t>
            </a:r>
          </a:p>
          <a:p>
            <a:pPr lvl="1"/>
            <a:r>
              <a:rPr lang="en-US" smtClean="0"/>
              <a:t>Apps developed in Java plus Android API</a:t>
            </a:r>
          </a:p>
          <a:p>
            <a:pPr lvl="2"/>
            <a:r>
              <a:rPr lang="en-US" smtClean="0"/>
              <a:t>Java class files compiled to Java bytecode then translated to executable than runs in Dalvik VM</a:t>
            </a:r>
          </a:p>
          <a:p>
            <a:r>
              <a:rPr lang="en-US" smtClean="0"/>
              <a:t>Libraries include frameworks for web browser (webkit), database (SQLite), multimedia, smaller libc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Android Architecture</a:t>
            </a:r>
          </a:p>
        </p:txBody>
      </p:sp>
      <p:pic>
        <p:nvPicPr>
          <p:cNvPr id="51203" name="Content Placeholder 2" descr="2_18.pdf"/>
          <p:cNvPicPr>
            <a:picLocks noGrp="1" noChangeAspect="1"/>
          </p:cNvPicPr>
          <p:nvPr>
            <p:ph idx="1"/>
          </p:nvPr>
        </p:nvPicPr>
        <p:blipFill>
          <a:blip r:embed="rId3"/>
          <a:srcRect t="15273" b="15273"/>
          <a:stretch>
            <a:fillRect/>
          </a:stretch>
        </p:blipFill>
        <p:spPr>
          <a:xfrm>
            <a:off x="1182688" y="1181100"/>
            <a:ext cx="7254875" cy="39957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2563"/>
            <a:ext cx="7869238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607" y="892175"/>
            <a:ext cx="8355723" cy="5729288"/>
          </a:xfrm>
          <a:noFill/>
        </p:spPr>
        <p:txBody>
          <a:bodyPr/>
          <a:lstStyle/>
          <a:p>
            <a:pPr lvl="1"/>
            <a:endParaRPr lang="en-US" sz="1600" b="1" dirty="0" smtClean="0"/>
          </a:p>
          <a:p>
            <a:r>
              <a:rPr lang="en-US" dirty="0" smtClean="0"/>
              <a:t>One set of operating-system services provides functions that are helpful to the user (Cont.):</a:t>
            </a:r>
            <a:endParaRPr lang="en-US" b="1" dirty="0" smtClean="0"/>
          </a:p>
          <a:p>
            <a:pPr lvl="1"/>
            <a:r>
              <a:rPr lang="en-US" b="1" dirty="0" smtClean="0"/>
              <a:t>File-system manipulation </a:t>
            </a:r>
            <a:r>
              <a:rPr lang="en-US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b="1" dirty="0" smtClean="0"/>
          </a:p>
          <a:p>
            <a:pPr lvl="1"/>
            <a:r>
              <a:rPr lang="en-US" b="1" dirty="0" smtClean="0"/>
              <a:t>Communications</a:t>
            </a:r>
            <a:r>
              <a:rPr lang="en-US" dirty="0" smtClean="0"/>
              <a:t> – Processes may exchange information, on the same computer or between computers over a network</a:t>
            </a:r>
          </a:p>
          <a:p>
            <a:pPr lvl="2"/>
            <a:r>
              <a:rPr lang="en-US" dirty="0" smtClean="0"/>
              <a:t>Communications may be via shared memory or through message passing (packets moved by the OS)</a:t>
            </a:r>
          </a:p>
          <a:p>
            <a:pPr lvl="1"/>
            <a:r>
              <a:rPr lang="en-US" b="1" dirty="0" smtClean="0"/>
              <a:t>Error detection </a:t>
            </a:r>
            <a:r>
              <a:rPr lang="en-US" dirty="0" smtClean="0"/>
              <a:t>– OS needs to be constantly aware of possible errors</a:t>
            </a:r>
          </a:p>
          <a:p>
            <a:pPr lvl="2"/>
            <a:r>
              <a:rPr lang="en-US" dirty="0" smtClean="0"/>
              <a:t>May occur in the CPU and memory hardware, in I/O devices, in user program</a:t>
            </a:r>
          </a:p>
          <a:p>
            <a:pPr lvl="2"/>
            <a:r>
              <a:rPr lang="en-US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dirty="0" smtClean="0"/>
              <a:t>Debugging facilities can greatly enhance the user</a:t>
            </a:r>
            <a:r>
              <a:rPr lang="ja-JP" altLang="en-US" smtClean="0"/>
              <a:t>’</a:t>
            </a:r>
            <a:r>
              <a:rPr lang="en-US" altLang="ja-JP" dirty="0" smtClean="0"/>
              <a:t>s and programmer</a:t>
            </a:r>
            <a:r>
              <a:rPr lang="ja-JP" altLang="en-US" smtClean="0"/>
              <a:t>’</a:t>
            </a:r>
            <a:r>
              <a:rPr lang="en-US" altLang="ja-JP" dirty="0" smtClean="0"/>
              <a:t>s abilities to efficiently use the system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82563"/>
            <a:ext cx="7812088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31" y="1168400"/>
            <a:ext cx="7977352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Resource allocation - </a:t>
            </a:r>
            <a:r>
              <a:rPr lang="en-US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Accounting -</a:t>
            </a:r>
            <a:r>
              <a:rPr lang="en-US" dirty="0" smtClean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Protection and security - </a:t>
            </a:r>
            <a:r>
              <a:rPr lang="en-US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Protection</a:t>
            </a:r>
            <a:r>
              <a:rPr lang="en-US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Security</a:t>
            </a:r>
            <a:r>
              <a:rPr lang="en-US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A View of Operating System Services</a:t>
            </a:r>
          </a:p>
        </p:txBody>
      </p:sp>
      <p:pic>
        <p:nvPicPr>
          <p:cNvPr id="9219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575" y="1601788"/>
            <a:ext cx="7218363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106487"/>
            <a:ext cx="7453696" cy="35128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Programming interface to the services provided by the OS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Typically written in a high-level language (C or C++)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Mostly accessed by programs via a high-level </a:t>
            </a:r>
            <a:r>
              <a:rPr lang="en-US" sz="2000" b="1" dirty="0" smtClean="0">
                <a:solidFill>
                  <a:srgbClr val="3366FF"/>
                </a:solidFill>
              </a:rPr>
              <a:t>Application Programming Interface 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dirty="0" smtClean="0">
                <a:solidFill>
                  <a:srgbClr val="3366FF"/>
                </a:solidFill>
              </a:rPr>
              <a:t>API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rather than direct system call use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3774" y="4915535"/>
            <a:ext cx="736194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dirty="0"/>
              <a:t>Note that the system-call names used throughout this text are generic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8913" y="1965325"/>
            <a:ext cx="5937250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7358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503363" y="201295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028" y="1233488"/>
            <a:ext cx="7977351" cy="4757409"/>
          </a:xfrm>
        </p:spPr>
        <p:txBody>
          <a:bodyPr/>
          <a:lstStyle/>
          <a:p>
            <a:r>
              <a:rPr lang="en-US" sz="2000" dirty="0" smtClean="0"/>
              <a:t>Typically, a number associated with each system call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System-call interface </a:t>
            </a:r>
            <a:r>
              <a:rPr lang="en-US" sz="2000" dirty="0" smtClean="0"/>
              <a:t>maintains a table indexed according to these numbers</a:t>
            </a:r>
            <a:endParaRPr lang="en-US" sz="900" dirty="0" smtClean="0"/>
          </a:p>
          <a:p>
            <a:r>
              <a:rPr lang="en-US" sz="2000" dirty="0" smtClean="0"/>
              <a:t>The system call interface invokes  the intended system call in OS kernel and returns status of the system call and any return values</a:t>
            </a:r>
            <a:endParaRPr lang="en-US" sz="900" dirty="0" smtClean="0"/>
          </a:p>
          <a:p>
            <a:r>
              <a:rPr lang="en-US" sz="2000" dirty="0" smtClean="0"/>
              <a:t>The caller need know nothing about how the system call is implemented</a:t>
            </a:r>
          </a:p>
          <a:p>
            <a:pPr lvl="1"/>
            <a:r>
              <a:rPr lang="en-US" sz="2000" dirty="0" smtClean="0"/>
              <a:t>Just needs to obey API and understand what OS will do as a result call</a:t>
            </a:r>
          </a:p>
          <a:p>
            <a:pPr lvl="1"/>
            <a:r>
              <a:rPr lang="en-US" sz="2000" dirty="0" smtClean="0"/>
              <a:t>Most details of  OS interface hidden from programmer by API  </a:t>
            </a:r>
          </a:p>
          <a:p>
            <a:pPr lvl="2"/>
            <a:r>
              <a:rPr lang="en-US" sz="2000" dirty="0" smtClean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-8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8406</TotalTime>
  <Words>1624</Words>
  <Application>Microsoft Office PowerPoint</Application>
  <PresentationFormat>On-screen Show (4:3)</PresentationFormat>
  <Paragraphs>204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os-8</vt:lpstr>
      <vt:lpstr>Chapter 2:  Operating-System Structures</vt:lpstr>
      <vt:lpstr>Chapter 2:  Operating-System Structures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Example of System Calls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Operating System Structure</vt:lpstr>
      <vt:lpstr>Simple Structure  -- MS-DOS</vt:lpstr>
      <vt:lpstr>Non Simple Structure  -- UNIX(Monolithic Structure)</vt:lpstr>
      <vt:lpstr>Traditional UNIX System Structure Monolithic Structure</vt:lpstr>
      <vt:lpstr>Layered Approach</vt:lpstr>
      <vt:lpstr>Microkernel System Structure </vt:lpstr>
      <vt:lpstr>Microkernel System Structure </vt:lpstr>
      <vt:lpstr>Modular Structure</vt:lpstr>
      <vt:lpstr>Solaris Modular Approach</vt:lpstr>
      <vt:lpstr>Hybrid Systems</vt:lpstr>
      <vt:lpstr>Mac OS X Structure</vt:lpstr>
      <vt:lpstr>iOS</vt:lpstr>
      <vt:lpstr>Android</vt:lpstr>
      <vt:lpstr>Android Architecture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Shiny Olivia</cp:lastModifiedBy>
  <cp:revision>162</cp:revision>
  <cp:lastPrinted>2001-06-14T13:58:17Z</cp:lastPrinted>
  <dcterms:created xsi:type="dcterms:W3CDTF">2011-01-13T23:43:38Z</dcterms:created>
  <dcterms:modified xsi:type="dcterms:W3CDTF">2020-10-19T12:17:33Z</dcterms:modified>
</cp:coreProperties>
</file>