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330" r:id="rId2"/>
    <p:sldId id="411" r:id="rId3"/>
    <p:sldId id="413" r:id="rId4"/>
    <p:sldId id="468" r:id="rId5"/>
    <p:sldId id="414" r:id="rId6"/>
    <p:sldId id="415" r:id="rId7"/>
    <p:sldId id="416" r:id="rId8"/>
    <p:sldId id="417" r:id="rId9"/>
    <p:sldId id="418" r:id="rId10"/>
    <p:sldId id="419" r:id="rId11"/>
    <p:sldId id="421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4" r:id="rId22"/>
    <p:sldId id="471" r:id="rId23"/>
    <p:sldId id="499" r:id="rId24"/>
    <p:sldId id="437" r:id="rId25"/>
    <p:sldId id="488" r:id="rId26"/>
    <p:sldId id="489" r:id="rId27"/>
    <p:sldId id="490" r:id="rId28"/>
    <p:sldId id="491" r:id="rId29"/>
    <p:sldId id="492" r:id="rId30"/>
    <p:sldId id="443" r:id="rId31"/>
    <p:sldId id="479" r:id="rId32"/>
    <p:sldId id="473" r:id="rId33"/>
    <p:sldId id="476" r:id="rId34"/>
    <p:sldId id="445" r:id="rId35"/>
    <p:sldId id="446" r:id="rId36"/>
    <p:sldId id="447" r:id="rId37"/>
    <p:sldId id="448" r:id="rId38"/>
    <p:sldId id="449" r:id="rId39"/>
    <p:sldId id="495" r:id="rId40"/>
    <p:sldId id="451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00" autoAdjust="0"/>
    <p:restoredTop sz="94660"/>
  </p:normalViewPr>
  <p:slideViewPr>
    <p:cSldViewPr snapToGrid="0">
      <p:cViewPr>
        <p:scale>
          <a:sx n="66" d="100"/>
          <a:sy n="66" d="100"/>
        </p:scale>
        <p:origin x="-1954" y="-4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pitchFamily="-84" charset="0"/>
              </a:defRPr>
            </a:lvl1pPr>
          </a:lstStyle>
          <a:p>
            <a:pPr>
              <a:defRPr/>
            </a:pPr>
            <a:fld id="{29BB64DC-27B3-4754-86DE-9B44CE71B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86358C5-8EBE-4F3B-9764-1644F404B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8688"/>
            <a:fld id="{59C4F1B7-2075-4CAF-B8CF-3FBFB0BAF117}" type="slidenum">
              <a:rPr lang="en-US" altLang="en-US" smtClean="0"/>
              <a:pPr defTabSz="928688"/>
              <a:t>1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 smtClean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 smtClean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006699"/>
                </a:solidFill>
                <a:latin typeface="Helvetica" pitchFamily="-84" charset="0"/>
              </a:rPr>
              <a:t>3.</a:t>
            </a:r>
            <a:fld id="{A6FDD8D8-BCA4-4E8C-8D37-BB8F50E835F7}" type="slidenum">
              <a:rPr lang="en-US" sz="1000" b="1" smtClean="0">
                <a:solidFill>
                  <a:srgbClr val="006699"/>
                </a:solidFill>
                <a:latin typeface="Helvetica" pitchFamily="-8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 dirty="0" smtClean="0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 smtClean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 smtClean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sz="3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sz="28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0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Chapter 3: 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1093788"/>
            <a:ext cx="7272155" cy="4347642"/>
          </a:xfrm>
        </p:spPr>
        <p:txBody>
          <a:bodyPr/>
          <a:lstStyle/>
          <a:p>
            <a:r>
              <a:rPr lang="en-US" altLang="en-US" sz="2400" dirty="0" smtClean="0"/>
              <a:t>So far, process has a single thread of execution</a:t>
            </a:r>
          </a:p>
          <a:p>
            <a:r>
              <a:rPr lang="en-US" altLang="en-US" sz="2400" dirty="0" smtClean="0"/>
              <a:t>Consider having multiple program counters per process</a:t>
            </a:r>
          </a:p>
          <a:p>
            <a:pPr lvl="1"/>
            <a:r>
              <a:rPr lang="en-US" altLang="en-US" sz="2400" dirty="0" smtClean="0"/>
              <a:t>Multiple locations can execute at once</a:t>
            </a:r>
          </a:p>
          <a:p>
            <a:pPr lvl="2"/>
            <a:r>
              <a:rPr lang="en-US" altLang="en-US" dirty="0" smtClean="0"/>
              <a:t>Multiple threads of control -&gt; </a:t>
            </a:r>
            <a:r>
              <a:rPr lang="en-US" altLang="en-US" b="1" dirty="0" smtClean="0">
                <a:solidFill>
                  <a:srgbClr val="3366FF"/>
                </a:solidFill>
              </a:rPr>
              <a:t>threads</a:t>
            </a:r>
          </a:p>
          <a:p>
            <a:r>
              <a:rPr lang="en-US" altLang="en-US" sz="2400" dirty="0" smtClean="0"/>
              <a:t>Must then have storage for thread details, multiple program counters in PCB</a:t>
            </a:r>
          </a:p>
          <a:p>
            <a:r>
              <a:rPr lang="en-US" altLang="en-US" sz="2400" dirty="0" smtClean="0"/>
              <a:t>See next chapter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168400"/>
            <a:ext cx="6975475" cy="3983038"/>
          </a:xfrm>
        </p:spPr>
        <p:txBody>
          <a:bodyPr/>
          <a:lstStyle/>
          <a:p>
            <a:r>
              <a:rPr lang="en-US" altLang="en-US" sz="1800" smtClean="0"/>
              <a:t>Maximize CPU use, quickly switch processes onto CPU for time sharing</a:t>
            </a:r>
          </a:p>
          <a:p>
            <a:r>
              <a:rPr lang="en-US" altLang="en-US" sz="1800" b="1" smtClean="0">
                <a:solidFill>
                  <a:srgbClr val="3366FF"/>
                </a:solidFill>
              </a:rPr>
              <a:t>Process scheduler </a:t>
            </a:r>
            <a:r>
              <a:rPr lang="en-US" altLang="en-US" sz="1800" smtClean="0"/>
              <a:t>selects among available processes for next execution on CPU</a:t>
            </a:r>
          </a:p>
          <a:p>
            <a:r>
              <a:rPr lang="en-US" altLang="en-US" sz="1800" smtClean="0"/>
              <a:t>Maintains </a:t>
            </a:r>
            <a:r>
              <a:rPr lang="en-US" altLang="en-US" sz="1800" b="1" smtClean="0">
                <a:solidFill>
                  <a:srgbClr val="3366FF"/>
                </a:solidFill>
              </a:rPr>
              <a:t>scheduling queues </a:t>
            </a:r>
            <a:r>
              <a:rPr lang="en-US" altLang="en-US" sz="1800" smtClean="0"/>
              <a:t>of processes</a:t>
            </a:r>
          </a:p>
          <a:p>
            <a:pPr lvl="1"/>
            <a:r>
              <a:rPr lang="en-US" altLang="en-US" sz="1800" b="1" smtClean="0">
                <a:solidFill>
                  <a:srgbClr val="3366FF"/>
                </a:solidFill>
              </a:rPr>
              <a:t>Job queue </a:t>
            </a:r>
            <a:r>
              <a:rPr lang="en-US" altLang="en-US" sz="1800" smtClean="0"/>
              <a:t>– set of all processes in the system</a:t>
            </a:r>
          </a:p>
          <a:p>
            <a:pPr lvl="1"/>
            <a:r>
              <a:rPr lang="en-US" altLang="en-US" sz="1800" b="1" smtClean="0">
                <a:solidFill>
                  <a:srgbClr val="3366FF"/>
                </a:solidFill>
              </a:rPr>
              <a:t>Ready queue </a:t>
            </a:r>
            <a:r>
              <a:rPr lang="en-US" altLang="en-US" sz="1800" smtClean="0"/>
              <a:t>– set of all processes residing in main memory, ready and waiting to execute</a:t>
            </a:r>
          </a:p>
          <a:p>
            <a:pPr lvl="1"/>
            <a:r>
              <a:rPr lang="en-US" altLang="en-US" sz="1800" b="1" smtClean="0">
                <a:solidFill>
                  <a:srgbClr val="3366FF"/>
                </a:solidFill>
              </a:rPr>
              <a:t>Device queues </a:t>
            </a:r>
            <a:r>
              <a:rPr lang="en-US" altLang="en-US" sz="1800" smtClean="0"/>
              <a:t>– set of processes waiting for an I/O device</a:t>
            </a:r>
          </a:p>
          <a:p>
            <a:pPr lvl="1"/>
            <a:r>
              <a:rPr lang="en-US" altLang="en-US" sz="1800" smtClean="0"/>
              <a:t>Processes migrate among the various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7488" y="1966913"/>
            <a:ext cx="65468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808038" y="1303338"/>
            <a:ext cx="69754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008" tIns="32004" rIns="64008" bIns="32004"/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Queueing diagram </a:t>
            </a:r>
            <a:r>
              <a:rPr kumimoji="1" lang="en-US" altLang="en-US">
                <a:latin typeface="Helvetica" pitchFamily="-84" charset="0"/>
              </a:rPr>
              <a:t>represents queues, resources,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756" y="1003145"/>
            <a:ext cx="8619344" cy="5007912"/>
          </a:xfrm>
        </p:spPr>
        <p:txBody>
          <a:bodyPr/>
          <a:lstStyle/>
          <a:p>
            <a:r>
              <a:rPr lang="en-US" altLang="en-US" sz="1800" b="1" dirty="0" smtClean="0">
                <a:solidFill>
                  <a:srgbClr val="3366FF"/>
                </a:solidFill>
              </a:rPr>
              <a:t>Short-term scheduler  </a:t>
            </a:r>
            <a:r>
              <a:rPr lang="en-US" altLang="en-US" sz="1800" dirty="0" smtClean="0"/>
              <a:t>(or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CPU scheduler</a:t>
            </a:r>
            <a:r>
              <a:rPr lang="en-US" altLang="en-US" sz="1800" dirty="0" smtClean="0"/>
              <a:t>) – selects which process should be executed next and allocates CPU</a:t>
            </a:r>
          </a:p>
          <a:p>
            <a:pPr lvl="1"/>
            <a:r>
              <a:rPr lang="en-US" altLang="en-US" sz="1800" dirty="0" smtClean="0"/>
              <a:t>Sometimes the only scheduler in a system</a:t>
            </a:r>
          </a:p>
          <a:p>
            <a:pPr lvl="1"/>
            <a:r>
              <a:rPr lang="en-US" altLang="en-US" sz="1800" dirty="0" smtClean="0"/>
              <a:t>Short-term scheduler is invoked frequently (milliseconds) </a:t>
            </a:r>
            <a:r>
              <a:rPr lang="en-US" altLang="en-US" sz="1800" dirty="0" smtClean="0">
                <a:sym typeface="Symbol" pitchFamily="18" charset="2"/>
              </a:rPr>
              <a:t> (must be fast)</a:t>
            </a:r>
            <a:endParaRPr lang="en-US" altLang="en-US" sz="900" dirty="0" smtClean="0">
              <a:sym typeface="Symbol" pitchFamily="18" charset="2"/>
            </a:endParaRPr>
          </a:p>
          <a:p>
            <a:r>
              <a:rPr lang="en-US" altLang="en-US" sz="1800" b="1" dirty="0" smtClean="0">
                <a:solidFill>
                  <a:srgbClr val="3366FF"/>
                </a:solidFill>
              </a:rPr>
              <a:t>Long-term scheduler  </a:t>
            </a:r>
            <a:r>
              <a:rPr lang="en-US" altLang="en-US" sz="1800" dirty="0" smtClean="0"/>
              <a:t>(or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job scheduler</a:t>
            </a:r>
            <a:r>
              <a:rPr lang="en-US" altLang="en-US" sz="1800" dirty="0" smtClean="0"/>
              <a:t>) – selects which processes should be brought into the ready queue</a:t>
            </a:r>
          </a:p>
          <a:p>
            <a:pPr lvl="1"/>
            <a:r>
              <a:rPr lang="en-US" altLang="en-US" sz="1800" dirty="0" smtClean="0">
                <a:sym typeface="Symbol" pitchFamily="18" charset="2"/>
              </a:rPr>
              <a:t>Long-term scheduler is invoked  infrequently (seconds, minutes)  (may be slow)</a:t>
            </a:r>
            <a:endParaRPr lang="en-US" altLang="en-US" sz="900" dirty="0" smtClean="0">
              <a:sym typeface="Symbol" pitchFamily="18" charset="2"/>
            </a:endParaRPr>
          </a:p>
          <a:p>
            <a:pPr lvl="1"/>
            <a:r>
              <a:rPr lang="en-US" altLang="en-US" sz="1800" dirty="0" smtClean="0">
                <a:sym typeface="Symbol" pitchFamily="18" charset="2"/>
              </a:rPr>
              <a:t>The long-term scheduler controls the </a:t>
            </a:r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degree of multiprogramming</a:t>
            </a:r>
            <a:endParaRPr lang="en-US" altLang="en-US" sz="900" i="1" dirty="0" smtClean="0">
              <a:sym typeface="Symbol" pitchFamily="18" charset="2"/>
            </a:endParaRPr>
          </a:p>
          <a:p>
            <a:r>
              <a:rPr lang="en-US" altLang="en-US" sz="1800" dirty="0" smtClean="0">
                <a:sym typeface="Symbol" pitchFamily="18" charset="2"/>
              </a:rPr>
              <a:t>Processes can be described as either:</a:t>
            </a:r>
          </a:p>
          <a:p>
            <a:pPr lvl="1"/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I/O-bound process</a:t>
            </a:r>
            <a:r>
              <a:rPr lang="en-US" altLang="en-US" sz="18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– spends more time doing I/O than computations, many short CPU bursts</a:t>
            </a:r>
          </a:p>
          <a:p>
            <a:pPr lvl="1"/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CPU-bound process </a:t>
            </a:r>
            <a:r>
              <a:rPr lang="en-US" altLang="en-US" sz="1800" dirty="0" smtClean="0">
                <a:sym typeface="Symbol" pitchFamily="18" charset="2"/>
              </a:rPr>
              <a:t>– spends more time doing computations; few very long CPU bursts</a:t>
            </a:r>
          </a:p>
          <a:p>
            <a:r>
              <a:rPr lang="en-US" altLang="en-US" sz="1800" dirty="0" smtClean="0">
                <a:sym typeface="Symbol" pitchFamily="18" charset="2"/>
              </a:rPr>
              <a:t>Long-term scheduler strives for good </a:t>
            </a:r>
            <a:r>
              <a:rPr lang="en-US" altLang="en-US" sz="1800" b="1" i="1" dirty="0" smtClean="0">
                <a:sym typeface="Symbol" pitchFamily="18" charset="2"/>
              </a:rPr>
              <a:t>process mix</a:t>
            </a:r>
            <a:endParaRPr lang="en-US" altLang="en-US" sz="1800" dirty="0" smtClean="0">
              <a:sym typeface="Symbol" pitchFamily="18" charset="2"/>
            </a:endParaRPr>
          </a:p>
          <a:p>
            <a:endParaRPr lang="en-US" altLang="en-US" sz="1800" dirty="0" smtClean="0"/>
          </a:p>
          <a:p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Addition of Medium Term Scheduling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1875" y="2827338"/>
            <a:ext cx="7327900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806450" y="1160463"/>
            <a:ext cx="72009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008" tIns="32004" rIns="64008" bIns="32004"/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Medium-term scheduler  </a:t>
            </a:r>
            <a:r>
              <a:rPr kumimoji="1" lang="en-US" altLang="en-US">
                <a:latin typeface="Helvetica" pitchFamily="-84" charset="0"/>
              </a:rPr>
              <a:t>can be added if degree of multiple programming needs to decrease</a:t>
            </a:r>
          </a:p>
          <a:p>
            <a:pPr marL="1060450" lvl="1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>
                <a:latin typeface="Helvetica" pitchFamily="-84" charset="0"/>
              </a:rPr>
              <a:t>Remove process from memory, store on disk, bring back in from disk to continue execution: </a:t>
            </a: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swapping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Multitasking in Mobile Systems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22363"/>
            <a:ext cx="7359650" cy="4448175"/>
          </a:xfrm>
        </p:spPr>
        <p:txBody>
          <a:bodyPr/>
          <a:lstStyle/>
          <a:p>
            <a:r>
              <a:rPr lang="en-US" altLang="en-US" sz="1800" smtClean="0"/>
              <a:t>Some mobile systems (e.g., early version of iOS)  allow only one process to run, others suspended</a:t>
            </a:r>
          </a:p>
          <a:p>
            <a:r>
              <a:rPr lang="en-US" altLang="en-US" sz="1800" smtClean="0"/>
              <a:t>Due to screen real estate, user interface limits iOS provides for a </a:t>
            </a:r>
          </a:p>
          <a:p>
            <a:pPr lvl="1"/>
            <a:r>
              <a:rPr lang="en-US" altLang="en-US" sz="1800" smtClean="0"/>
              <a:t>Single </a:t>
            </a:r>
            <a:r>
              <a:rPr lang="en-US" altLang="en-US" sz="1800" b="1" smtClean="0">
                <a:solidFill>
                  <a:srgbClr val="3366FF"/>
                </a:solidFill>
              </a:rPr>
              <a:t>foreground</a:t>
            </a:r>
            <a:r>
              <a:rPr lang="en-US" altLang="en-US" sz="1800" smtClean="0"/>
              <a:t> process- controlled via user interface</a:t>
            </a:r>
          </a:p>
          <a:p>
            <a:pPr lvl="1"/>
            <a:r>
              <a:rPr lang="en-US" altLang="en-US" sz="1800" smtClean="0"/>
              <a:t>Multiple </a:t>
            </a:r>
            <a:r>
              <a:rPr lang="en-US" altLang="en-US" sz="1800" b="1" smtClean="0">
                <a:solidFill>
                  <a:srgbClr val="3366FF"/>
                </a:solidFill>
              </a:rPr>
              <a:t>background</a:t>
            </a:r>
            <a:r>
              <a:rPr lang="en-US" altLang="en-US" sz="1800" smtClean="0"/>
              <a:t> processes– in memory, running, but not on the display, and with limits</a:t>
            </a:r>
          </a:p>
          <a:p>
            <a:pPr lvl="1"/>
            <a:r>
              <a:rPr lang="en-US" altLang="en-US" sz="1800" smtClean="0"/>
              <a:t>Limits include single, short task, receiving notification of events, specific long-running tasks like audio playback</a:t>
            </a:r>
          </a:p>
          <a:p>
            <a:r>
              <a:rPr lang="en-US" altLang="en-US" sz="1800" smtClean="0"/>
              <a:t>Android runs foreground and background, with fewer limits</a:t>
            </a:r>
          </a:p>
          <a:p>
            <a:pPr lvl="1"/>
            <a:r>
              <a:rPr lang="en-US" altLang="en-US" sz="1800" smtClean="0"/>
              <a:t>Background process uses a </a:t>
            </a:r>
            <a:r>
              <a:rPr lang="en-US" altLang="en-US" sz="1800" b="1" smtClean="0">
                <a:solidFill>
                  <a:srgbClr val="3366FF"/>
                </a:solidFill>
              </a:rPr>
              <a:t>service</a:t>
            </a:r>
            <a:r>
              <a:rPr lang="en-US" altLang="en-US" sz="1800" smtClean="0"/>
              <a:t> to perform tasks</a:t>
            </a:r>
          </a:p>
          <a:p>
            <a:pPr lvl="1"/>
            <a:r>
              <a:rPr lang="en-US" altLang="en-US" sz="1800" smtClean="0"/>
              <a:t>Service can keep running even if background process is suspended</a:t>
            </a:r>
          </a:p>
          <a:p>
            <a:pPr lvl="1"/>
            <a:r>
              <a:rPr lang="en-US" altLang="en-US" sz="1800" smtClean="0"/>
              <a:t>Service has no user interface, small memory use</a:t>
            </a:r>
          </a:p>
          <a:p>
            <a:pPr lvl="1"/>
            <a:endParaRPr lang="en-US" altLang="en-US" sz="1800" smtClean="0"/>
          </a:p>
          <a:p>
            <a:endParaRPr lang="en-US" altLang="en-US" sz="18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4" y="1108075"/>
            <a:ext cx="7585387" cy="5022902"/>
          </a:xfrm>
        </p:spPr>
        <p:txBody>
          <a:bodyPr/>
          <a:lstStyle/>
          <a:p>
            <a:r>
              <a:rPr lang="en-US" altLang="en-US" sz="2000" dirty="0" smtClean="0"/>
              <a:t>When CPU switches to another process, the system must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save the state </a:t>
            </a:r>
            <a:r>
              <a:rPr lang="en-US" altLang="en-US" sz="2000" dirty="0" smtClean="0"/>
              <a:t>of the old process and load the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saved state </a:t>
            </a:r>
            <a:r>
              <a:rPr lang="en-US" altLang="en-US" sz="2000" dirty="0" smtClean="0"/>
              <a:t>for the new process via a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context switch</a:t>
            </a:r>
            <a:endParaRPr lang="en-US" altLang="en-US" sz="2000" dirty="0" smtClean="0"/>
          </a:p>
          <a:p>
            <a:r>
              <a:rPr lang="en-US" altLang="en-US" sz="2000" b="1" dirty="0" smtClean="0">
                <a:solidFill>
                  <a:srgbClr val="3366FF"/>
                </a:solidFill>
              </a:rPr>
              <a:t>Context </a:t>
            </a:r>
            <a:r>
              <a:rPr lang="en-US" altLang="en-US" sz="2000" dirty="0" smtClean="0"/>
              <a:t>of a process represented in the PCB</a:t>
            </a:r>
          </a:p>
          <a:p>
            <a:r>
              <a:rPr lang="en-US" altLang="en-US" sz="2000" dirty="0" smtClean="0"/>
              <a:t>Context-switch time is overhead; the system does no useful work while switching</a:t>
            </a:r>
          </a:p>
          <a:p>
            <a:pPr lvl="1"/>
            <a:r>
              <a:rPr lang="en-US" altLang="en-US" sz="2000" dirty="0" smtClean="0"/>
              <a:t>The more complex the OS and the PCB </a:t>
            </a:r>
            <a:r>
              <a:rPr lang="en-US" altLang="en-US" sz="2000" dirty="0" smtClean="0">
                <a:sym typeface="Wingdings" pitchFamily="2" charset="2"/>
              </a:rPr>
              <a:t> the </a:t>
            </a:r>
            <a:r>
              <a:rPr lang="en-US" altLang="en-US" sz="2000" dirty="0" smtClean="0"/>
              <a:t>longer the context switch</a:t>
            </a:r>
          </a:p>
          <a:p>
            <a:r>
              <a:rPr lang="en-US" altLang="en-US" sz="2000" dirty="0" smtClean="0"/>
              <a:t>Time dependent on hardware support</a:t>
            </a:r>
          </a:p>
          <a:p>
            <a:pPr lvl="1"/>
            <a:r>
              <a:rPr lang="en-US" altLang="en-US" sz="2000" dirty="0" smtClean="0"/>
              <a:t>Some hardware provides multiple sets of registers per CPU </a:t>
            </a:r>
            <a:r>
              <a:rPr lang="en-US" altLang="en-US" sz="2000" dirty="0" smtClean="0">
                <a:sym typeface="Wingdings" pitchFamily="2" charset="2"/>
              </a:rPr>
              <a:t></a:t>
            </a:r>
            <a:r>
              <a:rPr lang="en-US" altLang="en-US" sz="2000" dirty="0" smtClean="0"/>
              <a:t> multiple contexts loaded at once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Operations on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80300" cy="4448175"/>
          </a:xfrm>
        </p:spPr>
        <p:txBody>
          <a:bodyPr/>
          <a:lstStyle/>
          <a:p>
            <a:r>
              <a:rPr lang="en-US" altLang="en-US" sz="2000" dirty="0" smtClean="0"/>
              <a:t>System must provide mechanisms for:</a:t>
            </a:r>
          </a:p>
          <a:p>
            <a:pPr lvl="1"/>
            <a:r>
              <a:rPr lang="en-US" altLang="en-US" sz="2000" dirty="0" smtClean="0"/>
              <a:t> process creation,</a:t>
            </a:r>
          </a:p>
          <a:p>
            <a:pPr lvl="1"/>
            <a:r>
              <a:rPr lang="en-US" altLang="en-US" sz="2000" dirty="0" smtClean="0"/>
              <a:t> process termination, </a:t>
            </a:r>
          </a:p>
          <a:p>
            <a:pPr lvl="1"/>
            <a:r>
              <a:rPr lang="en-US" altLang="en-US" sz="2000" dirty="0" smtClean="0"/>
              <a:t> and so on as detailed next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7675328" cy="5076825"/>
          </a:xfrm>
        </p:spPr>
        <p:txBody>
          <a:bodyPr/>
          <a:lstStyle/>
          <a:p>
            <a:r>
              <a:rPr lang="en-US" altLang="en-US" sz="2000" b="1" dirty="0" smtClean="0">
                <a:solidFill>
                  <a:srgbClr val="3366FF"/>
                </a:solidFill>
              </a:rPr>
              <a:t>Parent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process create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children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processes, which, in turn create other processes, forming a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tree</a:t>
            </a:r>
            <a:r>
              <a:rPr lang="en-US" altLang="en-US" sz="2000" dirty="0" smtClean="0"/>
              <a:t> of processes</a:t>
            </a:r>
            <a:endParaRPr lang="en-US" altLang="en-US" sz="900" dirty="0" smtClean="0"/>
          </a:p>
          <a:p>
            <a:r>
              <a:rPr lang="en-US" altLang="en-US" sz="2000" dirty="0" smtClean="0"/>
              <a:t>Generally, process identified and managed via a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process identifier </a:t>
            </a:r>
            <a:r>
              <a:rPr lang="en-US" altLang="en-US" sz="2000" dirty="0" smtClean="0"/>
              <a:t>(</a:t>
            </a:r>
            <a:r>
              <a:rPr lang="en-US" altLang="en-US" sz="2000" b="1" dirty="0" err="1" smtClean="0">
                <a:solidFill>
                  <a:srgbClr val="3366FF"/>
                </a:solidFill>
              </a:rPr>
              <a:t>pid</a:t>
            </a:r>
            <a:r>
              <a:rPr lang="en-US" altLang="en-US" sz="2000" dirty="0" smtClean="0"/>
              <a:t>)</a:t>
            </a:r>
            <a:endParaRPr lang="en-US" altLang="en-US" sz="900" dirty="0" smtClean="0"/>
          </a:p>
          <a:p>
            <a:r>
              <a:rPr lang="en-US" altLang="en-US" sz="2000" dirty="0" smtClean="0"/>
              <a:t>Resource sharing options</a:t>
            </a:r>
          </a:p>
          <a:p>
            <a:pPr lvl="1"/>
            <a:r>
              <a:rPr lang="en-US" altLang="en-US" sz="2000" dirty="0" smtClean="0"/>
              <a:t>Parent and children share all resources</a:t>
            </a:r>
          </a:p>
          <a:p>
            <a:pPr lvl="1"/>
            <a:r>
              <a:rPr lang="en-US" altLang="en-US" sz="2000" dirty="0" smtClean="0"/>
              <a:t>Children share subset of parent</a:t>
            </a:r>
            <a:r>
              <a:rPr lang="ja-JP" altLang="en-US" sz="2000" smtClean="0"/>
              <a:t>’</a:t>
            </a:r>
            <a:r>
              <a:rPr lang="en-US" altLang="ja-JP" sz="2000" dirty="0" smtClean="0"/>
              <a:t>s resources</a:t>
            </a:r>
          </a:p>
          <a:p>
            <a:pPr lvl="1"/>
            <a:r>
              <a:rPr lang="en-US" altLang="en-US" sz="2000" dirty="0" smtClean="0"/>
              <a:t>Parent and child share no resources</a:t>
            </a:r>
            <a:endParaRPr lang="en-US" altLang="en-US" sz="900" dirty="0" smtClean="0"/>
          </a:p>
          <a:p>
            <a:r>
              <a:rPr lang="en-US" altLang="en-US" sz="2000" dirty="0" smtClean="0"/>
              <a:t>Execution options</a:t>
            </a:r>
          </a:p>
          <a:p>
            <a:pPr lvl="1"/>
            <a:r>
              <a:rPr lang="en-US" altLang="en-US" sz="2000" dirty="0" smtClean="0"/>
              <a:t>Parent and children execute concurrently</a:t>
            </a:r>
          </a:p>
          <a:p>
            <a:pPr lvl="1"/>
            <a:r>
              <a:rPr lang="en-US" altLang="en-US" sz="2000" dirty="0" smtClean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sz="1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A Tree of Processes in Linux</a:t>
            </a:r>
          </a:p>
        </p:txBody>
      </p:sp>
      <p:pic>
        <p:nvPicPr>
          <p:cNvPr id="24579" name="Picture 1" descr="3_08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88" y="1352550"/>
            <a:ext cx="7061200" cy="374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182563"/>
            <a:ext cx="6380163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3:  Processes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20775"/>
            <a:ext cx="7370763" cy="3822700"/>
          </a:xfrm>
        </p:spPr>
        <p:txBody>
          <a:bodyPr/>
          <a:lstStyle/>
          <a:p>
            <a:r>
              <a:rPr lang="en-US" altLang="en-US" sz="1800" dirty="0" smtClean="0"/>
              <a:t>Process Concept</a:t>
            </a:r>
          </a:p>
          <a:p>
            <a:r>
              <a:rPr lang="en-US" altLang="en-US" sz="1800" dirty="0" smtClean="0"/>
              <a:t>Process Scheduling</a:t>
            </a:r>
          </a:p>
          <a:p>
            <a:r>
              <a:rPr lang="en-US" altLang="en-US" sz="1800" dirty="0" smtClean="0"/>
              <a:t>Operations on Processes</a:t>
            </a:r>
          </a:p>
          <a:p>
            <a:r>
              <a:rPr lang="en-US" altLang="en-US" sz="1800" dirty="0" smtClean="0"/>
              <a:t>Interprocess Communication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r>
              <a:rPr lang="en-US" altLang="en-US" sz="1800" smtClean="0"/>
              <a:t>Address space</a:t>
            </a:r>
          </a:p>
          <a:p>
            <a:pPr lvl="1"/>
            <a:r>
              <a:rPr lang="en-US" altLang="en-US" sz="1800" smtClean="0"/>
              <a:t>Child duplicate of parent</a:t>
            </a:r>
          </a:p>
          <a:p>
            <a:pPr lvl="1"/>
            <a:r>
              <a:rPr lang="en-US" altLang="en-US" sz="1800" smtClean="0"/>
              <a:t>Child has a program loaded into it</a:t>
            </a:r>
          </a:p>
          <a:p>
            <a:r>
              <a:rPr lang="en-US" altLang="en-US" sz="1800" smtClean="0"/>
              <a:t>UNIX examples</a:t>
            </a:r>
          </a:p>
          <a:p>
            <a:pPr lvl="1"/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sz="1800" smtClean="0">
                <a:solidFill>
                  <a:srgbClr val="000000"/>
                </a:solidFill>
              </a:rPr>
              <a:t> </a:t>
            </a:r>
            <a:r>
              <a:rPr lang="en-US" altLang="en-US" sz="1800" smtClean="0"/>
              <a:t>system call creates new process</a:t>
            </a:r>
          </a:p>
          <a:p>
            <a:pPr lvl="1"/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altLang="en-US" sz="1800" smtClean="0"/>
              <a:t> system call used after a </a:t>
            </a: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sz="1800" smtClean="0"/>
              <a:t> to replace the process</a:t>
            </a:r>
            <a:r>
              <a:rPr lang="ja-JP" altLang="en-US" sz="1800" smtClean="0"/>
              <a:t>’</a:t>
            </a:r>
            <a:r>
              <a:rPr lang="en-US" altLang="ja-JP" sz="1800" smtClean="0"/>
              <a:t> memory space with a new program</a:t>
            </a:r>
            <a:endParaRPr lang="en-US" altLang="en-US" sz="1800" smtClean="0"/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7013" y="3798888"/>
            <a:ext cx="64198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170738" cy="4530725"/>
          </a:xfrm>
        </p:spPr>
        <p:txBody>
          <a:bodyPr/>
          <a:lstStyle/>
          <a:p>
            <a:r>
              <a:rPr lang="en-US" altLang="en-US" sz="1800" smtClean="0"/>
              <a:t>Process executes last statement and then asks the operating system to delete it using the </a:t>
            </a: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exit()</a:t>
            </a:r>
            <a:r>
              <a:rPr lang="en-US" altLang="en-US" sz="1800" smtClean="0">
                <a:cs typeface="Courier New" pitchFamily="49" charset="0"/>
              </a:rPr>
              <a:t> system call.</a:t>
            </a:r>
            <a:endParaRPr lang="en-US" altLang="en-US" sz="1800" smtClean="0"/>
          </a:p>
          <a:p>
            <a:pPr lvl="1"/>
            <a:r>
              <a:rPr lang="en-US" altLang="en-US" sz="1800" smtClean="0"/>
              <a:t>Returns  status data from child to parent (via </a:t>
            </a: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z="1800" smtClean="0"/>
              <a:t>)</a:t>
            </a:r>
          </a:p>
          <a:p>
            <a:pPr lvl="1"/>
            <a:r>
              <a:rPr lang="en-US" altLang="en-US" sz="1800" smtClean="0"/>
              <a:t>Process</a:t>
            </a:r>
            <a:r>
              <a:rPr lang="ja-JP" altLang="en-US" sz="1800" smtClean="0"/>
              <a:t>’</a:t>
            </a:r>
            <a:r>
              <a:rPr lang="en-US" altLang="ja-JP" sz="1800" smtClean="0"/>
              <a:t> resources are deallocated by operating system</a:t>
            </a:r>
            <a:endParaRPr lang="en-US" altLang="en-US" sz="1800" smtClean="0"/>
          </a:p>
          <a:p>
            <a:r>
              <a:rPr lang="en-US" altLang="en-US" sz="1800" smtClean="0"/>
              <a:t>Parent may terminate the execution of children processes  using the </a:t>
            </a: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abort()</a:t>
            </a:r>
            <a:r>
              <a:rPr lang="en-US" altLang="en-US" sz="1800" smtClean="0">
                <a:cs typeface="Courier New" pitchFamily="49" charset="0"/>
              </a:rPr>
              <a:t> system call.  Some reasons for doing so:</a:t>
            </a:r>
            <a:endParaRPr lang="en-US" altLang="en-US" sz="1800" smtClean="0"/>
          </a:p>
          <a:p>
            <a:pPr lvl="1"/>
            <a:r>
              <a:rPr lang="en-US" altLang="en-US" sz="1800" smtClean="0"/>
              <a:t>Child has exceeded allocated resources</a:t>
            </a:r>
          </a:p>
          <a:p>
            <a:pPr lvl="1"/>
            <a:r>
              <a:rPr lang="en-US" altLang="en-US" sz="1800" smtClean="0"/>
              <a:t>Task assigned to child is no longer required</a:t>
            </a:r>
          </a:p>
          <a:p>
            <a:pPr lvl="1"/>
            <a:r>
              <a:rPr lang="en-US" altLang="en-US" sz="1800" smtClean="0"/>
              <a:t>The parent is exiting and the operating systems does not allow  a child to continue if its parent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1042988"/>
            <a:ext cx="7369175" cy="4530725"/>
          </a:xfrm>
        </p:spPr>
        <p:txBody>
          <a:bodyPr/>
          <a:lstStyle/>
          <a:p>
            <a:pPr lvl="1"/>
            <a:endParaRPr lang="en-US" altLang="en-US" sz="800" smtClean="0"/>
          </a:p>
          <a:p>
            <a:r>
              <a:rPr lang="en-US" altLang="en-US" sz="1800" smtClean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sz="1800" b="1" smtClean="0"/>
              <a:t>cascading termination.  </a:t>
            </a:r>
            <a:r>
              <a:rPr lang="en-US" altLang="en-US" sz="1800" smtClean="0"/>
              <a:t>All children, grandchildren, etc.  are  terminated.</a:t>
            </a:r>
            <a:endParaRPr lang="en-US" altLang="en-US" sz="1800" b="1" smtClean="0"/>
          </a:p>
          <a:p>
            <a:pPr lvl="1"/>
            <a:r>
              <a:rPr lang="en-US" altLang="en-US" sz="1800" smtClean="0"/>
              <a:t>The termination is initiated by the operating system.</a:t>
            </a:r>
            <a:endParaRPr lang="en-US" altLang="en-US" sz="1800" b="1" smtClean="0"/>
          </a:p>
          <a:p>
            <a:r>
              <a:rPr lang="en-US" altLang="en-US" sz="1800" smtClean="0"/>
              <a:t>The parent process may wait for termination of a child process by using the </a:t>
            </a: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z="1800" smtClean="0"/>
              <a:t>system call</a:t>
            </a: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altLang="en-US" sz="1800" smtClean="0"/>
              <a:t>The call returns status information and the pid of the terminated process</a:t>
            </a:r>
            <a:endParaRPr lang="en-US" altLang="en-US" sz="18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pid = wait(&amp;status); </a:t>
            </a:r>
          </a:p>
          <a:p>
            <a:r>
              <a:rPr lang="en-US" altLang="en-US" sz="1800" smtClean="0"/>
              <a:t>If no parent waiting (did not invoke </a:t>
            </a: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z="1800" smtClean="0">
                <a:cs typeface="Courier New" pitchFamily="49" charset="0"/>
              </a:rPr>
              <a:t>) </a:t>
            </a:r>
            <a:r>
              <a:rPr lang="en-US" altLang="en-US" sz="1800" smtClean="0"/>
              <a:t>process is a </a:t>
            </a:r>
            <a:r>
              <a:rPr lang="en-US" altLang="en-US" sz="1800" b="1" smtClean="0">
                <a:solidFill>
                  <a:srgbClr val="3366FF"/>
                </a:solidFill>
              </a:rPr>
              <a:t>zombie</a:t>
            </a:r>
          </a:p>
          <a:p>
            <a:r>
              <a:rPr lang="en-US" altLang="en-US" sz="1800" smtClean="0"/>
              <a:t>If parent terminated without invoking</a:t>
            </a:r>
            <a:r>
              <a:rPr lang="en-US" alt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wait</a:t>
            </a:r>
            <a:r>
              <a:rPr lang="en-US" altLang="en-US" sz="1800" smtClean="0"/>
              <a:t> , process is an </a:t>
            </a:r>
            <a:r>
              <a:rPr lang="en-US" altLang="en-US" sz="1800" b="1" smtClean="0">
                <a:solidFill>
                  <a:srgbClr val="3366FF"/>
                </a:solidFill>
              </a:rPr>
              <a:t>orphan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/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/>
          <a:lstStyle/>
          <a:p>
            <a:r>
              <a:rPr lang="en-US" altLang="en-US" sz="1800" smtClean="0"/>
              <a:t>Processes within a system may be </a:t>
            </a:r>
            <a:r>
              <a:rPr lang="en-US" altLang="en-US" sz="1800" b="1" i="1" smtClean="0"/>
              <a:t>independent</a:t>
            </a:r>
            <a:r>
              <a:rPr lang="en-US" altLang="en-US" sz="1800" b="1" smtClean="0"/>
              <a:t> </a:t>
            </a:r>
            <a:r>
              <a:rPr lang="en-US" altLang="en-US" sz="1800" smtClean="0"/>
              <a:t>or </a:t>
            </a:r>
            <a:r>
              <a:rPr lang="en-US" altLang="en-US" sz="1800" b="1" i="1" smtClean="0"/>
              <a:t>cooperating</a:t>
            </a:r>
          </a:p>
          <a:p>
            <a:r>
              <a:rPr lang="en-US" altLang="en-US" sz="1800" smtClean="0"/>
              <a:t>Cooperating process can affect or be affected by other processes, including sharing data</a:t>
            </a:r>
          </a:p>
          <a:p>
            <a:r>
              <a:rPr lang="en-US" altLang="en-US" sz="1800" smtClean="0"/>
              <a:t>Reasons for cooperating processes:</a:t>
            </a:r>
          </a:p>
          <a:p>
            <a:pPr lvl="1"/>
            <a:r>
              <a:rPr lang="en-US" altLang="en-US" sz="1800" smtClean="0"/>
              <a:t>Information sharing</a:t>
            </a:r>
          </a:p>
          <a:p>
            <a:pPr lvl="1"/>
            <a:r>
              <a:rPr lang="en-US" altLang="en-US" sz="1800" smtClean="0"/>
              <a:t>Computation speedup</a:t>
            </a:r>
          </a:p>
          <a:p>
            <a:pPr lvl="1"/>
            <a:r>
              <a:rPr lang="en-US" altLang="en-US" sz="1800" smtClean="0"/>
              <a:t>Modularity</a:t>
            </a:r>
          </a:p>
          <a:p>
            <a:pPr lvl="1"/>
            <a:r>
              <a:rPr lang="en-US" altLang="en-US" sz="1800" smtClean="0"/>
              <a:t>Convenience	</a:t>
            </a:r>
          </a:p>
          <a:p>
            <a:r>
              <a:rPr lang="en-US" altLang="en-US" sz="1800" smtClean="0"/>
              <a:t>Cooperating processes need </a:t>
            </a:r>
            <a:r>
              <a:rPr lang="en-US" altLang="en-US" sz="1800" b="1" smtClean="0">
                <a:solidFill>
                  <a:srgbClr val="3366FF"/>
                </a:solidFill>
              </a:rPr>
              <a:t>interprocess communication </a:t>
            </a:r>
            <a:r>
              <a:rPr lang="en-US" altLang="en-US" sz="1800" smtClean="0"/>
              <a:t>(</a:t>
            </a:r>
            <a:r>
              <a:rPr lang="en-US" altLang="en-US" sz="1800" b="1" smtClean="0">
                <a:solidFill>
                  <a:srgbClr val="3366FF"/>
                </a:solidFill>
              </a:rPr>
              <a:t>IPC</a:t>
            </a:r>
            <a:r>
              <a:rPr lang="en-US" altLang="en-US" sz="1800" smtClean="0"/>
              <a:t>)</a:t>
            </a:r>
          </a:p>
          <a:p>
            <a:r>
              <a:rPr lang="en-US" altLang="en-US" sz="1800" smtClean="0"/>
              <a:t>Two models of IPC</a:t>
            </a:r>
          </a:p>
          <a:p>
            <a:pPr lvl="1"/>
            <a:r>
              <a:rPr lang="en-US" altLang="en-US" sz="1800" b="1" smtClean="0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sz="1800" b="1" smtClean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 sz="18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Communications Models </a:t>
            </a:r>
          </a:p>
        </p:txBody>
      </p:sp>
      <p:pic>
        <p:nvPicPr>
          <p:cNvPr id="31747" name="Picture 1" descr="3_12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969963" y="1143000"/>
            <a:ext cx="6372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a) Message passing.  (b) shared memory. </a:t>
            </a:r>
            <a:r>
              <a:rPr lang="en-US" altLang="en-US"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450" y="277813"/>
            <a:ext cx="7626350" cy="576262"/>
          </a:xfrm>
        </p:spPr>
        <p:txBody>
          <a:bodyPr/>
          <a:lstStyle/>
          <a:p>
            <a:pPr eaLnBrk="1" hangingPunct="1"/>
            <a:r>
              <a:rPr lang="en-US" smtClean="0"/>
              <a:t>Cooperating Processes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8478"/>
            <a:ext cx="7932816" cy="4672637"/>
          </a:xfrm>
        </p:spPr>
        <p:txBody>
          <a:bodyPr/>
          <a:lstStyle/>
          <a:p>
            <a:r>
              <a:rPr lang="en-US" sz="2000" b="1" i="1" dirty="0" smtClean="0"/>
              <a:t>Independent</a:t>
            </a:r>
            <a:r>
              <a:rPr lang="en-US" sz="2000" dirty="0" smtClean="0"/>
              <a:t> process cannot affect or be affected by the execution of another process</a:t>
            </a:r>
          </a:p>
          <a:p>
            <a:r>
              <a:rPr lang="en-US" sz="2000" b="1" i="1" dirty="0" smtClean="0">
                <a:solidFill>
                  <a:srgbClr val="000000"/>
                </a:solidFill>
              </a:rPr>
              <a:t>Cooperating</a:t>
            </a:r>
            <a:r>
              <a:rPr lang="en-US" sz="2000" dirty="0" smtClean="0"/>
              <a:t> process can affect or be affected by the execution of another process</a:t>
            </a:r>
          </a:p>
          <a:p>
            <a:r>
              <a:rPr lang="en-US" sz="2000" dirty="0" smtClean="0"/>
              <a:t>Advantages of process cooperation</a:t>
            </a:r>
          </a:p>
          <a:p>
            <a:pPr lvl="1"/>
            <a:r>
              <a:rPr lang="en-US" sz="2000" dirty="0" smtClean="0"/>
              <a:t>Information sharing </a:t>
            </a:r>
          </a:p>
          <a:p>
            <a:pPr lvl="1"/>
            <a:r>
              <a:rPr lang="en-US" sz="2000" dirty="0" smtClean="0"/>
              <a:t>Computation speed-up</a:t>
            </a:r>
          </a:p>
          <a:p>
            <a:pPr lvl="1"/>
            <a:r>
              <a:rPr lang="en-US" sz="2000" dirty="0" smtClean="0"/>
              <a:t>Modularity</a:t>
            </a:r>
          </a:p>
          <a:p>
            <a:pPr lvl="1"/>
            <a:r>
              <a:rPr lang="en-US" sz="2000" dirty="0" smtClean="0"/>
              <a:t>Convenience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/>
          <a:lstStyle/>
          <a:p>
            <a:pPr eaLnBrk="1" hangingPunct="1"/>
            <a:r>
              <a:rPr lang="en-US" smtClean="0"/>
              <a:t>Producer-Consumer Problem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/>
          <a:lstStyle/>
          <a:p>
            <a:r>
              <a:rPr lang="en-US" sz="1800" smtClean="0"/>
              <a:t>Paradigm for cooperating processes, </a:t>
            </a:r>
            <a:r>
              <a:rPr lang="en-US" sz="1800" i="1" smtClean="0"/>
              <a:t>producer</a:t>
            </a:r>
            <a:r>
              <a:rPr lang="en-US" sz="1800" smtClean="0"/>
              <a:t> process produces information that is consumed by a </a:t>
            </a:r>
            <a:r>
              <a:rPr lang="en-US" sz="1800" i="1" smtClean="0"/>
              <a:t>consumer</a:t>
            </a:r>
            <a:r>
              <a:rPr lang="en-US" sz="1800" smtClean="0"/>
              <a:t> process</a:t>
            </a:r>
          </a:p>
          <a:p>
            <a:pPr lvl="1"/>
            <a:r>
              <a:rPr lang="en-US" sz="1800" b="1" smtClean="0">
                <a:solidFill>
                  <a:srgbClr val="3366FF"/>
                </a:solidFill>
              </a:rPr>
              <a:t>unbounded-buffer </a:t>
            </a:r>
            <a:r>
              <a:rPr lang="en-US" sz="1800" smtClean="0"/>
              <a:t>places no practical limit on the size of the buffer</a:t>
            </a:r>
          </a:p>
          <a:p>
            <a:pPr lvl="1"/>
            <a:r>
              <a:rPr lang="en-US" sz="1800" b="1" smtClean="0">
                <a:solidFill>
                  <a:srgbClr val="3366FF"/>
                </a:solidFill>
              </a:rPr>
              <a:t>bounded-buffer </a:t>
            </a:r>
            <a:r>
              <a:rPr lang="en-US" sz="1800" smtClean="0"/>
              <a:t>assumes that there is a fixed buffer size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/>
          <a:lstStyle/>
          <a:p>
            <a:pPr eaLnBrk="1" hangingPunct="1"/>
            <a:r>
              <a:rPr lang="en-US" sz="2800" smtClean="0"/>
              <a:t>Bounded-Buffer – Shared-Memory Solution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203325"/>
            <a:ext cx="7131050" cy="4700588"/>
          </a:xfrm>
        </p:spPr>
        <p:txBody>
          <a:bodyPr/>
          <a:lstStyle/>
          <a:p>
            <a:r>
              <a:rPr lang="en-US" sz="1600" smtClean="0"/>
              <a:t>Shared data</a:t>
            </a:r>
          </a:p>
          <a:p>
            <a:pPr marL="1598613" lvl="3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typedef struct {</a:t>
            </a:r>
          </a:p>
          <a:p>
            <a:pPr marL="1598613" lvl="3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marL="1598613" lvl="3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int in = 0;</a:t>
            </a:r>
          </a:p>
          <a:p>
            <a:pPr marL="1598613" lvl="3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int out = 0;</a:t>
            </a:r>
          </a:p>
          <a:p>
            <a:pPr marL="1598613" lvl="3">
              <a:buFontTx/>
              <a:buNone/>
            </a:pPr>
            <a:endParaRPr lang="en-US" sz="1600" smtClean="0"/>
          </a:p>
          <a:p>
            <a:r>
              <a:rPr lang="en-US" sz="1600" smtClean="0"/>
              <a:t>Solution is correct, but can only use BUFFER_SIZE-1 elements</a:t>
            </a:r>
          </a:p>
          <a:p>
            <a:pPr marL="1598613" lvl="3">
              <a:buFontTx/>
              <a:buNone/>
            </a:pPr>
            <a:endParaRPr lang="en-US" b="1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03200"/>
            <a:ext cx="7569200" cy="576263"/>
          </a:xfrm>
        </p:spPr>
        <p:txBody>
          <a:bodyPr/>
          <a:lstStyle/>
          <a:p>
            <a:pPr eaLnBrk="1" hangingPunct="1"/>
            <a:r>
              <a:rPr lang="en-US" smtClean="0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5" y="1014413"/>
            <a:ext cx="6940550" cy="4483100"/>
          </a:xfrm>
        </p:spPr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item </a:t>
            </a:r>
            <a:r>
              <a:rPr lang="en-US" sz="1600" dirty="0" err="1" smtClean="0"/>
              <a:t>next_produced</a:t>
            </a:r>
            <a:r>
              <a:rPr lang="en-US" sz="1600" dirty="0" smtClean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while (true)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while (((in + 1) % BUFFER_SIZE) == out)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	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buffer[in] = </a:t>
            </a:r>
            <a:r>
              <a:rPr lang="en-US" sz="1600" dirty="0" err="1" smtClean="0"/>
              <a:t>next_produced</a:t>
            </a:r>
            <a:r>
              <a:rPr lang="en-US" sz="1600" dirty="0" smtClean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20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7168674" lvl="4">
              <a:buFontTx/>
              <a:buNone/>
              <a:defRPr/>
            </a:pPr>
            <a:endParaRPr lang="en-US" sz="11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/>
              <a:t>Bounded Buffer – Consumer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1219200"/>
            <a:ext cx="6894512" cy="44116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item next_consumed;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while (true) {</a:t>
            </a:r>
            <a:br>
              <a:rPr 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latin typeface="Courier New" pitchFamily="49" charset="0"/>
                <a:cs typeface="Courier New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	; /* do nothing */</a:t>
            </a:r>
            <a:br>
              <a:rPr 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latin typeface="Courier New" pitchFamily="49" charset="0"/>
                <a:cs typeface="Courier New" pitchFamily="49" charset="0"/>
              </a:rPr>
              <a:t>	next_consumed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out = (out + 1) % BUFFER_SIZE;</a:t>
            </a:r>
            <a:br>
              <a:rPr lang="en-US" sz="1600" smtClean="0">
                <a:latin typeface="Courier New" pitchFamily="49" charset="0"/>
                <a:cs typeface="Courier New" pitchFamily="49" charset="0"/>
              </a:rPr>
            </a:b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66688"/>
            <a:ext cx="6107112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636" y="983054"/>
            <a:ext cx="8094689" cy="52378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Batch system –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Time-shared systems –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user programs </a:t>
            </a:r>
            <a:r>
              <a:rPr lang="en-US" altLang="en-US" sz="2000" dirty="0" smtClean="0"/>
              <a:t>or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tasks</a:t>
            </a: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Textbook uses the terms </a:t>
            </a:r>
            <a:r>
              <a:rPr lang="en-US" altLang="en-US" sz="2000" b="1" i="1" dirty="0" smtClean="0"/>
              <a:t>job</a:t>
            </a:r>
            <a:r>
              <a:rPr lang="en-US" altLang="en-US" sz="2000" dirty="0" smtClean="0"/>
              <a:t> and </a:t>
            </a:r>
            <a:r>
              <a:rPr lang="en-US" altLang="en-US" sz="2000" b="1" i="1" dirty="0" smtClean="0"/>
              <a:t>process</a:t>
            </a:r>
            <a:r>
              <a:rPr lang="en-US" altLang="en-US" sz="2000" dirty="0" smtClean="0"/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3366FF"/>
                </a:solidFill>
              </a:rPr>
              <a:t>Process</a:t>
            </a:r>
            <a:r>
              <a:rPr lang="en-US" altLang="en-US" sz="2000" dirty="0" smtClean="0"/>
              <a:t> – a program in execution; process execution must progress in sequential fashion</a:t>
            </a:r>
          </a:p>
          <a:p>
            <a:r>
              <a:rPr lang="en-US" altLang="en-US" sz="2000" dirty="0" smtClean="0"/>
              <a:t>Multiple parts</a:t>
            </a:r>
          </a:p>
          <a:p>
            <a:pPr lvl="1"/>
            <a:r>
              <a:rPr lang="en-US" altLang="en-US" sz="2000" dirty="0" smtClean="0"/>
              <a:t>The program code, also called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text section</a:t>
            </a:r>
          </a:p>
          <a:p>
            <a:pPr lvl="1"/>
            <a:r>
              <a:rPr lang="en-US" altLang="en-US" sz="2000" dirty="0" smtClean="0"/>
              <a:t>Current activity including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 program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counter</a:t>
            </a:r>
            <a:r>
              <a:rPr lang="en-US" altLang="en-US" sz="2000" dirty="0" smtClean="0"/>
              <a:t>, processor registers</a:t>
            </a:r>
          </a:p>
          <a:p>
            <a:pPr lvl="1"/>
            <a:r>
              <a:rPr lang="en-US" altLang="en-US" sz="2000" b="1" dirty="0" smtClean="0">
                <a:solidFill>
                  <a:srgbClr val="3366FF"/>
                </a:solidFill>
              </a:rPr>
              <a:t>Stack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containing temporary data</a:t>
            </a:r>
          </a:p>
          <a:p>
            <a:pPr lvl="2"/>
            <a:r>
              <a:rPr lang="en-US" altLang="en-US" sz="2000" dirty="0" smtClean="0"/>
              <a:t>Function parameters, return addresses, local variables</a:t>
            </a:r>
          </a:p>
          <a:p>
            <a:pPr lvl="1"/>
            <a:r>
              <a:rPr lang="en-US" altLang="en-US" sz="2000" b="1" dirty="0" smtClean="0">
                <a:solidFill>
                  <a:srgbClr val="3366FF"/>
                </a:solidFill>
              </a:rPr>
              <a:t>Data section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containing global variables</a:t>
            </a:r>
          </a:p>
          <a:p>
            <a:pPr lvl="1"/>
            <a:r>
              <a:rPr lang="en-US" altLang="en-US" sz="2000" b="1" dirty="0" smtClean="0">
                <a:solidFill>
                  <a:srgbClr val="3366FF"/>
                </a:solidFill>
              </a:rPr>
              <a:t>Heap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8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8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 Shared Memory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233487"/>
            <a:ext cx="7781561" cy="48044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US" altLang="en-US" sz="18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8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Message Passing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7213146" cy="46039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altLang="en-US" sz="9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9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message</a:t>
            </a:r>
            <a:r>
              <a:rPr lang="en-US" alt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message</a:t>
            </a:r>
            <a:r>
              <a:rPr lang="en-US" altLang="en-US" sz="2000" dirty="0" smtClean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9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The</a:t>
            </a:r>
            <a:r>
              <a:rPr lang="en-US" altLang="en-US" sz="2000" i="1" dirty="0" smtClean="0"/>
              <a:t> message</a:t>
            </a:r>
            <a:r>
              <a:rPr lang="en-US" altLang="en-US" sz="2000" dirty="0" smtClean="0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8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016000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smtClean="0"/>
          </a:p>
          <a:p>
            <a:pPr>
              <a:lnSpc>
                <a:spcPct val="90000"/>
              </a:lnSpc>
            </a:pPr>
            <a:r>
              <a:rPr lang="en-US" altLang="en-US" sz="1800" smtClean="0"/>
              <a:t>If processes </a:t>
            </a:r>
            <a:r>
              <a:rPr lang="en-US" altLang="en-US" sz="1800" i="1" smtClean="0"/>
              <a:t>P</a:t>
            </a:r>
            <a:r>
              <a:rPr lang="en-US" altLang="en-US" sz="1800" smtClean="0"/>
              <a:t> and </a:t>
            </a:r>
            <a:r>
              <a:rPr lang="en-US" altLang="en-US" sz="1800" i="1" smtClean="0"/>
              <a:t>Q</a:t>
            </a:r>
            <a:r>
              <a:rPr lang="en-US" altLang="en-US" sz="180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Establish a </a:t>
            </a:r>
            <a:r>
              <a:rPr lang="en-US" altLang="en-US" sz="1800" b="1" i="1" smtClean="0"/>
              <a:t>communication</a:t>
            </a:r>
            <a:r>
              <a:rPr lang="en-US" altLang="en-US" sz="1800" b="1" smtClean="0"/>
              <a:t> </a:t>
            </a:r>
            <a:r>
              <a:rPr lang="en-US" altLang="en-US" sz="1800" b="1" i="1" smtClean="0"/>
              <a:t>link</a:t>
            </a:r>
            <a:r>
              <a:rPr lang="en-US" altLang="en-US" sz="1800" b="1" smtClean="0"/>
              <a:t> </a:t>
            </a:r>
            <a:r>
              <a:rPr lang="en-US" altLang="en-US" sz="1800" smtClean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Implementation issues:</a:t>
            </a:r>
          </a:p>
          <a:p>
            <a:pPr lvl="1"/>
            <a:r>
              <a:rPr lang="en-US" altLang="en-US" sz="1800" smtClean="0"/>
              <a:t>How are links established?</a:t>
            </a:r>
          </a:p>
          <a:p>
            <a:pPr lvl="1"/>
            <a:r>
              <a:rPr lang="en-US" altLang="en-US" sz="1800" smtClean="0"/>
              <a:t>Can a link be associated with more than two processes?</a:t>
            </a:r>
          </a:p>
          <a:p>
            <a:pPr lvl="1"/>
            <a:r>
              <a:rPr lang="en-US" altLang="en-US" sz="1800" smtClean="0"/>
              <a:t>How many links can there be between every pair of communicating processes?</a:t>
            </a:r>
          </a:p>
          <a:p>
            <a:pPr lvl="1"/>
            <a:r>
              <a:rPr lang="en-US" altLang="en-US" sz="1800" smtClean="0"/>
              <a:t>What is the capacity of a link?</a:t>
            </a:r>
          </a:p>
          <a:p>
            <a:pPr lvl="1"/>
            <a:r>
              <a:rPr lang="en-US" altLang="en-US" sz="1800" smtClean="0"/>
              <a:t>Is the size of a message that the link can accommodate fixed or variable?</a:t>
            </a:r>
          </a:p>
          <a:p>
            <a:pPr lvl="1"/>
            <a:r>
              <a:rPr lang="en-US" altLang="en-US" sz="1800" smtClean="0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8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smtClean="0"/>
          </a:p>
          <a:p>
            <a:pPr>
              <a:lnSpc>
                <a:spcPct val="90000"/>
              </a:lnSpc>
            </a:pPr>
            <a:r>
              <a:rPr lang="en-US" altLang="en-US" sz="180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Physical: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Shared memory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Hardware bus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Network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Logical: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 Direct or indirect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 Synchronous or asynchronous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 Automatic or explicit buffering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Direct Communication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txBody>
          <a:bodyPr/>
          <a:lstStyle/>
          <a:p>
            <a:r>
              <a:rPr lang="en-US" altLang="en-US" sz="1800" smtClean="0"/>
              <a:t>Processes must name each other explicitly:</a:t>
            </a:r>
          </a:p>
          <a:p>
            <a:pPr lvl="1"/>
            <a:r>
              <a:rPr lang="en-US" altLang="en-US" sz="1800" b="1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sz="1800" smtClean="0"/>
              <a:t> (</a:t>
            </a:r>
            <a:r>
              <a:rPr lang="en-US" altLang="en-US" sz="1800" i="1" smtClean="0"/>
              <a:t>P, message</a:t>
            </a:r>
            <a:r>
              <a:rPr lang="en-US" altLang="en-US" sz="1800" smtClean="0"/>
              <a:t>) – send a message to process P</a:t>
            </a:r>
          </a:p>
          <a:p>
            <a:pPr lvl="1"/>
            <a:r>
              <a:rPr lang="en-US" altLang="en-US" sz="1800" b="1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Q, message</a:t>
            </a:r>
            <a:r>
              <a:rPr lang="en-US" altLang="en-US" sz="1800" smtClean="0"/>
              <a:t>) – receive a message from process Q</a:t>
            </a:r>
          </a:p>
          <a:p>
            <a:r>
              <a:rPr lang="en-US" altLang="en-US" sz="1800" smtClean="0"/>
              <a:t>Properties of communication link</a:t>
            </a:r>
          </a:p>
          <a:p>
            <a:pPr lvl="1"/>
            <a:r>
              <a:rPr lang="en-US" altLang="en-US" sz="1800" smtClean="0"/>
              <a:t>Links are established automatically</a:t>
            </a:r>
          </a:p>
          <a:p>
            <a:pPr lvl="1"/>
            <a:r>
              <a:rPr lang="en-US" altLang="en-US" sz="1800" smtClean="0"/>
              <a:t>A link is associated with exactly one pair of communicating processes</a:t>
            </a:r>
          </a:p>
          <a:p>
            <a:pPr lvl="1"/>
            <a:r>
              <a:rPr lang="en-US" altLang="en-US" sz="1800" smtClean="0"/>
              <a:t>Between each pair there exists exactly one link</a:t>
            </a:r>
          </a:p>
          <a:p>
            <a:pPr lvl="1"/>
            <a:r>
              <a:rPr lang="en-US" altLang="en-US" sz="1800" smtClean="0"/>
              <a:t>The link may be unidirectional, but is usually bi-directional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4159250"/>
          </a:xfrm>
        </p:spPr>
        <p:txBody>
          <a:bodyPr/>
          <a:lstStyle/>
          <a:p>
            <a:r>
              <a:rPr lang="en-US" altLang="en-US" sz="1800" smtClean="0"/>
              <a:t>Messages are directed and received from mailboxes (also referred to as ports)</a:t>
            </a:r>
          </a:p>
          <a:p>
            <a:pPr lvl="1"/>
            <a:r>
              <a:rPr lang="en-US" altLang="en-US" sz="1800" smtClean="0"/>
              <a:t>Each mailbox has a unique id</a:t>
            </a:r>
          </a:p>
          <a:p>
            <a:pPr lvl="1"/>
            <a:r>
              <a:rPr lang="en-US" altLang="en-US" sz="1800" smtClean="0"/>
              <a:t>Processes can communicate only if they share a mailbox</a:t>
            </a:r>
          </a:p>
          <a:p>
            <a:r>
              <a:rPr lang="en-US" altLang="en-US" sz="1800" smtClean="0"/>
              <a:t>Properties of communication link</a:t>
            </a:r>
          </a:p>
          <a:p>
            <a:pPr lvl="1"/>
            <a:r>
              <a:rPr lang="en-US" altLang="en-US" sz="1800" smtClean="0"/>
              <a:t>Link established only if processes share a common mailbox</a:t>
            </a:r>
          </a:p>
          <a:p>
            <a:pPr lvl="1"/>
            <a:r>
              <a:rPr lang="en-US" altLang="en-US" sz="1800" smtClean="0"/>
              <a:t>A link may be associated with many processes</a:t>
            </a:r>
          </a:p>
          <a:p>
            <a:pPr lvl="1"/>
            <a:r>
              <a:rPr lang="en-US" altLang="en-US" sz="1800" smtClean="0"/>
              <a:t>Each pair of processes may share several communication links</a:t>
            </a:r>
          </a:p>
          <a:p>
            <a:pPr lvl="1"/>
            <a:r>
              <a:rPr lang="en-US" altLang="en-US" sz="1800" smtClean="0"/>
              <a:t>Link may be unidirectional or bi-directional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5063"/>
            <a:ext cx="7580313" cy="3821112"/>
          </a:xfrm>
        </p:spPr>
        <p:txBody>
          <a:bodyPr/>
          <a:lstStyle/>
          <a:p>
            <a:r>
              <a:rPr lang="en-US" altLang="en-US" sz="1800" smtClean="0"/>
              <a:t>Operations</a:t>
            </a:r>
          </a:p>
          <a:p>
            <a:pPr lvl="1"/>
            <a:r>
              <a:rPr lang="en-US" altLang="en-US" sz="1800" smtClean="0"/>
              <a:t>create a new mailbox (port)</a:t>
            </a:r>
          </a:p>
          <a:p>
            <a:pPr lvl="1"/>
            <a:r>
              <a:rPr lang="en-US" altLang="en-US" sz="1800" smtClean="0"/>
              <a:t>send and receive messages through mailbox</a:t>
            </a:r>
          </a:p>
          <a:p>
            <a:pPr lvl="1"/>
            <a:r>
              <a:rPr lang="en-US" altLang="en-US" sz="1800" smtClean="0"/>
              <a:t>destroy a mailbox</a:t>
            </a:r>
          </a:p>
          <a:p>
            <a:r>
              <a:rPr lang="en-US" altLang="en-US" sz="1800" smtClean="0"/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smtClean="0"/>
              <a:t>	</a:t>
            </a:r>
            <a:r>
              <a:rPr lang="en-US" altLang="en-US" sz="1800" b="1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A, message</a:t>
            </a:r>
            <a:r>
              <a:rPr lang="en-US" altLang="en-US" sz="1800" smtClean="0"/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smtClean="0"/>
              <a:t>	</a:t>
            </a:r>
            <a:r>
              <a:rPr lang="en-US" altLang="en-US" sz="1800" b="1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A, message</a:t>
            </a:r>
            <a:r>
              <a:rPr lang="en-US" altLang="en-US" sz="1800" smtClean="0"/>
              <a:t>) – receive a message from mailbox 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82563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127125"/>
            <a:ext cx="6637338" cy="4530725"/>
          </a:xfrm>
        </p:spPr>
        <p:txBody>
          <a:bodyPr/>
          <a:lstStyle/>
          <a:p>
            <a:r>
              <a:rPr lang="en-US" altLang="en-US" sz="1800" smtClean="0"/>
              <a:t>Mailbox sharing</a:t>
            </a:r>
          </a:p>
          <a:p>
            <a:pPr lvl="1"/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1</a:t>
            </a:r>
            <a:r>
              <a:rPr lang="en-US" altLang="en-US" sz="1800" i="1" smtClean="0"/>
              <a:t>, P</a:t>
            </a:r>
            <a:r>
              <a:rPr lang="en-US" altLang="en-US" sz="1800" i="1" baseline="-25000" smtClean="0"/>
              <a:t>2</a:t>
            </a:r>
            <a:r>
              <a:rPr lang="en-US" altLang="en-US" sz="1800" i="1" smtClean="0"/>
              <a:t>,</a:t>
            </a:r>
            <a:r>
              <a:rPr lang="en-US" altLang="en-US" sz="1800" smtClean="0"/>
              <a:t> and</a:t>
            </a:r>
            <a:r>
              <a:rPr lang="en-US" altLang="en-US" sz="1800" i="1" smtClean="0"/>
              <a:t> P</a:t>
            </a:r>
            <a:r>
              <a:rPr lang="en-US" altLang="en-US" sz="1800" i="1" baseline="-25000" smtClean="0"/>
              <a:t>3</a:t>
            </a:r>
            <a:r>
              <a:rPr lang="en-US" altLang="en-US" sz="1800" smtClean="0"/>
              <a:t> share mailbox A</a:t>
            </a:r>
          </a:p>
          <a:p>
            <a:pPr lvl="1"/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1</a:t>
            </a:r>
            <a:r>
              <a:rPr lang="en-US" altLang="en-US" sz="1800" smtClean="0"/>
              <a:t>, sends;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2</a:t>
            </a:r>
            <a:r>
              <a:rPr lang="en-US" altLang="en-US" sz="1800" i="1" smtClean="0"/>
              <a:t> </a:t>
            </a:r>
            <a:r>
              <a:rPr lang="en-US" altLang="en-US" sz="1800" smtClean="0"/>
              <a:t>and</a:t>
            </a:r>
            <a:r>
              <a:rPr lang="en-US" altLang="en-US" sz="1800" i="1" smtClean="0"/>
              <a:t> P</a:t>
            </a:r>
            <a:r>
              <a:rPr lang="en-US" altLang="en-US" sz="1800" i="1" baseline="-25000" smtClean="0"/>
              <a:t>3</a:t>
            </a:r>
            <a:r>
              <a:rPr lang="en-US" altLang="en-US" sz="1800" smtClean="0"/>
              <a:t> receive</a:t>
            </a:r>
          </a:p>
          <a:p>
            <a:pPr lvl="1"/>
            <a:r>
              <a:rPr lang="en-US" altLang="en-US" sz="1800" smtClean="0"/>
              <a:t>Who gets the message?</a:t>
            </a:r>
          </a:p>
          <a:p>
            <a:r>
              <a:rPr lang="en-US" altLang="en-US" sz="1800" smtClean="0"/>
              <a:t>Solutions</a:t>
            </a:r>
          </a:p>
          <a:p>
            <a:pPr lvl="1"/>
            <a:r>
              <a:rPr lang="en-US" altLang="en-US" sz="1800" smtClean="0"/>
              <a:t>Allow a link to be associated with at most two processes</a:t>
            </a:r>
          </a:p>
          <a:p>
            <a:pPr lvl="1"/>
            <a:r>
              <a:rPr lang="en-US" altLang="en-US" sz="1800" smtClean="0"/>
              <a:t>Allow only one process at a time to execute a receive operation</a:t>
            </a:r>
          </a:p>
          <a:p>
            <a:pPr lvl="1"/>
            <a:r>
              <a:rPr lang="en-US" altLang="en-US" sz="1800" smtClean="0"/>
              <a:t>Allow the system to select arbitrarily the receiver.  Sender is notified who the receiver was.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1050925"/>
            <a:ext cx="7617051" cy="4984750"/>
          </a:xfrm>
        </p:spPr>
        <p:txBody>
          <a:bodyPr/>
          <a:lstStyle/>
          <a:p>
            <a:pPr marL="379413" indent="-379413">
              <a:defRPr/>
            </a:pPr>
            <a:r>
              <a:rPr lang="en-US" sz="1800" dirty="0" smtClean="0"/>
              <a:t>Message passing may be either blocking or non-blocking</a:t>
            </a:r>
          </a:p>
          <a:p>
            <a:pPr marL="379413" indent="-379413">
              <a:defRPr/>
            </a:pPr>
            <a:r>
              <a:rPr lang="en-US" sz="1800" b="1" dirty="0" smtClean="0">
                <a:solidFill>
                  <a:srgbClr val="3366FF"/>
                </a:solidFill>
              </a:rPr>
              <a:t>Blocking</a:t>
            </a:r>
            <a:r>
              <a:rPr lang="en-US" sz="1800" dirty="0" smtClean="0"/>
              <a:t> is considered </a:t>
            </a:r>
            <a:r>
              <a:rPr lang="en-US" sz="1800" b="1" dirty="0" smtClean="0">
                <a:solidFill>
                  <a:srgbClr val="3366FF"/>
                </a:solidFill>
              </a:rPr>
              <a:t>synchronous</a:t>
            </a:r>
          </a:p>
          <a:p>
            <a:pPr marL="798513" lvl="1" indent="-341313">
              <a:defRPr/>
            </a:pPr>
            <a:r>
              <a:rPr lang="en-US" sz="1800" b="1" dirty="0" smtClean="0"/>
              <a:t>Blocking send </a:t>
            </a:r>
            <a:r>
              <a:rPr lang="en-US" sz="1800" dirty="0" smtClean="0"/>
              <a:t>--</a:t>
            </a:r>
            <a:r>
              <a:rPr lang="en-US" sz="1800" b="1" dirty="0" smtClean="0"/>
              <a:t> </a:t>
            </a:r>
            <a:r>
              <a:rPr lang="en-US" sz="1800" dirty="0" smtClean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sz="1800" b="1" dirty="0" smtClean="0"/>
              <a:t>Blocking receive </a:t>
            </a:r>
            <a:r>
              <a:rPr lang="en-US" sz="1800" dirty="0" smtClean="0"/>
              <a:t>--</a:t>
            </a:r>
            <a:r>
              <a:rPr lang="en-US" sz="1800" b="1" dirty="0" smtClean="0"/>
              <a:t> </a:t>
            </a:r>
            <a:r>
              <a:rPr lang="en-US" sz="1800" dirty="0" smtClean="0"/>
              <a:t>the receiver is  blocked until a message is available</a:t>
            </a:r>
          </a:p>
          <a:p>
            <a:pPr marL="379413" indent="-379413">
              <a:defRPr/>
            </a:pPr>
            <a:r>
              <a:rPr lang="en-US" sz="1800" b="1" dirty="0" smtClean="0">
                <a:solidFill>
                  <a:srgbClr val="3366FF"/>
                </a:solidFill>
              </a:rPr>
              <a:t>Non-blocking</a:t>
            </a:r>
            <a:r>
              <a:rPr lang="en-US" sz="1800" dirty="0" smtClean="0"/>
              <a:t> is considered </a:t>
            </a:r>
            <a:r>
              <a:rPr lang="en-US" sz="1800" b="1" dirty="0" smtClean="0">
                <a:solidFill>
                  <a:srgbClr val="3366FF"/>
                </a:solidFill>
              </a:rPr>
              <a:t>asynchronous</a:t>
            </a:r>
          </a:p>
          <a:p>
            <a:pPr marL="798513" lvl="1" indent="-341313">
              <a:defRPr/>
            </a:pPr>
            <a:r>
              <a:rPr lang="en-US" sz="1800" b="1" dirty="0" smtClean="0"/>
              <a:t>Non-blocking send</a:t>
            </a:r>
            <a:r>
              <a:rPr lang="en-US" sz="1800" dirty="0" smtClean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sz="1800" b="1" dirty="0" smtClean="0"/>
              <a:t>Non-blocking receive</a:t>
            </a:r>
            <a:r>
              <a:rPr lang="en-US" sz="1800" dirty="0" smtClean="0"/>
              <a:t> -- the receiver receives: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sz="1800" dirty="0" smtClean="0"/>
              <a:t> A valid message,  or 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sz="1800" dirty="0" smtClean="0"/>
              <a:t> Null message</a:t>
            </a:r>
          </a:p>
          <a:p>
            <a:pPr marL="398939">
              <a:buFont typeface="Monotype Sorts" charset="0"/>
              <a:buChar char="n"/>
              <a:defRPr/>
            </a:pPr>
            <a:r>
              <a:rPr lang="en-US" sz="1800" dirty="0" smtClean="0">
                <a:ea typeface="ＭＳ Ｐゴシック" charset="0"/>
              </a:rPr>
              <a:t>Different combinations possible</a:t>
            </a:r>
          </a:p>
          <a:p>
            <a:pPr marL="798989" lvl="1">
              <a:buFont typeface="Monotype Sorts" charset="0"/>
              <a:buChar char="l"/>
              <a:defRPr/>
            </a:pPr>
            <a:r>
              <a:rPr lang="en-US" sz="1800" dirty="0" smtClean="0">
                <a:ea typeface="ＭＳ Ｐゴシック" charset="0"/>
              </a:rPr>
              <a:t>If both send and receive are blocking, we have a </a:t>
            </a:r>
            <a:r>
              <a:rPr lang="en-US" sz="1800" b="1" dirty="0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 marL="398463" indent="-341313">
              <a:defRPr/>
            </a:pPr>
            <a:endParaRPr lang="en-US" sz="1800" dirty="0" smtClean="0"/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/>
              <a:t>Synchronization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063" y="1203325"/>
            <a:ext cx="6599237" cy="534988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sz="1800" dirty="0" smtClean="0">
                <a:ea typeface="ＭＳ Ｐゴシック" charset="0"/>
              </a:rPr>
              <a:t>Producer-consumer becomes trivial</a:t>
            </a:r>
            <a:br>
              <a:rPr lang="en-US" sz="1800" dirty="0" smtClean="0">
                <a:ea typeface="ＭＳ Ｐゴシック" charset="0"/>
              </a:rPr>
            </a:br>
            <a:endParaRPr lang="en-US" sz="1800" dirty="0" smtClean="0">
              <a:ea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message </a:t>
            </a:r>
            <a:r>
              <a:rPr lang="en-US" sz="1600" dirty="0" err="1" smtClean="0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; </a:t>
            </a:r>
            <a:endParaRPr lang="en-US" sz="1600" dirty="0" smtClean="0"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while 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(true) {</a:t>
            </a:r>
            <a:br>
              <a:rPr lang="en-US" sz="1600" dirty="0">
                <a:latin typeface="Courier New"/>
                <a:ea typeface="ＭＳ Ｐゴシック" charset="-128"/>
                <a:cs typeface="Courier New"/>
              </a:rPr>
            </a:b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</a:t>
            </a: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   /* 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produce an item in next produced */ </a:t>
            </a:r>
            <a:endParaRPr lang="en-US" sz="1600" dirty="0" smtClean="0"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</a:t>
            </a: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send(</a:t>
            </a:r>
            <a:r>
              <a:rPr lang="en-US" sz="1600" dirty="0" err="1" smtClean="0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); </a:t>
            </a:r>
            <a:endParaRPr lang="en-US" sz="1600" dirty="0" smtClean="0"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} </a:t>
            </a:r>
          </a:p>
        </p:txBody>
      </p:sp>
      <p:sp>
        <p:nvSpPr>
          <p:cNvPr id="47108" name="TextBox 1"/>
          <p:cNvSpPr txBox="1">
            <a:spLocks noChangeArrowheads="1"/>
          </p:cNvSpPr>
          <p:nvPr/>
        </p:nvSpPr>
        <p:spPr bwMode="auto">
          <a:xfrm>
            <a:off x="1558925" y="3598863"/>
            <a:ext cx="6370638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008" tIns="32004" rIns="64008" bIns="32004">
            <a:spAutoFit/>
          </a:bodyPr>
          <a:lstStyle/>
          <a:p>
            <a:r>
              <a:rPr kumimoji="1" lang="en-US" sz="1700">
                <a:latin typeface="Courier New" pitchFamily="49" charset="0"/>
                <a:cs typeface="Courier New" pitchFamily="49" charset="0"/>
              </a:rPr>
              <a:t>m</a:t>
            </a:r>
            <a:r>
              <a:rPr kumimoji="1" lang="en-US" sz="1600">
                <a:latin typeface="Courier New" pitchFamily="49" charset="0"/>
                <a:cs typeface="Courier New" pitchFamily="49" charset="0"/>
              </a:rPr>
              <a:t>essage next_consumed;</a:t>
            </a:r>
          </a:p>
          <a:p>
            <a:r>
              <a:rPr kumimoji="1" lang="en-US" sz="1600">
                <a:latin typeface="Courier New" pitchFamily="49" charset="0"/>
                <a:cs typeface="Courier New" pitchFamily="49" charset="0"/>
              </a:rPr>
              <a:t>while (true) {</a:t>
            </a:r>
          </a:p>
          <a:p>
            <a:r>
              <a:rPr kumimoji="1" lang="en-US" sz="1600">
                <a:latin typeface="Courier New" pitchFamily="49" charset="0"/>
                <a:cs typeface="Courier New" pitchFamily="49" charset="0"/>
              </a:rPr>
              <a:t>   receive(next_consumed);</a:t>
            </a:r>
          </a:p>
          <a:p>
            <a:r>
              <a:rPr kumimoji="1" lang="en-US" sz="160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kumimoji="1" lang="en-US" sz="1600">
                <a:latin typeface="Courier New" pitchFamily="49" charset="0"/>
                <a:cs typeface="Courier New" pitchFamily="49" charset="0"/>
              </a:rPr>
              <a:t>   /* consume the item in next consumed */</a:t>
            </a:r>
          </a:p>
          <a:p>
            <a:r>
              <a:rPr kumimoji="1" lang="en-US" sz="17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55575"/>
            <a:ext cx="6107112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Concept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469" y="1056390"/>
            <a:ext cx="7540052" cy="4984646"/>
          </a:xfrm>
        </p:spPr>
        <p:txBody>
          <a:bodyPr/>
          <a:lstStyle/>
          <a:p>
            <a:r>
              <a:rPr lang="en-US" altLang="en-US" sz="2000" dirty="0" smtClean="0"/>
              <a:t>Program is </a:t>
            </a:r>
            <a:r>
              <a:rPr lang="en-US" altLang="en-US" sz="2000" b="1" i="1" dirty="0" smtClean="0"/>
              <a:t>passive</a:t>
            </a:r>
            <a:r>
              <a:rPr lang="en-US" altLang="en-US" sz="2000" dirty="0" smtClean="0"/>
              <a:t> entity stored on disk (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executable file</a:t>
            </a:r>
            <a:r>
              <a:rPr lang="en-US" altLang="en-US" sz="2000" dirty="0" smtClean="0"/>
              <a:t>), process is </a:t>
            </a:r>
            <a:r>
              <a:rPr lang="en-US" altLang="en-US" sz="2000" b="1" i="1" dirty="0" smtClean="0"/>
              <a:t>active </a:t>
            </a:r>
          </a:p>
          <a:p>
            <a:pPr lvl="1"/>
            <a:r>
              <a:rPr lang="en-US" altLang="en-US" sz="2000" dirty="0" smtClean="0"/>
              <a:t>Program becomes process when executable file loaded into memory</a:t>
            </a:r>
          </a:p>
          <a:p>
            <a:r>
              <a:rPr lang="en-US" altLang="en-US" sz="2000" dirty="0" smtClean="0"/>
              <a:t>Execution of program started via GUI mouse clicks, command line entry of its name, etc</a:t>
            </a:r>
          </a:p>
          <a:p>
            <a:r>
              <a:rPr lang="en-US" altLang="en-US" sz="2000" dirty="0" smtClean="0"/>
              <a:t>One program can be several processes</a:t>
            </a:r>
          </a:p>
          <a:p>
            <a:pPr lvl="1"/>
            <a:r>
              <a:rPr lang="en-US" altLang="en-US" sz="2000" dirty="0" smtClean="0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Buffering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7121525" cy="4530725"/>
          </a:xfrm>
        </p:spPr>
        <p:txBody>
          <a:bodyPr/>
          <a:lstStyle/>
          <a:p>
            <a:r>
              <a:rPr lang="en-US" altLang="en-US" sz="1800" smtClean="0"/>
              <a:t>Queue of messages attached to the link.</a:t>
            </a:r>
          </a:p>
          <a:p>
            <a:r>
              <a:rPr lang="en-US" altLang="en-US" sz="1800" smtClean="0"/>
              <a:t>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z="1800" smtClean="0">
                <a:solidFill>
                  <a:srgbClr val="CC6600"/>
                </a:solidFill>
              </a:rPr>
              <a:t>1.</a:t>
            </a:r>
            <a:r>
              <a:rPr lang="en-US" altLang="en-US" sz="1800" smtClean="0"/>
              <a:t>	Zero capacity – no messages are queued on a link.</a:t>
            </a:r>
            <a:br>
              <a:rPr lang="en-US" altLang="en-US" sz="1800" smtClean="0"/>
            </a:br>
            <a:r>
              <a:rPr lang="en-US" altLang="en-US" sz="1800" smtClean="0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z="1800" smtClean="0">
                <a:solidFill>
                  <a:srgbClr val="CC6600"/>
                </a:solidFill>
              </a:rPr>
              <a:t>2.</a:t>
            </a:r>
            <a:r>
              <a:rPr lang="en-US" altLang="en-US" sz="1800" smtClean="0"/>
              <a:t>	Bounded capacity – finite length of </a:t>
            </a:r>
            <a:r>
              <a:rPr lang="en-US" altLang="en-US" sz="1800" i="1" smtClean="0"/>
              <a:t>n</a:t>
            </a:r>
            <a:r>
              <a:rPr lang="en-US" altLang="en-US" sz="1800" smtClean="0"/>
              <a:t> messages</a:t>
            </a:r>
            <a:br>
              <a:rPr lang="en-US" altLang="en-US" sz="1800" smtClean="0"/>
            </a:br>
            <a:r>
              <a:rPr lang="en-US" altLang="en-US" sz="1800" smtClean="0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z="1800" smtClean="0">
                <a:solidFill>
                  <a:srgbClr val="CC6600"/>
                </a:solidFill>
              </a:rPr>
              <a:t>3.</a:t>
            </a:r>
            <a:r>
              <a:rPr lang="en-US" altLang="en-US" sz="1800" smtClean="0"/>
              <a:t>	Unbounded capacity – infinite length </a:t>
            </a:r>
            <a:br>
              <a:rPr lang="en-US" altLang="en-US" sz="1800" smtClean="0"/>
            </a:br>
            <a:r>
              <a:rPr lang="en-US" altLang="en-US" sz="1800" smtClean="0"/>
              <a:t>Sender never waits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0025" y="1254125"/>
            <a:ext cx="2911475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633012" cy="3655596"/>
          </a:xfrm>
        </p:spPr>
        <p:txBody>
          <a:bodyPr/>
          <a:lstStyle/>
          <a:p>
            <a:r>
              <a:rPr lang="en-US" altLang="en-US" sz="2000" dirty="0" smtClean="0"/>
              <a:t>As a process executes, it changes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state</a:t>
            </a:r>
          </a:p>
          <a:p>
            <a:pPr lvl="1"/>
            <a:r>
              <a:rPr lang="en-US" altLang="en-US" sz="2000" b="1" dirty="0" smtClean="0"/>
              <a:t>new</a:t>
            </a:r>
            <a:r>
              <a:rPr lang="en-US" altLang="en-US" sz="2000" dirty="0" smtClean="0"/>
              <a:t>:  The process is being created</a:t>
            </a:r>
          </a:p>
          <a:p>
            <a:pPr lvl="1"/>
            <a:r>
              <a:rPr lang="en-US" altLang="en-US" sz="2000" b="1" dirty="0" smtClean="0"/>
              <a:t>running</a:t>
            </a:r>
            <a:r>
              <a:rPr lang="en-US" altLang="en-US" sz="2000" dirty="0" smtClean="0"/>
              <a:t>:  Instructions are being executed</a:t>
            </a:r>
          </a:p>
          <a:p>
            <a:pPr lvl="1"/>
            <a:r>
              <a:rPr lang="en-US" altLang="en-US" sz="2000" b="1" dirty="0" smtClean="0"/>
              <a:t>waiting</a:t>
            </a:r>
            <a:r>
              <a:rPr lang="en-US" altLang="en-US" sz="2000" dirty="0" smtClean="0"/>
              <a:t>:  The process is waiting for some event to occur</a:t>
            </a:r>
          </a:p>
          <a:p>
            <a:pPr lvl="1"/>
            <a:r>
              <a:rPr lang="en-US" altLang="en-US" sz="2000" b="1" dirty="0" smtClean="0"/>
              <a:t>ready</a:t>
            </a:r>
            <a:r>
              <a:rPr lang="en-US" altLang="en-US" sz="2000" dirty="0" smtClean="0"/>
              <a:t>:  The process is waiting to be assigned to a processor</a:t>
            </a:r>
          </a:p>
          <a:p>
            <a:pPr lvl="1"/>
            <a:r>
              <a:rPr lang="en-US" altLang="en-US" sz="2000" b="1" dirty="0" smtClean="0"/>
              <a:t>terminated</a:t>
            </a:r>
            <a:r>
              <a:rPr lang="en-US" altLang="en-US" sz="2000" dirty="0" smtClean="0"/>
              <a:t>:  The process has finished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182563"/>
            <a:ext cx="794702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0" y="1308100"/>
            <a:ext cx="6635750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136525"/>
            <a:ext cx="7519987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41400"/>
            <a:ext cx="4694940" cy="5299439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z="1800" dirty="0" smtClean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dirty="0" smtClean="0"/>
              <a:t>(also called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task control block</a:t>
            </a:r>
            <a:r>
              <a:rPr lang="en-US" altLang="en-US" sz="1800" dirty="0" smtClean="0"/>
              <a:t>)</a:t>
            </a:r>
          </a:p>
          <a:p>
            <a:r>
              <a:rPr lang="en-US" altLang="en-US" sz="1800" dirty="0" smtClean="0"/>
              <a:t>Process state – running, waiting, etc</a:t>
            </a:r>
          </a:p>
          <a:p>
            <a:r>
              <a:rPr lang="en-US" altLang="en-US" sz="1800" dirty="0" smtClean="0"/>
              <a:t>Program counter – location of instruction to next execute</a:t>
            </a:r>
          </a:p>
          <a:p>
            <a:r>
              <a:rPr lang="en-US" altLang="en-US" sz="1800" dirty="0" smtClean="0"/>
              <a:t>CPU registers – contents of all process-centric registers</a:t>
            </a:r>
          </a:p>
          <a:p>
            <a:r>
              <a:rPr lang="en-US" altLang="en-US" sz="1800" dirty="0" smtClean="0"/>
              <a:t>CPU scheduling information- priorities, scheduling queue pointers</a:t>
            </a:r>
          </a:p>
          <a:p>
            <a:r>
              <a:rPr lang="en-US" altLang="en-US" sz="1800" dirty="0" smtClean="0"/>
              <a:t>Memory-management information – memory allocated to the process</a:t>
            </a:r>
          </a:p>
          <a:p>
            <a:r>
              <a:rPr lang="en-US" altLang="en-US" sz="1800" dirty="0" smtClean="0"/>
              <a:t>Accounting information – CPU used, clock time elapsed since start, time limits</a:t>
            </a:r>
          </a:p>
          <a:p>
            <a:r>
              <a:rPr lang="en-US" altLang="en-US" sz="1800" dirty="0" smtClean="0"/>
              <a:t>I/O status information – I/O devices allocated to process, list of open files</a:t>
            </a:r>
          </a:p>
          <a:p>
            <a:endParaRPr lang="en-US" altLang="en-US" sz="1800" dirty="0" smtClean="0"/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CPU Switch From Process to Process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4420" y="1104899"/>
            <a:ext cx="7469005" cy="501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13218</TotalTime>
  <Words>1909</Words>
  <Application>Microsoft Office PowerPoint</Application>
  <PresentationFormat>On-screen Show (4:3)</PresentationFormat>
  <Paragraphs>296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os-8</vt:lpstr>
      <vt:lpstr>Chapter 3:  Processes</vt:lpstr>
      <vt:lpstr>Chapter 3:  Processes</vt:lpstr>
      <vt:lpstr>Process Concept</vt:lpstr>
      <vt:lpstr>Process Concept (Cont.)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Threads</vt:lpstr>
      <vt:lpstr>Process Scheduling</vt:lpstr>
      <vt:lpstr>Representation of Process Scheduling</vt:lpstr>
      <vt:lpstr>Schedulers</vt:lpstr>
      <vt:lpstr>Addition of Medium Term Scheduling</vt:lpstr>
      <vt:lpstr>Multitasking in Mobile Systems</vt:lpstr>
      <vt:lpstr>Context Switch</vt:lpstr>
      <vt:lpstr>Operations on Processes</vt:lpstr>
      <vt:lpstr>Process Creation</vt:lpstr>
      <vt:lpstr>A Tree of Processes in Linux</vt:lpstr>
      <vt:lpstr>Process Creation (Cont.)</vt:lpstr>
      <vt:lpstr>Process Termination</vt:lpstr>
      <vt:lpstr>Process Termination</vt:lpstr>
      <vt:lpstr>Interprocess Communication</vt:lpstr>
      <vt:lpstr>Communications Models </vt:lpstr>
      <vt:lpstr>Cooperating Processes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 Shared Memory</vt:lpstr>
      <vt:lpstr>Interprocess Communication – Message Passing</vt:lpstr>
      <vt:lpstr>Message Passing (Cont.)</vt:lpstr>
      <vt:lpstr>Message Passing (Cont.)</vt:lpstr>
      <vt:lpstr>Direct Communication</vt:lpstr>
      <vt:lpstr>Indirect Communication</vt:lpstr>
      <vt:lpstr>Indirect Communication</vt:lpstr>
      <vt:lpstr>Indirect Communication</vt:lpstr>
      <vt:lpstr>Synchronization</vt:lpstr>
      <vt:lpstr>Synchronization (Cont.)</vt:lpstr>
      <vt:lpstr>Buffering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Shiny Olivia</cp:lastModifiedBy>
  <cp:revision>283</cp:revision>
  <cp:lastPrinted>2013-10-02T18:16:40Z</cp:lastPrinted>
  <dcterms:created xsi:type="dcterms:W3CDTF">2011-01-13T23:43:38Z</dcterms:created>
  <dcterms:modified xsi:type="dcterms:W3CDTF">2020-10-19T12:18:26Z</dcterms:modified>
</cp:coreProperties>
</file>