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9" r:id="rId5"/>
    <p:sldId id="263" r:id="rId6"/>
    <p:sldId id="265" r:id="rId7"/>
    <p:sldId id="266" r:id="rId8"/>
    <p:sldId id="257" r:id="rId9"/>
    <p:sldId id="270" r:id="rId10"/>
    <p:sldId id="258" r:id="rId11"/>
    <p:sldId id="259" r:id="rId12"/>
    <p:sldId id="260" r:id="rId13"/>
    <p:sldId id="261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C1AD85-3130-449C-B024-1E0BBEC73F22}" type="datetimeFigureOut">
              <a:rPr lang="en-US" smtClean="0"/>
              <a:pPr/>
              <a:t>3/30/2019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156845B-644D-4103-8E5D-F470562B2E5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Dependencies in DBMS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i="1" dirty="0"/>
              <a:t>R(A,B,C)</a:t>
            </a:r>
            <a:r>
              <a:rPr lang="en-US" dirty="0"/>
              <a:t> if </a:t>
            </a:r>
            <a:r>
              <a:rPr lang="en-US" b="1" i="1" dirty="0"/>
              <a:t>(A,B)-&gt;C </a:t>
            </a:r>
            <a:r>
              <a:rPr lang="en-US" dirty="0"/>
              <a:t>holds and 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neither</a:t>
            </a:r>
            <a:r>
              <a:rPr lang="en-US" dirty="0"/>
              <a:t> </a:t>
            </a:r>
            <a:r>
              <a:rPr lang="en-US" b="1" i="1" dirty="0"/>
              <a:t>A-&gt;C</a:t>
            </a:r>
            <a:r>
              <a:rPr lang="en-US" dirty="0"/>
              <a:t> nor </a:t>
            </a:r>
            <a:r>
              <a:rPr lang="en-US" b="1" i="1" dirty="0"/>
              <a:t>B-&gt;C</a:t>
            </a:r>
            <a:r>
              <a:rPr lang="en-US" dirty="0"/>
              <a:t> holds then it s fully functionally dependent on </a:t>
            </a:r>
            <a:r>
              <a:rPr lang="en-US" b="1" i="1" dirty="0"/>
              <a:t>(A,B</a:t>
            </a:r>
            <a:r>
              <a:rPr lang="en-US" b="1" i="1" dirty="0" smtClean="0"/>
              <a:t>).</a:t>
            </a:r>
          </a:p>
          <a:p>
            <a:r>
              <a:rPr lang="en-US" dirty="0"/>
              <a:t>A functional dependency X → Y is a full functional dependency if removal of any attribute A from X means that the dependency does not hold any more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HU\Desktop\thumb553-Functional dependency-44215f6d6c2ed161fa6e0c2a0fc002ca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304800"/>
            <a:ext cx="8991600" cy="6553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example, in relation Supplier, different cities may have the same status. It may be possible that cities like Amritsar, </a:t>
            </a:r>
            <a:r>
              <a:rPr lang="en-US" dirty="0" err="1"/>
              <a:t>Jalandhar</a:t>
            </a:r>
            <a:r>
              <a:rPr lang="en-US" dirty="0"/>
              <a:t> may have the same status 10.</a:t>
            </a:r>
          </a:p>
          <a:p>
            <a:r>
              <a:rPr lang="en-US" dirty="0"/>
              <a:t>So, the City is not FD on Status.</a:t>
            </a:r>
          </a:p>
          <a:p>
            <a:r>
              <a:rPr lang="en-US" dirty="0"/>
              <a:t>But, the combination of </a:t>
            </a:r>
            <a:r>
              <a:rPr lang="en-US" dirty="0" err="1"/>
              <a:t>Sno</a:t>
            </a:r>
            <a:r>
              <a:rPr lang="en-US" dirty="0"/>
              <a:t>, Status can give only one corresponding City </a:t>
            </a:r>
            <a:r>
              <a:rPr lang="en-US" dirty="0" smtClean="0"/>
              <a:t>because “</a:t>
            </a:r>
            <a:r>
              <a:rPr lang="en-US" dirty="0" err="1" smtClean="0"/>
              <a:t>Sno</a:t>
            </a:r>
            <a:r>
              <a:rPr lang="en-US" dirty="0" smtClean="0"/>
              <a:t>” </a:t>
            </a:r>
            <a:r>
              <a:rPr lang="en-US" dirty="0"/>
              <a:t>is unique. Thus,</a:t>
            </a:r>
          </a:p>
          <a:p>
            <a:r>
              <a:rPr lang="en-US" dirty="0"/>
              <a:t>                                     (</a:t>
            </a:r>
            <a:r>
              <a:rPr lang="en-US" dirty="0" err="1"/>
              <a:t>Sno</a:t>
            </a:r>
            <a:r>
              <a:rPr lang="en-US" dirty="0"/>
              <a:t>, Status)  City</a:t>
            </a:r>
          </a:p>
          <a:p>
            <a:r>
              <a:rPr lang="en-US" dirty="0"/>
              <a:t>It means city is FD on composite attribute (</a:t>
            </a:r>
            <a:r>
              <a:rPr lang="en-US" dirty="0" err="1"/>
              <a:t>Sno</a:t>
            </a:r>
            <a:r>
              <a:rPr lang="en-US" dirty="0"/>
              <a:t>, Status) however City is not fully functional dependent on this composite attribute, which is explained below:</a:t>
            </a:r>
          </a:p>
          <a:p>
            <a:r>
              <a:rPr lang="en-US" dirty="0"/>
              <a:t>                                     </a:t>
            </a:r>
            <a:r>
              <a:rPr lang="en-US" u="sng" dirty="0"/>
              <a:t>(</a:t>
            </a:r>
            <a:r>
              <a:rPr lang="en-US" u="sng" dirty="0" err="1"/>
              <a:t>Sno</a:t>
            </a:r>
            <a:r>
              <a:rPr lang="en-US" u="sng" dirty="0"/>
              <a:t>, Status)</a:t>
            </a:r>
            <a:r>
              <a:rPr lang="en-US" dirty="0"/>
              <a:t>  </a:t>
            </a:r>
            <a:r>
              <a:rPr lang="en-US" u="sng" dirty="0"/>
              <a:t>City</a:t>
            </a:r>
            <a:endParaRPr lang="en-US" dirty="0"/>
          </a:p>
          <a:p>
            <a:r>
              <a:rPr lang="en-US" dirty="0"/>
              <a:t>                                              X               Y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Here Y is FD on X, but X has two proper subsets </a:t>
            </a:r>
            <a:r>
              <a:rPr lang="en-US" dirty="0" err="1"/>
              <a:t>Sno</a:t>
            </a:r>
            <a:r>
              <a:rPr lang="en-US" dirty="0"/>
              <a:t> and Status; city </a:t>
            </a:r>
            <a:r>
              <a:rPr lang="en-US" dirty="0" smtClean="0"/>
              <a:t>is </a:t>
            </a:r>
            <a:r>
              <a:rPr lang="en-US"/>
              <a:t>FD </a:t>
            </a:r>
            <a:r>
              <a:rPr lang="en-US" smtClean="0"/>
              <a:t>on </a:t>
            </a:r>
            <a:r>
              <a:rPr lang="en-US" dirty="0"/>
              <a:t>one proper subset </a:t>
            </a:r>
            <a:r>
              <a:rPr lang="en-US" dirty="0" smtClean="0"/>
              <a:t>of </a:t>
            </a:r>
            <a:r>
              <a:rPr lang="en-US" dirty="0"/>
              <a:t>X i.e. </a:t>
            </a:r>
            <a:r>
              <a:rPr lang="en-US" dirty="0" err="1"/>
              <a:t>Sno</a:t>
            </a:r>
            <a:endParaRPr lang="en-US" dirty="0"/>
          </a:p>
          <a:p>
            <a:r>
              <a:rPr lang="en-US" dirty="0"/>
              <a:t>                                        </a:t>
            </a:r>
            <a:r>
              <a:rPr lang="en-US" dirty="0" err="1"/>
              <a:t>Sno</a:t>
            </a:r>
            <a:r>
              <a:rPr lang="en-US" dirty="0"/>
              <a:t>  City</a:t>
            </a:r>
          </a:p>
          <a:p>
            <a:r>
              <a:rPr lang="en-US" dirty="0"/>
              <a:t>According to </a:t>
            </a:r>
            <a:r>
              <a:rPr lang="en-US" dirty="0" smtClean="0"/>
              <a:t>FFD definition,  </a:t>
            </a:r>
            <a:r>
              <a:rPr lang="en-US" dirty="0"/>
              <a:t>Y must not be FD </a:t>
            </a:r>
            <a:r>
              <a:rPr lang="en-US" dirty="0" smtClean="0"/>
              <a:t>on </a:t>
            </a:r>
            <a:r>
              <a:rPr lang="en-US" dirty="0"/>
              <a:t>any proper subset of X, but here City is FD in one subset </a:t>
            </a:r>
            <a:r>
              <a:rPr lang="en-US" dirty="0" smtClean="0"/>
              <a:t>of </a:t>
            </a:r>
            <a:r>
              <a:rPr lang="en-US" dirty="0"/>
              <a:t>X i.e. </a:t>
            </a:r>
            <a:r>
              <a:rPr lang="en-US" dirty="0" err="1"/>
              <a:t>Sno</a:t>
            </a:r>
            <a:r>
              <a:rPr lang="en-US" dirty="0"/>
              <a:t>, so City is not FFD on (</a:t>
            </a:r>
            <a:r>
              <a:rPr lang="en-US" dirty="0" err="1"/>
              <a:t>Sno</a:t>
            </a:r>
            <a:r>
              <a:rPr lang="en-US" dirty="0"/>
              <a:t>, Status)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/>
              <a:t>Consider another case of SP table:</a:t>
            </a:r>
          </a:p>
          <a:p>
            <a:r>
              <a:rPr lang="en-US" dirty="0"/>
              <a:t>Here, Qty is FD on combination of </a:t>
            </a:r>
            <a:r>
              <a:rPr lang="en-US" dirty="0" err="1" smtClean="0"/>
              <a:t>Sno</a:t>
            </a:r>
            <a:r>
              <a:rPr lang="en-US" dirty="0" smtClean="0"/>
              <a:t>, </a:t>
            </a:r>
            <a:r>
              <a:rPr lang="en-US" dirty="0" err="1"/>
              <a:t>Pno</a:t>
            </a:r>
            <a:r>
              <a:rPr lang="en-US" dirty="0"/>
              <a:t>.</a:t>
            </a:r>
          </a:p>
          <a:p>
            <a:r>
              <a:rPr lang="en-US" dirty="0"/>
              <a:t>                             </a:t>
            </a:r>
            <a:r>
              <a:rPr lang="en-US" u="sng" dirty="0"/>
              <a:t>(</a:t>
            </a:r>
            <a:r>
              <a:rPr lang="en-US" u="sng" dirty="0" err="1"/>
              <a:t>Sno</a:t>
            </a:r>
            <a:r>
              <a:rPr lang="en-US" u="sng" dirty="0"/>
              <a:t>, </a:t>
            </a:r>
            <a:r>
              <a:rPr lang="en-US" u="sng" dirty="0" err="1"/>
              <a:t>Pno</a:t>
            </a:r>
            <a:r>
              <a:rPr lang="en-US" u="sng" dirty="0"/>
              <a:t>) </a:t>
            </a:r>
            <a:r>
              <a:rPr lang="en-US" dirty="0"/>
              <a:t>         </a:t>
            </a:r>
            <a:r>
              <a:rPr lang="en-US" u="sng" dirty="0"/>
              <a:t>Qty</a:t>
            </a:r>
            <a:endParaRPr lang="en-US" dirty="0"/>
          </a:p>
          <a:p>
            <a:r>
              <a:rPr lang="en-US" dirty="0"/>
              <a:t>                                     X                    Y</a:t>
            </a:r>
          </a:p>
          <a:p>
            <a:r>
              <a:rPr lang="en-US" dirty="0"/>
              <a:t>Here, X has two proper subsets </a:t>
            </a:r>
            <a:r>
              <a:rPr lang="en-US" dirty="0" err="1"/>
              <a:t>Sno</a:t>
            </a:r>
            <a:r>
              <a:rPr lang="en-US" dirty="0"/>
              <a:t> and </a:t>
            </a:r>
            <a:r>
              <a:rPr lang="en-US" dirty="0" err="1" smtClean="0"/>
              <a:t>Pno</a:t>
            </a:r>
            <a:endParaRPr lang="en-US" dirty="0"/>
          </a:p>
          <a:p>
            <a:r>
              <a:rPr lang="en-US" dirty="0"/>
              <a:t>Qty is not FD on </a:t>
            </a:r>
            <a:r>
              <a:rPr lang="en-US" dirty="0" err="1"/>
              <a:t>Sno</a:t>
            </a:r>
            <a:r>
              <a:rPr lang="en-US" dirty="0"/>
              <a:t>, because one </a:t>
            </a:r>
            <a:r>
              <a:rPr lang="en-US" dirty="0" err="1" smtClean="0"/>
              <a:t>Sno</a:t>
            </a:r>
            <a:r>
              <a:rPr lang="en-US" dirty="0" smtClean="0"/>
              <a:t> </a:t>
            </a:r>
            <a:r>
              <a:rPr lang="en-US" dirty="0"/>
              <a:t>can supply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one </a:t>
            </a:r>
            <a:r>
              <a:rPr lang="en-US" dirty="0"/>
              <a:t>quantity.</a:t>
            </a:r>
          </a:p>
          <a:p>
            <a:r>
              <a:rPr lang="en-US" dirty="0"/>
              <a:t>Qty is also not FD on </a:t>
            </a:r>
            <a:r>
              <a:rPr lang="en-US" dirty="0" err="1"/>
              <a:t>Pno</a:t>
            </a:r>
            <a:r>
              <a:rPr lang="en-US" dirty="0"/>
              <a:t>, </a:t>
            </a:r>
            <a:r>
              <a:rPr lang="en-US" dirty="0" smtClean="0"/>
              <a:t>because one </a:t>
            </a:r>
            <a:r>
              <a:rPr lang="en-US" dirty="0" err="1" smtClean="0"/>
              <a:t>Pno</a:t>
            </a:r>
            <a:r>
              <a:rPr lang="en-US" dirty="0" smtClean="0"/>
              <a:t> </a:t>
            </a:r>
            <a:r>
              <a:rPr lang="en-US" dirty="0"/>
              <a:t>may be supplied many times by different suppliers with different </a:t>
            </a:r>
            <a:r>
              <a:rPr lang="en-US" dirty="0" smtClean="0"/>
              <a:t>or </a:t>
            </a:r>
            <a:r>
              <a:rPr lang="en-US" dirty="0"/>
              <a:t>same quantities.</a:t>
            </a:r>
          </a:p>
          <a:p>
            <a:r>
              <a:rPr lang="en-US" dirty="0"/>
              <a:t>So, Qty is FFD </a:t>
            </a:r>
            <a:r>
              <a:rPr lang="en-US" dirty="0" smtClean="0"/>
              <a:t>on </a:t>
            </a:r>
            <a:r>
              <a:rPr lang="en-US" dirty="0"/>
              <a:t>(</a:t>
            </a:r>
            <a:r>
              <a:rPr lang="en-US" dirty="0" err="1"/>
              <a:t>Sno</a:t>
            </a:r>
            <a:r>
              <a:rPr lang="en-US" dirty="0"/>
              <a:t>, </a:t>
            </a:r>
            <a:r>
              <a:rPr lang="en-US" dirty="0" err="1"/>
              <a:t>Pno</a:t>
            </a:r>
            <a:r>
              <a:rPr lang="en-US" dirty="0"/>
              <a:t>) 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Transitive Functional Dependency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A Transitive Functional Dependency is a functional dependency where the determinant and the determined both consists of non-key attributes. </a:t>
            </a:r>
          </a:p>
          <a:p>
            <a:r>
              <a:rPr lang="en-US" dirty="0" smtClean="0"/>
              <a:t>X</a:t>
            </a:r>
            <a:r>
              <a:rPr lang="en-IN" sz="2800" dirty="0" smtClean="0"/>
              <a:t>→ </a:t>
            </a:r>
            <a:r>
              <a:rPr lang="en-US" dirty="0" smtClean="0"/>
              <a:t>Y</a:t>
            </a:r>
          </a:p>
          <a:p>
            <a:r>
              <a:rPr lang="en-US" dirty="0" smtClean="0"/>
              <a:t>X non-prime attribute</a:t>
            </a:r>
          </a:p>
          <a:p>
            <a:r>
              <a:rPr lang="en-US" dirty="0" smtClean="0"/>
              <a:t>Y also non prime attribute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b="1" dirty="0" smtClean="0"/>
              <a:t>Trivial:</a:t>
            </a:r>
            <a:r>
              <a:rPr lang="en-IN" sz="2400" dirty="0" smtClean="0"/>
              <a:t> If an FD X → Y holds where Y subset of X, then it is called a trivial FD. Trivial FDs  always hold.</a:t>
            </a:r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2400" b="1" dirty="0" smtClean="0"/>
              <a:t>Non-trivial:</a:t>
            </a:r>
            <a:r>
              <a:rPr lang="en-IN" sz="2400" dirty="0" smtClean="0"/>
              <a:t> If an FD X → Y holds where Y is not subset of X, then it is called non-trivial FD.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dependency occurs in a database when information stored in the same database table uniquely determines other information stored in the same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functional dependency is defined as a constraint between two sets of attributes in a relation from a database.</a:t>
            </a:r>
          </a:p>
          <a:p>
            <a:pPr algn="just"/>
            <a:r>
              <a:rPr lang="en-US" dirty="0" smtClean="0"/>
              <a:t>Given a relation </a:t>
            </a:r>
            <a:r>
              <a:rPr lang="en-US" i="1" dirty="0" smtClean="0"/>
              <a:t>R</a:t>
            </a:r>
            <a:r>
              <a:rPr lang="en-US" dirty="0" smtClean="0"/>
              <a:t>, a set of attributes </a:t>
            </a:r>
            <a:r>
              <a:rPr lang="en-US" i="1" dirty="0" smtClean="0"/>
              <a:t>X</a:t>
            </a:r>
            <a:r>
              <a:rPr lang="en-US" dirty="0" smtClean="0"/>
              <a:t> in </a:t>
            </a:r>
            <a:r>
              <a:rPr lang="en-US" i="1" dirty="0" smtClean="0"/>
              <a:t>R</a:t>
            </a:r>
            <a:r>
              <a:rPr lang="en-US" dirty="0" smtClean="0"/>
              <a:t> is said to </a:t>
            </a:r>
            <a:r>
              <a:rPr lang="en-US" b="1" dirty="0" smtClean="0"/>
              <a:t>functionally determine</a:t>
            </a:r>
            <a:r>
              <a:rPr lang="en-US" dirty="0" smtClean="0"/>
              <a:t> another attribute </a:t>
            </a:r>
            <a:r>
              <a:rPr lang="en-US" i="1" dirty="0" smtClean="0"/>
              <a:t>Y</a:t>
            </a:r>
            <a:r>
              <a:rPr lang="en-US" dirty="0" smtClean="0"/>
              <a:t>, also in </a:t>
            </a:r>
            <a:r>
              <a:rPr lang="en-US" i="1" dirty="0" smtClean="0"/>
              <a:t>R</a:t>
            </a:r>
            <a:r>
              <a:rPr lang="en-US" dirty="0" smtClean="0"/>
              <a:t>, (written </a:t>
            </a:r>
            <a:r>
              <a:rPr lang="en-US" i="1" dirty="0" smtClean="0"/>
              <a:t>X</a:t>
            </a:r>
            <a:r>
              <a:rPr lang="en-US" dirty="0" smtClean="0"/>
              <a:t> → </a:t>
            </a:r>
            <a:r>
              <a:rPr lang="en-US" i="1" dirty="0" smtClean="0"/>
              <a:t>Y</a:t>
            </a:r>
            <a:r>
              <a:rPr lang="en-US" dirty="0" smtClean="0"/>
              <a:t>) if and only if</a:t>
            </a:r>
            <a:r>
              <a:rPr lang="en-US" dirty="0"/>
              <a:t> </a:t>
            </a:r>
            <a:r>
              <a:rPr lang="en-US" dirty="0" smtClean="0"/>
              <a:t>each </a:t>
            </a:r>
            <a:r>
              <a:rPr lang="en-US" i="1" dirty="0" smtClean="0"/>
              <a:t>X</a:t>
            </a:r>
            <a:r>
              <a:rPr lang="en-US" dirty="0" smtClean="0"/>
              <a:t> value is associated with at most one </a:t>
            </a:r>
            <a:r>
              <a:rPr lang="en-US" i="1" dirty="0" smtClean="0"/>
              <a:t>Y</a:t>
            </a:r>
            <a:r>
              <a:rPr lang="en-US" dirty="0" smtClean="0"/>
              <a:t> value.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71600"/>
            <a:ext cx="7848600" cy="475456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An attribute is </a:t>
            </a:r>
            <a:r>
              <a:rPr lang="en-IN" i="1" dirty="0" smtClean="0"/>
              <a:t>functionally dependent </a:t>
            </a:r>
            <a:r>
              <a:rPr lang="en-IN" dirty="0" smtClean="0"/>
              <a:t>on another if we can use the value of one attribute to determine the value of another. </a:t>
            </a:r>
            <a:endParaRPr lang="en-IN" sz="2800" dirty="0" smtClean="0"/>
          </a:p>
          <a:p>
            <a:pPr algn="just"/>
            <a:r>
              <a:rPr lang="en-IN" dirty="0" smtClean="0"/>
              <a:t>We use the arrow symbol → to indicate a functional dependency. X → Y is read </a:t>
            </a:r>
            <a:r>
              <a:rPr lang="en-IN" i="1" dirty="0" smtClean="0"/>
              <a:t>X functionally determines Y</a:t>
            </a:r>
          </a:p>
          <a:p>
            <a:pPr algn="just"/>
            <a:r>
              <a:rPr lang="en-US" i="1" dirty="0" smtClean="0"/>
              <a:t>X</a:t>
            </a:r>
            <a:r>
              <a:rPr lang="en-US" dirty="0" smtClean="0"/>
              <a:t> is the </a:t>
            </a:r>
            <a:r>
              <a:rPr lang="en-US" i="1" dirty="0" smtClean="0"/>
              <a:t>determinant set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is the </a:t>
            </a:r>
            <a:r>
              <a:rPr lang="en-US" i="1" dirty="0" smtClean="0"/>
              <a:t>dependent attribute</a:t>
            </a:r>
            <a:r>
              <a:rPr lang="en-US" dirty="0" smtClean="0"/>
              <a:t>. Thus, given a </a:t>
            </a:r>
            <a:r>
              <a:rPr lang="en-US" dirty="0" err="1" smtClean="0"/>
              <a:t>tuple</a:t>
            </a:r>
            <a:r>
              <a:rPr lang="en-US" dirty="0" smtClean="0"/>
              <a:t> and the values of the attributes in </a:t>
            </a:r>
            <a:r>
              <a:rPr lang="en-US" i="1" dirty="0" smtClean="0"/>
              <a:t>X</a:t>
            </a:r>
            <a:r>
              <a:rPr lang="en-US" dirty="0" smtClean="0"/>
              <a:t>, one can determine the corresponding value of the </a:t>
            </a:r>
            <a:r>
              <a:rPr lang="en-US" i="1" dirty="0" smtClean="0"/>
              <a:t>Y</a:t>
            </a:r>
            <a:r>
              <a:rPr lang="en-US" dirty="0" smtClean="0"/>
              <a:t> attribute.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dirty="0"/>
          </a:p>
        </p:txBody>
      </p:sp>
      <p:pic>
        <p:nvPicPr>
          <p:cNvPr id="2050" name="Picture 2" descr="C:\Users\ASHU\Desktop\Untitled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80626" y="2138878"/>
            <a:ext cx="6782747" cy="3982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Dependence (FD)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685" t="36008" r="33812" b="20335"/>
          <a:stretch/>
        </p:blipFill>
        <p:spPr bwMode="auto">
          <a:xfrm>
            <a:off x="1433181" y="1752601"/>
            <a:ext cx="5513549" cy="370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Functional Dependence (FD)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352" t="35770" r="24624" b="22568"/>
          <a:stretch/>
        </p:blipFill>
        <p:spPr bwMode="auto">
          <a:xfrm>
            <a:off x="685800" y="2286000"/>
            <a:ext cx="764927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fontAlgn="base"/>
            <a:endParaRPr lang="en-US" b="1" dirty="0" smtClean="0"/>
          </a:p>
          <a:p>
            <a:pPr algn="just" fontAlgn="base"/>
            <a:r>
              <a:rPr lang="en-US" sz="3400" dirty="0" smtClean="0"/>
              <a:t>In </a:t>
            </a:r>
            <a:r>
              <a:rPr lang="en-US" sz="3400" dirty="0"/>
              <a:t>a relation </a:t>
            </a:r>
            <a:r>
              <a:rPr lang="en-US" sz="3400" b="1" i="1" dirty="0"/>
              <a:t>R(A,B,C,D)</a:t>
            </a:r>
            <a:r>
              <a:rPr lang="en-US" sz="3400" dirty="0"/>
              <a:t> if the key is </a:t>
            </a:r>
            <a:r>
              <a:rPr lang="en-US" sz="3400" b="1" i="1" dirty="0"/>
              <a:t>(A,B) </a:t>
            </a:r>
            <a:r>
              <a:rPr lang="en-US" sz="3400" dirty="0" smtClean="0"/>
              <a:t>and</a:t>
            </a:r>
          </a:p>
          <a:p>
            <a:pPr algn="just" fontAlgn="base">
              <a:buNone/>
            </a:pPr>
            <a:r>
              <a:rPr lang="en-US" sz="3400" dirty="0"/>
              <a:t> </a:t>
            </a:r>
            <a:r>
              <a:rPr lang="en-US" sz="3400" dirty="0" smtClean="0"/>
              <a:t>   </a:t>
            </a:r>
            <a:r>
              <a:rPr lang="en-US" sz="3400" dirty="0"/>
              <a:t> </a:t>
            </a:r>
            <a:r>
              <a:rPr lang="en-US" sz="3400" b="1" i="1" dirty="0" smtClean="0"/>
              <a:t>(</a:t>
            </a:r>
            <a:r>
              <a:rPr lang="en-US" sz="3400" b="1" i="1" dirty="0"/>
              <a:t>A,B)-&gt;(C,D) </a:t>
            </a:r>
            <a:r>
              <a:rPr lang="en-US" sz="3400" dirty="0"/>
              <a:t>holds, also </a:t>
            </a:r>
            <a:r>
              <a:rPr lang="en-US" sz="3400" b="1" i="1" dirty="0"/>
              <a:t>(A)-&gt;(C)</a:t>
            </a:r>
            <a:r>
              <a:rPr lang="en-US" sz="3400" dirty="0"/>
              <a:t> also holds, </a:t>
            </a:r>
            <a:r>
              <a:rPr lang="en-US" sz="3400" b="1" i="1" dirty="0"/>
              <a:t>C</a:t>
            </a:r>
            <a:r>
              <a:rPr lang="en-US" sz="3400" dirty="0"/>
              <a:t> is said to be partially dependent on </a:t>
            </a:r>
            <a:r>
              <a:rPr lang="en-US" sz="3400" b="1" i="1" dirty="0"/>
              <a:t>(A,B</a:t>
            </a:r>
            <a:r>
              <a:rPr lang="en-US" sz="3400" b="1" i="1" dirty="0" smtClean="0"/>
              <a:t>)</a:t>
            </a:r>
          </a:p>
          <a:p>
            <a:pPr fontAlgn="base"/>
            <a:r>
              <a:rPr lang="en-US" sz="3400" b="1" dirty="0" smtClean="0"/>
              <a:t>Partial </a:t>
            </a:r>
            <a:r>
              <a:rPr lang="en-US" sz="3400" b="1" dirty="0"/>
              <a:t>Functional Dependency</a:t>
            </a:r>
            <a:r>
              <a:rPr lang="en-US" sz="3400" dirty="0"/>
              <a:t> occurs only in relation with composite keys. Partial functional dependency occurs when one or more non key attribute are depending on a part of the primary key.</a:t>
            </a:r>
          </a:p>
          <a:p>
            <a:endParaRPr lang="en-US" sz="3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Table: </a:t>
            </a:r>
            <a:r>
              <a:rPr lang="en-US" dirty="0" err="1" smtClean="0"/>
              <a:t>Stud_id</a:t>
            </a:r>
            <a:r>
              <a:rPr lang="en-US" dirty="0" smtClean="0"/>
              <a:t>, </a:t>
            </a:r>
            <a:r>
              <a:rPr lang="en-US" dirty="0" err="1" smtClean="0"/>
              <a:t>Course_id</a:t>
            </a:r>
            <a:r>
              <a:rPr lang="en-US" dirty="0" smtClean="0"/>
              <a:t>, </a:t>
            </a:r>
            <a:r>
              <a:rPr lang="en-US" dirty="0" err="1" smtClean="0"/>
              <a:t>Stud_name</a:t>
            </a:r>
            <a:r>
              <a:rPr lang="en-US" dirty="0" smtClean="0"/>
              <a:t>, </a:t>
            </a:r>
            <a:r>
              <a:rPr lang="en-US" dirty="0" err="1" smtClean="0"/>
              <a:t>Course_Name</a:t>
            </a:r>
            <a:endParaRPr lang="en-US" dirty="0" smtClean="0"/>
          </a:p>
          <a:p>
            <a:pPr fontAlgn="base"/>
            <a:r>
              <a:rPr lang="en-US" dirty="0" smtClean="0"/>
              <a:t>Where: Primary Key = </a:t>
            </a:r>
            <a:r>
              <a:rPr lang="en-US" dirty="0" err="1" smtClean="0"/>
              <a:t>Stud_id</a:t>
            </a:r>
            <a:r>
              <a:rPr lang="en-US" dirty="0" smtClean="0"/>
              <a:t> + </a:t>
            </a:r>
            <a:r>
              <a:rPr lang="en-US" dirty="0" err="1" smtClean="0"/>
              <a:t>Course_id</a:t>
            </a:r>
            <a:endParaRPr lang="en-US" dirty="0" smtClean="0"/>
          </a:p>
          <a:p>
            <a:pPr fontAlgn="base"/>
            <a:r>
              <a:rPr lang="en-US" dirty="0" smtClean="0"/>
              <a:t>Then: To determine name of student we use only </a:t>
            </a:r>
            <a:r>
              <a:rPr lang="en-US" dirty="0" err="1" smtClean="0"/>
              <a:t>Stud_id</a:t>
            </a:r>
            <a:r>
              <a:rPr lang="en-US" dirty="0" smtClean="0"/>
              <a:t>, which is part of primary key.</a:t>
            </a:r>
          </a:p>
          <a:p>
            <a:pPr fontAlgn="base"/>
            <a:r>
              <a:rPr lang="en-US" dirty="0" smtClean="0"/>
              <a:t>{</a:t>
            </a:r>
            <a:r>
              <a:rPr lang="en-US" dirty="0" err="1" smtClean="0"/>
              <a:t>Stud_id</a:t>
            </a:r>
            <a:r>
              <a:rPr lang="en-US" dirty="0" smtClean="0"/>
              <a:t>} -&gt; {</a:t>
            </a:r>
            <a:r>
              <a:rPr lang="en-US" dirty="0" err="1" smtClean="0"/>
              <a:t>Stud_Name</a:t>
            </a:r>
            <a:r>
              <a:rPr lang="en-US" dirty="0" smtClean="0"/>
              <a:t>}</a:t>
            </a:r>
          </a:p>
          <a:p>
            <a:pPr fontAlgn="base"/>
            <a:r>
              <a:rPr lang="en-US" b="1" dirty="0" err="1" smtClean="0"/>
              <a:t>Hence,Stud_name</a:t>
            </a:r>
            <a:r>
              <a:rPr lang="en-US" b="1" dirty="0" smtClean="0"/>
              <a:t> is partially dependent on </a:t>
            </a:r>
            <a:r>
              <a:rPr lang="en-US" b="1" dirty="0" err="1" smtClean="0"/>
              <a:t>Stud_id</a:t>
            </a:r>
            <a:r>
              <a:rPr lang="en-US" b="1" dirty="0" smtClean="0"/>
              <a:t>. This is called partial dependency.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428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Dependencies in DBMS</vt:lpstr>
      <vt:lpstr>Dependency</vt:lpstr>
      <vt:lpstr>Functional Dependency</vt:lpstr>
      <vt:lpstr>Slide 4</vt:lpstr>
      <vt:lpstr>Example</vt:lpstr>
      <vt:lpstr>Functional Dependence (FD)</vt:lpstr>
      <vt:lpstr>Functional Dependence (FD)</vt:lpstr>
      <vt:lpstr>Partial functional dependency</vt:lpstr>
      <vt:lpstr>Example </vt:lpstr>
      <vt:lpstr>Fully functional dependency</vt:lpstr>
      <vt:lpstr>Slide 11</vt:lpstr>
      <vt:lpstr>Slide 12</vt:lpstr>
      <vt:lpstr>Slide 13</vt:lpstr>
      <vt:lpstr>Transitive Functional Dependency</vt:lpstr>
      <vt:lpstr>Trivial Functional Dependency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ASHU</dc:creator>
  <cp:lastModifiedBy>ASHU</cp:lastModifiedBy>
  <cp:revision>20</cp:revision>
  <dcterms:created xsi:type="dcterms:W3CDTF">2018-09-11T04:25:38Z</dcterms:created>
  <dcterms:modified xsi:type="dcterms:W3CDTF">2019-03-30T03:44:24Z</dcterms:modified>
</cp:coreProperties>
</file>