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04" r:id="rId3"/>
    <p:sldId id="874" r:id="rId4"/>
    <p:sldId id="875" r:id="rId5"/>
    <p:sldId id="309" r:id="rId6"/>
    <p:sldId id="338" r:id="rId7"/>
    <p:sldId id="912" r:id="rId8"/>
    <p:sldId id="914" r:id="rId9"/>
    <p:sldId id="873" r:id="rId10"/>
    <p:sldId id="915" r:id="rId11"/>
    <p:sldId id="936" r:id="rId12"/>
    <p:sldId id="921" r:id="rId13"/>
    <p:sldId id="878" r:id="rId14"/>
    <p:sldId id="879" r:id="rId15"/>
    <p:sldId id="848" r:id="rId16"/>
    <p:sldId id="257" r:id="rId17"/>
    <p:sldId id="893" r:id="rId18"/>
    <p:sldId id="894" r:id="rId19"/>
    <p:sldId id="918" r:id="rId20"/>
    <p:sldId id="919" r:id="rId21"/>
    <p:sldId id="920" r:id="rId22"/>
    <p:sldId id="938" r:id="rId23"/>
    <p:sldId id="306" r:id="rId24"/>
    <p:sldId id="852" r:id="rId25"/>
    <p:sldId id="954" r:id="rId26"/>
    <p:sldId id="948" r:id="rId27"/>
    <p:sldId id="949" r:id="rId28"/>
    <p:sldId id="950" r:id="rId29"/>
    <p:sldId id="951" r:id="rId30"/>
    <p:sldId id="952" r:id="rId31"/>
    <p:sldId id="953" r:id="rId3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2" autoAdjust="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DFF7B-7876-476D-9817-44EEECDE7C77}" type="datetimeFigureOut">
              <a:rPr lang="en-IN" smtClean="0"/>
              <a:t>13-01-2025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DFC35-57B6-4606-A2D9-F0222A5C8A74}" type="slidenum">
              <a:rPr lang="en-IN" smtClean="0"/>
              <a:t>‹#›</a:t>
            </a:fld>
            <a:endParaRPr lang="en-IN"/>
          </a:p>
        </p:txBody>
      </p:sp>
    </p:spTree>
    <p:extLst>
      <p:ext uri="{BB962C8B-B14F-4D97-AF65-F5344CB8AC3E}">
        <p14:creationId xmlns:p14="http://schemas.microsoft.com/office/powerpoint/2010/main" val="392359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9FB96876-8549-048C-E70A-18A9994547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0CDE32C9-AFFE-F442-475B-F0F2DFDF4D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7652" name="Slide Number Placeholder 3">
            <a:extLst>
              <a:ext uri="{FF2B5EF4-FFF2-40B4-BE49-F238E27FC236}">
                <a16:creationId xmlns:a16="http://schemas.microsoft.com/office/drawing/2014/main" id="{42CB7175-FDDA-12E5-A584-A73097F0884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DA7EFEE-5778-4C5B-81CD-2E2A85B837A6}" type="slidenum">
              <a:rPr lang="en-IN" altLang="en-US" smtClean="0">
                <a:cs typeface="Arial" panose="020B0604020202020204" pitchFamily="34" charset="0"/>
              </a:rPr>
              <a:pPr/>
              <a:t>24</a:t>
            </a:fld>
            <a:endParaRPr lang="en-IN" altLang="en-US">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1DFC35-57B6-4606-A2D9-F0222A5C8A74}" type="slidenum">
              <a:rPr lang="en-IN" smtClean="0"/>
              <a:t>26</a:t>
            </a:fld>
            <a:endParaRPr lang="en-IN"/>
          </a:p>
        </p:txBody>
      </p:sp>
    </p:spTree>
    <p:extLst>
      <p:ext uri="{BB962C8B-B14F-4D97-AF65-F5344CB8AC3E}">
        <p14:creationId xmlns:p14="http://schemas.microsoft.com/office/powerpoint/2010/main" val="388804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Google Shape;115;p16:notes">
            <a:extLst>
              <a:ext uri="{FF2B5EF4-FFF2-40B4-BE49-F238E27FC236}">
                <a16:creationId xmlns:a16="http://schemas.microsoft.com/office/drawing/2014/main" id="{6982FAA2-066E-B4DC-9D99-1DA8E758553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
        <p:nvSpPr>
          <p:cNvPr id="47107" name="Google Shape;116;p16:notes">
            <a:extLst>
              <a:ext uri="{FF2B5EF4-FFF2-40B4-BE49-F238E27FC236}">
                <a16:creationId xmlns:a16="http://schemas.microsoft.com/office/drawing/2014/main" id="{769A08EB-DDA6-EE53-C575-4009D9B7F8FC}"/>
              </a:ext>
            </a:extLst>
          </p:cNvPr>
          <p:cNvSpPr>
            <a:spLocks noGrp="1" noRot="1" noChangeAspect="1" noTextEdit="1"/>
          </p:cNvSpPr>
          <p:nvPr>
            <p:ph type="sldImg" idx="2"/>
          </p:nvPr>
        </p:nvSpPr>
        <p:spPr bwMode="auto">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solidFill>
              <a:srgbClr val="000000"/>
            </a:solidFill>
            <a:round/>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19906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7" name="Title 6"/>
          <p:cNvSpPr>
            <a:spLocks noGrp="1"/>
          </p:cNvSpPr>
          <p:nvPr>
            <p:ph type="title"/>
          </p:nvPr>
        </p:nvSpPr>
        <p:spPr/>
        <p:txBody>
          <a:bodyPr/>
          <a:lstStyle/>
          <a:p>
            <a:r>
              <a:rPr lang="en-US"/>
              <a:t>Click to edit Master title style</a:t>
            </a:r>
            <a:endParaRPr lang="en-IN"/>
          </a:p>
        </p:txBody>
      </p:sp>
      <p:sp>
        <p:nvSpPr>
          <p:cNvPr id="2" name="Date Placeholder 3">
            <a:extLst>
              <a:ext uri="{FF2B5EF4-FFF2-40B4-BE49-F238E27FC236}">
                <a16:creationId xmlns:a16="http://schemas.microsoft.com/office/drawing/2014/main" id="{D979A335-BFB9-AAF4-8BAA-F6AA4FD1DDC2}"/>
              </a:ext>
            </a:extLst>
          </p:cNvPr>
          <p:cNvSpPr>
            <a:spLocks noGrp="1"/>
          </p:cNvSpPr>
          <p:nvPr>
            <p:ph type="dt" sz="half" idx="10"/>
          </p:nvPr>
        </p:nvSpPr>
        <p:spPr/>
        <p:txBody>
          <a:bodyPr/>
          <a:lstStyle>
            <a:lvl1pPr>
              <a:defRPr/>
            </a:lvl1pPr>
          </a:lstStyle>
          <a:p>
            <a:fld id="{04D9DA4F-B283-46AB-B278-D5B99E6693DE}" type="datetimeFigureOut">
              <a:rPr lang="en-IN" smtClean="0"/>
              <a:t>13-01-2025</a:t>
            </a:fld>
            <a:endParaRPr lang="en-IN"/>
          </a:p>
        </p:txBody>
      </p:sp>
      <p:sp>
        <p:nvSpPr>
          <p:cNvPr id="4" name="Footer Placeholder 4">
            <a:extLst>
              <a:ext uri="{FF2B5EF4-FFF2-40B4-BE49-F238E27FC236}">
                <a16:creationId xmlns:a16="http://schemas.microsoft.com/office/drawing/2014/main" id="{724E6499-99E1-5E0A-F4D8-0B5071E41E9E}"/>
              </a:ext>
            </a:extLst>
          </p:cNvPr>
          <p:cNvSpPr>
            <a:spLocks noGrp="1"/>
          </p:cNvSpPr>
          <p:nvPr>
            <p:ph type="ftr" sz="quarter" idx="11"/>
          </p:nvPr>
        </p:nvSpPr>
        <p:spPr/>
        <p:txBody>
          <a:bodyPr/>
          <a:lstStyle>
            <a:lvl1pPr>
              <a:defRPr/>
            </a:lvl1pPr>
          </a:lstStyle>
          <a:p>
            <a:endParaRPr lang="en-IN"/>
          </a:p>
        </p:txBody>
      </p:sp>
      <p:sp>
        <p:nvSpPr>
          <p:cNvPr id="5" name="Slide Number Placeholder 5">
            <a:extLst>
              <a:ext uri="{FF2B5EF4-FFF2-40B4-BE49-F238E27FC236}">
                <a16:creationId xmlns:a16="http://schemas.microsoft.com/office/drawing/2014/main" id="{F4675483-2FD4-D24E-DADC-E63111D5D075}"/>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907453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287074-245E-87F5-DFC8-F77FA4B66C09}"/>
              </a:ext>
            </a:extLst>
          </p:cNvPr>
          <p:cNvSpPr>
            <a:spLocks noGrp="1"/>
          </p:cNvSpPr>
          <p:nvPr>
            <p:ph type="dt" sz="half" idx="10"/>
          </p:nvPr>
        </p:nvSpPr>
        <p:spPr/>
        <p:txBody>
          <a:bodyPr/>
          <a:lstStyle>
            <a:lvl1pPr>
              <a:defRPr/>
            </a:lvl1pPr>
          </a:lstStyle>
          <a:p>
            <a:fld id="{04D9DA4F-B283-46AB-B278-D5B99E6693DE}" type="datetimeFigureOut">
              <a:rPr lang="en-IN" smtClean="0"/>
              <a:t>13-01-2025</a:t>
            </a:fld>
            <a:endParaRPr lang="en-IN"/>
          </a:p>
        </p:txBody>
      </p:sp>
      <p:sp>
        <p:nvSpPr>
          <p:cNvPr id="5" name="Footer Placeholder 4">
            <a:extLst>
              <a:ext uri="{FF2B5EF4-FFF2-40B4-BE49-F238E27FC236}">
                <a16:creationId xmlns:a16="http://schemas.microsoft.com/office/drawing/2014/main" id="{21267015-6888-E53F-F21D-DC01C60BBFC1}"/>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211566B7-60AE-81B8-5DE4-D6BFD289C851}"/>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2501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34291"/>
            <a:ext cx="2628900" cy="544267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1" y="734291"/>
            <a:ext cx="7734300" cy="54426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CEEC42-DA93-168A-2B53-EF25A3731A49}"/>
              </a:ext>
            </a:extLst>
          </p:cNvPr>
          <p:cNvSpPr>
            <a:spLocks noGrp="1"/>
          </p:cNvSpPr>
          <p:nvPr>
            <p:ph type="dt" sz="half" idx="10"/>
          </p:nvPr>
        </p:nvSpPr>
        <p:spPr/>
        <p:txBody>
          <a:bodyPr/>
          <a:lstStyle>
            <a:lvl1pPr>
              <a:defRPr/>
            </a:lvl1pPr>
          </a:lstStyle>
          <a:p>
            <a:fld id="{04D9DA4F-B283-46AB-B278-D5B99E6693DE}" type="datetimeFigureOut">
              <a:rPr lang="en-IN" smtClean="0"/>
              <a:t>13-01-2025</a:t>
            </a:fld>
            <a:endParaRPr lang="en-IN"/>
          </a:p>
        </p:txBody>
      </p:sp>
      <p:sp>
        <p:nvSpPr>
          <p:cNvPr id="5" name="Footer Placeholder 4">
            <a:extLst>
              <a:ext uri="{FF2B5EF4-FFF2-40B4-BE49-F238E27FC236}">
                <a16:creationId xmlns:a16="http://schemas.microsoft.com/office/drawing/2014/main" id="{7ACAB2B8-EC58-8D37-46A2-4312FBD9C99D}"/>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D490C8FE-9ACC-AEDE-88A1-C2C2CA5C850D}"/>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77860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D242E6-CFCB-473D-8DE4-DBEBF5C17537}"/>
              </a:ext>
            </a:extLst>
          </p:cNvPr>
          <p:cNvSpPr>
            <a:spLocks noGrp="1"/>
          </p:cNvSpPr>
          <p:nvPr>
            <p:ph type="dt" sz="half" idx="10"/>
          </p:nvPr>
        </p:nvSpPr>
        <p:spPr/>
        <p:txBody>
          <a:bodyPr/>
          <a:lstStyle>
            <a:lvl1pPr>
              <a:defRPr/>
            </a:lvl1pPr>
          </a:lstStyle>
          <a:p>
            <a:fld id="{04D9DA4F-B283-46AB-B278-D5B99E6693DE}" type="datetimeFigureOut">
              <a:rPr lang="en-IN" smtClean="0"/>
              <a:t>13-01-2025</a:t>
            </a:fld>
            <a:endParaRPr lang="en-IN"/>
          </a:p>
        </p:txBody>
      </p:sp>
      <p:sp>
        <p:nvSpPr>
          <p:cNvPr id="5" name="Footer Placeholder 4">
            <a:extLst>
              <a:ext uri="{FF2B5EF4-FFF2-40B4-BE49-F238E27FC236}">
                <a16:creationId xmlns:a16="http://schemas.microsoft.com/office/drawing/2014/main" id="{6B3B7CD5-2550-DB8D-26F8-027AF7E19059}"/>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D7D6C51F-13A2-B94E-0452-050561AA0151}"/>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26179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855CF0-ABD6-66F1-67F5-836326ABE091}"/>
              </a:ext>
            </a:extLst>
          </p:cNvPr>
          <p:cNvSpPr>
            <a:spLocks noGrp="1"/>
          </p:cNvSpPr>
          <p:nvPr>
            <p:ph type="dt" sz="half" idx="10"/>
          </p:nvPr>
        </p:nvSpPr>
        <p:spPr/>
        <p:txBody>
          <a:bodyPr/>
          <a:lstStyle>
            <a:lvl1pPr>
              <a:defRPr/>
            </a:lvl1pPr>
          </a:lstStyle>
          <a:p>
            <a:fld id="{04D9DA4F-B283-46AB-B278-D5B99E6693DE}" type="datetimeFigureOut">
              <a:rPr lang="en-IN" smtClean="0"/>
              <a:t>13-01-2025</a:t>
            </a:fld>
            <a:endParaRPr lang="en-IN"/>
          </a:p>
        </p:txBody>
      </p:sp>
      <p:sp>
        <p:nvSpPr>
          <p:cNvPr id="5" name="Footer Placeholder 4">
            <a:extLst>
              <a:ext uri="{FF2B5EF4-FFF2-40B4-BE49-F238E27FC236}">
                <a16:creationId xmlns:a16="http://schemas.microsoft.com/office/drawing/2014/main" id="{B80945ED-DEA5-AD26-0679-3CCE60586D0B}"/>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D362C1ED-31B6-07E2-4040-23F46BA659DE}"/>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222302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4FF1E6-C3FD-8DC1-9688-6478CAF8464C}"/>
              </a:ext>
            </a:extLst>
          </p:cNvPr>
          <p:cNvSpPr>
            <a:spLocks noGrp="1"/>
          </p:cNvSpPr>
          <p:nvPr>
            <p:ph type="dt" sz="half" idx="10"/>
          </p:nvPr>
        </p:nvSpPr>
        <p:spPr/>
        <p:txBody>
          <a:bodyPr/>
          <a:lstStyle>
            <a:lvl1pPr>
              <a:defRPr/>
            </a:lvl1pPr>
          </a:lstStyle>
          <a:p>
            <a:fld id="{04D9DA4F-B283-46AB-B278-D5B99E6693DE}" type="datetimeFigureOut">
              <a:rPr lang="en-IN" smtClean="0"/>
              <a:t>13-01-2025</a:t>
            </a:fld>
            <a:endParaRPr lang="en-IN"/>
          </a:p>
        </p:txBody>
      </p:sp>
      <p:sp>
        <p:nvSpPr>
          <p:cNvPr id="6" name="Footer Placeholder 5">
            <a:extLst>
              <a:ext uri="{FF2B5EF4-FFF2-40B4-BE49-F238E27FC236}">
                <a16:creationId xmlns:a16="http://schemas.microsoft.com/office/drawing/2014/main" id="{0C9A91A9-C2A8-B8FC-7EDD-9663FD0B181D}"/>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CBFE2D58-A2BD-6749-279B-7D28B387D1CF}"/>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441987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66776"/>
            <a:ext cx="10515600" cy="823912"/>
          </a:xfrm>
        </p:spPr>
        <p:txBody>
          <a:bodyPr/>
          <a:lstStyle/>
          <a:p>
            <a:r>
              <a:rPr lang="en-US"/>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A1B3C8-B474-4F6E-6BB3-FA075D69C204}"/>
              </a:ext>
            </a:extLst>
          </p:cNvPr>
          <p:cNvSpPr>
            <a:spLocks noGrp="1"/>
          </p:cNvSpPr>
          <p:nvPr>
            <p:ph type="dt" sz="half" idx="10"/>
          </p:nvPr>
        </p:nvSpPr>
        <p:spPr/>
        <p:txBody>
          <a:bodyPr/>
          <a:lstStyle>
            <a:lvl1pPr>
              <a:defRPr/>
            </a:lvl1pPr>
          </a:lstStyle>
          <a:p>
            <a:fld id="{04D9DA4F-B283-46AB-B278-D5B99E6693DE}" type="datetimeFigureOut">
              <a:rPr lang="en-IN" smtClean="0"/>
              <a:t>13-01-2025</a:t>
            </a:fld>
            <a:endParaRPr lang="en-IN"/>
          </a:p>
        </p:txBody>
      </p:sp>
      <p:sp>
        <p:nvSpPr>
          <p:cNvPr id="8" name="Footer Placeholder 7">
            <a:extLst>
              <a:ext uri="{FF2B5EF4-FFF2-40B4-BE49-F238E27FC236}">
                <a16:creationId xmlns:a16="http://schemas.microsoft.com/office/drawing/2014/main" id="{F49A921A-9EC6-0DF2-79F5-6F853204D0A0}"/>
              </a:ext>
            </a:extLst>
          </p:cNvPr>
          <p:cNvSpPr>
            <a:spLocks noGrp="1"/>
          </p:cNvSpPr>
          <p:nvPr>
            <p:ph type="ftr" sz="quarter" idx="11"/>
          </p:nvPr>
        </p:nvSpPr>
        <p:spPr/>
        <p:txBody>
          <a:bodyPr/>
          <a:lstStyle>
            <a:lvl1pPr>
              <a:defRPr/>
            </a:lvl1pPr>
          </a:lstStyle>
          <a:p>
            <a:endParaRPr lang="en-IN"/>
          </a:p>
        </p:txBody>
      </p:sp>
      <p:sp>
        <p:nvSpPr>
          <p:cNvPr id="9" name="Slide Number Placeholder 8">
            <a:extLst>
              <a:ext uri="{FF2B5EF4-FFF2-40B4-BE49-F238E27FC236}">
                <a16:creationId xmlns:a16="http://schemas.microsoft.com/office/drawing/2014/main" id="{EAC36F6D-C327-9C66-1C8D-D7352B06E70F}"/>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56812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3F204F-0527-F359-E020-C43A7A1EFDB5}"/>
              </a:ext>
            </a:extLst>
          </p:cNvPr>
          <p:cNvSpPr>
            <a:spLocks noGrp="1"/>
          </p:cNvSpPr>
          <p:nvPr>
            <p:ph type="dt" sz="half" idx="10"/>
          </p:nvPr>
        </p:nvSpPr>
        <p:spPr/>
        <p:txBody>
          <a:bodyPr/>
          <a:lstStyle>
            <a:lvl1pPr>
              <a:defRPr/>
            </a:lvl1pPr>
          </a:lstStyle>
          <a:p>
            <a:fld id="{04D9DA4F-B283-46AB-B278-D5B99E6693DE}" type="datetimeFigureOut">
              <a:rPr lang="en-IN" smtClean="0"/>
              <a:t>13-01-2025</a:t>
            </a:fld>
            <a:endParaRPr lang="en-IN"/>
          </a:p>
        </p:txBody>
      </p:sp>
      <p:sp>
        <p:nvSpPr>
          <p:cNvPr id="4" name="Footer Placeholder 3">
            <a:extLst>
              <a:ext uri="{FF2B5EF4-FFF2-40B4-BE49-F238E27FC236}">
                <a16:creationId xmlns:a16="http://schemas.microsoft.com/office/drawing/2014/main" id="{1D6F5C84-7D85-6B3B-4A48-36E85A4C5742}"/>
              </a:ext>
            </a:extLst>
          </p:cNvPr>
          <p:cNvSpPr>
            <a:spLocks noGrp="1"/>
          </p:cNvSpPr>
          <p:nvPr>
            <p:ph type="ftr" sz="quarter" idx="11"/>
          </p:nvPr>
        </p:nvSpPr>
        <p:spPr/>
        <p:txBody>
          <a:bodyPr/>
          <a:lstStyle>
            <a:lvl1pPr>
              <a:defRPr/>
            </a:lvl1pPr>
          </a:lstStyle>
          <a:p>
            <a:endParaRPr lang="en-IN"/>
          </a:p>
        </p:txBody>
      </p:sp>
      <p:sp>
        <p:nvSpPr>
          <p:cNvPr id="5" name="Slide Number Placeholder 4">
            <a:extLst>
              <a:ext uri="{FF2B5EF4-FFF2-40B4-BE49-F238E27FC236}">
                <a16:creationId xmlns:a16="http://schemas.microsoft.com/office/drawing/2014/main" id="{E4A28A42-FE07-DE2E-EBAE-42B1BB1F7E84}"/>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62701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F3302-8D61-C056-96BB-694507EF5CBD}"/>
              </a:ext>
            </a:extLst>
          </p:cNvPr>
          <p:cNvSpPr>
            <a:spLocks noGrp="1"/>
          </p:cNvSpPr>
          <p:nvPr>
            <p:ph type="dt" sz="half" idx="10"/>
          </p:nvPr>
        </p:nvSpPr>
        <p:spPr/>
        <p:txBody>
          <a:bodyPr/>
          <a:lstStyle>
            <a:lvl1pPr>
              <a:defRPr/>
            </a:lvl1pPr>
          </a:lstStyle>
          <a:p>
            <a:fld id="{04D9DA4F-B283-46AB-B278-D5B99E6693DE}" type="datetimeFigureOut">
              <a:rPr lang="en-IN" smtClean="0"/>
              <a:t>13-01-2025</a:t>
            </a:fld>
            <a:endParaRPr lang="en-IN"/>
          </a:p>
        </p:txBody>
      </p:sp>
      <p:sp>
        <p:nvSpPr>
          <p:cNvPr id="3" name="Footer Placeholder 2">
            <a:extLst>
              <a:ext uri="{FF2B5EF4-FFF2-40B4-BE49-F238E27FC236}">
                <a16:creationId xmlns:a16="http://schemas.microsoft.com/office/drawing/2014/main" id="{D8943D02-CCC0-D13A-998C-CB44054C0B95}"/>
              </a:ext>
            </a:extLst>
          </p:cNvPr>
          <p:cNvSpPr>
            <a:spLocks noGrp="1"/>
          </p:cNvSpPr>
          <p:nvPr>
            <p:ph type="ftr" sz="quarter" idx="11"/>
          </p:nvPr>
        </p:nvSpPr>
        <p:spPr/>
        <p:txBody>
          <a:bodyPr/>
          <a:lstStyle>
            <a:lvl1pPr>
              <a:defRPr/>
            </a:lvl1pPr>
          </a:lstStyle>
          <a:p>
            <a:endParaRPr lang="en-IN"/>
          </a:p>
        </p:txBody>
      </p:sp>
      <p:sp>
        <p:nvSpPr>
          <p:cNvPr id="4" name="Slide Number Placeholder 3">
            <a:extLst>
              <a:ext uri="{FF2B5EF4-FFF2-40B4-BE49-F238E27FC236}">
                <a16:creationId xmlns:a16="http://schemas.microsoft.com/office/drawing/2014/main" id="{237098C0-B884-165A-2694-973A56D86BA0}"/>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512527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5"/>
            <a:ext cx="3932237" cy="1069974"/>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FC1A566-EA49-2977-8317-6FB23668A89C}"/>
              </a:ext>
            </a:extLst>
          </p:cNvPr>
          <p:cNvSpPr>
            <a:spLocks noGrp="1"/>
          </p:cNvSpPr>
          <p:nvPr>
            <p:ph type="dt" sz="half" idx="10"/>
          </p:nvPr>
        </p:nvSpPr>
        <p:spPr/>
        <p:txBody>
          <a:bodyPr/>
          <a:lstStyle>
            <a:lvl1pPr>
              <a:defRPr/>
            </a:lvl1pPr>
          </a:lstStyle>
          <a:p>
            <a:fld id="{04D9DA4F-B283-46AB-B278-D5B99E6693DE}" type="datetimeFigureOut">
              <a:rPr lang="en-IN" smtClean="0"/>
              <a:t>13-01-2025</a:t>
            </a:fld>
            <a:endParaRPr lang="en-IN"/>
          </a:p>
        </p:txBody>
      </p:sp>
      <p:sp>
        <p:nvSpPr>
          <p:cNvPr id="6" name="Footer Placeholder 5">
            <a:extLst>
              <a:ext uri="{FF2B5EF4-FFF2-40B4-BE49-F238E27FC236}">
                <a16:creationId xmlns:a16="http://schemas.microsoft.com/office/drawing/2014/main" id="{527BDFB9-862F-16D1-7A43-6B67A6BA9F6B}"/>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8D3EEF3A-C8B2-956C-D15D-86434F200ED0}"/>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3373265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5"/>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FCBCC3F-66AE-D685-917C-BCE23EBFE6CD}"/>
              </a:ext>
            </a:extLst>
          </p:cNvPr>
          <p:cNvSpPr>
            <a:spLocks noGrp="1"/>
          </p:cNvSpPr>
          <p:nvPr>
            <p:ph type="dt" sz="half" idx="10"/>
          </p:nvPr>
        </p:nvSpPr>
        <p:spPr/>
        <p:txBody>
          <a:bodyPr/>
          <a:lstStyle>
            <a:lvl1pPr>
              <a:defRPr/>
            </a:lvl1pPr>
          </a:lstStyle>
          <a:p>
            <a:fld id="{04D9DA4F-B283-46AB-B278-D5B99E6693DE}" type="datetimeFigureOut">
              <a:rPr lang="en-IN" smtClean="0"/>
              <a:t>13-01-2025</a:t>
            </a:fld>
            <a:endParaRPr lang="en-IN"/>
          </a:p>
        </p:txBody>
      </p:sp>
      <p:sp>
        <p:nvSpPr>
          <p:cNvPr id="6" name="Footer Placeholder 5">
            <a:extLst>
              <a:ext uri="{FF2B5EF4-FFF2-40B4-BE49-F238E27FC236}">
                <a16:creationId xmlns:a16="http://schemas.microsoft.com/office/drawing/2014/main" id="{3EF1C573-3CAA-6017-0BFA-B1CAB9048170}"/>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1F416E67-65BF-8531-9B7F-D0AB1116C885}"/>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40415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8792EE-EA1B-511C-9257-0EAF452244CA}"/>
              </a:ext>
            </a:extLst>
          </p:cNvPr>
          <p:cNvSpPr>
            <a:spLocks noGrp="1" noChangeArrowheads="1"/>
          </p:cNvSpPr>
          <p:nvPr>
            <p:ph type="title"/>
          </p:nvPr>
        </p:nvSpPr>
        <p:spPr bwMode="auto">
          <a:xfrm>
            <a:off x="838200" y="812800"/>
            <a:ext cx="10515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C697C5F7-0279-4B15-1CB7-D1A483C7081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85CCFADE-5B20-75C0-424F-0F2AFB6DF464}"/>
              </a:ext>
            </a:extLst>
          </p:cNvPr>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898989"/>
                </a:solidFill>
                <a:latin typeface="Times New Roman" panose="02020603050405020304" pitchFamily="18" charset="0"/>
              </a:defRPr>
            </a:lvl1pPr>
          </a:lstStyle>
          <a:p>
            <a:fld id="{04D9DA4F-B283-46AB-B278-D5B99E6693DE}" type="datetimeFigureOut">
              <a:rPr lang="en-IN" smtClean="0"/>
              <a:t>13-01-2025</a:t>
            </a:fld>
            <a:endParaRPr lang="en-IN"/>
          </a:p>
        </p:txBody>
      </p:sp>
      <p:sp>
        <p:nvSpPr>
          <p:cNvPr id="5" name="Footer Placeholder 4">
            <a:extLst>
              <a:ext uri="{FF2B5EF4-FFF2-40B4-BE49-F238E27FC236}">
                <a16:creationId xmlns:a16="http://schemas.microsoft.com/office/drawing/2014/main" id="{3BDAFD65-0BAE-358D-C0AE-A5DD4E019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endParaRPr lang="en-IN"/>
          </a:p>
        </p:txBody>
      </p:sp>
      <p:sp>
        <p:nvSpPr>
          <p:cNvPr id="6" name="Slide Number Placeholder 5">
            <a:extLst>
              <a:ext uri="{FF2B5EF4-FFF2-40B4-BE49-F238E27FC236}">
                <a16:creationId xmlns:a16="http://schemas.microsoft.com/office/drawing/2014/main" id="{E9BA6229-5562-F65D-A0BA-E4ABF542A43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095B67F8-3864-425A-A4D9-E2BC08C4F04D}" type="slidenum">
              <a:rPr lang="en-IN" smtClean="0"/>
              <a:t>‹#›</a:t>
            </a:fld>
            <a:endParaRPr lang="en-IN"/>
          </a:p>
        </p:txBody>
      </p:sp>
      <p:pic>
        <p:nvPicPr>
          <p:cNvPr id="1031" name="Picture 6">
            <a:extLst>
              <a:ext uri="{FF2B5EF4-FFF2-40B4-BE49-F238E27FC236}">
                <a16:creationId xmlns:a16="http://schemas.microsoft.com/office/drawing/2014/main" id="{AF28A348-F62E-1D25-462F-F2D80714B58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413" y="136525"/>
            <a:ext cx="18002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a:extLst>
              <a:ext uri="{FF2B5EF4-FFF2-40B4-BE49-F238E27FC236}">
                <a16:creationId xmlns:a16="http://schemas.microsoft.com/office/drawing/2014/main" id="{2185E301-5D10-BC61-9226-34AFFC72B1A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8813" t="24036" r="8813" b="24036"/>
          <a:stretch>
            <a:fillRect/>
          </a:stretch>
        </p:blipFill>
        <p:spPr bwMode="auto">
          <a:xfrm>
            <a:off x="10541000" y="44450"/>
            <a:ext cx="1625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3139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Times New Roman" panose="02020603050405020304" pitchFamily="18" charset="0"/>
        </a:defRPr>
      </a:lvl2pPr>
      <a:lvl3pPr algn="l" defTabSz="685800" rtl="0" eaLnBrk="1" fontAlgn="base" hangingPunct="1">
        <a:lnSpc>
          <a:spcPct val="90000"/>
        </a:lnSpc>
        <a:spcBef>
          <a:spcPct val="0"/>
        </a:spcBef>
        <a:spcAft>
          <a:spcPct val="0"/>
        </a:spcAft>
        <a:defRPr sz="3300">
          <a:solidFill>
            <a:schemeClr val="tx1"/>
          </a:solidFill>
          <a:latin typeface="Times New Roman" panose="02020603050405020304" pitchFamily="18" charset="0"/>
        </a:defRPr>
      </a:lvl3pPr>
      <a:lvl4pPr algn="l" defTabSz="685800" rtl="0" eaLnBrk="1" fontAlgn="base" hangingPunct="1">
        <a:lnSpc>
          <a:spcPct val="90000"/>
        </a:lnSpc>
        <a:spcBef>
          <a:spcPct val="0"/>
        </a:spcBef>
        <a:spcAft>
          <a:spcPct val="0"/>
        </a:spcAft>
        <a:defRPr sz="3300">
          <a:solidFill>
            <a:schemeClr val="tx1"/>
          </a:solidFill>
          <a:latin typeface="Times New Roman" panose="02020603050405020304" pitchFamily="18" charset="0"/>
        </a:defRPr>
      </a:lvl4pPr>
      <a:lvl5pPr algn="l" defTabSz="685800" rtl="0" eaLnBrk="1" fontAlgn="base" hangingPunct="1">
        <a:lnSpc>
          <a:spcPct val="90000"/>
        </a:lnSpc>
        <a:spcBef>
          <a:spcPct val="0"/>
        </a:spcBef>
        <a:spcAft>
          <a:spcPct val="0"/>
        </a:spcAft>
        <a:defRPr sz="3300">
          <a:solidFill>
            <a:schemeClr val="tx1"/>
          </a:solidFill>
          <a:latin typeface="Times New Roman" panose="02020603050405020304" pitchFamily="18" charset="0"/>
        </a:defRPr>
      </a:lvl5pPr>
      <a:lvl6pPr marL="4572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ww.javatpoint.com/ai-uninformed-search-algorithms" TargetMode="External"/><Relationship Id="rId13" Type="http://schemas.openxmlformats.org/officeDocument/2006/relationships/hyperlink" Target="https://www.geeksforgeeks.org/best-first-search-informed-search/" TargetMode="External"/><Relationship Id="rId3" Type="http://schemas.openxmlformats.org/officeDocument/2006/relationships/hyperlink" Target="https://monkeylearn.com/blog/semantic-analysis/" TargetMode="External"/><Relationship Id="rId7" Type="http://schemas.openxmlformats.org/officeDocument/2006/relationships/hyperlink" Target="https://www.aec.edu.in/aec/Instruction_Material/AI%20-%20UNIT-1.pdf" TargetMode="External"/><Relationship Id="rId12" Type="http://schemas.openxmlformats.org/officeDocument/2006/relationships/hyperlink" Target="https://www.geeksforgeeks.org/simulated-anneal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synthesia.io/post/ai-tools" TargetMode="External"/><Relationship Id="rId11" Type="http://schemas.openxmlformats.org/officeDocument/2006/relationships/hyperlink" Target="https://www.geeksforgeeks.org/introduction-hill-climbing-artificial-intelligence/" TargetMode="External"/><Relationship Id="rId5" Type="http://schemas.openxmlformats.org/officeDocument/2006/relationships/hyperlink" Target="https://www.baeldung.com/cs/state-space-search#:~:text=2.,state%2C%20and%20the%20goal%20state" TargetMode="External"/><Relationship Id="rId15" Type="http://schemas.openxmlformats.org/officeDocument/2006/relationships/hyperlink" Target="https://www.geeksforgeeks.org/constraint-satisfaction-problems-csp-in-artificial-intelligence/" TargetMode="External"/><Relationship Id="rId10" Type="http://schemas.openxmlformats.org/officeDocument/2006/relationships/hyperlink" Target="https://www.geeksforgeeks.org/generate-and-test-search/" TargetMode="External"/><Relationship Id="rId4" Type="http://schemas.openxmlformats.org/officeDocument/2006/relationships/hyperlink" Target="https://www.geeksforgeeks.org/artificial-intelligence-an-introduction/" TargetMode="External"/><Relationship Id="rId9" Type="http://schemas.openxmlformats.org/officeDocument/2006/relationships/hyperlink" Target="https://simplilearn.com/tutorials/artificial-intelligence-tutorial/heuristic-function-in-ai" TargetMode="External"/><Relationship Id="rId14" Type="http://schemas.openxmlformats.org/officeDocument/2006/relationships/hyperlink" Target="https://www.javatpoint.com/ai-informed-search-algorithms"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www.geeksforgeeks.org/difference-between-procedural-and-declarative-knowledge/" TargetMode="External"/><Relationship Id="rId13" Type="http://schemas.openxmlformats.org/officeDocument/2006/relationships/hyperlink" Target="https://geeksforgeeks.org/ml-dempster-shafer-theory/" TargetMode="External"/><Relationship Id="rId3" Type="http://schemas.openxmlformats.org/officeDocument/2006/relationships/hyperlink" Target="https://medium.com/@dpthegrey/representations-and-mappings-b4b4d1baf710" TargetMode="External"/><Relationship Id="rId7" Type="http://schemas.openxmlformats.org/officeDocument/2006/relationships/hyperlink" Target="https://www.javatpoint.com/predicate-logic" TargetMode="External"/><Relationship Id="rId12" Type="http://schemas.openxmlformats.org/officeDocument/2006/relationships/hyperlink" Target="https://www.javatpoint.com/bayesian-belief-network-in-artificial-intelligence" TargetMode="External"/><Relationship Id="rId2" Type="http://schemas.openxmlformats.org/officeDocument/2006/relationships/hyperlink" Target="https://www.analyticssteps.com/blogs/natural-language-generation-nlg-types-working-and-applications" TargetMode="External"/><Relationship Id="rId1" Type="http://schemas.openxmlformats.org/officeDocument/2006/relationships/slideLayout" Target="../slideLayouts/slideLayout2.xml"/><Relationship Id="rId6" Type="http://schemas.openxmlformats.org/officeDocument/2006/relationships/hyperlink" Target="https://www.javatpoint.com/propositional-logic-in-artificial-intelligence" TargetMode="External"/><Relationship Id="rId11" Type="http://schemas.openxmlformats.org/officeDocument/2006/relationships/hyperlink" Target="https://www.geeksforgeeks.org/bayes-theorem-in-artificial-intelligence/" TargetMode="External"/><Relationship Id="rId5" Type="http://schemas.openxmlformats.org/officeDocument/2006/relationships/hyperlink" Target="https://www.scribd.com/document/520640909/Issues-in-knowledge-representation" TargetMode="External"/><Relationship Id="rId10" Type="http://schemas.openxmlformats.org/officeDocument/2006/relationships/hyperlink" Target="https://www.tutorialspoint.com/difference-between-forward-and-backward-reasoning-in-ai" TargetMode="External"/><Relationship Id="rId4" Type="http://schemas.openxmlformats.org/officeDocument/2006/relationships/hyperlink" Target="https://www.javatpoint.com/knowledge-representation-in-ai" TargetMode="External"/><Relationship Id="rId9" Type="http://schemas.openxmlformats.org/officeDocument/2006/relationships/hyperlink" Target="https://www.virtusa.com/digital-themes/logic-programming" TargetMode="External"/><Relationship Id="rId14" Type="http://schemas.openxmlformats.org/officeDocument/2006/relationships/hyperlink" Target="https://www.brainkart.com/article/Certainty-Factors-in-Rule-Based-Systems_8589/"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www.geeksforgeeks.org/syntax-tree-natural-language-processing/" TargetMode="External"/><Relationship Id="rId13" Type="http://schemas.openxmlformats.org/officeDocument/2006/relationships/hyperlink" Target="https://medium.com/@springboard_ind/natural-language-processing-use-case-alexa-siri-cortana-springboard-india-blog-f6245f132696" TargetMode="External"/><Relationship Id="rId3" Type="http://schemas.openxmlformats.org/officeDocument/2006/relationships/hyperlink" Target="https://www.geeksforgeeks.org/game-playing-in-artificial-intelligence/" TargetMode="External"/><Relationship Id="rId7" Type="http://schemas.openxmlformats.org/officeDocument/2006/relationships/hyperlink" Target="https://www.twilio.com/en-us/blog/nlp-steps" TargetMode="External"/><Relationship Id="rId12" Type="http://schemas.openxmlformats.org/officeDocument/2006/relationships/hyperlink" Target="https://www.geeksforgeeks.org/top-7-applications-of-natural-language-processing/" TargetMode="External"/><Relationship Id="rId2" Type="http://schemas.openxmlformats.org/officeDocument/2006/relationships/hyperlink" Target="https://www.analyticssteps.com/blogs/natural-language-generation-nlg-types-working-and-applications" TargetMode="External"/><Relationship Id="rId1" Type="http://schemas.openxmlformats.org/officeDocument/2006/relationships/slideLayout" Target="../slideLayouts/slideLayout2.xml"/><Relationship Id="rId6" Type="http://schemas.openxmlformats.org/officeDocument/2006/relationships/hyperlink" Target="https://www.javatpoint.com/ai-alpha-beta-pruning" TargetMode="External"/><Relationship Id="rId11" Type="http://schemas.openxmlformats.org/officeDocument/2006/relationships/hyperlink" Target="https://medium.com/aimonks/the-soundex-algorithm-bridging-phonetics-and-data-8e6f7380e84d" TargetMode="External"/><Relationship Id="rId5" Type="http://schemas.openxmlformats.org/officeDocument/2006/relationships/hyperlink" Target="https://ebooks.inflibnet.ac.in/itp6/chapter/alpha-beta-cutoffs/" TargetMode="External"/><Relationship Id="rId10" Type="http://schemas.openxmlformats.org/officeDocument/2006/relationships/hyperlink" Target="https://www.geeksforgeeks.org/bag-of-words-bow-model-in-nlp/" TargetMode="External"/><Relationship Id="rId4" Type="http://schemas.openxmlformats.org/officeDocument/2006/relationships/hyperlink" Target="https://www.javatpoint.com/mini-max-algorithm-in-ai" TargetMode="External"/><Relationship Id="rId9" Type="http://schemas.openxmlformats.org/officeDocument/2006/relationships/hyperlink" Target="https://www.geeksforgeeks.org/how-to-deal-with-spelling-errors-in-nlp/"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ww.geeksforgeeks.org/fuzzy-logic-introduction/" TargetMode="External"/><Relationship Id="rId3" Type="http://schemas.openxmlformats.org/officeDocument/2006/relationships/hyperlink" Target="https://www.coursera.org/learn/introduction-to-generative-ai" TargetMode="External"/><Relationship Id="rId7" Type="http://schemas.openxmlformats.org/officeDocument/2006/relationships/hyperlink" Target="https://www.geeksforgeeks.org/genetic-algorithms/" TargetMode="External"/><Relationship Id="rId2" Type="http://schemas.openxmlformats.org/officeDocument/2006/relationships/hyperlink" Target="https://www.analyticssteps.com/blogs/natural-language-generation-nlg-types-working-and-applications" TargetMode="External"/><Relationship Id="rId1" Type="http://schemas.openxmlformats.org/officeDocument/2006/relationships/slideLayout" Target="../slideLayouts/slideLayout2.xml"/><Relationship Id="rId6" Type="http://schemas.openxmlformats.org/officeDocument/2006/relationships/hyperlink" Target="https://aws.amazon.com/what-is/neural-network/" TargetMode="External"/><Relationship Id="rId5" Type="http://schemas.openxmlformats.org/officeDocument/2006/relationships/hyperlink" Target="https://www.geeksforgeeks.org/ml-machine-learning/" TargetMode="External"/><Relationship Id="rId4" Type="http://schemas.openxmlformats.org/officeDocument/2006/relationships/hyperlink" Target="https://www.coursera.org/learn/prompt-enginee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Subtitle 6">
            <a:extLst>
              <a:ext uri="{FF2B5EF4-FFF2-40B4-BE49-F238E27FC236}">
                <a16:creationId xmlns:a16="http://schemas.microsoft.com/office/drawing/2014/main" id="{3F7CD560-F54E-5813-8A23-4767F345FADB}"/>
              </a:ext>
            </a:extLst>
          </p:cNvPr>
          <p:cNvSpPr>
            <a:spLocks noGrp="1" noChangeArrowheads="1"/>
          </p:cNvSpPr>
          <p:nvPr>
            <p:ph type="subTitle" idx="1"/>
          </p:nvPr>
        </p:nvSpPr>
        <p:spPr>
          <a:xfrm>
            <a:off x="2895600" y="4379913"/>
            <a:ext cx="6400800" cy="1752600"/>
          </a:xfrm>
        </p:spPr>
        <p:txBody>
          <a:bodyPr/>
          <a:lstStyle/>
          <a:p>
            <a:pPr eaLnBrk="1" hangingPunct="1">
              <a:defRPr/>
            </a:pPr>
            <a:r>
              <a:rPr lang="en-US" altLang="en-US" dirty="0">
                <a:latin typeface="+mj-lt"/>
              </a:rPr>
              <a:t>A kick start session</a:t>
            </a:r>
            <a:endParaRPr lang="en-IN" altLang="en-US" dirty="0">
              <a:latin typeface="+mj-lt"/>
            </a:endParaRPr>
          </a:p>
        </p:txBody>
      </p:sp>
      <p:sp>
        <p:nvSpPr>
          <p:cNvPr id="2" name="Title 1">
            <a:extLst>
              <a:ext uri="{FF2B5EF4-FFF2-40B4-BE49-F238E27FC236}">
                <a16:creationId xmlns:a16="http://schemas.microsoft.com/office/drawing/2014/main" id="{16FF5141-4567-BAD7-E1DE-C7D5BAEB32A5}"/>
              </a:ext>
            </a:extLst>
          </p:cNvPr>
          <p:cNvSpPr>
            <a:spLocks noGrp="1"/>
          </p:cNvSpPr>
          <p:nvPr>
            <p:ph type="title"/>
          </p:nvPr>
        </p:nvSpPr>
        <p:spPr>
          <a:xfrm>
            <a:off x="1703388" y="1676404"/>
            <a:ext cx="9802812" cy="1998660"/>
          </a:xfrm>
        </p:spPr>
        <p:txBody>
          <a:bodyPr rtlCol="0">
            <a:noAutofit/>
          </a:bodyPr>
          <a:lstStyle/>
          <a:p>
            <a:pPr algn="ctr" eaLnBrk="1" fontAlgn="auto" hangingPunct="1">
              <a:spcAft>
                <a:spcPts val="0"/>
              </a:spcAft>
              <a:defRPr/>
            </a:pPr>
            <a:r>
              <a:rPr lang="en-US" sz="7200" dirty="0">
                <a:solidFill>
                  <a:srgbClr val="0F243E"/>
                </a:solidFill>
                <a:ea typeface="Limelight"/>
                <a:cs typeface="Times New Roman" panose="02020603050405020304" pitchFamily="18" charset="0"/>
                <a:sym typeface="Limelight"/>
              </a:rPr>
              <a:t>INT428</a:t>
            </a:r>
            <a:br>
              <a:rPr lang="en-US" sz="7200" dirty="0">
                <a:solidFill>
                  <a:srgbClr val="0F243E"/>
                </a:solidFill>
                <a:ea typeface="Limelight"/>
                <a:cs typeface="Times New Roman" panose="02020603050405020304" pitchFamily="18" charset="0"/>
                <a:sym typeface="Limelight"/>
              </a:rPr>
            </a:br>
            <a:r>
              <a:rPr lang="en-US" sz="5400" dirty="0">
                <a:solidFill>
                  <a:srgbClr val="0F243E"/>
                </a:solidFill>
                <a:ea typeface="Limelight"/>
                <a:cs typeface="Times New Roman" panose="02020603050405020304" pitchFamily="18" charset="0"/>
                <a:sym typeface="Limelight"/>
              </a:rPr>
              <a:t>ARTIFICIAL INTELLIGENCE</a:t>
            </a:r>
            <a:br>
              <a:rPr lang="en-US" sz="5400" dirty="0">
                <a:solidFill>
                  <a:srgbClr val="0F243E"/>
                </a:solidFill>
                <a:ea typeface="Limelight"/>
                <a:cs typeface="Times New Roman" panose="02020603050405020304" pitchFamily="18" charset="0"/>
                <a:sym typeface="Limelight"/>
              </a:rPr>
            </a:br>
            <a:r>
              <a:rPr lang="en-US" sz="5400" dirty="0">
                <a:solidFill>
                  <a:srgbClr val="0F243E"/>
                </a:solidFill>
                <a:ea typeface="Limelight"/>
                <a:cs typeface="Times New Roman" panose="02020603050405020304" pitchFamily="18" charset="0"/>
                <a:sym typeface="Limelight"/>
              </a:rPr>
              <a:t>ESSENTIALS</a:t>
            </a:r>
            <a:endParaRPr lang="en-IN" sz="4000" dirty="0">
              <a:solidFill>
                <a:schemeClr val="tx2">
                  <a:lumMod val="50000"/>
                </a:schemeClr>
              </a:solidFill>
              <a:cs typeface="Times New Roman" panose="02020603050405020304" pitchFamily="18" charset="0"/>
            </a:endParaRPr>
          </a:p>
        </p:txBody>
      </p:sp>
      <p:cxnSp>
        <p:nvCxnSpPr>
          <p:cNvPr id="6" name="Straight Connector 5">
            <a:extLst>
              <a:ext uri="{FF2B5EF4-FFF2-40B4-BE49-F238E27FC236}">
                <a16:creationId xmlns:a16="http://schemas.microsoft.com/office/drawing/2014/main" id="{22669861-CA7B-C370-59AD-A7FA54F36830}"/>
              </a:ext>
            </a:extLst>
          </p:cNvPr>
          <p:cNvCxnSpPr/>
          <p:nvPr/>
        </p:nvCxnSpPr>
        <p:spPr>
          <a:xfrm>
            <a:off x="2566988" y="3789363"/>
            <a:ext cx="7058025" cy="0"/>
          </a:xfrm>
          <a:prstGeom prst="line">
            <a:avLst/>
          </a:prstGeom>
        </p:spPr>
        <p:style>
          <a:lnRef idx="3">
            <a:schemeClr val="accent6"/>
          </a:lnRef>
          <a:fillRef idx="0">
            <a:schemeClr val="accent6"/>
          </a:fillRef>
          <a:effectRef idx="2">
            <a:schemeClr val="accent6"/>
          </a:effectRef>
          <a:fontRef idx="minor">
            <a:schemeClr val="tx1"/>
          </a:fontRef>
        </p:style>
      </p:cxnSp>
      <p:sp>
        <p:nvSpPr>
          <p:cNvPr id="5" name="TextBox 4">
            <a:extLst>
              <a:ext uri="{FF2B5EF4-FFF2-40B4-BE49-F238E27FC236}">
                <a16:creationId xmlns:a16="http://schemas.microsoft.com/office/drawing/2014/main" id="{C0312414-5190-DF4E-5DC2-43D9DEF91B4A}"/>
              </a:ext>
            </a:extLst>
          </p:cNvPr>
          <p:cNvSpPr txBox="1"/>
          <p:nvPr/>
        </p:nvSpPr>
        <p:spPr>
          <a:xfrm>
            <a:off x="5346700" y="3917950"/>
            <a:ext cx="1770063" cy="461963"/>
          </a:xfrm>
          <a:prstGeom prst="rect">
            <a:avLst/>
          </a:prstGeom>
          <a:noFill/>
        </p:spPr>
        <p:txBody>
          <a:bodyPr wrap="none">
            <a:spAutoFit/>
          </a:bodyPr>
          <a:lstStyle/>
          <a:p>
            <a:pPr eaLnBrk="1" fontAlgn="auto" hangingPunct="1">
              <a:spcBef>
                <a:spcPts val="0"/>
              </a:spcBef>
              <a:spcAft>
                <a:spcPts val="0"/>
              </a:spcAft>
              <a:defRPr/>
            </a:pPr>
            <a:r>
              <a:rPr lang="en-US" sz="2400" dirty="0">
                <a:solidFill>
                  <a:schemeClr val="accent1">
                    <a:lumMod val="75000"/>
                  </a:schemeClr>
                </a:solidFill>
                <a:latin typeface="Arial Rounded MT Bold" pitchFamily="34" charset="0"/>
              </a:rPr>
              <a:t>Lecture #0</a:t>
            </a:r>
            <a:endParaRPr lang="en-IN" sz="2400" dirty="0">
              <a:solidFill>
                <a:schemeClr val="accent1">
                  <a:lumMod val="75000"/>
                </a:schemeClr>
              </a:solidFill>
              <a:latin typeface="Arial Rounded MT Bold"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B395CDA0-02EA-5655-53E3-3242C9509472}"/>
              </a:ext>
            </a:extLst>
          </p:cNvPr>
          <p:cNvSpPr>
            <a:spLocks noGrp="1" noChangeArrowheads="1"/>
          </p:cNvSpPr>
          <p:nvPr>
            <p:ph type="title"/>
          </p:nvPr>
        </p:nvSpPr>
        <p:spPr>
          <a:xfrm>
            <a:off x="884583" y="569913"/>
            <a:ext cx="11052313" cy="879475"/>
          </a:xfrm>
        </p:spPr>
        <p:txBody>
          <a:bodyPr/>
          <a:lstStyle/>
          <a:p>
            <a:pPr algn="ctr" eaLnBrk="1" hangingPunct="1"/>
            <a:r>
              <a:rPr lang="en-IN" altLang="en-US" sz="2800" b="1" dirty="0">
                <a:cs typeface="Times New Roman" panose="02020603050405020304" pitchFamily="18" charset="0"/>
              </a:rPr>
              <a:t>CO-PO Mapping</a:t>
            </a:r>
            <a:endParaRPr lang="en-IN" altLang="en-US" sz="2800" dirty="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17EE69BF-C70A-544E-8964-B61899582F8B}"/>
              </a:ext>
            </a:extLst>
          </p:cNvPr>
          <p:cNvGraphicFramePr>
            <a:graphicFrameLocks/>
          </p:cNvGraphicFramePr>
          <p:nvPr>
            <p:extLst>
              <p:ext uri="{D42A27DB-BD31-4B8C-83A1-F6EECF244321}">
                <p14:modId xmlns:p14="http://schemas.microsoft.com/office/powerpoint/2010/main" val="1963290368"/>
              </p:ext>
            </p:extLst>
          </p:nvPr>
        </p:nvGraphicFramePr>
        <p:xfrm>
          <a:off x="753980" y="1449388"/>
          <a:ext cx="10483389" cy="4646614"/>
        </p:xfrm>
        <a:graphic>
          <a:graphicData uri="http://schemas.openxmlformats.org/drawingml/2006/table">
            <a:tbl>
              <a:tblPr>
                <a:tableStyleId>{616DA210-FB5B-4158-B5E0-FEB733F419BA}</a:tableStyleId>
              </a:tblPr>
              <a:tblGrid>
                <a:gridCol w="769257">
                  <a:extLst>
                    <a:ext uri="{9D8B030D-6E8A-4147-A177-3AD203B41FA5}">
                      <a16:colId xmlns:a16="http://schemas.microsoft.com/office/drawing/2014/main" val="3147172754"/>
                    </a:ext>
                  </a:extLst>
                </a:gridCol>
                <a:gridCol w="809511">
                  <a:extLst>
                    <a:ext uri="{9D8B030D-6E8A-4147-A177-3AD203B41FA5}">
                      <a16:colId xmlns:a16="http://schemas.microsoft.com/office/drawing/2014/main" val="606854791"/>
                    </a:ext>
                  </a:extLst>
                </a:gridCol>
                <a:gridCol w="809511">
                  <a:extLst>
                    <a:ext uri="{9D8B030D-6E8A-4147-A177-3AD203B41FA5}">
                      <a16:colId xmlns:a16="http://schemas.microsoft.com/office/drawing/2014/main" val="2007638145"/>
                    </a:ext>
                  </a:extLst>
                </a:gridCol>
                <a:gridCol w="809511">
                  <a:extLst>
                    <a:ext uri="{9D8B030D-6E8A-4147-A177-3AD203B41FA5}">
                      <a16:colId xmlns:a16="http://schemas.microsoft.com/office/drawing/2014/main" val="3219536837"/>
                    </a:ext>
                  </a:extLst>
                </a:gridCol>
                <a:gridCol w="809511">
                  <a:extLst>
                    <a:ext uri="{9D8B030D-6E8A-4147-A177-3AD203B41FA5}">
                      <a16:colId xmlns:a16="http://schemas.microsoft.com/office/drawing/2014/main" val="1283896819"/>
                    </a:ext>
                  </a:extLst>
                </a:gridCol>
                <a:gridCol w="809511">
                  <a:extLst>
                    <a:ext uri="{9D8B030D-6E8A-4147-A177-3AD203B41FA5}">
                      <a16:colId xmlns:a16="http://schemas.microsoft.com/office/drawing/2014/main" val="1032318191"/>
                    </a:ext>
                  </a:extLst>
                </a:gridCol>
                <a:gridCol w="809511">
                  <a:extLst>
                    <a:ext uri="{9D8B030D-6E8A-4147-A177-3AD203B41FA5}">
                      <a16:colId xmlns:a16="http://schemas.microsoft.com/office/drawing/2014/main" val="3822230645"/>
                    </a:ext>
                  </a:extLst>
                </a:gridCol>
                <a:gridCol w="809511">
                  <a:extLst>
                    <a:ext uri="{9D8B030D-6E8A-4147-A177-3AD203B41FA5}">
                      <a16:colId xmlns:a16="http://schemas.microsoft.com/office/drawing/2014/main" val="234307100"/>
                    </a:ext>
                  </a:extLst>
                </a:gridCol>
                <a:gridCol w="809511">
                  <a:extLst>
                    <a:ext uri="{9D8B030D-6E8A-4147-A177-3AD203B41FA5}">
                      <a16:colId xmlns:a16="http://schemas.microsoft.com/office/drawing/2014/main" val="2199136506"/>
                    </a:ext>
                  </a:extLst>
                </a:gridCol>
                <a:gridCol w="809511">
                  <a:extLst>
                    <a:ext uri="{9D8B030D-6E8A-4147-A177-3AD203B41FA5}">
                      <a16:colId xmlns:a16="http://schemas.microsoft.com/office/drawing/2014/main" val="1889306165"/>
                    </a:ext>
                  </a:extLst>
                </a:gridCol>
                <a:gridCol w="809511">
                  <a:extLst>
                    <a:ext uri="{9D8B030D-6E8A-4147-A177-3AD203B41FA5}">
                      <a16:colId xmlns:a16="http://schemas.microsoft.com/office/drawing/2014/main" val="1436124521"/>
                    </a:ext>
                  </a:extLst>
                </a:gridCol>
                <a:gridCol w="809511">
                  <a:extLst>
                    <a:ext uri="{9D8B030D-6E8A-4147-A177-3AD203B41FA5}">
                      <a16:colId xmlns:a16="http://schemas.microsoft.com/office/drawing/2014/main" val="3073982727"/>
                    </a:ext>
                  </a:extLst>
                </a:gridCol>
                <a:gridCol w="809511">
                  <a:extLst>
                    <a:ext uri="{9D8B030D-6E8A-4147-A177-3AD203B41FA5}">
                      <a16:colId xmlns:a16="http://schemas.microsoft.com/office/drawing/2014/main" val="1899633271"/>
                    </a:ext>
                  </a:extLst>
                </a:gridCol>
              </a:tblGrid>
              <a:tr h="663802">
                <a:tc>
                  <a:txBody>
                    <a:bodyPr/>
                    <a:lstStyle/>
                    <a:p>
                      <a:pPr algn="ctr" fontAlgn="b"/>
                      <a:r>
                        <a:rPr lang="en-IN" b="1" dirty="0">
                          <a:solidFill>
                            <a:schemeClr val="tx1"/>
                          </a:solidFill>
                          <a:effectLst/>
                        </a:rPr>
                        <a:t>CO/PO</a:t>
                      </a:r>
                    </a:p>
                  </a:txBody>
                  <a:tcPr anchor="b"/>
                </a:tc>
                <a:tc>
                  <a:txBody>
                    <a:bodyPr/>
                    <a:lstStyle/>
                    <a:p>
                      <a:pPr algn="ctr" fontAlgn="b"/>
                      <a:r>
                        <a:rPr lang="en-IN" b="1" dirty="0">
                          <a:solidFill>
                            <a:schemeClr val="tx1"/>
                          </a:solidFill>
                          <a:effectLst/>
                        </a:rPr>
                        <a:t>PO1</a:t>
                      </a:r>
                    </a:p>
                  </a:txBody>
                  <a:tcPr anchor="b"/>
                </a:tc>
                <a:tc>
                  <a:txBody>
                    <a:bodyPr/>
                    <a:lstStyle/>
                    <a:p>
                      <a:pPr algn="ctr" fontAlgn="b"/>
                      <a:r>
                        <a:rPr lang="en-IN" b="1">
                          <a:solidFill>
                            <a:schemeClr val="tx1"/>
                          </a:solidFill>
                          <a:effectLst/>
                        </a:rPr>
                        <a:t>PO2</a:t>
                      </a:r>
                    </a:p>
                  </a:txBody>
                  <a:tcPr anchor="b"/>
                </a:tc>
                <a:tc>
                  <a:txBody>
                    <a:bodyPr/>
                    <a:lstStyle/>
                    <a:p>
                      <a:pPr algn="ctr" fontAlgn="b"/>
                      <a:r>
                        <a:rPr lang="en-IN" b="1">
                          <a:solidFill>
                            <a:schemeClr val="tx1"/>
                          </a:solidFill>
                          <a:effectLst/>
                        </a:rPr>
                        <a:t>PO3</a:t>
                      </a:r>
                    </a:p>
                  </a:txBody>
                  <a:tcPr anchor="b"/>
                </a:tc>
                <a:tc>
                  <a:txBody>
                    <a:bodyPr/>
                    <a:lstStyle/>
                    <a:p>
                      <a:pPr algn="ctr" fontAlgn="b"/>
                      <a:r>
                        <a:rPr lang="en-IN" b="1">
                          <a:solidFill>
                            <a:schemeClr val="tx1"/>
                          </a:solidFill>
                          <a:effectLst/>
                        </a:rPr>
                        <a:t>PO4</a:t>
                      </a:r>
                    </a:p>
                  </a:txBody>
                  <a:tcPr anchor="b"/>
                </a:tc>
                <a:tc>
                  <a:txBody>
                    <a:bodyPr/>
                    <a:lstStyle/>
                    <a:p>
                      <a:pPr algn="ctr" fontAlgn="b"/>
                      <a:r>
                        <a:rPr lang="en-IN" b="1">
                          <a:solidFill>
                            <a:schemeClr val="tx1"/>
                          </a:solidFill>
                          <a:effectLst/>
                        </a:rPr>
                        <a:t>PO5</a:t>
                      </a:r>
                    </a:p>
                  </a:txBody>
                  <a:tcPr anchor="b"/>
                </a:tc>
                <a:tc>
                  <a:txBody>
                    <a:bodyPr/>
                    <a:lstStyle/>
                    <a:p>
                      <a:pPr algn="ctr" fontAlgn="b"/>
                      <a:r>
                        <a:rPr lang="en-IN" b="1">
                          <a:solidFill>
                            <a:schemeClr val="tx1"/>
                          </a:solidFill>
                          <a:effectLst/>
                        </a:rPr>
                        <a:t>PO6</a:t>
                      </a:r>
                    </a:p>
                  </a:txBody>
                  <a:tcPr anchor="b"/>
                </a:tc>
                <a:tc>
                  <a:txBody>
                    <a:bodyPr/>
                    <a:lstStyle/>
                    <a:p>
                      <a:pPr algn="ctr" fontAlgn="b"/>
                      <a:r>
                        <a:rPr lang="en-IN" b="1">
                          <a:solidFill>
                            <a:schemeClr val="tx1"/>
                          </a:solidFill>
                          <a:effectLst/>
                        </a:rPr>
                        <a:t>PO7</a:t>
                      </a:r>
                    </a:p>
                  </a:txBody>
                  <a:tcPr anchor="b"/>
                </a:tc>
                <a:tc>
                  <a:txBody>
                    <a:bodyPr/>
                    <a:lstStyle/>
                    <a:p>
                      <a:pPr algn="ctr" fontAlgn="b"/>
                      <a:r>
                        <a:rPr lang="en-IN" b="1">
                          <a:solidFill>
                            <a:schemeClr val="tx1"/>
                          </a:solidFill>
                          <a:effectLst/>
                        </a:rPr>
                        <a:t>PO8</a:t>
                      </a:r>
                    </a:p>
                  </a:txBody>
                  <a:tcPr anchor="b"/>
                </a:tc>
                <a:tc>
                  <a:txBody>
                    <a:bodyPr/>
                    <a:lstStyle/>
                    <a:p>
                      <a:pPr algn="ctr" fontAlgn="b"/>
                      <a:r>
                        <a:rPr lang="en-IN" b="1">
                          <a:solidFill>
                            <a:schemeClr val="tx1"/>
                          </a:solidFill>
                          <a:effectLst/>
                        </a:rPr>
                        <a:t>PO9</a:t>
                      </a:r>
                    </a:p>
                  </a:txBody>
                  <a:tcPr anchor="b"/>
                </a:tc>
                <a:tc>
                  <a:txBody>
                    <a:bodyPr/>
                    <a:lstStyle/>
                    <a:p>
                      <a:pPr algn="ctr" fontAlgn="b"/>
                      <a:r>
                        <a:rPr lang="en-IN" b="1">
                          <a:solidFill>
                            <a:schemeClr val="tx1"/>
                          </a:solidFill>
                          <a:effectLst/>
                        </a:rPr>
                        <a:t>PO10</a:t>
                      </a:r>
                    </a:p>
                  </a:txBody>
                  <a:tcPr anchor="b"/>
                </a:tc>
                <a:tc>
                  <a:txBody>
                    <a:bodyPr/>
                    <a:lstStyle/>
                    <a:p>
                      <a:pPr algn="ctr" fontAlgn="b"/>
                      <a:r>
                        <a:rPr lang="en-IN" b="1">
                          <a:solidFill>
                            <a:schemeClr val="tx1"/>
                          </a:solidFill>
                          <a:effectLst/>
                        </a:rPr>
                        <a:t>PO11</a:t>
                      </a:r>
                    </a:p>
                  </a:txBody>
                  <a:tcPr anchor="b"/>
                </a:tc>
                <a:tc>
                  <a:txBody>
                    <a:bodyPr/>
                    <a:lstStyle/>
                    <a:p>
                      <a:pPr algn="ctr" fontAlgn="b"/>
                      <a:r>
                        <a:rPr lang="en-IN" b="1">
                          <a:solidFill>
                            <a:schemeClr val="tx1"/>
                          </a:solidFill>
                          <a:effectLst/>
                        </a:rPr>
                        <a:t>PO12</a:t>
                      </a:r>
                    </a:p>
                  </a:txBody>
                  <a:tcPr anchor="b"/>
                </a:tc>
                <a:extLst>
                  <a:ext uri="{0D108BD9-81ED-4DB2-BD59-A6C34878D82A}">
                    <a16:rowId xmlns:a16="http://schemas.microsoft.com/office/drawing/2014/main" val="1626454460"/>
                  </a:ext>
                </a:extLst>
              </a:tr>
              <a:tr h="663802">
                <a:tc>
                  <a:txBody>
                    <a:bodyPr/>
                    <a:lstStyle/>
                    <a:p>
                      <a:pPr algn="ctr" fontAlgn="base"/>
                      <a:r>
                        <a:rPr lang="en-IN" b="1" dirty="0">
                          <a:solidFill>
                            <a:schemeClr val="tx1"/>
                          </a:solidFill>
                          <a:effectLst/>
                        </a:rPr>
                        <a:t>CO1</a:t>
                      </a:r>
                      <a:endParaRPr lang="en-IN" dirty="0">
                        <a:solidFill>
                          <a:schemeClr val="tx1"/>
                        </a:solidFill>
                        <a:effectLst/>
                      </a:endParaRPr>
                    </a:p>
                  </a:txBody>
                  <a:tcPr anchor="ctr"/>
                </a:tc>
                <a:tc>
                  <a:txBody>
                    <a:bodyPr/>
                    <a:lstStyle/>
                    <a:p>
                      <a:pPr algn="ctr" fontAlgn="base"/>
                      <a:r>
                        <a:rPr lang="en-IN" dirty="0">
                          <a:solidFill>
                            <a:schemeClr val="tx1"/>
                          </a:solidFill>
                          <a:effectLst/>
                        </a:rPr>
                        <a:t>3</a:t>
                      </a:r>
                    </a:p>
                  </a:txBody>
                  <a:tcPr anchor="ctr"/>
                </a:tc>
                <a:tc>
                  <a:txBody>
                    <a:bodyPr/>
                    <a:lstStyle/>
                    <a:p>
                      <a:pPr algn="ctr" fontAlgn="base"/>
                      <a:r>
                        <a:rPr lang="en-IN" dirty="0">
                          <a:solidFill>
                            <a:schemeClr val="tx1"/>
                          </a:solidFill>
                          <a:effectLst/>
                        </a:rPr>
                        <a:t>2</a:t>
                      </a: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a:solidFill>
                          <a:schemeClr val="tx1"/>
                        </a:solidFill>
                        <a:effectLst/>
                      </a:endParaRPr>
                    </a:p>
                  </a:txBody>
                  <a:tcPr anchor="ctr"/>
                </a:tc>
                <a:tc>
                  <a:txBody>
                    <a:bodyPr/>
                    <a:lstStyle/>
                    <a:p>
                      <a:pPr algn="ctr" fontAlgn="base"/>
                      <a:endParaRPr lang="en-IN">
                        <a:solidFill>
                          <a:schemeClr val="tx1"/>
                        </a:solidFill>
                        <a:effectLst/>
                      </a:endParaRPr>
                    </a:p>
                  </a:txBody>
                  <a:tcPr anchor="ctr"/>
                </a:tc>
                <a:tc>
                  <a:txBody>
                    <a:bodyPr/>
                    <a:lstStyle/>
                    <a:p>
                      <a:pPr algn="ctr" fontAlgn="base"/>
                      <a:endParaRPr lang="en-IN">
                        <a:solidFill>
                          <a:schemeClr val="tx1"/>
                        </a:solidFill>
                        <a:effectLst/>
                      </a:endParaRPr>
                    </a:p>
                  </a:txBody>
                  <a:tcPr anchor="ctr"/>
                </a:tc>
                <a:tc>
                  <a:txBody>
                    <a:bodyPr/>
                    <a:lstStyle/>
                    <a:p>
                      <a:pPr algn="ctr" fontAlgn="base"/>
                      <a:endParaRPr lang="en-IN">
                        <a:solidFill>
                          <a:schemeClr val="tx1"/>
                        </a:solidFill>
                        <a:effectLst/>
                      </a:endParaRPr>
                    </a:p>
                  </a:txBody>
                  <a:tcPr anchor="ctr"/>
                </a:tc>
                <a:tc>
                  <a:txBody>
                    <a:bodyPr/>
                    <a:lstStyle/>
                    <a:p>
                      <a:pPr algn="ctr" fontAlgn="base"/>
                      <a:endParaRPr lang="en-IN">
                        <a:solidFill>
                          <a:schemeClr val="tx1"/>
                        </a:solidFill>
                        <a:effectLst/>
                      </a:endParaRPr>
                    </a:p>
                  </a:txBody>
                  <a:tcPr anchor="ctr"/>
                </a:tc>
                <a:tc>
                  <a:txBody>
                    <a:bodyPr/>
                    <a:lstStyle/>
                    <a:p>
                      <a:pPr algn="ctr" fontAlgn="base"/>
                      <a:endParaRPr lang="en-IN" dirty="0">
                        <a:solidFill>
                          <a:schemeClr val="tx1"/>
                        </a:solidFill>
                        <a:effectLst/>
                      </a:endParaRPr>
                    </a:p>
                  </a:txBody>
                  <a:tcPr anchor="ctr"/>
                </a:tc>
                <a:extLst>
                  <a:ext uri="{0D108BD9-81ED-4DB2-BD59-A6C34878D82A}">
                    <a16:rowId xmlns:a16="http://schemas.microsoft.com/office/drawing/2014/main" val="19384913"/>
                  </a:ext>
                </a:extLst>
              </a:tr>
              <a:tr h="663802">
                <a:tc>
                  <a:txBody>
                    <a:bodyPr/>
                    <a:lstStyle/>
                    <a:p>
                      <a:pPr algn="ctr" fontAlgn="base"/>
                      <a:r>
                        <a:rPr lang="en-IN" b="1">
                          <a:solidFill>
                            <a:schemeClr val="tx1"/>
                          </a:solidFill>
                          <a:effectLst/>
                        </a:rPr>
                        <a:t>CO2</a:t>
                      </a:r>
                      <a:endParaRPr lang="en-IN">
                        <a:solidFill>
                          <a:schemeClr val="tx1"/>
                        </a:solidFill>
                        <a:effectLst/>
                      </a:endParaRPr>
                    </a:p>
                  </a:txBody>
                  <a:tcPr anchor="ctr"/>
                </a:tc>
                <a:tc>
                  <a:txBody>
                    <a:bodyPr/>
                    <a:lstStyle/>
                    <a:p>
                      <a:pPr algn="ctr" fontAlgn="base"/>
                      <a:r>
                        <a:rPr lang="en-IN">
                          <a:solidFill>
                            <a:schemeClr val="tx1"/>
                          </a:solidFill>
                          <a:effectLst/>
                        </a:rPr>
                        <a:t>3</a:t>
                      </a:r>
                    </a:p>
                  </a:txBody>
                  <a:tcPr anchor="ctr"/>
                </a:tc>
                <a:tc>
                  <a:txBody>
                    <a:bodyPr/>
                    <a:lstStyle/>
                    <a:p>
                      <a:pPr algn="ctr" fontAlgn="base"/>
                      <a:r>
                        <a:rPr lang="en-IN">
                          <a:solidFill>
                            <a:schemeClr val="tx1"/>
                          </a:solidFill>
                          <a:effectLst/>
                        </a:rPr>
                        <a:t>3</a:t>
                      </a:r>
                    </a:p>
                  </a:txBody>
                  <a:tcPr anchor="ctr"/>
                </a:tc>
                <a:tc>
                  <a:txBody>
                    <a:bodyPr/>
                    <a:lstStyle/>
                    <a:p>
                      <a:pPr algn="ctr" fontAlgn="base"/>
                      <a:r>
                        <a:rPr lang="en-IN" dirty="0">
                          <a:solidFill>
                            <a:schemeClr val="tx1"/>
                          </a:solidFill>
                          <a:effectLst/>
                        </a:rPr>
                        <a:t>2</a:t>
                      </a: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extLst>
                  <a:ext uri="{0D108BD9-81ED-4DB2-BD59-A6C34878D82A}">
                    <a16:rowId xmlns:a16="http://schemas.microsoft.com/office/drawing/2014/main" val="462634167"/>
                  </a:ext>
                </a:extLst>
              </a:tr>
              <a:tr h="663802">
                <a:tc>
                  <a:txBody>
                    <a:bodyPr/>
                    <a:lstStyle/>
                    <a:p>
                      <a:pPr algn="ctr" fontAlgn="base"/>
                      <a:r>
                        <a:rPr lang="en-IN" b="1">
                          <a:solidFill>
                            <a:schemeClr val="tx1"/>
                          </a:solidFill>
                          <a:effectLst/>
                        </a:rPr>
                        <a:t>CO3</a:t>
                      </a:r>
                      <a:endParaRPr lang="en-IN">
                        <a:solidFill>
                          <a:schemeClr val="tx1"/>
                        </a:solidFill>
                        <a:effectLst/>
                      </a:endParaRPr>
                    </a:p>
                  </a:txBody>
                  <a:tcPr anchor="ctr"/>
                </a:tc>
                <a:tc>
                  <a:txBody>
                    <a:bodyPr/>
                    <a:lstStyle/>
                    <a:p>
                      <a:pPr algn="ctr" fontAlgn="base"/>
                      <a:r>
                        <a:rPr lang="en-IN">
                          <a:solidFill>
                            <a:schemeClr val="tx1"/>
                          </a:solidFill>
                          <a:effectLst/>
                        </a:rPr>
                        <a:t>2</a:t>
                      </a:r>
                    </a:p>
                  </a:txBody>
                  <a:tcPr anchor="ctr"/>
                </a:tc>
                <a:tc>
                  <a:txBody>
                    <a:bodyPr/>
                    <a:lstStyle/>
                    <a:p>
                      <a:pPr algn="ctr" fontAlgn="base"/>
                      <a:r>
                        <a:rPr lang="en-IN">
                          <a:solidFill>
                            <a:schemeClr val="tx1"/>
                          </a:solidFill>
                          <a:effectLst/>
                        </a:rPr>
                        <a:t>3</a:t>
                      </a:r>
                    </a:p>
                  </a:txBody>
                  <a:tcPr anchor="ctr"/>
                </a:tc>
                <a:tc>
                  <a:txBody>
                    <a:bodyPr/>
                    <a:lstStyle/>
                    <a:p>
                      <a:pPr algn="ctr" fontAlgn="base"/>
                      <a:r>
                        <a:rPr lang="en-IN">
                          <a:solidFill>
                            <a:schemeClr val="tx1"/>
                          </a:solidFill>
                          <a:effectLst/>
                        </a:rPr>
                        <a:t>3</a:t>
                      </a: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extLst>
                  <a:ext uri="{0D108BD9-81ED-4DB2-BD59-A6C34878D82A}">
                    <a16:rowId xmlns:a16="http://schemas.microsoft.com/office/drawing/2014/main" val="595168109"/>
                  </a:ext>
                </a:extLst>
              </a:tr>
              <a:tr h="663802">
                <a:tc>
                  <a:txBody>
                    <a:bodyPr/>
                    <a:lstStyle/>
                    <a:p>
                      <a:pPr algn="ctr" fontAlgn="base"/>
                      <a:r>
                        <a:rPr lang="en-IN" b="1">
                          <a:solidFill>
                            <a:schemeClr val="tx1"/>
                          </a:solidFill>
                          <a:effectLst/>
                        </a:rPr>
                        <a:t>CO4</a:t>
                      </a:r>
                      <a:endParaRPr lang="en-IN">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r>
                        <a:rPr lang="en-IN">
                          <a:solidFill>
                            <a:schemeClr val="tx1"/>
                          </a:solidFill>
                          <a:effectLst/>
                        </a:rPr>
                        <a:t>2</a:t>
                      </a:r>
                    </a:p>
                  </a:txBody>
                  <a:tcPr anchor="ctr"/>
                </a:tc>
                <a:tc>
                  <a:txBody>
                    <a:bodyPr/>
                    <a:lstStyle/>
                    <a:p>
                      <a:pPr algn="ctr" fontAlgn="base"/>
                      <a:r>
                        <a:rPr lang="en-IN">
                          <a:solidFill>
                            <a:schemeClr val="tx1"/>
                          </a:solidFill>
                          <a:effectLst/>
                        </a:rPr>
                        <a:t>3</a:t>
                      </a:r>
                    </a:p>
                  </a:txBody>
                  <a:tcPr anchor="ctr"/>
                </a:tc>
                <a:tc>
                  <a:txBody>
                    <a:bodyPr/>
                    <a:lstStyle/>
                    <a:p>
                      <a:pPr algn="ctr" fontAlgn="base"/>
                      <a:r>
                        <a:rPr lang="en-IN">
                          <a:solidFill>
                            <a:schemeClr val="tx1"/>
                          </a:solidFill>
                          <a:effectLst/>
                        </a:rPr>
                        <a:t>3</a:t>
                      </a:r>
                    </a:p>
                  </a:txBody>
                  <a:tcPr anchor="ctr"/>
                </a:tc>
                <a:tc>
                  <a:txBody>
                    <a:bodyPr/>
                    <a:lstStyle/>
                    <a:p>
                      <a:pPr algn="ctr" fontAlgn="base"/>
                      <a:r>
                        <a:rPr lang="en-IN">
                          <a:solidFill>
                            <a:schemeClr val="tx1"/>
                          </a:solidFill>
                          <a:effectLst/>
                        </a:rPr>
                        <a:t>2</a:t>
                      </a: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extLst>
                  <a:ext uri="{0D108BD9-81ED-4DB2-BD59-A6C34878D82A}">
                    <a16:rowId xmlns:a16="http://schemas.microsoft.com/office/drawing/2014/main" val="3741596573"/>
                  </a:ext>
                </a:extLst>
              </a:tr>
              <a:tr h="663802">
                <a:tc>
                  <a:txBody>
                    <a:bodyPr/>
                    <a:lstStyle/>
                    <a:p>
                      <a:pPr algn="ctr" fontAlgn="base"/>
                      <a:r>
                        <a:rPr lang="en-IN" b="1">
                          <a:solidFill>
                            <a:schemeClr val="tx1"/>
                          </a:solidFill>
                          <a:effectLst/>
                        </a:rPr>
                        <a:t>CO5</a:t>
                      </a:r>
                      <a:endParaRPr lang="en-IN">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r>
                        <a:rPr lang="en-IN">
                          <a:solidFill>
                            <a:schemeClr val="tx1"/>
                          </a:solidFill>
                          <a:effectLst/>
                        </a:rPr>
                        <a:t>2</a:t>
                      </a:r>
                    </a:p>
                  </a:txBody>
                  <a:tcPr anchor="ctr"/>
                </a:tc>
                <a:tc>
                  <a:txBody>
                    <a:bodyPr/>
                    <a:lstStyle/>
                    <a:p>
                      <a:pPr algn="ctr" fontAlgn="base"/>
                      <a:r>
                        <a:rPr lang="en-IN">
                          <a:solidFill>
                            <a:schemeClr val="tx1"/>
                          </a:solidFill>
                          <a:effectLst/>
                        </a:rPr>
                        <a:t>3</a:t>
                      </a:r>
                    </a:p>
                  </a:txBody>
                  <a:tcPr anchor="ctr"/>
                </a:tc>
                <a:tc>
                  <a:txBody>
                    <a:bodyPr/>
                    <a:lstStyle/>
                    <a:p>
                      <a:pPr algn="ctr" fontAlgn="base"/>
                      <a:r>
                        <a:rPr lang="en-IN">
                          <a:solidFill>
                            <a:schemeClr val="tx1"/>
                          </a:solidFill>
                          <a:effectLst/>
                        </a:rPr>
                        <a:t>3</a:t>
                      </a:r>
                    </a:p>
                  </a:txBody>
                  <a:tcPr anchor="ctr"/>
                </a:tc>
                <a:tc>
                  <a:txBody>
                    <a:bodyPr/>
                    <a:lstStyle/>
                    <a:p>
                      <a:pPr algn="ctr" fontAlgn="base"/>
                      <a:endParaRPr lang="en-IN">
                        <a:solidFill>
                          <a:schemeClr val="tx1"/>
                        </a:solidFill>
                        <a:effectLst/>
                      </a:endParaRPr>
                    </a:p>
                  </a:txBody>
                  <a:tcPr anchor="ctr"/>
                </a:tc>
                <a:tc>
                  <a:txBody>
                    <a:bodyPr/>
                    <a:lstStyle/>
                    <a:p>
                      <a:pPr algn="ctr" fontAlgn="base"/>
                      <a:endParaRPr lang="en-IN">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extLst>
                  <a:ext uri="{0D108BD9-81ED-4DB2-BD59-A6C34878D82A}">
                    <a16:rowId xmlns:a16="http://schemas.microsoft.com/office/drawing/2014/main" val="1167482366"/>
                  </a:ext>
                </a:extLst>
              </a:tr>
              <a:tr h="663802">
                <a:tc>
                  <a:txBody>
                    <a:bodyPr/>
                    <a:lstStyle/>
                    <a:p>
                      <a:pPr algn="ctr" fontAlgn="base"/>
                      <a:r>
                        <a:rPr lang="en-IN" b="1">
                          <a:solidFill>
                            <a:schemeClr val="tx1"/>
                          </a:solidFill>
                          <a:effectLst/>
                        </a:rPr>
                        <a:t>CO6</a:t>
                      </a:r>
                      <a:endParaRPr lang="en-IN">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endParaRPr lang="en-IN" dirty="0">
                        <a:solidFill>
                          <a:schemeClr val="tx1"/>
                        </a:solidFill>
                        <a:effectLst/>
                      </a:endParaRPr>
                    </a:p>
                  </a:txBody>
                  <a:tcPr anchor="ctr"/>
                </a:tc>
                <a:tc>
                  <a:txBody>
                    <a:bodyPr/>
                    <a:lstStyle/>
                    <a:p>
                      <a:pPr algn="ctr" fontAlgn="base"/>
                      <a:r>
                        <a:rPr lang="en-IN">
                          <a:solidFill>
                            <a:schemeClr val="tx1"/>
                          </a:solidFill>
                          <a:effectLst/>
                        </a:rPr>
                        <a:t>2</a:t>
                      </a:r>
                    </a:p>
                  </a:txBody>
                  <a:tcPr anchor="ctr"/>
                </a:tc>
                <a:tc>
                  <a:txBody>
                    <a:bodyPr/>
                    <a:lstStyle/>
                    <a:p>
                      <a:pPr algn="ctr" fontAlgn="base"/>
                      <a:r>
                        <a:rPr lang="en-IN">
                          <a:solidFill>
                            <a:schemeClr val="tx1"/>
                          </a:solidFill>
                          <a:effectLst/>
                        </a:rPr>
                        <a:t>2</a:t>
                      </a:r>
                    </a:p>
                  </a:txBody>
                  <a:tcPr anchor="ctr"/>
                </a:tc>
                <a:tc>
                  <a:txBody>
                    <a:bodyPr/>
                    <a:lstStyle/>
                    <a:p>
                      <a:pPr algn="ctr" fontAlgn="base"/>
                      <a:r>
                        <a:rPr lang="en-IN">
                          <a:solidFill>
                            <a:schemeClr val="tx1"/>
                          </a:solidFill>
                          <a:effectLst/>
                        </a:rPr>
                        <a:t>3</a:t>
                      </a:r>
                    </a:p>
                  </a:txBody>
                  <a:tcPr anchor="ctr"/>
                </a:tc>
                <a:tc>
                  <a:txBody>
                    <a:bodyPr/>
                    <a:lstStyle/>
                    <a:p>
                      <a:pPr algn="ctr" fontAlgn="base"/>
                      <a:r>
                        <a:rPr lang="en-IN">
                          <a:solidFill>
                            <a:schemeClr val="tx1"/>
                          </a:solidFill>
                          <a:effectLst/>
                        </a:rPr>
                        <a:t>3</a:t>
                      </a:r>
                    </a:p>
                  </a:txBody>
                  <a:tcPr anchor="ctr"/>
                </a:tc>
                <a:tc>
                  <a:txBody>
                    <a:bodyPr/>
                    <a:lstStyle/>
                    <a:p>
                      <a:pPr algn="ctr" fontAlgn="base"/>
                      <a:r>
                        <a:rPr lang="en-IN">
                          <a:solidFill>
                            <a:schemeClr val="tx1"/>
                          </a:solidFill>
                          <a:effectLst/>
                        </a:rPr>
                        <a:t>2</a:t>
                      </a:r>
                    </a:p>
                  </a:txBody>
                  <a:tcPr anchor="ctr"/>
                </a:tc>
                <a:tc>
                  <a:txBody>
                    <a:bodyPr/>
                    <a:lstStyle/>
                    <a:p>
                      <a:pPr algn="ctr" fontAlgn="base"/>
                      <a:r>
                        <a:rPr lang="en-IN">
                          <a:solidFill>
                            <a:schemeClr val="tx1"/>
                          </a:solidFill>
                          <a:effectLst/>
                        </a:rPr>
                        <a:t>3</a:t>
                      </a:r>
                    </a:p>
                  </a:txBody>
                  <a:tcPr anchor="ctr"/>
                </a:tc>
                <a:tc>
                  <a:txBody>
                    <a:bodyPr/>
                    <a:lstStyle/>
                    <a:p>
                      <a:pPr algn="ctr" fontAlgn="base"/>
                      <a:r>
                        <a:rPr lang="en-IN" dirty="0">
                          <a:solidFill>
                            <a:schemeClr val="tx1"/>
                          </a:solidFill>
                          <a:effectLst/>
                        </a:rPr>
                        <a:t>3</a:t>
                      </a:r>
                    </a:p>
                  </a:txBody>
                  <a:tcPr anchor="ctr"/>
                </a:tc>
                <a:tc>
                  <a:txBody>
                    <a:bodyPr/>
                    <a:lstStyle/>
                    <a:p>
                      <a:pPr algn="ctr" fontAlgn="base"/>
                      <a:r>
                        <a:rPr lang="en-IN" dirty="0">
                          <a:solidFill>
                            <a:schemeClr val="tx1"/>
                          </a:solidFill>
                          <a:effectLst/>
                        </a:rPr>
                        <a:t>3</a:t>
                      </a:r>
                    </a:p>
                  </a:txBody>
                  <a:tcPr anchor="ctr"/>
                </a:tc>
                <a:tc>
                  <a:txBody>
                    <a:bodyPr/>
                    <a:lstStyle/>
                    <a:p>
                      <a:pPr algn="ctr" fontAlgn="base"/>
                      <a:r>
                        <a:rPr lang="en-IN" dirty="0">
                          <a:solidFill>
                            <a:schemeClr val="tx1"/>
                          </a:solidFill>
                          <a:effectLst/>
                        </a:rPr>
                        <a:t>2</a:t>
                      </a:r>
                    </a:p>
                  </a:txBody>
                  <a:tcPr anchor="ctr"/>
                </a:tc>
                <a:tc>
                  <a:txBody>
                    <a:bodyPr/>
                    <a:lstStyle/>
                    <a:p>
                      <a:pPr algn="ctr" fontAlgn="base"/>
                      <a:r>
                        <a:rPr lang="en-IN" dirty="0">
                          <a:solidFill>
                            <a:schemeClr val="tx1"/>
                          </a:solidFill>
                          <a:effectLst/>
                        </a:rPr>
                        <a:t>2</a:t>
                      </a:r>
                    </a:p>
                  </a:txBody>
                  <a:tcPr anchor="ctr"/>
                </a:tc>
                <a:extLst>
                  <a:ext uri="{0D108BD9-81ED-4DB2-BD59-A6C34878D82A}">
                    <a16:rowId xmlns:a16="http://schemas.microsoft.com/office/drawing/2014/main" val="335088485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5842" name="Picture 15" descr="http://www.anxiety.org/sites/default/files/contentpathway/signs-of-anxiety_0.jpg">
            <a:extLst>
              <a:ext uri="{FF2B5EF4-FFF2-40B4-BE49-F238E27FC236}">
                <a16:creationId xmlns:a16="http://schemas.microsoft.com/office/drawing/2014/main" id="{CCEAE283-D15A-22E0-32BD-CCF5785D7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3563" y="4292600"/>
            <a:ext cx="2381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itle 1">
            <a:extLst>
              <a:ext uri="{FF2B5EF4-FFF2-40B4-BE49-F238E27FC236}">
                <a16:creationId xmlns:a16="http://schemas.microsoft.com/office/drawing/2014/main" id="{5D2F06F0-2C6C-1164-24CF-124253E82D52}"/>
              </a:ext>
            </a:extLst>
          </p:cNvPr>
          <p:cNvSpPr>
            <a:spLocks noGrp="1" noChangeArrowheads="1"/>
          </p:cNvSpPr>
          <p:nvPr>
            <p:ph type="title"/>
          </p:nvPr>
        </p:nvSpPr>
        <p:spPr/>
        <p:txBody>
          <a:bodyPr/>
          <a:lstStyle/>
          <a:p>
            <a:pPr eaLnBrk="1" hangingPunct="1"/>
            <a:r>
              <a:rPr lang="en-US" altLang="en-US" sz="4800">
                <a:solidFill>
                  <a:srgbClr val="C00000"/>
                </a:solidFill>
              </a:rPr>
              <a:t>The hitch…</a:t>
            </a:r>
            <a:endParaRPr lang="en-IN" altLang="en-US" sz="4800">
              <a:solidFill>
                <a:srgbClr val="C00000"/>
              </a:solidFill>
            </a:endParaRPr>
          </a:p>
        </p:txBody>
      </p:sp>
      <p:sp>
        <p:nvSpPr>
          <p:cNvPr id="10" name="Rectangle 9">
            <a:extLst>
              <a:ext uri="{FF2B5EF4-FFF2-40B4-BE49-F238E27FC236}">
                <a16:creationId xmlns:a16="http://schemas.microsoft.com/office/drawing/2014/main" id="{496870F9-4724-10EC-F080-3F89F71FD6C8}"/>
              </a:ext>
            </a:extLst>
          </p:cNvPr>
          <p:cNvSpPr/>
          <p:nvPr/>
        </p:nvSpPr>
        <p:spPr>
          <a:xfrm>
            <a:off x="3575050" y="2133600"/>
            <a:ext cx="1873250" cy="574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3" name="TextBox 2">
            <a:extLst>
              <a:ext uri="{FF2B5EF4-FFF2-40B4-BE49-F238E27FC236}">
                <a16:creationId xmlns:a16="http://schemas.microsoft.com/office/drawing/2014/main" id="{374809A5-DCF0-E95E-B196-CC9B0B71E730}"/>
              </a:ext>
            </a:extLst>
          </p:cNvPr>
          <p:cNvSpPr txBox="1"/>
          <p:nvPr/>
        </p:nvSpPr>
        <p:spPr>
          <a:xfrm>
            <a:off x="954157" y="1735456"/>
            <a:ext cx="10853530" cy="3046988"/>
          </a:xfrm>
          <a:prstGeom prst="rect">
            <a:avLst/>
          </a:prstGeom>
          <a:noFill/>
        </p:spPr>
        <p:txBody>
          <a:bodyPr wrap="square">
            <a:spAutoFit/>
          </a:bodyPr>
          <a:lstStyle/>
          <a:p>
            <a:pPr eaLnBrk="1" fontAlgn="auto" hangingPunct="1">
              <a:spcBef>
                <a:spcPts val="0"/>
              </a:spcBef>
              <a:spcAft>
                <a:spcPts val="0"/>
              </a:spcAft>
              <a:defRPr/>
            </a:pPr>
            <a:r>
              <a:rPr lang="en-US" sz="3200" dirty="0">
                <a:solidFill>
                  <a:srgbClr val="FF0000"/>
                </a:solidFill>
                <a:latin typeface="Times New Roman" panose="02020603050405020304" pitchFamily="18" charset="0"/>
                <a:cs typeface="Times New Roman" panose="02020603050405020304" pitchFamily="18" charset="0"/>
              </a:rPr>
              <a:t>The two BURNING questions in mind…</a:t>
            </a:r>
          </a:p>
          <a:p>
            <a:pPr eaLnBrk="1" fontAlgn="auto" hangingPunct="1">
              <a:spcBef>
                <a:spcPts val="0"/>
              </a:spcBef>
              <a:spcAft>
                <a:spcPts val="0"/>
              </a:spcAft>
              <a:defRPr/>
            </a:pPr>
            <a:endParaRPr lang="en-US" sz="3200" b="1" dirty="0">
              <a:latin typeface="Times New Roman" panose="02020603050405020304" pitchFamily="18" charset="0"/>
              <a:cs typeface="Times New Roman" panose="02020603050405020304" pitchFamily="18" charset="0"/>
            </a:endParaRPr>
          </a:p>
          <a:p>
            <a:pPr marL="457200" indent="-457200" eaLnBrk="1" fontAlgn="auto" hangingPunct="1">
              <a:spcBef>
                <a:spcPts val="0"/>
              </a:spcBef>
              <a:spcAft>
                <a:spcPts val="0"/>
              </a:spcAft>
              <a:buFont typeface="Arial" panose="020B0604020202020204" pitchFamily="34" charset="0"/>
              <a:buChar char="•"/>
              <a:defRPr/>
            </a:pPr>
            <a:r>
              <a:rPr lang="en-US" sz="3200" b="1" dirty="0">
                <a:solidFill>
                  <a:srgbClr val="C00000"/>
                </a:solidFill>
                <a:latin typeface="Times New Roman" panose="02020603050405020304" pitchFamily="18" charset="0"/>
                <a:cs typeface="Times New Roman" panose="02020603050405020304" pitchFamily="18" charset="0"/>
              </a:rPr>
              <a:t>Why are we learning  Artificial Intelligence Essentials?</a:t>
            </a:r>
          </a:p>
          <a:p>
            <a:pPr marL="457200" indent="-457200" eaLnBrk="1" fontAlgn="auto" hangingPunct="1">
              <a:spcBef>
                <a:spcPts val="0"/>
              </a:spcBef>
              <a:spcAft>
                <a:spcPts val="0"/>
              </a:spcAft>
              <a:buFont typeface="Arial" panose="020B0604020202020204" pitchFamily="34" charset="0"/>
              <a:buChar char="•"/>
              <a:defRPr/>
            </a:pPr>
            <a:endParaRPr lang="en-US" sz="3200" b="1" dirty="0">
              <a:solidFill>
                <a:srgbClr val="C00000"/>
              </a:solidFill>
              <a:latin typeface="Times New Roman" panose="02020603050405020304" pitchFamily="18" charset="0"/>
              <a:cs typeface="Times New Roman" panose="02020603050405020304" pitchFamily="18" charset="0"/>
            </a:endParaRPr>
          </a:p>
          <a:p>
            <a:pPr marL="457200" indent="-457200" eaLnBrk="1" fontAlgn="auto" hangingPunct="1">
              <a:spcBef>
                <a:spcPts val="0"/>
              </a:spcBef>
              <a:spcAft>
                <a:spcPts val="0"/>
              </a:spcAft>
              <a:buFont typeface="Arial" panose="020B0604020202020204" pitchFamily="34" charset="0"/>
              <a:buChar char="•"/>
              <a:defRPr/>
            </a:pPr>
            <a:r>
              <a:rPr lang="en-US" sz="3200" b="1" dirty="0">
                <a:solidFill>
                  <a:srgbClr val="C00000"/>
                </a:solidFill>
                <a:latin typeface="Times New Roman" panose="02020603050405020304" pitchFamily="18" charset="0"/>
                <a:cs typeface="Times New Roman" panose="02020603050405020304" pitchFamily="18" charset="0"/>
              </a:rPr>
              <a:t>What would we do with it?</a:t>
            </a:r>
          </a:p>
          <a:p>
            <a:pPr eaLnBrk="1" fontAlgn="auto" hangingPunct="1">
              <a:spcBef>
                <a:spcPts val="0"/>
              </a:spcBef>
              <a:spcAft>
                <a:spcPts val="0"/>
              </a:spcAft>
              <a:defRPr/>
            </a:pPr>
            <a:endParaRPr 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614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70CEFFC9-7FD0-2D03-B059-9996D0231A4A}"/>
              </a:ext>
            </a:extLst>
          </p:cNvPr>
          <p:cNvSpPr>
            <a:spLocks noGrp="1" noChangeArrowheads="1"/>
          </p:cNvSpPr>
          <p:nvPr>
            <p:ph type="title"/>
          </p:nvPr>
        </p:nvSpPr>
        <p:spPr>
          <a:xfrm>
            <a:off x="1208186" y="412749"/>
            <a:ext cx="10515600" cy="773113"/>
          </a:xfrm>
        </p:spPr>
        <p:txBody>
          <a:bodyPr/>
          <a:lstStyle/>
          <a:p>
            <a:pPr algn="ctr"/>
            <a:r>
              <a:rPr lang="en-US" altLang="en-US" b="1" dirty="0">
                <a:solidFill>
                  <a:srgbClr val="FF0000"/>
                </a:solidFill>
                <a:cs typeface="Times New Roman" panose="02020603050405020304" pitchFamily="18" charset="0"/>
              </a:rPr>
              <a:t>Need of Artificial Intelligence? </a:t>
            </a:r>
            <a:endParaRPr lang="en-IN" altLang="en-US" b="1" dirty="0">
              <a:solidFill>
                <a:srgbClr val="FF00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52903FA6-E1DC-E186-99D2-8D116404D9DA}"/>
              </a:ext>
            </a:extLst>
          </p:cNvPr>
          <p:cNvSpPr>
            <a:spLocks noGrp="1"/>
          </p:cNvSpPr>
          <p:nvPr>
            <p:ph idx="1"/>
          </p:nvPr>
        </p:nvSpPr>
        <p:spPr>
          <a:xfrm>
            <a:off x="363538" y="1185863"/>
            <a:ext cx="11653837" cy="4486275"/>
          </a:xfrm>
        </p:spPr>
        <p:txBody>
          <a:bodyPr>
            <a:noAutofit/>
          </a:bodyPr>
          <a:lstStyle/>
          <a:p>
            <a:pPr marL="0" indent="0" algn="just">
              <a:buNone/>
              <a:defRPr/>
            </a:pPr>
            <a:r>
              <a:rPr lang="en-US" sz="2400" dirty="0">
                <a:cs typeface="Times New Roman" panose="02020603050405020304" pitchFamily="18" charset="0"/>
              </a:rPr>
              <a:t>The need for AI:</a:t>
            </a:r>
          </a:p>
          <a:p>
            <a:pPr marL="457200" indent="-457200" algn="just">
              <a:buFont typeface="Arial" panose="020B0604020202020204" pitchFamily="34" charset="0"/>
              <a:buAutoNum type="arabicPeriod"/>
              <a:defRPr/>
            </a:pPr>
            <a:r>
              <a:rPr lang="en-US" sz="2400" b="1" dirty="0">
                <a:cs typeface="Times New Roman" panose="02020603050405020304" pitchFamily="18" charset="0"/>
              </a:rPr>
              <a:t>Automation of Repetitive Tasks</a:t>
            </a:r>
          </a:p>
          <a:p>
            <a:pPr marL="457200" indent="-457200" algn="just">
              <a:buFont typeface="Arial" panose="020B0604020202020204" pitchFamily="34" charset="0"/>
              <a:buAutoNum type="arabicPeriod"/>
              <a:defRPr/>
            </a:pPr>
            <a:r>
              <a:rPr lang="en-US" sz="2400" b="1" dirty="0">
                <a:cs typeface="Times New Roman" panose="02020603050405020304" pitchFamily="18" charset="0"/>
              </a:rPr>
              <a:t>Data Analysis and Insights</a:t>
            </a:r>
          </a:p>
          <a:p>
            <a:pPr marL="457200" indent="-457200" algn="just">
              <a:buFont typeface="Arial" panose="020B0604020202020204" pitchFamily="34" charset="0"/>
              <a:buAutoNum type="arabicPeriod"/>
              <a:defRPr/>
            </a:pPr>
            <a:r>
              <a:rPr lang="en-US" altLang="en-US" sz="2400" b="1" dirty="0">
                <a:cs typeface="Times New Roman" panose="02020603050405020304" pitchFamily="18" charset="0"/>
              </a:rPr>
              <a:t>Enhanced Decision Making</a:t>
            </a:r>
          </a:p>
          <a:p>
            <a:pPr marL="457200" indent="-457200" algn="just">
              <a:buFont typeface="Arial" panose="020B0604020202020204" pitchFamily="34" charset="0"/>
              <a:buAutoNum type="arabicPeriod"/>
              <a:defRPr/>
            </a:pPr>
            <a:r>
              <a:rPr lang="en-US" altLang="en-US" sz="2400" b="1" dirty="0">
                <a:cs typeface="Times New Roman" panose="02020603050405020304" pitchFamily="18" charset="0"/>
              </a:rPr>
              <a:t>Improved Customer Experience</a:t>
            </a:r>
            <a:endParaRPr lang="en-US" altLang="en-US" sz="2400" dirty="0">
              <a:cs typeface="Times New Roman" panose="02020603050405020304" pitchFamily="18" charset="0"/>
            </a:endParaRPr>
          </a:p>
          <a:p>
            <a:pPr marL="457200" indent="-457200" algn="just">
              <a:buFont typeface="Arial" panose="020B0604020202020204" pitchFamily="34" charset="0"/>
              <a:buAutoNum type="arabicPeriod"/>
              <a:defRPr/>
            </a:pPr>
            <a:r>
              <a:rPr lang="en-US" altLang="en-US" sz="2400" b="1" dirty="0">
                <a:cs typeface="Times New Roman" panose="02020603050405020304" pitchFamily="18" charset="0"/>
              </a:rPr>
              <a:t>Medical Advancements</a:t>
            </a:r>
            <a:endParaRPr lang="en-US" altLang="en-US" sz="2400" dirty="0">
              <a:cs typeface="Times New Roman" panose="02020603050405020304" pitchFamily="18" charset="0"/>
            </a:endParaRPr>
          </a:p>
          <a:p>
            <a:pPr marL="457200" indent="-457200" algn="just">
              <a:buFont typeface="Arial" panose="020B0604020202020204" pitchFamily="34" charset="0"/>
              <a:buAutoNum type="arabicPeriod"/>
              <a:defRPr/>
            </a:pPr>
            <a:r>
              <a:rPr lang="en-US" altLang="en-US" sz="2400" b="1" dirty="0">
                <a:cs typeface="Times New Roman" panose="02020603050405020304" pitchFamily="18" charset="0"/>
              </a:rPr>
              <a:t>Security and Fraud Detection</a:t>
            </a:r>
          </a:p>
          <a:p>
            <a:pPr marL="457200" indent="-457200" algn="just">
              <a:buFont typeface="Arial" panose="020B0604020202020204" pitchFamily="34" charset="0"/>
              <a:buAutoNum type="arabicPeriod"/>
              <a:defRPr/>
            </a:pPr>
            <a:r>
              <a:rPr lang="en-US" altLang="en-US" sz="2400" b="1" dirty="0">
                <a:cs typeface="Times New Roman" panose="02020603050405020304" pitchFamily="18" charset="0"/>
              </a:rPr>
              <a:t>Smart Infrastructure and Cities</a:t>
            </a:r>
          </a:p>
          <a:p>
            <a:pPr marL="457200" indent="-457200" algn="just">
              <a:buFont typeface="Arial" panose="020B0604020202020204" pitchFamily="34" charset="0"/>
              <a:buAutoNum type="arabicPeriod"/>
              <a:defRPr/>
            </a:pPr>
            <a:r>
              <a:rPr lang="en-US" altLang="en-US" sz="2400" b="1" dirty="0">
                <a:cs typeface="Times New Roman" panose="02020603050405020304" pitchFamily="18" charset="0"/>
              </a:rPr>
              <a:t>Innovations in Education</a:t>
            </a:r>
          </a:p>
          <a:p>
            <a:pPr marL="457200" indent="-457200" algn="just">
              <a:buFont typeface="Arial" panose="020B0604020202020204" pitchFamily="34" charset="0"/>
              <a:buAutoNum type="arabicPeriod"/>
              <a:defRPr/>
            </a:pPr>
            <a:r>
              <a:rPr lang="en-US" altLang="en-US" sz="2400" b="1" dirty="0">
                <a:cs typeface="Times New Roman" panose="02020603050405020304" pitchFamily="18" charset="0"/>
              </a:rPr>
              <a:t>Agricultural Improvements</a:t>
            </a:r>
          </a:p>
          <a:p>
            <a:pPr marL="457200" indent="-457200" algn="just">
              <a:buFont typeface="Arial" panose="020B0604020202020204" pitchFamily="34" charset="0"/>
              <a:buAutoNum type="arabicPeriod"/>
              <a:defRPr/>
            </a:pPr>
            <a:r>
              <a:rPr lang="en-US" altLang="en-US" sz="2400" b="1" dirty="0">
                <a:cs typeface="Times New Roman" panose="02020603050405020304" pitchFamily="18" charset="0"/>
              </a:rPr>
              <a:t>Economic Growth and Competitiveness</a:t>
            </a:r>
            <a:endParaRPr lang="en-IN" altLang="en-US" sz="2400" dirty="0">
              <a:cs typeface="Times New Roman" panose="02020603050405020304" pitchFamily="18" charset="0"/>
            </a:endParaRPr>
          </a:p>
          <a:p>
            <a:pPr marL="0" indent="0" algn="just">
              <a:buNone/>
            </a:pPr>
            <a:endParaRPr lang="en-IN" altLang="en-US" sz="2400" dirty="0">
              <a:cs typeface="Times New Roman" panose="02020603050405020304" pitchFamily="18" charset="0"/>
            </a:endParaRPr>
          </a:p>
          <a:p>
            <a:pPr marL="457200" indent="-457200" algn="just">
              <a:buFont typeface="Arial" panose="020B0604020202020204" pitchFamily="34" charset="0"/>
              <a:buAutoNum type="arabicPeriod"/>
              <a:defRPr/>
            </a:pPr>
            <a:endParaRPr lang="en-US" sz="2400" dirty="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3FDC0F1-4A02-7B2B-DC03-251A2B820DF8}"/>
              </a:ext>
            </a:extLst>
          </p:cNvPr>
          <p:cNvSpPr>
            <a:spLocks noGrp="1" noChangeArrowheads="1"/>
          </p:cNvSpPr>
          <p:nvPr>
            <p:ph type="title"/>
          </p:nvPr>
        </p:nvSpPr>
        <p:spPr>
          <a:xfrm>
            <a:off x="838200" y="681038"/>
            <a:ext cx="10999304" cy="877887"/>
          </a:xfrm>
        </p:spPr>
        <p:txBody>
          <a:bodyPr/>
          <a:lstStyle/>
          <a:p>
            <a:pPr algn="ctr" eaLnBrk="1" hangingPunct="1"/>
            <a:r>
              <a:rPr lang="en-US" altLang="en-US" sz="3200" b="1" dirty="0">
                <a:solidFill>
                  <a:srgbClr val="C00000"/>
                </a:solidFill>
              </a:rPr>
              <a:t>Course Focus</a:t>
            </a:r>
            <a:endParaRPr lang="en-IN" altLang="en-US" sz="2800" b="1" dirty="0">
              <a:cs typeface="Times New Roman" panose="02020603050405020304" pitchFamily="18" charset="0"/>
            </a:endParaRPr>
          </a:p>
        </p:txBody>
      </p:sp>
      <p:sp>
        <p:nvSpPr>
          <p:cNvPr id="23555" name="Content Placeholder 2">
            <a:extLst>
              <a:ext uri="{FF2B5EF4-FFF2-40B4-BE49-F238E27FC236}">
                <a16:creationId xmlns:a16="http://schemas.microsoft.com/office/drawing/2014/main" id="{FC7C5491-CE0D-82B5-3CB4-1667CEA08744}"/>
              </a:ext>
            </a:extLst>
          </p:cNvPr>
          <p:cNvSpPr>
            <a:spLocks noGrp="1" noChangeArrowheads="1"/>
          </p:cNvSpPr>
          <p:nvPr>
            <p:ph idx="1"/>
          </p:nvPr>
        </p:nvSpPr>
        <p:spPr>
          <a:xfrm>
            <a:off x="990600" y="1371600"/>
            <a:ext cx="10515600" cy="4351338"/>
          </a:xfrm>
        </p:spPr>
        <p:txBody>
          <a:bodyPr/>
          <a:lstStyle/>
          <a:p>
            <a:pPr marL="179388" indent="-179388" algn="just">
              <a:lnSpc>
                <a:spcPct val="100000"/>
              </a:lnSpc>
              <a:spcBef>
                <a:spcPts val="925"/>
              </a:spcBef>
            </a:pPr>
            <a:r>
              <a:rPr lang="en-US" sz="2400" dirty="0">
                <a:latin typeface="Times New Roman" panose="02020603050405020304" pitchFamily="18" charset="0"/>
                <a:ea typeface="Calibri" panose="020F0502020204030204" pitchFamily="34" charset="0"/>
              </a:rPr>
              <a:t>Placements</a:t>
            </a:r>
            <a:endParaRPr lang="en-US" sz="2400" dirty="0">
              <a:effectLst/>
              <a:latin typeface="Times New Roman" panose="02020603050405020304" pitchFamily="18" charset="0"/>
              <a:ea typeface="Calibri" panose="020F0502020204030204" pitchFamily="34" charset="0"/>
            </a:endParaRPr>
          </a:p>
          <a:p>
            <a:pPr marL="179388" indent="-179388" algn="just">
              <a:lnSpc>
                <a:spcPct val="100000"/>
              </a:lnSpc>
              <a:spcBef>
                <a:spcPts val="925"/>
              </a:spcBef>
            </a:pPr>
            <a:r>
              <a:rPr lang="en-US" altLang="en-US" sz="2400" dirty="0"/>
              <a:t>Research</a:t>
            </a:r>
          </a:p>
          <a:p>
            <a:pPr marL="179388" indent="-179388" algn="just">
              <a:lnSpc>
                <a:spcPct val="100000"/>
              </a:lnSpc>
              <a:spcBef>
                <a:spcPts val="925"/>
              </a:spcBef>
            </a:pPr>
            <a:r>
              <a:rPr lang="en-US" altLang="en-US" sz="2400" dirty="0">
                <a:ea typeface="Verdana" panose="020B0604030504040204" pitchFamily="34" charset="0"/>
                <a:cs typeface="Times New Roman" panose="02020603050405020304" pitchFamily="18" charset="0"/>
              </a:rPr>
              <a:t>Higher Studies</a:t>
            </a:r>
            <a:endParaRPr lang="en-IN" altLang="en-US" sz="2400" dirty="0">
              <a:ea typeface="Verdana" panose="020B060403050404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25E3850-CE4E-0B7E-EF43-7E70CCE2D69C}"/>
              </a:ext>
            </a:extLst>
          </p:cNvPr>
          <p:cNvSpPr>
            <a:spLocks noGrp="1" noChangeArrowheads="1"/>
          </p:cNvSpPr>
          <p:nvPr>
            <p:ph type="title"/>
          </p:nvPr>
        </p:nvSpPr>
        <p:spPr/>
        <p:txBody>
          <a:bodyPr/>
          <a:lstStyle/>
          <a:p>
            <a:pPr algn="ctr" eaLnBrk="1" hangingPunct="1"/>
            <a:r>
              <a:rPr lang="en-US" altLang="en-US" sz="2800" b="1" dirty="0">
                <a:cs typeface="Times New Roman" panose="02020603050405020304" pitchFamily="18" charset="0"/>
              </a:rPr>
              <a:t>Mapping of Course with Cohort</a:t>
            </a:r>
            <a:endParaRPr lang="en-IN" altLang="en-US" sz="2800" b="1" dirty="0">
              <a:cs typeface="Times New Roman" panose="02020603050405020304" pitchFamily="18" charset="0"/>
            </a:endParaRPr>
          </a:p>
        </p:txBody>
      </p:sp>
      <p:sp>
        <p:nvSpPr>
          <p:cNvPr id="20483" name="Content Placeholder 2">
            <a:extLst>
              <a:ext uri="{FF2B5EF4-FFF2-40B4-BE49-F238E27FC236}">
                <a16:creationId xmlns:a16="http://schemas.microsoft.com/office/drawing/2014/main" id="{2E7BE511-2D34-6C26-A2A3-6C4610D859F4}"/>
              </a:ext>
            </a:extLst>
          </p:cNvPr>
          <p:cNvSpPr>
            <a:spLocks noGrp="1" noChangeArrowheads="1"/>
          </p:cNvSpPr>
          <p:nvPr>
            <p:ph idx="1"/>
          </p:nvPr>
        </p:nvSpPr>
        <p:spPr/>
        <p:txBody>
          <a:bodyPr/>
          <a:lstStyle/>
          <a:p>
            <a:pPr eaLnBrk="1" hangingPunct="1">
              <a:defRPr/>
            </a:pPr>
            <a:r>
              <a:rPr lang="en-IN" altLang="en-US" sz="2400" dirty="0">
                <a:latin typeface="+mj-lt"/>
                <a:cs typeface="Times New Roman" panose="02020603050405020304" pitchFamily="18" charset="0"/>
              </a:rPr>
              <a:t>Machine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revised Bloom's Taxonomy">
            <a:extLst>
              <a:ext uri="{FF2B5EF4-FFF2-40B4-BE49-F238E27FC236}">
                <a16:creationId xmlns:a16="http://schemas.microsoft.com/office/drawing/2014/main" id="{1D09880D-C5FF-55E8-9FA7-D3DFC2491025}"/>
              </a:ext>
            </a:extLst>
          </p:cNvPr>
          <p:cNvPicPr>
            <a:picLocks noChangeAspect="1" noChangeArrowheads="1"/>
          </p:cNvPicPr>
          <p:nvPr/>
        </p:nvPicPr>
        <p:blipFill rotWithShape="1">
          <a:blip r:embed="rId2"/>
          <a:srcRect t="12808"/>
          <a:stretch/>
        </p:blipFill>
        <p:spPr bwMode="auto">
          <a:xfrm>
            <a:off x="2403475" y="2286000"/>
            <a:ext cx="6602413" cy="3541713"/>
          </a:xfrm>
          <a:prstGeom prst="rect">
            <a:avLst/>
          </a:prstGeom>
          <a:noFill/>
          <a:effectLst>
            <a:outerShdw blurRad="63500" sx="102000" sy="102000" algn="ctr" rotWithShape="0">
              <a:prstClr val="black">
                <a:alpha val="40000"/>
              </a:prstClr>
            </a:outerShdw>
          </a:effectLst>
        </p:spPr>
      </p:pic>
      <p:sp>
        <p:nvSpPr>
          <p:cNvPr id="7" name="Rectangle 6">
            <a:extLst>
              <a:ext uri="{FF2B5EF4-FFF2-40B4-BE49-F238E27FC236}">
                <a16:creationId xmlns:a16="http://schemas.microsoft.com/office/drawing/2014/main" id="{47546E7B-44D5-AAED-EF3E-1532DD54E948}"/>
              </a:ext>
            </a:extLst>
          </p:cNvPr>
          <p:cNvSpPr/>
          <p:nvPr/>
        </p:nvSpPr>
        <p:spPr>
          <a:xfrm>
            <a:off x="1524000" y="857250"/>
            <a:ext cx="9144000" cy="9937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en-IN" sz="1350">
              <a:solidFill>
                <a:prstClr val="white"/>
              </a:solidFill>
            </a:endParaRPr>
          </a:p>
        </p:txBody>
      </p:sp>
      <p:sp>
        <p:nvSpPr>
          <p:cNvPr id="28676" name="Title 1">
            <a:extLst>
              <a:ext uri="{FF2B5EF4-FFF2-40B4-BE49-F238E27FC236}">
                <a16:creationId xmlns:a16="http://schemas.microsoft.com/office/drawing/2014/main" id="{600760D7-B72B-FC17-F5CC-200F7AAD668C}"/>
              </a:ext>
            </a:extLst>
          </p:cNvPr>
          <p:cNvSpPr txBox="1">
            <a:spLocks noChangeArrowheads="1"/>
          </p:cNvSpPr>
          <p:nvPr/>
        </p:nvSpPr>
        <p:spPr bwMode="auto">
          <a:xfrm>
            <a:off x="1524000" y="857250"/>
            <a:ext cx="9144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defTabSz="685800">
              <a:lnSpc>
                <a:spcPct val="90000"/>
              </a:lnSpc>
              <a:spcBef>
                <a:spcPts val="750"/>
              </a:spcBef>
              <a:buFont typeface="Arial" panose="020B0604020202020204" pitchFamily="34" charset="0"/>
              <a:buChar char="•"/>
              <a:defRPr sz="2100">
                <a:solidFill>
                  <a:schemeClr val="tx1"/>
                </a:solidFill>
                <a:latin typeface="Times New Roman" panose="02020603050405020304" pitchFamily="18" charset="0"/>
              </a:defRPr>
            </a:lvl1pPr>
            <a:lvl2pPr marL="742950" indent="-285750" defTabSz="685800">
              <a:lnSpc>
                <a:spcPct val="90000"/>
              </a:lnSpc>
              <a:spcBef>
                <a:spcPts val="375"/>
              </a:spcBef>
              <a:buFont typeface="Arial" panose="020B0604020202020204" pitchFamily="34" charset="0"/>
              <a:buChar char="•"/>
              <a:defRPr sz="2800">
                <a:solidFill>
                  <a:schemeClr val="tx1"/>
                </a:solidFill>
                <a:latin typeface="Times New Roman" panose="02020603050405020304" pitchFamily="18" charset="0"/>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Times New Roman" panose="02020603050405020304" pitchFamily="18" charset="0"/>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Times New Roman" panose="02020603050405020304" pitchFamily="18" charset="0"/>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Times New Roman" panose="02020603050405020304" pitchFamily="18" charset="0"/>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Times New Roman" panose="02020603050405020304" pitchFamily="18" charset="0"/>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Times New Roman" panose="02020603050405020304" pitchFamily="18" charset="0"/>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Times New Roman" panose="02020603050405020304" pitchFamily="18" charset="0"/>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Times New Roman" panose="02020603050405020304" pitchFamily="18" charset="0"/>
              </a:defRPr>
            </a:lvl9pPr>
          </a:lstStyle>
          <a:p>
            <a:pPr algn="ctr" eaLnBrk="1" hangingPunct="1">
              <a:spcBef>
                <a:spcPct val="0"/>
              </a:spcBef>
              <a:buFontTx/>
              <a:buNone/>
            </a:pPr>
            <a:r>
              <a:rPr lang="en-IN" altLang="en-US" sz="3600">
                <a:solidFill>
                  <a:srgbClr val="FFFFFF"/>
                </a:solidFill>
                <a:latin typeface="Tw Cen MT Condensed Extra Bold" panose="020B0803020202020204" pitchFamily="34" charset="0"/>
              </a:rPr>
              <a:t>Revised Bloom’s Taxonomy</a:t>
            </a:r>
          </a:p>
        </p:txBody>
      </p:sp>
      <p:sp>
        <p:nvSpPr>
          <p:cNvPr id="9" name="Rectangle 8">
            <a:extLst>
              <a:ext uri="{FF2B5EF4-FFF2-40B4-BE49-F238E27FC236}">
                <a16:creationId xmlns:a16="http://schemas.microsoft.com/office/drawing/2014/main" id="{688C227E-29AD-B60A-E58D-590B26E7733B}"/>
              </a:ext>
            </a:extLst>
          </p:cNvPr>
          <p:cNvSpPr/>
          <p:nvPr/>
        </p:nvSpPr>
        <p:spPr>
          <a:xfrm>
            <a:off x="1524000" y="1889125"/>
            <a:ext cx="9144000" cy="47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defTabSz="685800" eaLnBrk="1" fontAlgn="auto" hangingPunct="1">
              <a:spcBef>
                <a:spcPts val="0"/>
              </a:spcBef>
              <a:spcAft>
                <a:spcPts val="0"/>
              </a:spcAft>
              <a:defRPr/>
            </a:pPr>
            <a:endParaRPr lang="en-IN" sz="1350">
              <a:solidFill>
                <a:prstClr val="white"/>
              </a:solidFill>
              <a:latin typeface="Tw Cen MT" panose="020B06020201040206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E35414C-B7D2-BBB4-5302-1F628ECF889E}"/>
              </a:ext>
            </a:extLst>
          </p:cNvPr>
          <p:cNvSpPr>
            <a:spLocks noGrp="1" noChangeArrowheads="1"/>
          </p:cNvSpPr>
          <p:nvPr>
            <p:ph type="title"/>
          </p:nvPr>
        </p:nvSpPr>
        <p:spPr>
          <a:xfrm>
            <a:off x="914401" y="835025"/>
            <a:ext cx="11002616" cy="877888"/>
          </a:xfrm>
        </p:spPr>
        <p:txBody>
          <a:bodyPr/>
          <a:lstStyle/>
          <a:p>
            <a:pPr algn="ctr" eaLnBrk="1" hangingPunct="1"/>
            <a:r>
              <a:rPr lang="en-US" altLang="en-US" sz="2800" b="1" dirty="0">
                <a:cs typeface="Times New Roman" panose="02020603050405020304" pitchFamily="18" charset="0"/>
              </a:rPr>
              <a:t>Course contents</a:t>
            </a:r>
            <a:endParaRPr lang="en-IN" altLang="en-US" sz="2800" b="1" dirty="0">
              <a:cs typeface="Times New Roman" panose="02020603050405020304" pitchFamily="18" charset="0"/>
            </a:endParaRPr>
          </a:p>
        </p:txBody>
      </p:sp>
      <p:sp>
        <p:nvSpPr>
          <p:cNvPr id="7" name="Google Shape;119;p16">
            <a:extLst>
              <a:ext uri="{FF2B5EF4-FFF2-40B4-BE49-F238E27FC236}">
                <a16:creationId xmlns:a16="http://schemas.microsoft.com/office/drawing/2014/main" id="{91B901DA-2A7F-8B25-0C49-9EEE429021C5}"/>
              </a:ext>
            </a:extLst>
          </p:cNvPr>
          <p:cNvSpPr txBox="1">
            <a:spLocks noGrp="1"/>
          </p:cNvSpPr>
          <p:nvPr>
            <p:ph idx="1"/>
          </p:nvPr>
        </p:nvSpPr>
        <p:spPr>
          <a:xfrm>
            <a:off x="838200" y="1766888"/>
            <a:ext cx="10515600" cy="4351338"/>
          </a:xfrm>
        </p:spPr>
        <p:txBody>
          <a:bodyPr spcFirstLastPara="1" lIns="91425" tIns="45700" rIns="91425" bIns="45700">
            <a:normAutofit/>
          </a:bodyPr>
          <a:lstStyle/>
          <a:p>
            <a:pPr marL="0" indent="0" algn="ctr">
              <a:spcBef>
                <a:spcPts val="0"/>
              </a:spcBef>
              <a:spcAft>
                <a:spcPts val="0"/>
              </a:spcAft>
              <a:buClr>
                <a:srgbClr val="C00000"/>
              </a:buClr>
              <a:buSzPts val="3600"/>
              <a:buFont typeface="Arial" panose="020B0604020202020204" pitchFamily="34" charset="0"/>
              <a:buNone/>
              <a:defRPr/>
            </a:pPr>
            <a:r>
              <a:rPr lang="en-US" sz="3300" b="1" dirty="0">
                <a:solidFill>
                  <a:srgbClr val="C00000"/>
                </a:solidFill>
                <a:latin typeface="+mj-lt"/>
              </a:rPr>
              <a:t>UNIT-I</a:t>
            </a:r>
          </a:p>
          <a:p>
            <a:pPr marL="0" indent="0" algn="ctr">
              <a:spcBef>
                <a:spcPts val="0"/>
              </a:spcBef>
              <a:spcAft>
                <a:spcPts val="0"/>
              </a:spcAft>
              <a:buClr>
                <a:srgbClr val="C00000"/>
              </a:buClr>
              <a:buSzPts val="3600"/>
              <a:buFont typeface="Arial" panose="020B0604020202020204" pitchFamily="34" charset="0"/>
              <a:buNone/>
              <a:defRPr/>
            </a:pPr>
            <a:endParaRPr lang="en-US" sz="2000" dirty="0">
              <a:latin typeface="+mj-lt"/>
              <a:cs typeface="Times New Roman" panose="02020603050405020304" pitchFamily="18" charset="0"/>
            </a:endParaRPr>
          </a:p>
          <a:p>
            <a:pPr marL="342900" indent="-342900" algn="just">
              <a:spcBef>
                <a:spcPts val="0"/>
              </a:spcBef>
              <a:spcAft>
                <a:spcPts val="0"/>
              </a:spcAft>
              <a:buClr>
                <a:srgbClr val="C00000"/>
              </a:buClr>
              <a:buSzPts val="3600"/>
              <a:defRPr/>
            </a:pPr>
            <a:r>
              <a:rPr lang="en-US" sz="2400" b="1" dirty="0"/>
              <a:t>Introduction:</a:t>
            </a:r>
            <a:r>
              <a:rPr lang="en-US" sz="2400" dirty="0"/>
              <a:t> What is intelligence? what is artificial intelligence? Foundations of artificial intelligence(AI), History of AI, Basics of AI, Artificial Intelligence Problems, Artificial Intelligence Techniques, applications of AI, branches of AI, Modern AI tools and their Applications </a:t>
            </a:r>
          </a:p>
          <a:p>
            <a:pPr marL="342900" indent="-342900" algn="just">
              <a:spcBef>
                <a:spcPts val="0"/>
              </a:spcBef>
              <a:spcAft>
                <a:spcPts val="0"/>
              </a:spcAft>
              <a:buClr>
                <a:srgbClr val="C00000"/>
              </a:buClr>
              <a:buSzPts val="3600"/>
              <a:defRPr/>
            </a:pPr>
            <a:endParaRPr lang="en-US" sz="2400" dirty="0"/>
          </a:p>
          <a:p>
            <a:pPr marL="342900" indent="-342900" algn="just">
              <a:spcBef>
                <a:spcPts val="0"/>
              </a:spcBef>
              <a:spcAft>
                <a:spcPts val="0"/>
              </a:spcAft>
              <a:buClr>
                <a:srgbClr val="C00000"/>
              </a:buClr>
              <a:buSzPts val="3600"/>
              <a:defRPr/>
            </a:pPr>
            <a:r>
              <a:rPr lang="en-US" sz="2400" b="1" dirty="0"/>
              <a:t>Problem Spaces and Search</a:t>
            </a:r>
            <a:r>
              <a:rPr lang="en-US" sz="2400" dirty="0"/>
              <a:t>: Defining the problem as a state space search, Production systems, Problem characteristics, Production system characteristics, Issues in designing search problems</a:t>
            </a:r>
            <a:endParaRPr lang="en-IN" sz="2400" dirty="0">
              <a:latin typeface="+mj-lt"/>
              <a:cs typeface="Times New Roman" panose="02020603050405020304" pitchFamily="18" charset="0"/>
            </a:endParaRPr>
          </a:p>
        </p:txBody>
      </p:sp>
      <p:graphicFrame>
        <p:nvGraphicFramePr>
          <p:cNvPr id="9" name="Table 8">
            <a:extLst>
              <a:ext uri="{FF2B5EF4-FFF2-40B4-BE49-F238E27FC236}">
                <a16:creationId xmlns:a16="http://schemas.microsoft.com/office/drawing/2014/main" id="{370E0684-F48C-F5C0-6621-7E5641E7E66B}"/>
              </a:ext>
            </a:extLst>
          </p:cNvPr>
          <p:cNvGraphicFramePr>
            <a:graphicFrameLocks noGrp="1"/>
          </p:cNvGraphicFramePr>
          <p:nvPr/>
        </p:nvGraphicFramePr>
        <p:xfrm>
          <a:off x="9372600" y="781050"/>
          <a:ext cx="1143000" cy="63977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639763">
                <a:tc>
                  <a:txBody>
                    <a:bodyPr/>
                    <a:lstStyle/>
                    <a:p>
                      <a:r>
                        <a:rPr lang="en-US" sz="1800" dirty="0"/>
                        <a:t>Before   MTE</a:t>
                      </a:r>
                    </a:p>
                  </a:txBody>
                  <a:tcPr marT="45565" marB="45565"/>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6D0079B1-5C63-1C58-A81D-55187A37B0C9}"/>
              </a:ext>
            </a:extLst>
          </p:cNvPr>
          <p:cNvGraphicFramePr>
            <a:graphicFrameLocks noGrp="1"/>
          </p:cNvGraphicFramePr>
          <p:nvPr/>
        </p:nvGraphicFramePr>
        <p:xfrm>
          <a:off x="9372600" y="781050"/>
          <a:ext cx="1143000" cy="63977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639763">
                <a:tc>
                  <a:txBody>
                    <a:bodyPr/>
                    <a:lstStyle/>
                    <a:p>
                      <a:r>
                        <a:rPr lang="en-US" sz="1800" dirty="0"/>
                        <a:t>Before   MTE</a:t>
                      </a:r>
                    </a:p>
                  </a:txBody>
                  <a:tcPr marT="45565" marB="45565"/>
                </a:tc>
                <a:extLst>
                  <a:ext uri="{0D108BD9-81ED-4DB2-BD59-A6C34878D82A}">
                    <a16:rowId xmlns:a16="http://schemas.microsoft.com/office/drawing/2014/main" val="10000"/>
                  </a:ext>
                </a:extLst>
              </a:tr>
            </a:tbl>
          </a:graphicData>
        </a:graphic>
      </p:graphicFrame>
      <p:sp>
        <p:nvSpPr>
          <p:cNvPr id="30729" name="Google Shape;118;p16">
            <a:extLst>
              <a:ext uri="{FF2B5EF4-FFF2-40B4-BE49-F238E27FC236}">
                <a16:creationId xmlns:a16="http://schemas.microsoft.com/office/drawing/2014/main" id="{4605D912-A81A-4403-DC58-0514AB5E150E}"/>
              </a:ext>
            </a:extLst>
          </p:cNvPr>
          <p:cNvSpPr>
            <a:spLocks noGrp="1" noChangeArrowheads="1"/>
          </p:cNvSpPr>
          <p:nvPr>
            <p:ph type="title"/>
          </p:nvPr>
        </p:nvSpPr>
        <p:spPr>
          <a:xfrm>
            <a:off x="1731963" y="282575"/>
            <a:ext cx="8229600" cy="1143000"/>
          </a:xfrm>
        </p:spPr>
        <p:txBody>
          <a:bodyPr lIns="91425" tIns="45700" rIns="91425" bIns="45700"/>
          <a:lstStyle/>
          <a:p>
            <a:pPr algn="ctr">
              <a:buClr>
                <a:srgbClr val="C00000"/>
              </a:buClr>
              <a:buSzPts val="4800"/>
              <a:buFont typeface="Calibri" panose="020F0502020204030204" pitchFamily="34" charset="0"/>
              <a:buNone/>
            </a:pPr>
            <a:r>
              <a:rPr lang="en-US" altLang="en-US" b="1" dirty="0">
                <a:solidFill>
                  <a:srgbClr val="C00000"/>
                </a:solidFill>
              </a:rPr>
              <a:t>UNIT-II</a:t>
            </a:r>
          </a:p>
        </p:txBody>
      </p:sp>
      <p:sp>
        <p:nvSpPr>
          <p:cNvPr id="3" name="Content Placeholder 2">
            <a:extLst>
              <a:ext uri="{FF2B5EF4-FFF2-40B4-BE49-F238E27FC236}">
                <a16:creationId xmlns:a16="http://schemas.microsoft.com/office/drawing/2014/main" id="{1907A344-C6BF-1B87-8709-84FE94067B8C}"/>
              </a:ext>
            </a:extLst>
          </p:cNvPr>
          <p:cNvSpPr>
            <a:spLocks noGrp="1"/>
          </p:cNvSpPr>
          <p:nvPr>
            <p:ph idx="1"/>
          </p:nvPr>
        </p:nvSpPr>
        <p:spPr>
          <a:xfrm>
            <a:off x="894522" y="1725613"/>
            <a:ext cx="10992678" cy="4351337"/>
          </a:xfrm>
        </p:spPr>
        <p:txBody>
          <a:bodyPr/>
          <a:lstStyle/>
          <a:p>
            <a:pPr algn="just">
              <a:defRPr/>
            </a:pPr>
            <a:r>
              <a:rPr lang="en-IN" sz="2400" b="1" dirty="0"/>
              <a:t>Uninformed Search Strategies: </a:t>
            </a:r>
            <a:r>
              <a:rPr lang="en-IN" sz="2400" dirty="0"/>
              <a:t>Breadth first search (BFS), Depth first search (DFS), Bidirectional Search, Iterative Deepening </a:t>
            </a:r>
          </a:p>
          <a:p>
            <a:pPr algn="just">
              <a:defRPr/>
            </a:pPr>
            <a:endParaRPr lang="en-IN" sz="2400" dirty="0"/>
          </a:p>
          <a:p>
            <a:pPr algn="just">
              <a:defRPr/>
            </a:pPr>
            <a:r>
              <a:rPr lang="en-IN" sz="2400" b="1" dirty="0"/>
              <a:t>Informed Search Strategies: </a:t>
            </a:r>
            <a:r>
              <a:rPr lang="en-IN" sz="2400" dirty="0"/>
              <a:t>Heuristic functions, Generate and Test, Hill Climbing, Simulated Annealing, Best first search, A* algorithm, Constraint satisfaction</a:t>
            </a:r>
            <a:endParaRPr lang="en-IN" sz="2400" dirty="0">
              <a:latin typeface="+mj-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B1D2AA1-8802-71D3-8F4E-6E9955ECF4DB}"/>
              </a:ext>
            </a:extLst>
          </p:cNvPr>
          <p:cNvSpPr>
            <a:spLocks noGrp="1" noChangeArrowheads="1"/>
          </p:cNvSpPr>
          <p:nvPr>
            <p:ph type="title"/>
          </p:nvPr>
        </p:nvSpPr>
        <p:spPr>
          <a:xfrm>
            <a:off x="1981200" y="835025"/>
            <a:ext cx="7886700" cy="877888"/>
          </a:xfrm>
        </p:spPr>
        <p:txBody>
          <a:bodyPr/>
          <a:lstStyle/>
          <a:p>
            <a:pPr algn="ctr">
              <a:buClr>
                <a:srgbClr val="C00000"/>
              </a:buClr>
              <a:buSzPts val="3600"/>
            </a:pPr>
            <a:r>
              <a:rPr lang="en-US" altLang="en-US" sz="2800" b="1">
                <a:solidFill>
                  <a:srgbClr val="C00000"/>
                </a:solidFill>
              </a:rPr>
              <a:t>UNIT-III</a:t>
            </a:r>
            <a:endParaRPr lang="en-US" altLang="en-US" sz="1400" b="1"/>
          </a:p>
        </p:txBody>
      </p:sp>
      <p:sp>
        <p:nvSpPr>
          <p:cNvPr id="28675" name="Content Placeholder 2">
            <a:extLst>
              <a:ext uri="{FF2B5EF4-FFF2-40B4-BE49-F238E27FC236}">
                <a16:creationId xmlns:a16="http://schemas.microsoft.com/office/drawing/2014/main" id="{37A34CA6-6136-4488-0849-5EF2B114DFD7}"/>
              </a:ext>
            </a:extLst>
          </p:cNvPr>
          <p:cNvSpPr>
            <a:spLocks noGrp="1" noChangeArrowheads="1"/>
          </p:cNvSpPr>
          <p:nvPr>
            <p:ph idx="1"/>
          </p:nvPr>
        </p:nvSpPr>
        <p:spPr>
          <a:xfrm>
            <a:off x="834887" y="1981200"/>
            <a:ext cx="11012556" cy="4419600"/>
          </a:xfrm>
        </p:spPr>
        <p:txBody>
          <a:bodyPr/>
          <a:lstStyle/>
          <a:p>
            <a:pPr marL="342900" indent="-342900" algn="just">
              <a:spcBef>
                <a:spcPts val="0"/>
              </a:spcBef>
              <a:spcAft>
                <a:spcPts val="0"/>
              </a:spcAft>
              <a:buClr>
                <a:srgbClr val="C00000"/>
              </a:buClr>
              <a:buSzPts val="3600"/>
              <a:defRPr/>
            </a:pPr>
            <a:r>
              <a:rPr lang="en-US" sz="2400" b="1" dirty="0"/>
              <a:t>Knowledge Representation: </a:t>
            </a:r>
            <a:r>
              <a:rPr lang="en-US" sz="2400" dirty="0"/>
              <a:t>Approaches in knowledge representation, Issues in knowledge representation, Propositional logic, Predicate logic, Forward versus backward reasoning</a:t>
            </a:r>
          </a:p>
          <a:p>
            <a:pPr marL="342900" indent="-342900" algn="just">
              <a:spcBef>
                <a:spcPts val="0"/>
              </a:spcBef>
              <a:spcAft>
                <a:spcPts val="0"/>
              </a:spcAft>
              <a:buClr>
                <a:srgbClr val="C00000"/>
              </a:buClr>
              <a:buSzPts val="3600"/>
              <a:defRPr/>
            </a:pPr>
            <a:endParaRPr lang="en-US" sz="2400" dirty="0"/>
          </a:p>
          <a:p>
            <a:pPr marL="342900" indent="-342900" algn="just">
              <a:spcBef>
                <a:spcPts val="0"/>
              </a:spcBef>
              <a:spcAft>
                <a:spcPts val="0"/>
              </a:spcAft>
              <a:buClr>
                <a:srgbClr val="C00000"/>
              </a:buClr>
              <a:buSzPts val="3600"/>
              <a:defRPr/>
            </a:pPr>
            <a:r>
              <a:rPr lang="en-US" sz="2400" b="1" dirty="0"/>
              <a:t>Statistical reasoning methods: </a:t>
            </a:r>
            <a:r>
              <a:rPr lang="en-US" sz="2400" dirty="0"/>
              <a:t>Probability &amp; Bayes' theorem, Bayesian networks, Dempster Shafer-Theory, Certainty factors &amp; rule-based systems</a:t>
            </a:r>
            <a:endParaRPr lang="en-IN" sz="3200" dirty="0">
              <a:latin typeface="+mj-lt"/>
            </a:endParaRPr>
          </a:p>
        </p:txBody>
      </p:sp>
      <p:graphicFrame>
        <p:nvGraphicFramePr>
          <p:cNvPr id="9" name="Table 8">
            <a:extLst>
              <a:ext uri="{FF2B5EF4-FFF2-40B4-BE49-F238E27FC236}">
                <a16:creationId xmlns:a16="http://schemas.microsoft.com/office/drawing/2014/main" id="{1F3AE71D-C584-074F-7622-6DD26A89434E}"/>
              </a:ext>
            </a:extLst>
          </p:cNvPr>
          <p:cNvGraphicFramePr>
            <a:graphicFrameLocks noGrp="1"/>
          </p:cNvGraphicFramePr>
          <p:nvPr/>
        </p:nvGraphicFramePr>
        <p:xfrm>
          <a:off x="9372600" y="781050"/>
          <a:ext cx="1143000" cy="63977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639763">
                <a:tc>
                  <a:txBody>
                    <a:bodyPr/>
                    <a:lstStyle/>
                    <a:p>
                      <a:r>
                        <a:rPr lang="en-US" sz="1800" dirty="0"/>
                        <a:t>Before   MTE</a:t>
                      </a:r>
                    </a:p>
                  </a:txBody>
                  <a:tcPr marT="45565" marB="45565"/>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86CF536-834A-08A5-7BA1-71563B1415DB}"/>
              </a:ext>
            </a:extLst>
          </p:cNvPr>
          <p:cNvSpPr>
            <a:spLocks noGrp="1" noChangeArrowheads="1"/>
          </p:cNvSpPr>
          <p:nvPr>
            <p:ph type="title"/>
          </p:nvPr>
        </p:nvSpPr>
        <p:spPr>
          <a:xfrm>
            <a:off x="1981200" y="835025"/>
            <a:ext cx="7886700" cy="877888"/>
          </a:xfrm>
        </p:spPr>
        <p:txBody>
          <a:bodyPr/>
          <a:lstStyle/>
          <a:p>
            <a:pPr algn="ctr">
              <a:buClr>
                <a:srgbClr val="C00000"/>
              </a:buClr>
              <a:buSzPts val="3600"/>
            </a:pPr>
            <a:r>
              <a:rPr lang="en-US" altLang="en-US" sz="2800" b="1">
                <a:solidFill>
                  <a:srgbClr val="C00000"/>
                </a:solidFill>
              </a:rPr>
              <a:t>UNIT-IV</a:t>
            </a:r>
            <a:endParaRPr lang="en-US" altLang="en-US" sz="1400" b="1"/>
          </a:p>
        </p:txBody>
      </p:sp>
      <p:sp>
        <p:nvSpPr>
          <p:cNvPr id="28675" name="Content Placeholder 2">
            <a:extLst>
              <a:ext uri="{FF2B5EF4-FFF2-40B4-BE49-F238E27FC236}">
                <a16:creationId xmlns:a16="http://schemas.microsoft.com/office/drawing/2014/main" id="{B29C91A7-D69F-7AF5-3690-9C6D3D2430C2}"/>
              </a:ext>
            </a:extLst>
          </p:cNvPr>
          <p:cNvSpPr>
            <a:spLocks noGrp="1" noChangeArrowheads="1"/>
          </p:cNvSpPr>
          <p:nvPr>
            <p:ph idx="1"/>
          </p:nvPr>
        </p:nvSpPr>
        <p:spPr>
          <a:xfrm>
            <a:off x="914400" y="1981200"/>
            <a:ext cx="10853530" cy="4419600"/>
          </a:xfrm>
        </p:spPr>
        <p:txBody>
          <a:bodyPr/>
          <a:lstStyle/>
          <a:p>
            <a:pPr marL="342900" indent="-342900" algn="just">
              <a:spcBef>
                <a:spcPts val="0"/>
              </a:spcBef>
              <a:spcAft>
                <a:spcPts val="0"/>
              </a:spcAft>
              <a:buClr>
                <a:srgbClr val="C00000"/>
              </a:buClr>
              <a:buSzPts val="3600"/>
              <a:defRPr/>
            </a:pPr>
            <a:r>
              <a:rPr lang="en-IN" sz="2400" b="1" dirty="0"/>
              <a:t>Game playing: </a:t>
            </a:r>
            <a:r>
              <a:rPr lang="en-IN" sz="2400" dirty="0"/>
              <a:t>Evaluation function, Minmax Problem, The min-max search procedure, Alpha-beta cutoffs, Alpha-beta pruning</a:t>
            </a:r>
          </a:p>
          <a:p>
            <a:pPr marL="342900" indent="-342900" algn="just">
              <a:spcBef>
                <a:spcPts val="0"/>
              </a:spcBef>
              <a:spcAft>
                <a:spcPts val="0"/>
              </a:spcAft>
              <a:buClr>
                <a:srgbClr val="C00000"/>
              </a:buClr>
              <a:buSzPts val="3600"/>
              <a:defRPr/>
            </a:pPr>
            <a:endParaRPr lang="en-IN" sz="2400" dirty="0"/>
          </a:p>
          <a:p>
            <a:pPr marL="342900" indent="-342900" algn="just">
              <a:spcBef>
                <a:spcPts val="0"/>
              </a:spcBef>
              <a:spcAft>
                <a:spcPts val="0"/>
              </a:spcAft>
              <a:buClr>
                <a:srgbClr val="C00000"/>
              </a:buClr>
              <a:buSzPts val="3600"/>
              <a:defRPr/>
            </a:pPr>
            <a:r>
              <a:rPr lang="en-IN" sz="2400" dirty="0"/>
              <a:t> </a:t>
            </a:r>
            <a:r>
              <a:rPr lang="en-IN" sz="2400" b="1" dirty="0"/>
              <a:t>Natural Language Processing: </a:t>
            </a:r>
            <a:r>
              <a:rPr lang="en-IN" sz="2400" dirty="0"/>
              <a:t>introduction to NLP, NLP phases, construction of parse tree, Spell checking, bag of words model, Soundex algorithm, Applications of NLP, Chatbots, Alexa, </a:t>
            </a:r>
            <a:r>
              <a:rPr lang="en-IN" sz="2400" dirty="0" err="1"/>
              <a:t>siri</a:t>
            </a:r>
            <a:r>
              <a:rPr lang="en-IN" sz="2400" dirty="0"/>
              <a:t>, Cortana</a:t>
            </a:r>
            <a:endParaRPr lang="en-IN" sz="3200" dirty="0">
              <a:latin typeface="+mj-lt"/>
            </a:endParaRPr>
          </a:p>
        </p:txBody>
      </p:sp>
      <p:graphicFrame>
        <p:nvGraphicFramePr>
          <p:cNvPr id="9" name="Table 8">
            <a:extLst>
              <a:ext uri="{FF2B5EF4-FFF2-40B4-BE49-F238E27FC236}">
                <a16:creationId xmlns:a16="http://schemas.microsoft.com/office/drawing/2014/main" id="{FF47BB3F-D3F7-1031-F100-E028C06ABAB0}"/>
              </a:ext>
            </a:extLst>
          </p:cNvPr>
          <p:cNvGraphicFramePr>
            <a:graphicFrameLocks noGrp="1"/>
          </p:cNvGraphicFramePr>
          <p:nvPr/>
        </p:nvGraphicFramePr>
        <p:xfrm>
          <a:off x="9372600" y="781050"/>
          <a:ext cx="1143000" cy="63977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639763">
                <a:tc>
                  <a:txBody>
                    <a:bodyPr/>
                    <a:lstStyle/>
                    <a:p>
                      <a:r>
                        <a:rPr lang="en-US" sz="1800" dirty="0"/>
                        <a:t>After   MTE</a:t>
                      </a:r>
                    </a:p>
                  </a:txBody>
                  <a:tcPr marT="45565" marB="45565"/>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187191C-DEBA-D23A-A55C-2D6052371FF8}"/>
              </a:ext>
            </a:extLst>
          </p:cNvPr>
          <p:cNvSpPr>
            <a:spLocks noGrp="1" noChangeArrowheads="1"/>
          </p:cNvSpPr>
          <p:nvPr>
            <p:ph type="title"/>
          </p:nvPr>
        </p:nvSpPr>
        <p:spPr>
          <a:xfrm>
            <a:off x="914399" y="671513"/>
            <a:ext cx="10982739" cy="877887"/>
          </a:xfrm>
        </p:spPr>
        <p:txBody>
          <a:bodyPr/>
          <a:lstStyle/>
          <a:p>
            <a:pPr algn="ctr" eaLnBrk="1" hangingPunct="1"/>
            <a:r>
              <a:rPr lang="en-US" altLang="en-US" sz="2800" b="1" dirty="0">
                <a:cs typeface="Times New Roman" panose="02020603050405020304" pitchFamily="18" charset="0"/>
              </a:rPr>
              <a:t>Course details</a:t>
            </a:r>
            <a:endParaRPr lang="en-IN" altLang="en-US" sz="2800" b="1" dirty="0">
              <a:cs typeface="Times New Roman" panose="02020603050405020304" pitchFamily="18" charset="0"/>
            </a:endParaRPr>
          </a:p>
        </p:txBody>
      </p:sp>
      <p:sp>
        <p:nvSpPr>
          <p:cNvPr id="13315" name="Google Shape;95;p2">
            <a:extLst>
              <a:ext uri="{FF2B5EF4-FFF2-40B4-BE49-F238E27FC236}">
                <a16:creationId xmlns:a16="http://schemas.microsoft.com/office/drawing/2014/main" id="{B62D62FC-6BC2-9F6E-0105-05589BEAD37E}"/>
              </a:ext>
            </a:extLst>
          </p:cNvPr>
          <p:cNvSpPr txBox="1">
            <a:spLocks noChangeArrowheads="1"/>
          </p:cNvSpPr>
          <p:nvPr/>
        </p:nvSpPr>
        <p:spPr bwMode="auto">
          <a:xfrm>
            <a:off x="914400" y="1549400"/>
            <a:ext cx="10836613" cy="506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marL="342900" indent="-342900" defTabSz="685800">
              <a:lnSpc>
                <a:spcPct val="90000"/>
              </a:lnSpc>
              <a:spcBef>
                <a:spcPts val="750"/>
              </a:spcBef>
              <a:buFont typeface="Arial" panose="020B0604020202020204" pitchFamily="34" charset="0"/>
              <a:buChar char="•"/>
              <a:defRPr sz="2100">
                <a:solidFill>
                  <a:schemeClr val="tx1"/>
                </a:solidFill>
                <a:latin typeface="Times New Roman" panose="02020603050405020304" pitchFamily="18" charset="0"/>
              </a:defRPr>
            </a:lvl1pPr>
            <a:lvl2pPr marL="800100" indent="-171450" defTabSz="685800">
              <a:lnSpc>
                <a:spcPct val="90000"/>
              </a:lnSpc>
              <a:spcBef>
                <a:spcPts val="375"/>
              </a:spcBef>
              <a:buFont typeface="Arial" panose="020B0604020202020204" pitchFamily="34" charset="0"/>
              <a:buChar char="•"/>
              <a:defRPr sz="2800">
                <a:solidFill>
                  <a:schemeClr val="tx1"/>
                </a:solidFill>
                <a:latin typeface="Times New Roman" panose="02020603050405020304" pitchFamily="18"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Times New Roman" panose="02020603050405020304" pitchFamily="18"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Times New Roman" panose="02020603050405020304" pitchFamily="18"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Times New Roman" panose="02020603050405020304" pitchFamily="18"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Times New Roman" panose="02020603050405020304" pitchFamily="18"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Times New Roman" panose="02020603050405020304" pitchFamily="18"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Times New Roman" panose="02020603050405020304" pitchFamily="18"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Times New Roman" panose="02020603050405020304" pitchFamily="18" charset="0"/>
              </a:defRPr>
            </a:lvl9pPr>
          </a:lstStyle>
          <a:p>
            <a:pPr algn="just">
              <a:spcBef>
                <a:spcPct val="0"/>
              </a:spcBef>
              <a:buClr>
                <a:srgbClr val="C00000"/>
              </a:buClr>
            </a:pPr>
            <a:r>
              <a:rPr lang="en-US" altLang="en-US" sz="2000" b="1" dirty="0">
                <a:solidFill>
                  <a:srgbClr val="C00000"/>
                </a:solidFill>
              </a:rPr>
              <a:t>LTP – 3 0 1</a:t>
            </a:r>
            <a:endParaRPr lang="en-US" altLang="en-US" sz="2000" dirty="0"/>
          </a:p>
          <a:p>
            <a:pPr algn="just">
              <a:spcBef>
                <a:spcPts val="738"/>
              </a:spcBef>
              <a:buClr>
                <a:srgbClr val="C00000"/>
              </a:buClr>
            </a:pPr>
            <a:r>
              <a:rPr lang="en-US" altLang="en-US" sz="2000" b="1" dirty="0">
                <a:solidFill>
                  <a:srgbClr val="C00000"/>
                </a:solidFill>
              </a:rPr>
              <a:t>Credits – 4.0</a:t>
            </a:r>
            <a:endParaRPr lang="en-US" altLang="en-US" sz="2000" dirty="0"/>
          </a:p>
          <a:p>
            <a:pPr algn="just">
              <a:spcBef>
                <a:spcPts val="738"/>
              </a:spcBef>
              <a:buClr>
                <a:srgbClr val="C00000"/>
              </a:buClr>
            </a:pPr>
            <a:r>
              <a:rPr lang="en-US" altLang="en-US" sz="2000" b="1" dirty="0">
                <a:solidFill>
                  <a:srgbClr val="002060"/>
                </a:solidFill>
              </a:rPr>
              <a:t>Text Books:	</a:t>
            </a:r>
          </a:p>
          <a:p>
            <a:pPr marL="628650" lvl="1" indent="0" algn="just">
              <a:spcBef>
                <a:spcPts val="738"/>
              </a:spcBef>
              <a:buClr>
                <a:srgbClr val="C00000"/>
              </a:buClr>
              <a:buNone/>
            </a:pPr>
            <a:r>
              <a:rPr lang="en-US" altLang="en-US" sz="2000" b="1" dirty="0">
                <a:solidFill>
                  <a:srgbClr val="002060"/>
                </a:solidFill>
              </a:rPr>
              <a:t>1. ARTIFICIAL INTELLIGENCE by RICH, KNIGHT, MCGRAW HILL EDUCATION</a:t>
            </a:r>
          </a:p>
          <a:p>
            <a:pPr algn="just">
              <a:spcBef>
                <a:spcPts val="738"/>
              </a:spcBef>
              <a:buClr>
                <a:srgbClr val="C00000"/>
              </a:buClr>
            </a:pPr>
            <a:r>
              <a:rPr lang="en-US" altLang="en-US" sz="2000" b="1" dirty="0">
                <a:solidFill>
                  <a:srgbClr val="002060"/>
                </a:solidFill>
              </a:rPr>
              <a:t>References:	</a:t>
            </a:r>
          </a:p>
          <a:p>
            <a:pPr marL="628650" lvl="1" indent="0" algn="just">
              <a:spcBef>
                <a:spcPts val="738"/>
              </a:spcBef>
              <a:buClr>
                <a:srgbClr val="C00000"/>
              </a:buClr>
              <a:buNone/>
            </a:pPr>
            <a:r>
              <a:rPr lang="en-US" altLang="en-US" sz="2000" b="1" dirty="0">
                <a:solidFill>
                  <a:srgbClr val="002060"/>
                </a:solidFill>
              </a:rPr>
              <a:t>1. ARTIFICIAL INTELLIGENCE AND INTELLIGENT SYSTEM by N. P. PADHY, OXFORD UNIVERSITY PRESS</a:t>
            </a:r>
          </a:p>
          <a:p>
            <a:pPr lvl="1" algn="just">
              <a:spcBef>
                <a:spcPts val="738"/>
              </a:spcBef>
              <a:buClr>
                <a:srgbClr val="000000"/>
              </a:buClr>
              <a:buNone/>
            </a:pPr>
            <a:r>
              <a:rPr lang="en-US" altLang="en-US" sz="2000" b="1" dirty="0">
                <a:solidFill>
                  <a:srgbClr val="002060"/>
                </a:solidFill>
              </a:rPr>
              <a:t>2. INTRODUCTION TO GENERATIVE AI by NUMA DHAMANI AND MAGGIE ENGLER, Manning Publications.</a:t>
            </a:r>
          </a:p>
          <a:p>
            <a:pPr lvl="1" algn="just">
              <a:spcBef>
                <a:spcPts val="738"/>
              </a:spcBef>
              <a:buClr>
                <a:srgbClr val="000000"/>
              </a:buClr>
              <a:buNone/>
            </a:pPr>
            <a:endParaRPr lang="en-IN" sz="1400" b="1" i="0" dirty="0">
              <a:solidFill>
                <a:srgbClr val="000000"/>
              </a:solidFill>
              <a:effectLst/>
              <a:latin typeface="Verdana" panose="020B0604030504040204" pitchFamily="34" charset="0"/>
            </a:endParaRPr>
          </a:p>
          <a:p>
            <a:pPr lvl="1" algn="just">
              <a:spcBef>
                <a:spcPts val="738"/>
              </a:spcBef>
              <a:buClr>
                <a:srgbClr val="000000"/>
              </a:buClr>
              <a:buNone/>
            </a:pPr>
            <a:endParaRPr lang="en-US" altLang="en-US" sz="2000" b="1" dirty="0">
              <a:solidFill>
                <a:srgbClr val="002060"/>
              </a:solidFill>
            </a:endParaRPr>
          </a:p>
          <a:p>
            <a:pPr lvl="1" algn="just">
              <a:spcBef>
                <a:spcPts val="738"/>
              </a:spcBef>
              <a:buClr>
                <a:srgbClr val="000000"/>
              </a:buClr>
              <a:buFont typeface="Arial" panose="020B0604020202020204" pitchFamily="34" charset="0"/>
              <a:buNone/>
            </a:pPr>
            <a:endParaRPr lang="en-US" altLang="en-US" sz="4000" dirty="0">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0AFAF666-BAC5-910A-F784-DE231132495F}"/>
              </a:ext>
            </a:extLst>
          </p:cNvPr>
          <p:cNvSpPr>
            <a:spLocks noGrp="1" noChangeArrowheads="1"/>
          </p:cNvSpPr>
          <p:nvPr>
            <p:ph type="title"/>
          </p:nvPr>
        </p:nvSpPr>
        <p:spPr>
          <a:xfrm>
            <a:off x="1981200" y="835025"/>
            <a:ext cx="7886700" cy="877888"/>
          </a:xfrm>
        </p:spPr>
        <p:txBody>
          <a:bodyPr/>
          <a:lstStyle/>
          <a:p>
            <a:pPr algn="ctr">
              <a:buClr>
                <a:srgbClr val="C00000"/>
              </a:buClr>
              <a:buSzPts val="3600"/>
            </a:pPr>
            <a:r>
              <a:rPr lang="en-US" altLang="en-US" sz="2800" b="1">
                <a:solidFill>
                  <a:srgbClr val="C00000"/>
                </a:solidFill>
              </a:rPr>
              <a:t>UNIT-V</a:t>
            </a:r>
            <a:endParaRPr lang="en-US" altLang="en-US" sz="1400" b="1"/>
          </a:p>
        </p:txBody>
      </p:sp>
      <p:sp>
        <p:nvSpPr>
          <p:cNvPr id="28675" name="Content Placeholder 2">
            <a:extLst>
              <a:ext uri="{FF2B5EF4-FFF2-40B4-BE49-F238E27FC236}">
                <a16:creationId xmlns:a16="http://schemas.microsoft.com/office/drawing/2014/main" id="{68DA4869-2F78-BE45-E50E-B283A9391EB2}"/>
              </a:ext>
            </a:extLst>
          </p:cNvPr>
          <p:cNvSpPr>
            <a:spLocks noGrp="1" noChangeArrowheads="1"/>
          </p:cNvSpPr>
          <p:nvPr>
            <p:ph idx="1"/>
          </p:nvPr>
        </p:nvSpPr>
        <p:spPr>
          <a:xfrm>
            <a:off x="815009" y="1981200"/>
            <a:ext cx="11072191" cy="4419600"/>
          </a:xfrm>
        </p:spPr>
        <p:txBody>
          <a:bodyPr/>
          <a:lstStyle/>
          <a:p>
            <a:pPr marL="342900" indent="-342900" algn="just">
              <a:spcBef>
                <a:spcPts val="0"/>
              </a:spcBef>
              <a:spcAft>
                <a:spcPts val="0"/>
              </a:spcAft>
              <a:buClr>
                <a:srgbClr val="C00000"/>
              </a:buClr>
              <a:buSzPts val="3600"/>
              <a:defRPr/>
            </a:pPr>
            <a:r>
              <a:rPr lang="en-US" sz="2400" b="1" dirty="0"/>
              <a:t>Introduction to Generative AI: </a:t>
            </a:r>
            <a:r>
              <a:rPr lang="en-US" sz="2400" dirty="0"/>
              <a:t>Fundamentals of Generative AI, Generative AI model types, How Gen AI works, Difference between GPTs and search engines </a:t>
            </a:r>
          </a:p>
          <a:p>
            <a:pPr marL="342900" indent="-342900" algn="just">
              <a:spcBef>
                <a:spcPts val="0"/>
              </a:spcBef>
              <a:spcAft>
                <a:spcPts val="0"/>
              </a:spcAft>
              <a:buClr>
                <a:srgbClr val="C00000"/>
              </a:buClr>
              <a:buSzPts val="3600"/>
              <a:defRPr/>
            </a:pPr>
            <a:endParaRPr lang="en-US" sz="2400" dirty="0"/>
          </a:p>
          <a:p>
            <a:pPr marL="342900" indent="-342900" algn="just">
              <a:spcBef>
                <a:spcPts val="0"/>
              </a:spcBef>
              <a:spcAft>
                <a:spcPts val="0"/>
              </a:spcAft>
              <a:buClr>
                <a:srgbClr val="C00000"/>
              </a:buClr>
              <a:buSzPts val="3600"/>
              <a:defRPr/>
            </a:pPr>
            <a:r>
              <a:rPr lang="en-US" sz="2400" b="1" dirty="0"/>
              <a:t>Prompt Engineering: </a:t>
            </a:r>
            <a:r>
              <a:rPr lang="en-US" sz="2400" dirty="0"/>
              <a:t>fundamentals of prompt, importance of prompt engineering, Overview of language models, Key elements of a good prompt, prompt patterns, prompt tuning</a:t>
            </a:r>
            <a:endParaRPr lang="en-IN" sz="4000" dirty="0">
              <a:latin typeface="+mj-lt"/>
            </a:endParaRPr>
          </a:p>
          <a:p>
            <a:pPr marL="342900" indent="-342900" algn="just">
              <a:spcBef>
                <a:spcPts val="0"/>
              </a:spcBef>
              <a:spcAft>
                <a:spcPts val="0"/>
              </a:spcAft>
              <a:buClr>
                <a:srgbClr val="C00000"/>
              </a:buClr>
              <a:buSzPts val="3600"/>
              <a:defRPr/>
            </a:pPr>
            <a:endParaRPr lang="en-IN" sz="2800" dirty="0">
              <a:latin typeface="+mj-lt"/>
            </a:endParaRPr>
          </a:p>
        </p:txBody>
      </p:sp>
      <p:graphicFrame>
        <p:nvGraphicFramePr>
          <p:cNvPr id="9" name="Table 8">
            <a:extLst>
              <a:ext uri="{FF2B5EF4-FFF2-40B4-BE49-F238E27FC236}">
                <a16:creationId xmlns:a16="http://schemas.microsoft.com/office/drawing/2014/main" id="{C7DAEBE7-FB32-A37E-EE00-55D78FC5903A}"/>
              </a:ext>
            </a:extLst>
          </p:cNvPr>
          <p:cNvGraphicFramePr>
            <a:graphicFrameLocks noGrp="1"/>
          </p:cNvGraphicFramePr>
          <p:nvPr/>
        </p:nvGraphicFramePr>
        <p:xfrm>
          <a:off x="9372600" y="781050"/>
          <a:ext cx="1143000" cy="63977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639763">
                <a:tc>
                  <a:txBody>
                    <a:bodyPr/>
                    <a:lstStyle/>
                    <a:p>
                      <a:r>
                        <a:rPr lang="en-US" sz="1800" dirty="0"/>
                        <a:t>After   MTE</a:t>
                      </a:r>
                    </a:p>
                  </a:txBody>
                  <a:tcPr marT="45565" marB="45565"/>
                </a:tc>
                <a:extLst>
                  <a:ext uri="{0D108BD9-81ED-4DB2-BD59-A6C34878D82A}">
                    <a16:rowId xmlns:a16="http://schemas.microsoft.com/office/drawing/2014/main" val="1000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EBCF87C-585C-F312-A9E7-AD0C29A99021}"/>
              </a:ext>
            </a:extLst>
          </p:cNvPr>
          <p:cNvSpPr>
            <a:spLocks noGrp="1" noChangeArrowheads="1"/>
          </p:cNvSpPr>
          <p:nvPr>
            <p:ph type="title"/>
          </p:nvPr>
        </p:nvSpPr>
        <p:spPr>
          <a:xfrm>
            <a:off x="1981200" y="835025"/>
            <a:ext cx="7886700" cy="877888"/>
          </a:xfrm>
        </p:spPr>
        <p:txBody>
          <a:bodyPr/>
          <a:lstStyle/>
          <a:p>
            <a:pPr algn="ctr">
              <a:buClr>
                <a:srgbClr val="C00000"/>
              </a:buClr>
              <a:buSzPts val="3600"/>
            </a:pPr>
            <a:r>
              <a:rPr lang="en-US" altLang="en-US" sz="2800" b="1">
                <a:solidFill>
                  <a:srgbClr val="C00000"/>
                </a:solidFill>
              </a:rPr>
              <a:t>UNIT-VI</a:t>
            </a:r>
            <a:endParaRPr lang="en-US" altLang="en-US" sz="1400" b="1"/>
          </a:p>
        </p:txBody>
      </p:sp>
      <p:sp>
        <p:nvSpPr>
          <p:cNvPr id="28675" name="Content Placeholder 2">
            <a:extLst>
              <a:ext uri="{FF2B5EF4-FFF2-40B4-BE49-F238E27FC236}">
                <a16:creationId xmlns:a16="http://schemas.microsoft.com/office/drawing/2014/main" id="{C381529A-2BA7-FE6C-275D-FA2B0C1354ED}"/>
              </a:ext>
            </a:extLst>
          </p:cNvPr>
          <p:cNvSpPr>
            <a:spLocks noGrp="1" noChangeArrowheads="1"/>
          </p:cNvSpPr>
          <p:nvPr>
            <p:ph idx="1"/>
          </p:nvPr>
        </p:nvSpPr>
        <p:spPr>
          <a:xfrm>
            <a:off x="854765" y="1981200"/>
            <a:ext cx="10992678" cy="4419600"/>
          </a:xfrm>
        </p:spPr>
        <p:txBody>
          <a:bodyPr/>
          <a:lstStyle/>
          <a:p>
            <a:pPr marL="342900" algn="just">
              <a:spcBef>
                <a:spcPts val="0"/>
              </a:spcBef>
              <a:buClr>
                <a:srgbClr val="C00000"/>
              </a:buClr>
              <a:buSzPts val="3600"/>
              <a:defRPr/>
            </a:pPr>
            <a:r>
              <a:rPr lang="en-IN" sz="2400" b="1" dirty="0">
                <a:latin typeface="+mj-lt"/>
              </a:rPr>
              <a:t>ChatGPT Advance Data Analysis: </a:t>
            </a:r>
            <a:r>
              <a:rPr lang="en-IN" sz="2400" dirty="0">
                <a:latin typeface="+mj-lt"/>
              </a:rPr>
              <a:t>ChatGPT Advanced Data Analysis vs. ChatGPT, Building Data Visualization and Creating a Presentation, working with structured data, working with media, Zip files for automation, working with small documents, appropriate use of ChatGPT Advanced Data Analysis, Human and AI Process planning, Error identification techniques, error handling</a:t>
            </a:r>
          </a:p>
          <a:p>
            <a:pPr marL="342900" algn="just">
              <a:spcBef>
                <a:spcPts val="0"/>
              </a:spcBef>
              <a:buClr>
                <a:srgbClr val="C00000"/>
              </a:buClr>
              <a:buSzPts val="3600"/>
              <a:defRPr/>
            </a:pPr>
            <a:r>
              <a:rPr lang="en-US" sz="2400" b="1" i="0" u="none" strike="noStrike" baseline="0" dirty="0">
                <a:latin typeface="+mj-lt"/>
              </a:rPr>
              <a:t>Advanced topics in Artificial Intelligence </a:t>
            </a:r>
            <a:r>
              <a:rPr lang="en-US" sz="2400" b="0" i="0" u="none" strike="noStrike" baseline="0" dirty="0">
                <a:latin typeface="+mj-lt"/>
              </a:rPr>
              <a:t>: Machine Learning and its types, Overview of Neural Networks, Overview of Genetic Algorithms, Overview of Fuzzy Logics</a:t>
            </a:r>
            <a:endParaRPr lang="en-IN" sz="2400" dirty="0">
              <a:latin typeface="+mj-lt"/>
            </a:endParaRPr>
          </a:p>
        </p:txBody>
      </p:sp>
      <p:graphicFrame>
        <p:nvGraphicFramePr>
          <p:cNvPr id="9" name="Table 8">
            <a:extLst>
              <a:ext uri="{FF2B5EF4-FFF2-40B4-BE49-F238E27FC236}">
                <a16:creationId xmlns:a16="http://schemas.microsoft.com/office/drawing/2014/main" id="{1F3AFD0D-15D9-F300-FF05-DBED0DE593AA}"/>
              </a:ext>
            </a:extLst>
          </p:cNvPr>
          <p:cNvGraphicFramePr>
            <a:graphicFrameLocks noGrp="1"/>
          </p:cNvGraphicFramePr>
          <p:nvPr/>
        </p:nvGraphicFramePr>
        <p:xfrm>
          <a:off x="9372600" y="781050"/>
          <a:ext cx="1143000" cy="63977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639763">
                <a:tc>
                  <a:txBody>
                    <a:bodyPr/>
                    <a:lstStyle/>
                    <a:p>
                      <a:r>
                        <a:rPr lang="en-US" sz="1800" dirty="0"/>
                        <a:t>After   MTE</a:t>
                      </a:r>
                    </a:p>
                  </a:txBody>
                  <a:tcPr marT="45565" marB="45565"/>
                </a:tc>
                <a:extLst>
                  <a:ext uri="{0D108BD9-81ED-4DB2-BD59-A6C34878D82A}">
                    <a16:rowId xmlns:a16="http://schemas.microsoft.com/office/drawing/2014/main" val="1000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0506-FCA1-488A-9F03-365D2EE3D650}"/>
              </a:ext>
            </a:extLst>
          </p:cNvPr>
          <p:cNvSpPr>
            <a:spLocks noGrp="1"/>
          </p:cNvSpPr>
          <p:nvPr>
            <p:ph type="title"/>
          </p:nvPr>
        </p:nvSpPr>
        <p:spPr>
          <a:xfrm>
            <a:off x="838200" y="812800"/>
            <a:ext cx="10515600" cy="591794"/>
          </a:xfrm>
        </p:spPr>
        <p:txBody>
          <a:bodyPr/>
          <a:lstStyle/>
          <a:p>
            <a:pPr algn="ctr"/>
            <a:r>
              <a:rPr lang="en-IN" sz="3200" b="1" i="0" u="none" strike="noStrike" baseline="0" dirty="0"/>
              <a:t>List of </a:t>
            </a:r>
            <a:r>
              <a:rPr lang="en-IN" sz="3200" b="1" i="0" u="none" strike="noStrike" baseline="0" dirty="0" err="1"/>
              <a:t>Practicals</a:t>
            </a:r>
            <a:r>
              <a:rPr lang="en-IN" sz="3200" b="1" i="0" u="none" strike="noStrike" baseline="0" dirty="0"/>
              <a:t>:</a:t>
            </a:r>
            <a:endParaRPr lang="en-IN" sz="3200" dirty="0"/>
          </a:p>
        </p:txBody>
      </p:sp>
      <p:sp>
        <p:nvSpPr>
          <p:cNvPr id="3" name="Content Placeholder 2">
            <a:extLst>
              <a:ext uri="{FF2B5EF4-FFF2-40B4-BE49-F238E27FC236}">
                <a16:creationId xmlns:a16="http://schemas.microsoft.com/office/drawing/2014/main" id="{960AF0CB-21DF-4962-B2F0-F955BECBF1DB}"/>
              </a:ext>
            </a:extLst>
          </p:cNvPr>
          <p:cNvSpPr>
            <a:spLocks noGrp="1"/>
          </p:cNvSpPr>
          <p:nvPr>
            <p:ph idx="1"/>
          </p:nvPr>
        </p:nvSpPr>
        <p:spPr>
          <a:xfrm>
            <a:off x="838200" y="1542821"/>
            <a:ext cx="10515600" cy="4351338"/>
          </a:xfrm>
        </p:spPr>
        <p:txBody>
          <a:bodyPr/>
          <a:lstStyle/>
          <a:p>
            <a:pPr algn="just"/>
            <a:r>
              <a:rPr lang="en-US" sz="2000" b="0" i="0" u="none" strike="noStrike" baseline="0" dirty="0">
                <a:latin typeface="+mj-lt"/>
              </a:rPr>
              <a:t>Implement state space search and production system to solve water jug problem.</a:t>
            </a:r>
          </a:p>
          <a:p>
            <a:pPr algn="just"/>
            <a:r>
              <a:rPr lang="en-US" sz="2000" b="0" i="0" u="none" strike="noStrike" baseline="0" dirty="0">
                <a:latin typeface="+mj-lt"/>
              </a:rPr>
              <a:t>Implement Breadth First Search (BFS) and Depth First Search (DFS).</a:t>
            </a:r>
          </a:p>
          <a:p>
            <a:pPr algn="just"/>
            <a:r>
              <a:rPr lang="en-US" sz="2000" b="0" i="0" u="none" strike="noStrike" baseline="0" dirty="0">
                <a:latin typeface="+mj-lt"/>
              </a:rPr>
              <a:t>Implement Best first search on a given problem.</a:t>
            </a:r>
          </a:p>
          <a:p>
            <a:pPr algn="just"/>
            <a:r>
              <a:rPr lang="en-US" sz="2000" b="0" i="0" u="none" strike="noStrike" baseline="0" dirty="0">
                <a:latin typeface="+mj-lt"/>
              </a:rPr>
              <a:t>Using AI tools for content creation and editing of text and presentation.</a:t>
            </a:r>
          </a:p>
          <a:p>
            <a:pPr algn="just"/>
            <a:r>
              <a:rPr lang="en-US" sz="2000" b="0" i="0" u="none" strike="noStrike" baseline="0" dirty="0">
                <a:latin typeface="+mj-lt"/>
              </a:rPr>
              <a:t>Using AI tools for image, audio and video editing.</a:t>
            </a:r>
          </a:p>
          <a:p>
            <a:pPr algn="just"/>
            <a:r>
              <a:rPr lang="en-US" sz="2000" b="0" i="0" u="none" strike="noStrike" baseline="0" dirty="0">
                <a:latin typeface="+mj-lt"/>
              </a:rPr>
              <a:t>Implement Bayes theorem and Bayesian network and perform inference.</a:t>
            </a:r>
          </a:p>
          <a:p>
            <a:pPr algn="just"/>
            <a:r>
              <a:rPr lang="en-US" sz="2000" b="0" i="0" u="none" strike="noStrike" baseline="0" dirty="0">
                <a:latin typeface="+mj-lt"/>
              </a:rPr>
              <a:t>Implement the Minimax algorithm with Alpha-Beta pruning for a simple game.</a:t>
            </a:r>
          </a:p>
          <a:p>
            <a:pPr algn="just"/>
            <a:r>
              <a:rPr lang="en-US" sz="2000" b="0" i="0" u="none" strike="noStrike" baseline="0" dirty="0">
                <a:latin typeface="+mj-lt"/>
              </a:rPr>
              <a:t>Create a web application where users can drag and drop documents to get AI-generated summaries.</a:t>
            </a:r>
          </a:p>
          <a:p>
            <a:pPr algn="just"/>
            <a:r>
              <a:rPr lang="en-US" sz="2000" b="0" i="0" u="none" strike="noStrike" baseline="0" dirty="0">
                <a:latin typeface="+mj-lt"/>
              </a:rPr>
              <a:t>Implement a chatbot to automate customer support for common queries.</a:t>
            </a:r>
          </a:p>
          <a:p>
            <a:pPr algn="just"/>
            <a:r>
              <a:rPr lang="en-US" sz="2000" b="0" i="0" u="none" strike="noStrike" baseline="0" dirty="0">
                <a:latin typeface="+mj-lt"/>
              </a:rPr>
              <a:t>Use </a:t>
            </a:r>
            <a:r>
              <a:rPr lang="en-US" sz="2000" b="0" i="0" u="none" strike="noStrike" baseline="0" dirty="0" err="1">
                <a:latin typeface="+mj-lt"/>
              </a:rPr>
              <a:t>ChatGPT</a:t>
            </a:r>
            <a:r>
              <a:rPr lang="en-US" sz="2000" b="0" i="0" u="none" strike="noStrike" baseline="0" dirty="0">
                <a:latin typeface="+mj-lt"/>
              </a:rPr>
              <a:t> Advanced Data Analysis to build data visualizations and create presentations based on </a:t>
            </a:r>
            <a:r>
              <a:rPr lang="en-IN" sz="2000" b="0" i="0" u="none" strike="noStrike" baseline="0" dirty="0">
                <a:latin typeface="+mj-lt"/>
              </a:rPr>
              <a:t>structured data.</a:t>
            </a:r>
            <a:endParaRPr lang="en-IN" sz="2000" dirty="0">
              <a:latin typeface="+mj-lt"/>
            </a:endParaRPr>
          </a:p>
        </p:txBody>
      </p:sp>
    </p:spTree>
    <p:extLst>
      <p:ext uri="{BB962C8B-B14F-4D97-AF65-F5344CB8AC3E}">
        <p14:creationId xmlns:p14="http://schemas.microsoft.com/office/powerpoint/2010/main" val="1200696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0717F9B-4DE4-562E-069D-CA8972E373F4}"/>
              </a:ext>
            </a:extLst>
          </p:cNvPr>
          <p:cNvSpPr>
            <a:spLocks noGrp="1" noChangeArrowheads="1"/>
          </p:cNvSpPr>
          <p:nvPr>
            <p:ph type="title"/>
          </p:nvPr>
        </p:nvSpPr>
        <p:spPr>
          <a:xfrm>
            <a:off x="904461" y="549275"/>
            <a:ext cx="10992678" cy="876300"/>
          </a:xfrm>
        </p:spPr>
        <p:txBody>
          <a:bodyPr/>
          <a:lstStyle/>
          <a:p>
            <a:pPr algn="ctr" eaLnBrk="1" hangingPunct="1"/>
            <a:r>
              <a:rPr lang="en-US" altLang="en-US" sz="2800" b="1" dirty="0">
                <a:solidFill>
                  <a:srgbClr val="C00000"/>
                </a:solidFill>
                <a:cs typeface="Times New Roman" panose="02020603050405020304" pitchFamily="18" charset="0"/>
              </a:rPr>
              <a:t>Course Assessment Model</a:t>
            </a:r>
            <a:endParaRPr lang="en-IN" altLang="en-US" sz="2800" b="1" dirty="0">
              <a:solidFill>
                <a:srgbClr val="C00000"/>
              </a:solidFill>
              <a:cs typeface="Times New Roman" panose="02020603050405020304" pitchFamily="18" charset="0"/>
            </a:endParaRPr>
          </a:p>
        </p:txBody>
      </p:sp>
      <p:sp>
        <p:nvSpPr>
          <p:cNvPr id="22531" name="Content Placeholder 2">
            <a:extLst>
              <a:ext uri="{FF2B5EF4-FFF2-40B4-BE49-F238E27FC236}">
                <a16:creationId xmlns:a16="http://schemas.microsoft.com/office/drawing/2014/main" id="{E9A8E4C0-00EF-93D1-26E4-66AF9B7E88EE}"/>
              </a:ext>
            </a:extLst>
          </p:cNvPr>
          <p:cNvSpPr>
            <a:spLocks noGrp="1" noChangeArrowheads="1"/>
          </p:cNvSpPr>
          <p:nvPr>
            <p:ph idx="1"/>
          </p:nvPr>
        </p:nvSpPr>
        <p:spPr>
          <a:xfrm>
            <a:off x="904461" y="1425575"/>
            <a:ext cx="10992678" cy="5099050"/>
          </a:xfrm>
        </p:spPr>
        <p:txBody>
          <a:bodyPr/>
          <a:lstStyle/>
          <a:p>
            <a:pPr eaLnBrk="1" hangingPunct="1">
              <a:defRPr/>
            </a:pPr>
            <a:r>
              <a:rPr lang="en-US" altLang="en-US" sz="3200" b="1" dirty="0">
                <a:solidFill>
                  <a:srgbClr val="002060"/>
                </a:solidFill>
                <a:latin typeface="+mj-lt"/>
                <a:cs typeface="Times New Roman" panose="02020603050405020304" pitchFamily="18" charset="0"/>
              </a:rPr>
              <a:t>Marks break up</a:t>
            </a:r>
          </a:p>
          <a:p>
            <a:pPr eaLnBrk="1" hangingPunct="1">
              <a:defRPr/>
            </a:pPr>
            <a:r>
              <a:rPr lang="en-US" altLang="en-US" sz="3200" dirty="0">
                <a:solidFill>
                  <a:srgbClr val="C00000"/>
                </a:solidFill>
                <a:latin typeface="+mj-lt"/>
                <a:cs typeface="Times New Roman" panose="02020603050405020304" pitchFamily="18" charset="0"/>
              </a:rPr>
              <a:t>Attendance						  	        5</a:t>
            </a:r>
          </a:p>
          <a:p>
            <a:pPr eaLnBrk="1" hangingPunct="1">
              <a:defRPr/>
            </a:pPr>
            <a:r>
              <a:rPr lang="en-US" altLang="en-US" sz="3200" dirty="0">
                <a:solidFill>
                  <a:srgbClr val="C00000"/>
                </a:solidFill>
                <a:latin typeface="+mj-lt"/>
                <a:cs typeface="Times New Roman" panose="02020603050405020304" pitchFamily="18" charset="0"/>
              </a:rPr>
              <a:t>Continuous Assessment 				45</a:t>
            </a:r>
          </a:p>
          <a:p>
            <a:pPr eaLnBrk="1" hangingPunct="1">
              <a:defRPr/>
            </a:pPr>
            <a:r>
              <a:rPr lang="en-US" altLang="en-US" sz="3200" dirty="0">
                <a:solidFill>
                  <a:srgbClr val="C00000"/>
                </a:solidFill>
                <a:latin typeface="+mj-lt"/>
                <a:cs typeface="Times New Roman" panose="02020603050405020304" pitchFamily="18" charset="0"/>
              </a:rPr>
              <a:t>ETT									50</a:t>
            </a:r>
          </a:p>
          <a:p>
            <a:pPr eaLnBrk="1" hangingPunct="1">
              <a:defRPr/>
            </a:pPr>
            <a:r>
              <a:rPr lang="en-US" altLang="en-US" sz="3200" b="1" dirty="0">
                <a:solidFill>
                  <a:srgbClr val="002060"/>
                </a:solidFill>
                <a:latin typeface="+mj-lt"/>
                <a:cs typeface="Times New Roman" panose="02020603050405020304" pitchFamily="18" charset="0"/>
              </a:rPr>
              <a:t>Total								     100</a:t>
            </a:r>
          </a:p>
          <a:p>
            <a:pPr eaLnBrk="1" hangingPunct="1">
              <a:defRPr/>
            </a:pPr>
            <a:endParaRPr lang="en-US" altLang="en-US" sz="1600" dirty="0">
              <a:latin typeface="+mj-lt"/>
              <a:cs typeface="Times New Roman" panose="02020603050405020304" pitchFamily="18" charset="0"/>
            </a:endParaRPr>
          </a:p>
          <a:p>
            <a:pPr eaLnBrk="1" hangingPunct="1">
              <a:defRPr/>
            </a:pPr>
            <a:endParaRPr lang="en-US" altLang="en-US" sz="1600" dirty="0">
              <a:latin typeface="+mj-lt"/>
              <a:cs typeface="Times New Roman" panose="02020603050405020304" pitchFamily="18" charset="0"/>
            </a:endParaRPr>
          </a:p>
        </p:txBody>
      </p:sp>
      <p:cxnSp>
        <p:nvCxnSpPr>
          <p:cNvPr id="7" name="Straight Connector 6">
            <a:extLst>
              <a:ext uri="{FF2B5EF4-FFF2-40B4-BE49-F238E27FC236}">
                <a16:creationId xmlns:a16="http://schemas.microsoft.com/office/drawing/2014/main" id="{39EDC254-F45C-0C01-E35B-98646FCDA560}"/>
              </a:ext>
            </a:extLst>
          </p:cNvPr>
          <p:cNvCxnSpPr/>
          <p:nvPr/>
        </p:nvCxnSpPr>
        <p:spPr>
          <a:xfrm>
            <a:off x="7451202" y="3600691"/>
            <a:ext cx="10795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462F812-EB41-9BA8-3306-5D99394AB868}"/>
              </a:ext>
            </a:extLst>
          </p:cNvPr>
          <p:cNvSpPr>
            <a:spLocks noGrp="1" noChangeArrowheads="1"/>
          </p:cNvSpPr>
          <p:nvPr>
            <p:ph type="title"/>
          </p:nvPr>
        </p:nvSpPr>
        <p:spPr>
          <a:xfrm>
            <a:off x="874643" y="635000"/>
            <a:ext cx="11022496" cy="876300"/>
          </a:xfrm>
        </p:spPr>
        <p:txBody>
          <a:bodyPr/>
          <a:lstStyle/>
          <a:p>
            <a:pPr algn="ctr" eaLnBrk="1" hangingPunct="1"/>
            <a:r>
              <a:rPr lang="en-US" altLang="en-US" sz="2800" b="1" dirty="0">
                <a:cs typeface="Times New Roman" panose="02020603050405020304" pitchFamily="18" charset="0"/>
              </a:rPr>
              <a:t>Details of Academic tasks</a:t>
            </a:r>
          </a:p>
        </p:txBody>
      </p:sp>
      <p:graphicFrame>
        <p:nvGraphicFramePr>
          <p:cNvPr id="2" name="Table 1">
            <a:extLst>
              <a:ext uri="{FF2B5EF4-FFF2-40B4-BE49-F238E27FC236}">
                <a16:creationId xmlns:a16="http://schemas.microsoft.com/office/drawing/2014/main" id="{BB188334-4AB9-12B5-6220-A0FE2CE09C3D}"/>
              </a:ext>
            </a:extLst>
          </p:cNvPr>
          <p:cNvGraphicFramePr>
            <a:graphicFrameLocks noGrp="1"/>
          </p:cNvGraphicFramePr>
          <p:nvPr>
            <p:extLst>
              <p:ext uri="{D42A27DB-BD31-4B8C-83A1-F6EECF244321}">
                <p14:modId xmlns:p14="http://schemas.microsoft.com/office/powerpoint/2010/main" val="1503687596"/>
              </p:ext>
            </p:extLst>
          </p:nvPr>
        </p:nvGraphicFramePr>
        <p:xfrm>
          <a:off x="874643" y="1539289"/>
          <a:ext cx="10913166" cy="4490865"/>
        </p:xfrm>
        <a:graphic>
          <a:graphicData uri="http://schemas.openxmlformats.org/drawingml/2006/table">
            <a:tbl>
              <a:tblPr firstRow="1" firstCol="1" bandRow="1"/>
              <a:tblGrid>
                <a:gridCol w="2305020">
                  <a:extLst>
                    <a:ext uri="{9D8B030D-6E8A-4147-A177-3AD203B41FA5}">
                      <a16:colId xmlns:a16="http://schemas.microsoft.com/office/drawing/2014/main" val="3044628376"/>
                    </a:ext>
                  </a:extLst>
                </a:gridCol>
                <a:gridCol w="2596775">
                  <a:extLst>
                    <a:ext uri="{9D8B030D-6E8A-4147-A177-3AD203B41FA5}">
                      <a16:colId xmlns:a16="http://schemas.microsoft.com/office/drawing/2014/main" val="2971271988"/>
                    </a:ext>
                  </a:extLst>
                </a:gridCol>
                <a:gridCol w="1558857">
                  <a:extLst>
                    <a:ext uri="{9D8B030D-6E8A-4147-A177-3AD203B41FA5}">
                      <a16:colId xmlns:a16="http://schemas.microsoft.com/office/drawing/2014/main" val="2940969183"/>
                    </a:ext>
                  </a:extLst>
                </a:gridCol>
                <a:gridCol w="1679771">
                  <a:extLst>
                    <a:ext uri="{9D8B030D-6E8A-4147-A177-3AD203B41FA5}">
                      <a16:colId xmlns:a16="http://schemas.microsoft.com/office/drawing/2014/main" val="2671892881"/>
                    </a:ext>
                  </a:extLst>
                </a:gridCol>
                <a:gridCol w="1081119">
                  <a:extLst>
                    <a:ext uri="{9D8B030D-6E8A-4147-A177-3AD203B41FA5}">
                      <a16:colId xmlns:a16="http://schemas.microsoft.com/office/drawing/2014/main" val="2989409067"/>
                    </a:ext>
                  </a:extLst>
                </a:gridCol>
                <a:gridCol w="1691624">
                  <a:extLst>
                    <a:ext uri="{9D8B030D-6E8A-4147-A177-3AD203B41FA5}">
                      <a16:colId xmlns:a16="http://schemas.microsoft.com/office/drawing/2014/main" val="660681579"/>
                    </a:ext>
                  </a:extLst>
                </a:gridCol>
              </a:tblGrid>
              <a:tr h="622896">
                <a:tc>
                  <a:txBody>
                    <a:bodyPr/>
                    <a:lstStyle/>
                    <a:p>
                      <a:pPr algn="ctr">
                        <a:lnSpc>
                          <a:spcPct val="107000"/>
                        </a:lnSpc>
                        <a:spcAft>
                          <a:spcPts val="800"/>
                        </a:spcAft>
                      </a:pPr>
                      <a:r>
                        <a:rPr lang="en-US" sz="1050" b="1" dirty="0">
                          <a:effectLst/>
                        </a:rPr>
                        <a:t>Type of </a:t>
                      </a:r>
                      <a:r>
                        <a:rPr lang="en-US" sz="1050" b="1" dirty="0" err="1">
                          <a:effectLst/>
                        </a:rPr>
                        <a:t>Assessmentl</a:t>
                      </a:r>
                      <a:endParaRPr lang="en-IN"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ctr">
                        <a:lnSpc>
                          <a:spcPct val="107000"/>
                        </a:lnSpc>
                        <a:spcAft>
                          <a:spcPts val="800"/>
                        </a:spcAft>
                      </a:pPr>
                      <a:r>
                        <a:rPr lang="en-US" sz="1050" b="1">
                          <a:effectLst/>
                        </a:rPr>
                        <a:t>Type of Assessment e.g. Test/Term Paper/project etc.</a:t>
                      </a:r>
                      <a:endParaRPr lang="en-IN" sz="1050" b="1">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ctr">
                        <a:lnSpc>
                          <a:spcPct val="107000"/>
                        </a:lnSpc>
                        <a:spcAft>
                          <a:spcPts val="800"/>
                        </a:spcAft>
                      </a:pPr>
                      <a:r>
                        <a:rPr lang="en-US" sz="1050" b="1">
                          <a:effectLst/>
                        </a:rPr>
                        <a:t>Details of academic task</a:t>
                      </a:r>
                      <a:endParaRPr lang="en-IN" sz="1050" b="1">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ctr">
                        <a:lnSpc>
                          <a:spcPct val="107000"/>
                        </a:lnSpc>
                        <a:spcAft>
                          <a:spcPts val="800"/>
                        </a:spcAft>
                      </a:pPr>
                      <a:r>
                        <a:rPr lang="en-US" sz="1050" b="1">
                          <a:effectLst/>
                        </a:rPr>
                        <a:t>Parameters/Rubric of Evaluation </a:t>
                      </a:r>
                      <a:endParaRPr lang="en-IN" sz="1050" b="1">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ctr">
                        <a:lnSpc>
                          <a:spcPct val="107000"/>
                        </a:lnSpc>
                        <a:spcAft>
                          <a:spcPts val="800"/>
                        </a:spcAft>
                      </a:pPr>
                      <a:r>
                        <a:rPr lang="en-US" sz="1050" b="1">
                          <a:effectLst/>
                        </a:rPr>
                        <a:t>External/Internal  </a:t>
                      </a:r>
                      <a:endParaRPr lang="en-IN" sz="1050" b="1">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ctr">
                        <a:lnSpc>
                          <a:spcPct val="107000"/>
                        </a:lnSpc>
                        <a:spcAft>
                          <a:spcPts val="800"/>
                        </a:spcAft>
                      </a:pPr>
                      <a:r>
                        <a:rPr lang="en-US" sz="1050" b="1" dirty="0">
                          <a:effectLst/>
                        </a:rPr>
                        <a:t>Allotment Week</a:t>
                      </a:r>
                      <a:endParaRPr lang="en-IN"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extLst>
                  <a:ext uri="{0D108BD9-81ED-4DB2-BD59-A6C34878D82A}">
                    <a16:rowId xmlns:a16="http://schemas.microsoft.com/office/drawing/2014/main" val="2759000473"/>
                  </a:ext>
                </a:extLst>
              </a:tr>
              <a:tr h="1697901">
                <a:tc>
                  <a:txBody>
                    <a:bodyPr/>
                    <a:lstStyle/>
                    <a:p>
                      <a:pPr algn="ctr">
                        <a:lnSpc>
                          <a:spcPct val="107000"/>
                        </a:lnSpc>
                        <a:spcAft>
                          <a:spcPts val="800"/>
                        </a:spcAft>
                      </a:pPr>
                      <a:r>
                        <a:rPr lang="en-US" sz="1050" dirty="0">
                          <a:effectLst/>
                        </a:rPr>
                        <a:t>CA1</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just">
                        <a:lnSpc>
                          <a:spcPct val="107000"/>
                        </a:lnSpc>
                        <a:spcAft>
                          <a:spcPts val="800"/>
                        </a:spcAft>
                      </a:pPr>
                      <a:r>
                        <a:rPr lang="en-US" sz="1050" dirty="0">
                          <a:effectLst/>
                        </a:rPr>
                        <a:t>Skill based test-Patent Filing</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nSpc>
                          <a:spcPct val="107000"/>
                        </a:lnSpc>
                        <a:spcAft>
                          <a:spcPts val="800"/>
                        </a:spcAft>
                      </a:pPr>
                      <a:r>
                        <a:rPr lang="en-US" sz="1050" dirty="0">
                          <a:effectLst/>
                        </a:rPr>
                        <a:t>Student will present his patent Idea or prototype and stage if filling </a:t>
                      </a:r>
                      <a:endParaRPr lang="en-IN" sz="1050" dirty="0">
                        <a:effectLst/>
                      </a:endParaRPr>
                    </a:p>
                    <a:p>
                      <a:pPr algn="just">
                        <a:lnSpc>
                          <a:spcPct val="107000"/>
                        </a:lnSpc>
                        <a:spcAft>
                          <a:spcPts val="800"/>
                        </a:spcAft>
                      </a:pPr>
                      <a:r>
                        <a:rPr lang="en-US" sz="1050" dirty="0">
                          <a:effectLst/>
                        </a:rPr>
                        <a:t> </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just">
                        <a:lnSpc>
                          <a:spcPct val="107000"/>
                        </a:lnSpc>
                        <a:spcAft>
                          <a:spcPts val="800"/>
                        </a:spcAft>
                      </a:pPr>
                      <a:r>
                        <a:rPr lang="en-US" sz="1050" dirty="0">
                          <a:effectLst/>
                        </a:rPr>
                        <a:t>1. IPR description (10)</a:t>
                      </a:r>
                      <a:endParaRPr lang="en-IN" sz="1050" dirty="0">
                        <a:effectLst/>
                      </a:endParaRPr>
                    </a:p>
                    <a:p>
                      <a:pPr algn="just">
                        <a:lnSpc>
                          <a:spcPct val="107000"/>
                        </a:lnSpc>
                        <a:spcAft>
                          <a:spcPts val="800"/>
                        </a:spcAft>
                      </a:pPr>
                      <a:r>
                        <a:rPr lang="en-US" sz="1050" dirty="0">
                          <a:effectLst/>
                        </a:rPr>
                        <a:t>2. Originality and Innovation (15)</a:t>
                      </a:r>
                      <a:endParaRPr lang="en-IN" sz="1050" dirty="0">
                        <a:effectLst/>
                      </a:endParaRPr>
                    </a:p>
                    <a:p>
                      <a:pPr algn="just">
                        <a:lnSpc>
                          <a:spcPct val="107000"/>
                        </a:lnSpc>
                        <a:spcAft>
                          <a:spcPts val="800"/>
                        </a:spcAft>
                      </a:pPr>
                      <a:r>
                        <a:rPr lang="en-US" sz="1050" dirty="0">
                          <a:effectLst/>
                        </a:rPr>
                        <a:t>3. Patent Proposal Submission to RDC (5)</a:t>
                      </a:r>
                      <a:endParaRPr lang="en-IN" sz="1050" dirty="0">
                        <a:effectLst/>
                      </a:endParaRPr>
                    </a:p>
                    <a:p>
                      <a:pPr algn="just">
                        <a:lnSpc>
                          <a:spcPct val="107000"/>
                        </a:lnSpc>
                        <a:spcAft>
                          <a:spcPts val="800"/>
                        </a:spcAft>
                      </a:pPr>
                      <a:r>
                        <a:rPr lang="en-US" sz="1050" dirty="0">
                          <a:effectLst/>
                        </a:rPr>
                        <a:t>4. Acceptance from RDC (5)</a:t>
                      </a:r>
                      <a:endParaRPr lang="en-IN" sz="1050" dirty="0">
                        <a:effectLst/>
                      </a:endParaRPr>
                    </a:p>
                    <a:p>
                      <a:pPr algn="just">
                        <a:lnSpc>
                          <a:spcPct val="107000"/>
                        </a:lnSpc>
                        <a:spcAft>
                          <a:spcPts val="800"/>
                        </a:spcAft>
                      </a:pPr>
                      <a:r>
                        <a:rPr lang="en-US" sz="1050" dirty="0">
                          <a:effectLst/>
                        </a:rPr>
                        <a:t>5. Presentation and Question Answers (15)</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just">
                        <a:lnSpc>
                          <a:spcPct val="107000"/>
                        </a:lnSpc>
                        <a:spcAft>
                          <a:spcPts val="800"/>
                        </a:spcAft>
                      </a:pPr>
                      <a:r>
                        <a:rPr lang="en-US" sz="1050" dirty="0">
                          <a:effectLst/>
                        </a:rPr>
                        <a:t>Internal</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just">
                        <a:lnSpc>
                          <a:spcPct val="107000"/>
                        </a:lnSpc>
                        <a:spcAft>
                          <a:spcPts val="800"/>
                        </a:spcAft>
                      </a:pPr>
                      <a:r>
                        <a:rPr lang="en-US" sz="1050" dirty="0">
                          <a:effectLst/>
                        </a:rPr>
                        <a:t>3</a:t>
                      </a:r>
                      <a:r>
                        <a:rPr lang="en-US" sz="1050" baseline="30000" dirty="0">
                          <a:effectLst/>
                        </a:rPr>
                        <a:t>rd</a:t>
                      </a:r>
                      <a:r>
                        <a:rPr lang="en-US" sz="1050" dirty="0">
                          <a:effectLst/>
                        </a:rPr>
                        <a:t> /10</a:t>
                      </a:r>
                      <a:r>
                        <a:rPr lang="en-US" sz="1050" baseline="30000" dirty="0">
                          <a:effectLst/>
                        </a:rPr>
                        <a:t>th</a:t>
                      </a:r>
                      <a:r>
                        <a:rPr lang="en-US" sz="1050" dirty="0">
                          <a:effectLst/>
                        </a:rPr>
                        <a:t> week</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extLst>
                  <a:ext uri="{0D108BD9-81ED-4DB2-BD59-A6C34878D82A}">
                    <a16:rowId xmlns:a16="http://schemas.microsoft.com/office/drawing/2014/main" val="3538550342"/>
                  </a:ext>
                </a:extLst>
              </a:tr>
              <a:tr h="342924">
                <a:tc>
                  <a:txBody>
                    <a:bodyPr/>
                    <a:lstStyle/>
                    <a:p>
                      <a:pPr algn="ctr">
                        <a:lnSpc>
                          <a:spcPct val="107000"/>
                        </a:lnSpc>
                        <a:spcAft>
                          <a:spcPts val="800"/>
                        </a:spcAft>
                      </a:pPr>
                      <a:r>
                        <a:rPr lang="en-US" sz="1050">
                          <a:effectLst/>
                        </a:rPr>
                        <a:t>CA2</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just">
                        <a:lnSpc>
                          <a:spcPct val="107000"/>
                        </a:lnSpc>
                        <a:spcAft>
                          <a:spcPts val="800"/>
                        </a:spcAft>
                      </a:pPr>
                      <a:r>
                        <a:rPr lang="en-US" sz="1050">
                          <a:effectLst/>
                        </a:rPr>
                        <a:t>Test</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just">
                        <a:lnSpc>
                          <a:spcPct val="107000"/>
                        </a:lnSpc>
                        <a:spcAft>
                          <a:spcPts val="800"/>
                        </a:spcAft>
                        <a:tabLst>
                          <a:tab pos="679450" algn="l"/>
                        </a:tabLst>
                      </a:pPr>
                      <a:r>
                        <a:rPr lang="en-US" sz="1050">
                          <a:effectLst/>
                        </a:rPr>
                        <a:t>Standard AI approach based Questions</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ctr">
                        <a:lnSpc>
                          <a:spcPct val="107000"/>
                        </a:lnSpc>
                        <a:spcAft>
                          <a:spcPts val="800"/>
                        </a:spcAft>
                      </a:pPr>
                      <a:r>
                        <a:rPr lang="en-US" sz="1050" dirty="0">
                          <a:effectLst/>
                          <a:latin typeface="+mn-lt"/>
                          <a:ea typeface="Calibri" panose="020F0502020204030204" pitchFamily="34" charset="0"/>
                          <a:cs typeface="Times New Roman" panose="02020603050405020304" pitchFamily="18" charset="0"/>
                        </a:rPr>
                        <a:t>Test</a:t>
                      </a:r>
                      <a:endParaRPr lang="en-IN" sz="1050" dirty="0">
                        <a:effectLst/>
                        <a:latin typeface="+mn-lt"/>
                        <a:ea typeface="Calibri" panose="020F0502020204030204" pitchFamily="34" charset="0"/>
                        <a:cs typeface="Times New Roman" panose="02020603050405020304" pitchFamily="18" charset="0"/>
                      </a:endParaRPr>
                    </a:p>
                  </a:txBody>
                  <a:tcPr marL="26952" marR="26952" marT="0" marB="0"/>
                </a:tc>
                <a:tc>
                  <a:txBody>
                    <a:bodyPr/>
                    <a:lstStyle/>
                    <a:p>
                      <a:pPr algn="just">
                        <a:lnSpc>
                          <a:spcPct val="107000"/>
                        </a:lnSpc>
                        <a:spcAft>
                          <a:spcPts val="800"/>
                        </a:spcAft>
                      </a:pPr>
                      <a:r>
                        <a:rPr lang="en-US" sz="1050">
                          <a:effectLst/>
                        </a:rPr>
                        <a:t>Internal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just">
                        <a:lnSpc>
                          <a:spcPct val="107000"/>
                        </a:lnSpc>
                        <a:spcAft>
                          <a:spcPts val="800"/>
                        </a:spcAft>
                      </a:pPr>
                      <a:r>
                        <a:rPr lang="en-US" sz="1050" dirty="0">
                          <a:effectLst/>
                        </a:rPr>
                        <a:t>5</a:t>
                      </a:r>
                      <a:r>
                        <a:rPr lang="en-US" sz="1050" baseline="30000" dirty="0">
                          <a:effectLst/>
                        </a:rPr>
                        <a:t>th</a:t>
                      </a:r>
                      <a:r>
                        <a:rPr lang="en-US" sz="1050" dirty="0">
                          <a:effectLst/>
                        </a:rPr>
                        <a:t> /6</a:t>
                      </a:r>
                      <a:r>
                        <a:rPr lang="en-US" sz="1050" baseline="30000" dirty="0">
                          <a:effectLst/>
                        </a:rPr>
                        <a:t>th</a:t>
                      </a:r>
                      <a:r>
                        <a:rPr lang="en-US" sz="1050" dirty="0">
                          <a:effectLst/>
                        </a:rPr>
                        <a:t>  week</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extLst>
                  <a:ext uri="{0D108BD9-81ED-4DB2-BD59-A6C34878D82A}">
                    <a16:rowId xmlns:a16="http://schemas.microsoft.com/office/drawing/2014/main" val="925659183"/>
                  </a:ext>
                </a:extLst>
              </a:tr>
              <a:tr h="1757522">
                <a:tc>
                  <a:txBody>
                    <a:bodyPr/>
                    <a:lstStyle/>
                    <a:p>
                      <a:pPr algn="ctr">
                        <a:lnSpc>
                          <a:spcPct val="107000"/>
                        </a:lnSpc>
                        <a:spcAft>
                          <a:spcPts val="800"/>
                        </a:spcAft>
                      </a:pPr>
                      <a:r>
                        <a:rPr lang="en-US" sz="1050">
                          <a:effectLst/>
                        </a:rPr>
                        <a:t>CA3 </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just">
                        <a:lnSpc>
                          <a:spcPct val="107000"/>
                        </a:lnSpc>
                        <a:spcAft>
                          <a:spcPts val="800"/>
                        </a:spcAft>
                      </a:pPr>
                      <a:r>
                        <a:rPr lang="en-US" sz="1050">
                          <a:effectLst/>
                        </a:rPr>
                        <a:t>Skill based test- AI tool Usage</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just">
                        <a:lnSpc>
                          <a:spcPct val="107000"/>
                        </a:lnSpc>
                        <a:spcAft>
                          <a:spcPts val="800"/>
                        </a:spcAft>
                      </a:pPr>
                      <a:r>
                        <a:rPr lang="en-US" sz="1050" dirty="0">
                          <a:effectLst/>
                        </a:rPr>
                        <a:t>Student will make a small AI product like chatbot using modern Gen AI tools, Hands on Tasks(HOT)</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just">
                        <a:lnSpc>
                          <a:spcPct val="107000"/>
                        </a:lnSpc>
                        <a:spcAft>
                          <a:spcPts val="800"/>
                        </a:spcAft>
                      </a:pPr>
                      <a:r>
                        <a:rPr lang="en-US" sz="1050" dirty="0">
                          <a:effectLst/>
                        </a:rPr>
                        <a:t>1. Understanding of Tool (5)</a:t>
                      </a:r>
                      <a:endParaRPr lang="en-IN" sz="1050" dirty="0">
                        <a:effectLst/>
                      </a:endParaRPr>
                    </a:p>
                    <a:p>
                      <a:pPr algn="just">
                        <a:lnSpc>
                          <a:spcPct val="107000"/>
                        </a:lnSpc>
                        <a:spcAft>
                          <a:spcPts val="800"/>
                        </a:spcAft>
                      </a:pPr>
                      <a:r>
                        <a:rPr lang="en-US" sz="1050" dirty="0">
                          <a:effectLst/>
                        </a:rPr>
                        <a:t>2. Implementation Skills (10)</a:t>
                      </a:r>
                      <a:endParaRPr lang="en-IN" sz="1050" dirty="0">
                        <a:effectLst/>
                      </a:endParaRPr>
                    </a:p>
                    <a:p>
                      <a:pPr algn="just">
                        <a:lnSpc>
                          <a:spcPct val="107000"/>
                        </a:lnSpc>
                        <a:spcAft>
                          <a:spcPts val="800"/>
                        </a:spcAft>
                      </a:pPr>
                      <a:r>
                        <a:rPr lang="en-US" sz="1050" dirty="0">
                          <a:effectLst/>
                        </a:rPr>
                        <a:t>3. Problem Solving (15)</a:t>
                      </a:r>
                      <a:endParaRPr lang="en-IN" sz="1050" dirty="0">
                        <a:effectLst/>
                      </a:endParaRPr>
                    </a:p>
                    <a:p>
                      <a:pPr algn="just">
                        <a:lnSpc>
                          <a:spcPct val="107000"/>
                        </a:lnSpc>
                        <a:spcAft>
                          <a:spcPts val="800"/>
                        </a:spcAft>
                      </a:pPr>
                      <a:r>
                        <a:rPr lang="en-US" sz="1050" dirty="0">
                          <a:effectLst/>
                        </a:rPr>
                        <a:t>4. Project Output Quality (5)</a:t>
                      </a:r>
                      <a:endParaRPr lang="en-IN" sz="1050" dirty="0">
                        <a:effectLst/>
                      </a:endParaRPr>
                    </a:p>
                    <a:p>
                      <a:pPr algn="just">
                        <a:lnSpc>
                          <a:spcPct val="107000"/>
                        </a:lnSpc>
                        <a:spcAft>
                          <a:spcPts val="800"/>
                        </a:spcAft>
                      </a:pPr>
                      <a:r>
                        <a:rPr lang="en-US" sz="1050" dirty="0">
                          <a:effectLst/>
                        </a:rPr>
                        <a:t>5. Explanation (15)</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just">
                        <a:lnSpc>
                          <a:spcPct val="107000"/>
                        </a:lnSpc>
                        <a:spcAft>
                          <a:spcPts val="800"/>
                        </a:spcAft>
                      </a:pPr>
                      <a:r>
                        <a:rPr lang="en-US" sz="1050">
                          <a:effectLst/>
                        </a:rPr>
                        <a:t>Internal</a:t>
                      </a:r>
                      <a:endParaRPr lang="en-IN" sz="105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tc>
                  <a:txBody>
                    <a:bodyPr/>
                    <a:lstStyle/>
                    <a:p>
                      <a:pPr algn="just">
                        <a:lnSpc>
                          <a:spcPct val="107000"/>
                        </a:lnSpc>
                        <a:spcAft>
                          <a:spcPts val="800"/>
                        </a:spcAft>
                      </a:pPr>
                      <a:r>
                        <a:rPr lang="en-US" sz="1050" dirty="0">
                          <a:effectLst/>
                        </a:rPr>
                        <a:t>8</a:t>
                      </a:r>
                      <a:r>
                        <a:rPr lang="en-US" sz="1050" baseline="30000" dirty="0">
                          <a:effectLst/>
                        </a:rPr>
                        <a:t>th</a:t>
                      </a:r>
                      <a:r>
                        <a:rPr lang="en-US" sz="1050" dirty="0">
                          <a:effectLst/>
                        </a:rPr>
                        <a:t> /11</a:t>
                      </a:r>
                      <a:r>
                        <a:rPr lang="en-US" sz="1050" baseline="30000" dirty="0">
                          <a:effectLst/>
                        </a:rPr>
                        <a:t>th</a:t>
                      </a:r>
                      <a:r>
                        <a:rPr lang="en-US" sz="1050" dirty="0">
                          <a:effectLst/>
                        </a:rPr>
                        <a:t> week</a:t>
                      </a:r>
                      <a:endParaRPr lang="en-IN"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26952" marR="26952" marT="0" marB="0"/>
                </a:tc>
                <a:extLst>
                  <a:ext uri="{0D108BD9-81ED-4DB2-BD59-A6C34878D82A}">
                    <a16:rowId xmlns:a16="http://schemas.microsoft.com/office/drawing/2014/main" val="412078555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95B0-34FD-4D67-B961-85107DCBCF2E}"/>
              </a:ext>
            </a:extLst>
          </p:cNvPr>
          <p:cNvSpPr>
            <a:spLocks noGrp="1"/>
          </p:cNvSpPr>
          <p:nvPr>
            <p:ph type="title"/>
          </p:nvPr>
        </p:nvSpPr>
        <p:spPr>
          <a:xfrm>
            <a:off x="838200" y="812800"/>
            <a:ext cx="10515600" cy="742623"/>
          </a:xfrm>
        </p:spPr>
        <p:txBody>
          <a:bodyPr/>
          <a:lstStyle/>
          <a:p>
            <a:pPr algn="ctr"/>
            <a:r>
              <a:rPr lang="en-IN" b="1" dirty="0"/>
              <a:t>Star Course:</a:t>
            </a:r>
          </a:p>
        </p:txBody>
      </p:sp>
      <p:sp>
        <p:nvSpPr>
          <p:cNvPr id="3" name="Content Placeholder 2">
            <a:extLst>
              <a:ext uri="{FF2B5EF4-FFF2-40B4-BE49-F238E27FC236}">
                <a16:creationId xmlns:a16="http://schemas.microsoft.com/office/drawing/2014/main" id="{FD389117-B2AD-4499-BEFA-3F6C2FE2B4BC}"/>
              </a:ext>
            </a:extLst>
          </p:cNvPr>
          <p:cNvSpPr>
            <a:spLocks noGrp="1"/>
          </p:cNvSpPr>
          <p:nvPr>
            <p:ph idx="1"/>
          </p:nvPr>
        </p:nvSpPr>
        <p:spPr>
          <a:xfrm>
            <a:off x="838200" y="1693862"/>
            <a:ext cx="10515600" cy="4351338"/>
          </a:xfrm>
        </p:spPr>
        <p:txBody>
          <a:bodyPr/>
          <a:lstStyle/>
          <a:p>
            <a:pPr algn="just"/>
            <a:endParaRPr lang="en-US" sz="2400" dirty="0">
              <a:latin typeface="+mj-lt"/>
            </a:endParaRPr>
          </a:p>
          <a:p>
            <a:pPr marL="0" indent="0" algn="just">
              <a:buNone/>
            </a:pPr>
            <a:r>
              <a:rPr lang="en-US" sz="2400" b="1" dirty="0">
                <a:latin typeface="+mj-lt"/>
                <a:cs typeface="Times New Roman" panose="02020603050405020304" pitchFamily="18" charset="0"/>
              </a:rPr>
              <a:t>Hands-on Practice:</a:t>
            </a:r>
            <a:r>
              <a:rPr lang="en-US" sz="2400" dirty="0">
                <a:latin typeface="+mj-lt"/>
                <a:cs typeface="Times New Roman" panose="02020603050405020304" pitchFamily="18" charset="0"/>
              </a:rPr>
              <a:t> This star course includes interactive coding exercises to help you apply what you've learned. It covers core and advanced AI concepts like problem-solving, search strategies, machine learning, NLP, and generative AI, equipping students with practical skills in AI tools and data analysis. The course prepares students for real-world applications and career opportunities.</a:t>
            </a:r>
            <a:endParaRPr lang="en-IN" sz="2400" dirty="0">
              <a:latin typeface="+mj-lt"/>
            </a:endParaRPr>
          </a:p>
        </p:txBody>
      </p:sp>
    </p:spTree>
    <p:extLst>
      <p:ext uri="{BB962C8B-B14F-4D97-AF65-F5344CB8AC3E}">
        <p14:creationId xmlns:p14="http://schemas.microsoft.com/office/powerpoint/2010/main" val="1604029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797581A8-3720-7C7C-E868-4C7E56BCF594}"/>
              </a:ext>
            </a:extLst>
          </p:cNvPr>
          <p:cNvSpPr txBox="1">
            <a:spLocks/>
          </p:cNvSpPr>
          <p:nvPr/>
        </p:nvSpPr>
        <p:spPr bwMode="auto">
          <a:xfrm>
            <a:off x="536788" y="591689"/>
            <a:ext cx="10972800" cy="31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b="1" dirty="0">
                <a:solidFill>
                  <a:srgbClr val="C00000"/>
                </a:solidFill>
                <a:latin typeface="+mj-lt"/>
              </a:rPr>
              <a:t>OPEN EDUCATIONAL RESOURCE</a:t>
            </a:r>
          </a:p>
        </p:txBody>
      </p:sp>
      <p:sp>
        <p:nvSpPr>
          <p:cNvPr id="39939" name="Rectangle 1">
            <a:hlinkClick r:id="rId3"/>
            <a:extLst>
              <a:ext uri="{FF2B5EF4-FFF2-40B4-BE49-F238E27FC236}">
                <a16:creationId xmlns:a16="http://schemas.microsoft.com/office/drawing/2014/main" id="{F4B57DD1-0F46-9A17-E3E7-5F8F6E9253DD}"/>
              </a:ext>
            </a:extLst>
          </p:cNvPr>
          <p:cNvSpPr>
            <a:spLocks noChangeArrowheads="1"/>
          </p:cNvSpPr>
          <p:nvPr/>
        </p:nvSpPr>
        <p:spPr bwMode="auto">
          <a:xfrm>
            <a:off x="4811713" y="156686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graphicFrame>
        <p:nvGraphicFramePr>
          <p:cNvPr id="5" name="Table 4">
            <a:extLst>
              <a:ext uri="{FF2B5EF4-FFF2-40B4-BE49-F238E27FC236}">
                <a16:creationId xmlns:a16="http://schemas.microsoft.com/office/drawing/2014/main" id="{0D0ED8AF-AA91-9A9B-C896-3A419C0CD001}"/>
              </a:ext>
            </a:extLst>
          </p:cNvPr>
          <p:cNvGraphicFramePr>
            <a:graphicFrameLocks noGrp="1"/>
          </p:cNvGraphicFramePr>
          <p:nvPr/>
        </p:nvGraphicFramePr>
        <p:xfrm>
          <a:off x="853617" y="1078564"/>
          <a:ext cx="10972799" cy="2138427"/>
        </p:xfrm>
        <a:graphic>
          <a:graphicData uri="http://schemas.openxmlformats.org/drawingml/2006/table">
            <a:tbl>
              <a:tblPr firstRow="1" firstCol="1" bandRow="1">
                <a:tableStyleId>{5C22544A-7EE6-4342-B048-85BDC9FD1C3A}</a:tableStyleId>
              </a:tblPr>
              <a:tblGrid>
                <a:gridCol w="816920">
                  <a:extLst>
                    <a:ext uri="{9D8B030D-6E8A-4147-A177-3AD203B41FA5}">
                      <a16:colId xmlns:a16="http://schemas.microsoft.com/office/drawing/2014/main" val="20000"/>
                    </a:ext>
                  </a:extLst>
                </a:gridCol>
                <a:gridCol w="2347547">
                  <a:extLst>
                    <a:ext uri="{9D8B030D-6E8A-4147-A177-3AD203B41FA5}">
                      <a16:colId xmlns:a16="http://schemas.microsoft.com/office/drawing/2014/main" val="20001"/>
                    </a:ext>
                  </a:extLst>
                </a:gridCol>
                <a:gridCol w="7808332">
                  <a:extLst>
                    <a:ext uri="{9D8B030D-6E8A-4147-A177-3AD203B41FA5}">
                      <a16:colId xmlns:a16="http://schemas.microsoft.com/office/drawing/2014/main" val="20006"/>
                    </a:ext>
                  </a:extLst>
                </a:gridCol>
              </a:tblGrid>
              <a:tr h="113099">
                <a:tc>
                  <a:txBody>
                    <a:bodyPr/>
                    <a:lstStyle/>
                    <a:p>
                      <a:pPr algn="ctr">
                        <a:lnSpc>
                          <a:spcPct val="106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Unit mapped</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3264" marR="23264" marT="0" marB="0">
                    <a:solidFill>
                      <a:schemeClr val="accent5">
                        <a:lumMod val="20000"/>
                        <a:lumOff val="80000"/>
                      </a:schemeClr>
                    </a:solidFill>
                  </a:tcPr>
                </a:tc>
                <a:tc>
                  <a:txBody>
                    <a:bodyPr/>
                    <a:lstStyle/>
                    <a:p>
                      <a:pPr algn="ctr">
                        <a:lnSpc>
                          <a:spcPct val="106000"/>
                        </a:lnSpc>
                        <a:spcAft>
                          <a:spcPts val="1000"/>
                        </a:spcAft>
                      </a:pPr>
                      <a:r>
                        <a:rPr lang="en-US" sz="1400">
                          <a:solidFill>
                            <a:schemeClr val="tx1"/>
                          </a:solidFill>
                          <a:effectLst/>
                          <a:latin typeface="Times New Roman" panose="02020603050405020304" pitchFamily="18" charset="0"/>
                          <a:cs typeface="Times New Roman" panose="02020603050405020304" pitchFamily="18" charset="0"/>
                        </a:rPr>
                        <a:t>Broad topic</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3264" marR="23264" marT="0" marB="0">
                    <a:solidFill>
                      <a:schemeClr val="accent5">
                        <a:lumMod val="20000"/>
                        <a:lumOff val="80000"/>
                      </a:schemeClr>
                    </a:solidFill>
                  </a:tcPr>
                </a:tc>
                <a:tc>
                  <a:txBody>
                    <a:bodyPr/>
                    <a:lstStyle/>
                    <a:p>
                      <a:pPr algn="ctr">
                        <a:lnSpc>
                          <a:spcPct val="106000"/>
                        </a:lnSpc>
                        <a:spcAft>
                          <a:spcPts val="1000"/>
                        </a:spcAft>
                      </a:pPr>
                      <a:r>
                        <a:rPr lang="en-US" sz="1400">
                          <a:solidFill>
                            <a:schemeClr val="tx1"/>
                          </a:solidFill>
                          <a:effectLst/>
                          <a:latin typeface="Times New Roman" panose="02020603050405020304" pitchFamily="18" charset="0"/>
                          <a:cs typeface="Times New Roman" panose="02020603050405020304" pitchFamily="18" charset="0"/>
                        </a:rPr>
                        <a:t>Source URL</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3264" marR="23264" marT="0" marB="0">
                    <a:solidFill>
                      <a:schemeClr val="accent5">
                        <a:lumMod val="20000"/>
                        <a:lumOff val="80000"/>
                      </a:schemeClr>
                    </a:solidFill>
                  </a:tcPr>
                </a:tc>
                <a:extLst>
                  <a:ext uri="{0D108BD9-81ED-4DB2-BD59-A6C34878D82A}">
                    <a16:rowId xmlns:a16="http://schemas.microsoft.com/office/drawing/2014/main" val="10000"/>
                  </a:ext>
                </a:extLst>
              </a:tr>
              <a:tr h="851125">
                <a:tc>
                  <a:txBody>
                    <a:bodyPr/>
                    <a:lstStyle/>
                    <a:p>
                      <a:pPr algn="ctr">
                        <a:lnSpc>
                          <a:spcPct val="106000"/>
                        </a:lnSpc>
                        <a:spcAft>
                          <a:spcPts val="1000"/>
                        </a:spcAft>
                      </a:pPr>
                      <a:r>
                        <a:rPr lang="en-US" sz="1400" b="0" dirty="0">
                          <a:solidFill>
                            <a:schemeClr val="tx1"/>
                          </a:solidFill>
                          <a:effectLst/>
                          <a:latin typeface="Times New Roman" panose="02020603050405020304" pitchFamily="18" charset="0"/>
                          <a:cs typeface="Times New Roman" panose="02020603050405020304" pitchFamily="18" charset="0"/>
                        </a:rPr>
                        <a:t>Unit 1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3264" marR="23264" marT="0" marB="0">
                    <a:solidFill>
                      <a:schemeClr val="accent5">
                        <a:lumMod val="20000"/>
                        <a:lumOff val="80000"/>
                      </a:schemeClr>
                    </a:solidFill>
                  </a:tcPr>
                </a:tc>
                <a:tc>
                  <a:txBody>
                    <a:bodyPr/>
                    <a:lstStyle/>
                    <a:p>
                      <a:pPr>
                        <a:lnSpc>
                          <a:spcPct val="106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Introduction to AI, Problem Spaces and Search</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3264" marR="23264" marT="0" marB="0">
                    <a:solidFill>
                      <a:schemeClr val="accent5">
                        <a:lumMod val="20000"/>
                        <a:lumOff val="80000"/>
                      </a:schemeClr>
                    </a:solidFill>
                  </a:tcPr>
                </a:tc>
                <a:tc>
                  <a:txBody>
                    <a:bodyPr/>
                    <a:lstStyle/>
                    <a:p>
                      <a:pPr>
                        <a:lnSpc>
                          <a:spcPct val="115000"/>
                        </a:lnSpc>
                        <a:spcAft>
                          <a:spcPts val="1000"/>
                        </a:spcAft>
                      </a:pPr>
                      <a:r>
                        <a:rPr lang="en-US" sz="1400" u="sng" dirty="0">
                          <a:solidFill>
                            <a:srgbClr val="0070C0"/>
                          </a:solidFill>
                          <a:effectLst/>
                          <a:latin typeface="Times New Roman" panose="02020603050405020304" pitchFamily="18" charset="0"/>
                          <a:cs typeface="Times New Roman" panose="02020603050405020304" pitchFamily="18" charset="0"/>
                          <a:hlinkClick r:id="rId4"/>
                        </a:rPr>
                        <a:t>https://www.geeksforgeeks.org/artificial-intelligence-an-introduction/</a:t>
                      </a:r>
                      <a:r>
                        <a:rPr lang="en-US" sz="1400" dirty="0">
                          <a:solidFill>
                            <a:srgbClr val="0070C0"/>
                          </a:solidFill>
                          <a:effectLst/>
                          <a:latin typeface="Times New Roman" panose="02020603050405020304" pitchFamily="18" charset="0"/>
                          <a:cs typeface="Times New Roman" panose="02020603050405020304" pitchFamily="18" charset="0"/>
                        </a:rPr>
                        <a:t>,</a:t>
                      </a:r>
                      <a:endParaRPr lang="en-IN" sz="1400" dirty="0">
                        <a:solidFill>
                          <a:srgbClr val="0070C0"/>
                        </a:solidFill>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u="sng" dirty="0">
                          <a:solidFill>
                            <a:srgbClr val="0070C0"/>
                          </a:solidFill>
                          <a:effectLst/>
                          <a:latin typeface="Times New Roman" panose="02020603050405020304" pitchFamily="18" charset="0"/>
                          <a:cs typeface="Times New Roman" panose="02020603050405020304" pitchFamily="18" charset="0"/>
                          <a:hlinkClick r:id="rId5"/>
                        </a:rPr>
                        <a:t>https://www.baeldung.com/cs/state-space-search#:~:text=2.,state%2C%20and%20the%20goal%20state</a:t>
                      </a:r>
                      <a:r>
                        <a:rPr lang="en-US" sz="1400" dirty="0">
                          <a:solidFill>
                            <a:srgbClr val="0070C0"/>
                          </a:solidFill>
                          <a:effectLst/>
                          <a:latin typeface="Times New Roman" panose="02020603050405020304" pitchFamily="18" charset="0"/>
                          <a:cs typeface="Times New Roman" panose="02020603050405020304" pitchFamily="18" charset="0"/>
                        </a:rPr>
                        <a:t>,</a:t>
                      </a:r>
                    </a:p>
                    <a:p>
                      <a:pPr>
                        <a:lnSpc>
                          <a:spcPct val="115000"/>
                        </a:lnSpc>
                        <a:spcAft>
                          <a:spcPts val="1000"/>
                        </a:spcAft>
                      </a:pPr>
                      <a:r>
                        <a:rPr lang="en-IN" sz="1400" dirty="0">
                          <a:solidFill>
                            <a:srgbClr val="0070C0"/>
                          </a:solidFill>
                          <a:effectLst/>
                          <a:latin typeface="Times New Roman" panose="02020603050405020304" pitchFamily="18" charset="0"/>
                          <a:cs typeface="Times New Roman" panose="02020603050405020304" pitchFamily="18" charset="0"/>
                          <a:hlinkClick r:id="rId6"/>
                        </a:rPr>
                        <a:t>https://www.synthesia.io/post/ai-tools</a:t>
                      </a:r>
                      <a:endParaRPr lang="en-IN" sz="1400" dirty="0">
                        <a:solidFill>
                          <a:srgbClr val="0070C0"/>
                        </a:solidFill>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u="sng" dirty="0">
                          <a:solidFill>
                            <a:srgbClr val="0070C0"/>
                          </a:solidFill>
                          <a:effectLst/>
                          <a:latin typeface="Times New Roman" panose="02020603050405020304" pitchFamily="18" charset="0"/>
                          <a:cs typeface="Times New Roman" panose="02020603050405020304" pitchFamily="18" charset="0"/>
                          <a:hlinkClick r:id="rId7"/>
                        </a:rPr>
                        <a:t>https://www.aec.edu.in/aec/Instruction_Material/AI%20-%20UNIT-1.pdf</a:t>
                      </a:r>
                      <a:endParaRPr lang="en-IN" sz="1400" dirty="0">
                        <a:solidFill>
                          <a:srgbClr val="0070C0"/>
                        </a:solidFill>
                        <a:effectLst/>
                        <a:latin typeface="Times New Roman" panose="02020603050405020304" pitchFamily="18" charset="0"/>
                        <a:cs typeface="Times New Roman" panose="02020603050405020304" pitchFamily="18" charset="0"/>
                      </a:endParaRPr>
                    </a:p>
                    <a:p>
                      <a:pPr algn="just">
                        <a:lnSpc>
                          <a:spcPct val="106000"/>
                        </a:lnSpc>
                        <a:spcAft>
                          <a:spcPts val="1000"/>
                        </a:spcAft>
                      </a:pPr>
                      <a:r>
                        <a:rPr lang="en-US" sz="1400" dirty="0">
                          <a:solidFill>
                            <a:srgbClr val="0070C0"/>
                          </a:solidFill>
                          <a:effectLst/>
                          <a:latin typeface="Times New Roman" panose="02020603050405020304" pitchFamily="18" charset="0"/>
                          <a:cs typeface="Times New Roman" panose="02020603050405020304" pitchFamily="18" charset="0"/>
                        </a:rPr>
                        <a:t> </a:t>
                      </a:r>
                      <a:endParaRPr lang="en-IN" sz="1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3264" marR="23264" marT="0" marB="0">
                    <a:solidFill>
                      <a:schemeClr val="accent5">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6" name="Table 5">
            <a:extLst>
              <a:ext uri="{FF2B5EF4-FFF2-40B4-BE49-F238E27FC236}">
                <a16:creationId xmlns:a16="http://schemas.microsoft.com/office/drawing/2014/main" id="{0B014831-78A8-2A4B-0D94-1CAACDAA9828}"/>
              </a:ext>
            </a:extLst>
          </p:cNvPr>
          <p:cNvGraphicFramePr>
            <a:graphicFrameLocks noGrp="1"/>
          </p:cNvGraphicFramePr>
          <p:nvPr/>
        </p:nvGraphicFramePr>
        <p:xfrm>
          <a:off x="853617" y="3216991"/>
          <a:ext cx="10972799" cy="3493681"/>
        </p:xfrm>
        <a:graphic>
          <a:graphicData uri="http://schemas.openxmlformats.org/drawingml/2006/table">
            <a:tbl>
              <a:tblPr firstRow="1" firstCol="1" bandRow="1">
                <a:tableStyleId>{5C22544A-7EE6-4342-B048-85BDC9FD1C3A}</a:tableStyleId>
              </a:tblPr>
              <a:tblGrid>
                <a:gridCol w="813818">
                  <a:extLst>
                    <a:ext uri="{9D8B030D-6E8A-4147-A177-3AD203B41FA5}">
                      <a16:colId xmlns:a16="http://schemas.microsoft.com/office/drawing/2014/main" val="4027398931"/>
                    </a:ext>
                  </a:extLst>
                </a:gridCol>
                <a:gridCol w="2350650">
                  <a:extLst>
                    <a:ext uri="{9D8B030D-6E8A-4147-A177-3AD203B41FA5}">
                      <a16:colId xmlns:a16="http://schemas.microsoft.com/office/drawing/2014/main" val="2981932856"/>
                    </a:ext>
                  </a:extLst>
                </a:gridCol>
                <a:gridCol w="7808331">
                  <a:extLst>
                    <a:ext uri="{9D8B030D-6E8A-4147-A177-3AD203B41FA5}">
                      <a16:colId xmlns:a16="http://schemas.microsoft.com/office/drawing/2014/main" val="3152320900"/>
                    </a:ext>
                  </a:extLst>
                </a:gridCol>
              </a:tblGrid>
              <a:tr h="3493681">
                <a:tc>
                  <a:txBody>
                    <a:bodyPr/>
                    <a:lstStyle/>
                    <a:p>
                      <a:pPr algn="ctr">
                        <a:lnSpc>
                          <a:spcPct val="106000"/>
                        </a:lnSpc>
                        <a:spcAft>
                          <a:spcPts val="1000"/>
                        </a:spcAft>
                      </a:pPr>
                      <a:r>
                        <a:rPr lang="en-US" sz="1400" b="0" dirty="0">
                          <a:solidFill>
                            <a:schemeClr val="tx1"/>
                          </a:solidFill>
                          <a:effectLst/>
                          <a:latin typeface="Times New Roman" panose="02020603050405020304" pitchFamily="18" charset="0"/>
                          <a:cs typeface="Times New Roman" panose="02020603050405020304" pitchFamily="18" charset="0"/>
                        </a:rPr>
                        <a:t>Unit 2</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661" marR="51661" marT="0" marB="0">
                    <a:solidFill>
                      <a:schemeClr val="accent5">
                        <a:lumMod val="20000"/>
                        <a:lumOff val="80000"/>
                      </a:schemeClr>
                    </a:solidFill>
                  </a:tcPr>
                </a:tc>
                <a:tc>
                  <a:txBody>
                    <a:bodyPr/>
                    <a:lstStyle/>
                    <a:p>
                      <a:pPr>
                        <a:lnSpc>
                          <a:spcPct val="106000"/>
                        </a:lnSpc>
                        <a:spcAft>
                          <a:spcPts val="1000"/>
                        </a:spcAft>
                      </a:pPr>
                      <a:r>
                        <a:rPr lang="en-IN" sz="1400" b="0" dirty="0">
                          <a:solidFill>
                            <a:schemeClr val="tx1"/>
                          </a:solidFill>
                        </a:rPr>
                        <a:t>Uninformed Search Strategies</a:t>
                      </a:r>
                      <a:endParaRPr lang="en-US" sz="1400" b="0" dirty="0">
                        <a:solidFill>
                          <a:schemeClr val="tx1"/>
                        </a:solidFill>
                        <a:effectLst/>
                        <a:latin typeface="Times New Roman" panose="02020603050405020304" pitchFamily="18" charset="0"/>
                        <a:cs typeface="Times New Roman" panose="02020603050405020304" pitchFamily="18" charset="0"/>
                      </a:endParaRPr>
                    </a:p>
                    <a:p>
                      <a:pPr>
                        <a:lnSpc>
                          <a:spcPct val="106000"/>
                        </a:lnSpc>
                        <a:spcAft>
                          <a:spcPts val="1000"/>
                        </a:spcAft>
                      </a:pPr>
                      <a:r>
                        <a:rPr lang="en-US" sz="1400" b="0" dirty="0">
                          <a:solidFill>
                            <a:schemeClr val="tx1"/>
                          </a:solidFill>
                          <a:effectLst/>
                          <a:latin typeface="Times New Roman" panose="02020603050405020304" pitchFamily="18" charset="0"/>
                          <a:cs typeface="Times New Roman" panose="02020603050405020304" pitchFamily="18" charset="0"/>
                        </a:rPr>
                        <a:t>Informed Search Strategies</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661" marR="51661" marT="0" marB="0">
                    <a:solidFill>
                      <a:schemeClr val="accent5">
                        <a:lumMod val="20000"/>
                        <a:lumOff val="80000"/>
                      </a:schemeClr>
                    </a:solidFill>
                  </a:tcPr>
                </a:tc>
                <a:tc>
                  <a:txBody>
                    <a:bodyPr/>
                    <a:lstStyle/>
                    <a:p>
                      <a:pPr marL="0" marR="0" lvl="0" indent="0" algn="l" defTabSz="685800" rtl="0" eaLnBrk="1" fontAlgn="auto" latinLnBrk="0" hangingPunct="1">
                        <a:lnSpc>
                          <a:spcPct val="115000"/>
                        </a:lnSpc>
                        <a:spcBef>
                          <a:spcPts val="0"/>
                        </a:spcBef>
                        <a:spcAft>
                          <a:spcPts val="1000"/>
                        </a:spcAft>
                        <a:buClrTx/>
                        <a:buSzTx/>
                        <a:buFontTx/>
                        <a:buNone/>
                        <a:tabLst/>
                        <a:defRPr/>
                      </a:pPr>
                      <a:r>
                        <a:rPr lang="en-US" sz="1400" b="0" u="sng" dirty="0">
                          <a:solidFill>
                            <a:srgbClr val="0070C0"/>
                          </a:solidFill>
                          <a:effectLst/>
                          <a:latin typeface="Times New Roman" panose="02020603050405020304" pitchFamily="18" charset="0"/>
                          <a:cs typeface="Times New Roman" panose="02020603050405020304" pitchFamily="18" charset="0"/>
                          <a:hlinkClick r:id="rId8"/>
                        </a:rPr>
                        <a:t>https://www.javatpoint.com/ai-uninformed-search-algorithms</a:t>
                      </a:r>
                      <a:r>
                        <a:rPr lang="en-US" sz="1400" b="0" dirty="0">
                          <a:solidFill>
                            <a:srgbClr val="0070C0"/>
                          </a:solidFill>
                          <a:effectLst/>
                          <a:latin typeface="Times New Roman" panose="02020603050405020304" pitchFamily="18" charset="0"/>
                          <a:cs typeface="Times New Roman" panose="02020603050405020304" pitchFamily="18" charset="0"/>
                        </a:rPr>
                        <a:t>,</a:t>
                      </a:r>
                      <a:endParaRPr lang="en-IN" sz="1400" b="0" dirty="0">
                        <a:solidFill>
                          <a:srgbClr val="0070C0"/>
                        </a:solidFill>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9"/>
                        </a:rPr>
                        <a:t>https://simplilearn.com/tutorials/artificial-intelligence-tutorial/heuristic-function-in-ai</a:t>
                      </a:r>
                      <a:r>
                        <a:rPr lang="en-US" sz="1400" b="0" u="sng" dirty="0">
                          <a:solidFill>
                            <a:schemeClr val="tx1"/>
                          </a:solidFill>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10"/>
                        </a:rPr>
                        <a:t>https://www.geeksforgeeks.org/generate-and-test-search/</a:t>
                      </a:r>
                      <a:r>
                        <a:rPr lang="en-US" sz="1400" b="0" u="sng" dirty="0">
                          <a:solidFill>
                            <a:schemeClr val="tx1"/>
                          </a:solidFill>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11"/>
                        </a:rPr>
                        <a:t>https://www.geeksforgeeks.org/introduction-hill-climbing-artificial-intelligence/</a:t>
                      </a:r>
                      <a:r>
                        <a:rPr lang="en-US" sz="1400" b="0" u="sng" dirty="0">
                          <a:solidFill>
                            <a:schemeClr val="tx1"/>
                          </a:solidFill>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12"/>
                        </a:rPr>
                        <a:t>https://www.geeksforgeeks.org/simulated-annealing/</a:t>
                      </a:r>
                      <a:r>
                        <a:rPr lang="en-US" sz="1400" b="0" u="sng" dirty="0">
                          <a:solidFill>
                            <a:schemeClr val="tx1"/>
                          </a:solidFill>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13"/>
                        </a:rPr>
                        <a:t>https://www.geeksforgeeks.org/best-first-search-informed-search/</a:t>
                      </a:r>
                      <a:r>
                        <a:rPr lang="en-US" sz="1400" b="0" u="sng" dirty="0">
                          <a:solidFill>
                            <a:schemeClr val="tx1"/>
                          </a:solidFill>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14"/>
                        </a:rPr>
                        <a:t>https://www.javatpoint.com/ai-informed-search-algorithms</a:t>
                      </a: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15"/>
                        </a:rPr>
                        <a:t>https://www.geeksforgeeks.org/constraint-satisfaction-problems-csp-in-artificial-intelligence/</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661" marR="51661" marT="0" marB="0">
                    <a:solidFill>
                      <a:schemeClr val="accent5">
                        <a:lumMod val="20000"/>
                        <a:lumOff val="80000"/>
                      </a:schemeClr>
                    </a:solidFill>
                  </a:tcPr>
                </a:tc>
                <a:extLst>
                  <a:ext uri="{0D108BD9-81ED-4DB2-BD59-A6C34878D82A}">
                    <a16:rowId xmlns:a16="http://schemas.microsoft.com/office/drawing/2014/main" val="4005716848"/>
                  </a:ext>
                </a:extLst>
              </a:tr>
            </a:tbl>
          </a:graphicData>
        </a:graphic>
      </p:graphicFrame>
    </p:spTree>
    <p:extLst>
      <p:ext uri="{BB962C8B-B14F-4D97-AF65-F5344CB8AC3E}">
        <p14:creationId xmlns:p14="http://schemas.microsoft.com/office/powerpoint/2010/main" val="1421433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58AF5666-DD70-E799-91EA-903E3EFB2611}"/>
              </a:ext>
            </a:extLst>
          </p:cNvPr>
          <p:cNvSpPr txBox="1">
            <a:spLocks/>
          </p:cNvSpPr>
          <p:nvPr/>
        </p:nvSpPr>
        <p:spPr bwMode="auto">
          <a:xfrm>
            <a:off x="609600" y="428065"/>
            <a:ext cx="10972800" cy="79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4400" b="1" dirty="0">
                <a:solidFill>
                  <a:srgbClr val="C00000"/>
                </a:solidFill>
                <a:latin typeface="+mn-lt"/>
              </a:rPr>
              <a:t>OPEN EDUCATIONAL RESOURCE</a:t>
            </a:r>
          </a:p>
        </p:txBody>
      </p:sp>
      <p:sp>
        <p:nvSpPr>
          <p:cNvPr id="43011" name="Rectangle 1">
            <a:hlinkClick r:id="rId2"/>
            <a:extLst>
              <a:ext uri="{FF2B5EF4-FFF2-40B4-BE49-F238E27FC236}">
                <a16:creationId xmlns:a16="http://schemas.microsoft.com/office/drawing/2014/main" id="{C666CBF7-39FB-BDA6-39FC-CE038D9B1755}"/>
              </a:ext>
            </a:extLst>
          </p:cNvPr>
          <p:cNvSpPr>
            <a:spLocks noChangeArrowheads="1"/>
          </p:cNvSpPr>
          <p:nvPr/>
        </p:nvSpPr>
        <p:spPr bwMode="auto">
          <a:xfrm>
            <a:off x="4152900" y="16002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graphicFrame>
        <p:nvGraphicFramePr>
          <p:cNvPr id="6" name="Table 5">
            <a:extLst>
              <a:ext uri="{FF2B5EF4-FFF2-40B4-BE49-F238E27FC236}">
                <a16:creationId xmlns:a16="http://schemas.microsoft.com/office/drawing/2014/main" id="{3AA3E0D8-9D51-2F56-00FF-F7EE63235B45}"/>
              </a:ext>
            </a:extLst>
          </p:cNvPr>
          <p:cNvGraphicFramePr>
            <a:graphicFrameLocks noGrp="1"/>
          </p:cNvGraphicFramePr>
          <p:nvPr/>
        </p:nvGraphicFramePr>
        <p:xfrm>
          <a:off x="901538" y="1353671"/>
          <a:ext cx="10972800" cy="4440111"/>
        </p:xfrm>
        <a:graphic>
          <a:graphicData uri="http://schemas.openxmlformats.org/drawingml/2006/table">
            <a:tbl>
              <a:tblPr firstRow="1" firstCol="1" bandRow="1">
                <a:tableStyleId>{5C22544A-7EE6-4342-B048-85BDC9FD1C3A}</a:tableStyleId>
              </a:tblPr>
              <a:tblGrid>
                <a:gridCol w="616177">
                  <a:extLst>
                    <a:ext uri="{9D8B030D-6E8A-4147-A177-3AD203B41FA5}">
                      <a16:colId xmlns:a16="http://schemas.microsoft.com/office/drawing/2014/main" val="20000"/>
                    </a:ext>
                  </a:extLst>
                </a:gridCol>
                <a:gridCol w="2695697">
                  <a:extLst>
                    <a:ext uri="{9D8B030D-6E8A-4147-A177-3AD203B41FA5}">
                      <a16:colId xmlns:a16="http://schemas.microsoft.com/office/drawing/2014/main" val="20001"/>
                    </a:ext>
                  </a:extLst>
                </a:gridCol>
                <a:gridCol w="7660926">
                  <a:extLst>
                    <a:ext uri="{9D8B030D-6E8A-4147-A177-3AD203B41FA5}">
                      <a16:colId xmlns:a16="http://schemas.microsoft.com/office/drawing/2014/main" val="20006"/>
                    </a:ext>
                  </a:extLst>
                </a:gridCol>
              </a:tblGrid>
              <a:tr h="1550894">
                <a:tc>
                  <a:txBody>
                    <a:bodyPr/>
                    <a:lstStyle/>
                    <a:p>
                      <a:pPr algn="ctr">
                        <a:lnSpc>
                          <a:spcPct val="106000"/>
                        </a:lnSpc>
                        <a:spcAft>
                          <a:spcPts val="1000"/>
                        </a:spcAft>
                      </a:pPr>
                      <a:r>
                        <a:rPr lang="en-US" sz="1400" b="0" dirty="0">
                          <a:solidFill>
                            <a:schemeClr val="tx1"/>
                          </a:solidFill>
                          <a:effectLst/>
                          <a:latin typeface="Times New Roman" panose="02020603050405020304" pitchFamily="18" charset="0"/>
                          <a:cs typeface="Times New Roman" panose="02020603050405020304" pitchFamily="18" charset="0"/>
                        </a:rPr>
                        <a:t>Unit 3</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006" marR="63006" marT="0" marB="0">
                    <a:solidFill>
                      <a:schemeClr val="accent5">
                        <a:lumMod val="20000"/>
                        <a:lumOff val="80000"/>
                      </a:schemeClr>
                    </a:solidFill>
                  </a:tcPr>
                </a:tc>
                <a:tc>
                  <a:txBody>
                    <a:bodyPr/>
                    <a:lstStyle/>
                    <a:p>
                      <a:pPr marL="0" marR="0" lvl="0" indent="0" algn="l" defTabSz="685800" rtl="0" eaLnBrk="1" fontAlgn="auto" latinLnBrk="0" hangingPunct="1">
                        <a:lnSpc>
                          <a:spcPct val="106000"/>
                        </a:lnSpc>
                        <a:spcBef>
                          <a:spcPts val="0"/>
                        </a:spcBef>
                        <a:spcAft>
                          <a:spcPts val="1000"/>
                        </a:spcAft>
                        <a:buClrTx/>
                        <a:buSzTx/>
                        <a:buFontTx/>
                        <a:buNone/>
                        <a:tabLst/>
                        <a:defRPr/>
                      </a:pPr>
                      <a:r>
                        <a:rPr lang="en-US" sz="1400" b="0" dirty="0">
                          <a:solidFill>
                            <a:schemeClr val="tx1"/>
                          </a:solidFill>
                          <a:effectLst/>
                          <a:latin typeface="Times New Roman" panose="02020603050405020304" pitchFamily="18" charset="0"/>
                          <a:cs typeface="Times New Roman" panose="02020603050405020304" pitchFamily="18" charset="0"/>
                        </a:rPr>
                        <a:t>Knowledge Representation</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0" dirty="0">
                          <a:solidFill>
                            <a:schemeClr val="tx1"/>
                          </a:solidFill>
                          <a:effectLst/>
                          <a:latin typeface="Times New Roman" panose="02020603050405020304" pitchFamily="18" charset="0"/>
                          <a:cs typeface="Times New Roman" panose="02020603050405020304" pitchFamily="18" charset="0"/>
                        </a:rPr>
                        <a:t>Statistical reasoning methods</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006" marR="63006" marT="0" marB="0">
                    <a:solidFill>
                      <a:schemeClr val="accent5">
                        <a:lumMod val="20000"/>
                        <a:lumOff val="80000"/>
                      </a:schemeClr>
                    </a:solidFill>
                  </a:tcPr>
                </a:tc>
                <a:tc>
                  <a:txBody>
                    <a:bodyPr/>
                    <a:lstStyle/>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3"/>
                        </a:rPr>
                        <a:t>https://medium.com/@dpthegrey/representations-and-mappings-b4b4d1baf710</a:t>
                      </a:r>
                      <a:r>
                        <a:rPr lang="en-US" sz="1400" b="0" dirty="0">
                          <a:effectLst/>
                          <a:latin typeface="Times New Roman" panose="02020603050405020304" pitchFamily="18" charset="0"/>
                          <a:cs typeface="Times New Roman" panose="02020603050405020304" pitchFamily="18" charset="0"/>
                        </a:rPr>
                        <a:t>, </a:t>
                      </a:r>
                      <a:r>
                        <a:rPr lang="en-US" sz="1400" b="0" u="sng" dirty="0">
                          <a:effectLst/>
                          <a:latin typeface="Times New Roman" panose="02020603050405020304" pitchFamily="18" charset="0"/>
                          <a:cs typeface="Times New Roman" panose="02020603050405020304" pitchFamily="18" charset="0"/>
                          <a:hlinkClick r:id="rId4"/>
                        </a:rPr>
                        <a:t>https://www.javatpoint.com/knowledge-representation-in-ai</a:t>
                      </a:r>
                      <a:r>
                        <a:rPr lang="en-US" sz="1400" b="0" dirty="0">
                          <a:effectLst/>
                          <a:latin typeface="Times New Roman" panose="02020603050405020304" pitchFamily="18" charset="0"/>
                          <a:cs typeface="Times New Roman" panose="02020603050405020304" pitchFamily="18" charset="0"/>
                        </a:rPr>
                        <a:t>, </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5"/>
                        </a:rPr>
                        <a:t>https://www.scribd.com/document/520640909/Issues-in-knowledge-representation</a:t>
                      </a: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6"/>
                        </a:rPr>
                        <a:t>https://www.javatpoint.com/propositional-logic-in-artificial-intelligence</a:t>
                      </a: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7"/>
                        </a:rPr>
                        <a:t>https://www.javatpoint.com/predicate-logic</a:t>
                      </a: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8"/>
                        </a:rPr>
                        <a:t>https://www.geeksforgeeks.org/difference-between-procedural-and-declarative-knowledge/</a:t>
                      </a: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9"/>
                        </a:rPr>
                        <a:t>https://www.virtusa.com/digital-themes/logic-programming</a:t>
                      </a: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10"/>
                        </a:rPr>
                        <a:t>https://www.tutorialspoint.com/difference-between-forward-and-backward-reasoning-in-ai</a:t>
                      </a:r>
                      <a:endParaRPr lang="en-US" sz="1400" b="0" u="sng" dirty="0">
                        <a:effectLst/>
                        <a:latin typeface="Times New Roman" panose="02020603050405020304" pitchFamily="18" charset="0"/>
                        <a:cs typeface="Times New Roman" panose="02020603050405020304" pitchFamily="18" charset="0"/>
                        <a:hlinkClick r:id="rId11"/>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11"/>
                        </a:rPr>
                        <a:t>https://www.geeksforgeeks.org/bayes-theorem-in-artificial-intelligence/</a:t>
                      </a: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12"/>
                        </a:rPr>
                        <a:t>https://www.javatpoint.com/bayesian-belief-network-in-artificial-intelligence</a:t>
                      </a: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13"/>
                        </a:rPr>
                        <a:t>https://geeksforgeeks.org/ml-dempster-shafer-theory/</a:t>
                      </a:r>
                      <a:r>
                        <a:rPr lang="en-US" sz="1400" b="0" dirty="0">
                          <a:effectLst/>
                          <a:latin typeface="Times New Roman" panose="02020603050405020304" pitchFamily="18" charset="0"/>
                          <a:cs typeface="Times New Roman" panose="02020603050405020304" pitchFamily="18" charset="0"/>
                        </a:rPr>
                        <a:t>, </a:t>
                      </a:r>
                      <a:r>
                        <a:rPr lang="en-US" sz="1400" b="0" u="sng" dirty="0">
                          <a:effectLst/>
                          <a:latin typeface="Times New Roman" panose="02020603050405020304" pitchFamily="18" charset="0"/>
                          <a:cs typeface="Times New Roman" panose="02020603050405020304" pitchFamily="18" charset="0"/>
                          <a:hlinkClick r:id="rId14"/>
                        </a:rPr>
                        <a:t>https://www.brainkart.com/article/Certainty-Factors-in-Rule-Based-Systems_8589/</a:t>
                      </a:r>
                      <a:r>
                        <a:rPr lang="en-US" sz="1400" b="0" dirty="0">
                          <a:effectLst/>
                          <a:latin typeface="Times New Roman" panose="02020603050405020304" pitchFamily="18" charset="0"/>
                          <a:cs typeface="Times New Roman" panose="02020603050405020304" pitchFamily="18" charset="0"/>
                        </a:rPr>
                        <a:t>,</a:t>
                      </a:r>
                    </a:p>
                    <a:p>
                      <a:pPr>
                        <a:lnSpc>
                          <a:spcPct val="115000"/>
                        </a:lnSpc>
                        <a:spcAft>
                          <a:spcPts val="1000"/>
                        </a:spcAft>
                      </a:pP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006" marR="63006" marT="0" marB="0">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39681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58AF5666-DD70-E799-91EA-903E3EFB2611}"/>
              </a:ext>
            </a:extLst>
          </p:cNvPr>
          <p:cNvSpPr txBox="1">
            <a:spLocks/>
          </p:cNvSpPr>
          <p:nvPr/>
        </p:nvSpPr>
        <p:spPr bwMode="auto">
          <a:xfrm>
            <a:off x="832090" y="520663"/>
            <a:ext cx="10972800" cy="79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4400" b="1" dirty="0">
                <a:solidFill>
                  <a:srgbClr val="C00000"/>
                </a:solidFill>
                <a:latin typeface="+mn-lt"/>
              </a:rPr>
              <a:t>OPEN EDUCATIONAL RESOURCE</a:t>
            </a:r>
          </a:p>
        </p:txBody>
      </p:sp>
      <p:sp>
        <p:nvSpPr>
          <p:cNvPr id="43011" name="Rectangle 1">
            <a:hlinkClick r:id="rId2"/>
            <a:extLst>
              <a:ext uri="{FF2B5EF4-FFF2-40B4-BE49-F238E27FC236}">
                <a16:creationId xmlns:a16="http://schemas.microsoft.com/office/drawing/2014/main" id="{C666CBF7-39FB-BDA6-39FC-CE038D9B1755}"/>
              </a:ext>
            </a:extLst>
          </p:cNvPr>
          <p:cNvSpPr>
            <a:spLocks noChangeArrowheads="1"/>
          </p:cNvSpPr>
          <p:nvPr/>
        </p:nvSpPr>
        <p:spPr bwMode="auto">
          <a:xfrm>
            <a:off x="4152900" y="16002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graphicFrame>
        <p:nvGraphicFramePr>
          <p:cNvPr id="5" name="Table 4">
            <a:extLst>
              <a:ext uri="{FF2B5EF4-FFF2-40B4-BE49-F238E27FC236}">
                <a16:creationId xmlns:a16="http://schemas.microsoft.com/office/drawing/2014/main" id="{D49F8EAF-ACE4-4936-911E-5035F000A034}"/>
              </a:ext>
            </a:extLst>
          </p:cNvPr>
          <p:cNvGraphicFramePr>
            <a:graphicFrameLocks noGrp="1"/>
          </p:cNvGraphicFramePr>
          <p:nvPr/>
        </p:nvGraphicFramePr>
        <p:xfrm>
          <a:off x="832090" y="1600200"/>
          <a:ext cx="10972800" cy="4567111"/>
        </p:xfrm>
        <a:graphic>
          <a:graphicData uri="http://schemas.openxmlformats.org/drawingml/2006/table">
            <a:tbl>
              <a:tblPr firstRow="1" firstCol="1" bandRow="1">
                <a:tableStyleId>{5C22544A-7EE6-4342-B048-85BDC9FD1C3A}</a:tableStyleId>
              </a:tblPr>
              <a:tblGrid>
                <a:gridCol w="619638">
                  <a:extLst>
                    <a:ext uri="{9D8B030D-6E8A-4147-A177-3AD203B41FA5}">
                      <a16:colId xmlns:a16="http://schemas.microsoft.com/office/drawing/2014/main" val="20000"/>
                    </a:ext>
                  </a:extLst>
                </a:gridCol>
                <a:gridCol w="2692236">
                  <a:extLst>
                    <a:ext uri="{9D8B030D-6E8A-4147-A177-3AD203B41FA5}">
                      <a16:colId xmlns:a16="http://schemas.microsoft.com/office/drawing/2014/main" val="20001"/>
                    </a:ext>
                  </a:extLst>
                </a:gridCol>
                <a:gridCol w="7660926">
                  <a:extLst>
                    <a:ext uri="{9D8B030D-6E8A-4147-A177-3AD203B41FA5}">
                      <a16:colId xmlns:a16="http://schemas.microsoft.com/office/drawing/2014/main" val="20006"/>
                    </a:ext>
                  </a:extLst>
                </a:gridCol>
              </a:tblGrid>
              <a:tr h="3155576">
                <a:tc>
                  <a:txBody>
                    <a:bodyPr/>
                    <a:lstStyle/>
                    <a:p>
                      <a:pPr algn="ctr">
                        <a:lnSpc>
                          <a:spcPct val="106000"/>
                        </a:lnSpc>
                        <a:spcAft>
                          <a:spcPts val="1000"/>
                        </a:spcAft>
                      </a:pPr>
                      <a:r>
                        <a:rPr lang="en-US" sz="1400" b="0" dirty="0">
                          <a:solidFill>
                            <a:schemeClr val="tx1"/>
                          </a:solidFill>
                          <a:effectLst/>
                          <a:latin typeface="Times New Roman" panose="02020603050405020304" pitchFamily="18" charset="0"/>
                          <a:cs typeface="Times New Roman" panose="02020603050405020304" pitchFamily="18" charset="0"/>
                        </a:rPr>
                        <a:t>Unit 4</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1519" marR="31519" marT="0" marB="0">
                    <a:solidFill>
                      <a:schemeClr val="accent5">
                        <a:lumMod val="20000"/>
                        <a:lumOff val="80000"/>
                      </a:schemeClr>
                    </a:solidFill>
                  </a:tcPr>
                </a:tc>
                <a:tc>
                  <a:txBody>
                    <a:bodyPr/>
                    <a:lstStyle/>
                    <a:p>
                      <a:pPr>
                        <a:lnSpc>
                          <a:spcPct val="106000"/>
                        </a:lnSpc>
                        <a:spcAft>
                          <a:spcPts val="1000"/>
                        </a:spcAft>
                      </a:pPr>
                      <a:r>
                        <a:rPr lang="en-US" sz="1400" b="0" dirty="0">
                          <a:solidFill>
                            <a:schemeClr val="tx1"/>
                          </a:solidFill>
                          <a:effectLst/>
                          <a:latin typeface="Times New Roman" panose="02020603050405020304" pitchFamily="18" charset="0"/>
                          <a:cs typeface="Times New Roman" panose="02020603050405020304" pitchFamily="18" charset="0"/>
                        </a:rPr>
                        <a:t>Game Playing, Natural Language Processing</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1519" marR="31519" marT="0" marB="0">
                    <a:solidFill>
                      <a:schemeClr val="accent5">
                        <a:lumMod val="20000"/>
                        <a:lumOff val="80000"/>
                      </a:schemeClr>
                    </a:solidFill>
                  </a:tcPr>
                </a:tc>
                <a:tc>
                  <a:txBody>
                    <a:bodyPr/>
                    <a:lstStyle/>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3"/>
                        </a:rPr>
                        <a:t>https://www.geeksforgeeks.org/game-playing-in-artificial-intelligence/</a:t>
                      </a: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4"/>
                        </a:rPr>
                        <a:t>https://www.javatpoint.com/mini-max-algorithm-in-ai</a:t>
                      </a: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5"/>
                        </a:rPr>
                        <a:t>https://ebooks.inflibnet.ac.in/itp6/chapter/alpha-beta-cutoffs/</a:t>
                      </a: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6"/>
                        </a:rPr>
                        <a:t>https://www.javatpoint.com/ai-alpha-beta-pruning</a:t>
                      </a:r>
                      <a:r>
                        <a:rPr lang="en-US" sz="1400" b="0" dirty="0">
                          <a:effectLst/>
                          <a:latin typeface="Times New Roman" panose="02020603050405020304" pitchFamily="18" charset="0"/>
                          <a:cs typeface="Times New Roman" panose="02020603050405020304" pitchFamily="18" charset="0"/>
                        </a:rPr>
                        <a:t>, </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7"/>
                        </a:rPr>
                        <a:t>https://www.twilio.com/en-us/blog/nlp-steps</a:t>
                      </a: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8"/>
                        </a:rPr>
                        <a:t>https://www.geeksforgeeks.org/syntax-tree-natural-language-processing/</a:t>
                      </a: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9"/>
                        </a:rPr>
                        <a:t>https://www.geeksforgeeks.org/how-to-deal-with-spelling-errors-in-nlp/</a:t>
                      </a: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10"/>
                        </a:rPr>
                        <a:t>https://www.geeksforgeeks.org/bag-of-words-bow-model-in-nlp/</a:t>
                      </a: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11"/>
                        </a:rPr>
                        <a:t>https://medium.com/aimonks/the-soundex-algorithm-bridging-phonetics-and-data-8e6f7380e84d</a:t>
                      </a:r>
                      <a:r>
                        <a:rPr lang="en-US" sz="1400" b="0" dirty="0">
                          <a:effectLst/>
                          <a:latin typeface="Times New Roman" panose="02020603050405020304" pitchFamily="18" charset="0"/>
                          <a:cs typeface="Times New Roman" panose="02020603050405020304" pitchFamily="18" charset="0"/>
                        </a:rPr>
                        <a:t>,</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12"/>
                        </a:rPr>
                        <a:t>https://www.geeksforgeeks.org/top-7-applications-of-natural-language-processing/</a:t>
                      </a:r>
                      <a:r>
                        <a:rPr lang="en-US" sz="1400" b="0" dirty="0">
                          <a:effectLst/>
                          <a:latin typeface="Times New Roman" panose="02020603050405020304" pitchFamily="18" charset="0"/>
                          <a:cs typeface="Times New Roman" panose="02020603050405020304" pitchFamily="18" charset="0"/>
                        </a:rPr>
                        <a:t>, </a:t>
                      </a:r>
                      <a:endParaRPr lang="en-IN" sz="1400" b="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b="0" u="sng" dirty="0">
                          <a:effectLst/>
                          <a:latin typeface="Times New Roman" panose="02020603050405020304" pitchFamily="18" charset="0"/>
                          <a:cs typeface="Times New Roman" panose="02020603050405020304" pitchFamily="18" charset="0"/>
                          <a:hlinkClick r:id="rId13"/>
                        </a:rPr>
                        <a:t>https://medium.com/@springboard_ind/natural-language-processing-use-case-alexa-siri-cortana-springboard-india-blog-f6245f132696</a:t>
                      </a:r>
                      <a:endParaRPr lang="en-US" sz="1400" b="0" u="sng" dirty="0">
                        <a:effectLst/>
                        <a:latin typeface="Times New Roman" panose="02020603050405020304" pitchFamily="18" charset="0"/>
                        <a:cs typeface="Times New Roman" panose="02020603050405020304" pitchFamily="18" charset="0"/>
                      </a:endParaRPr>
                    </a:p>
                    <a:p>
                      <a:pPr>
                        <a:lnSpc>
                          <a:spcPct val="115000"/>
                        </a:lnSpc>
                        <a:spcAft>
                          <a:spcPts val="1000"/>
                        </a:spcAft>
                      </a:pP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519" marR="31519" marT="0" marB="0">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1073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4EC9B7C4-7B0B-5C49-7454-1E10EA0712A0}"/>
              </a:ext>
            </a:extLst>
          </p:cNvPr>
          <p:cNvSpPr txBox="1">
            <a:spLocks/>
          </p:cNvSpPr>
          <p:nvPr/>
        </p:nvSpPr>
        <p:spPr bwMode="auto">
          <a:xfrm>
            <a:off x="896814" y="307730"/>
            <a:ext cx="1097279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4400" b="1" dirty="0">
                <a:solidFill>
                  <a:srgbClr val="C00000"/>
                </a:solidFill>
                <a:latin typeface="+mn-lt"/>
              </a:rPr>
              <a:t>OPEN EDUCATIONAL RESOURCE</a:t>
            </a:r>
          </a:p>
        </p:txBody>
      </p:sp>
      <p:sp>
        <p:nvSpPr>
          <p:cNvPr id="45059" name="Rectangle 1">
            <a:hlinkClick r:id="rId2"/>
            <a:extLst>
              <a:ext uri="{FF2B5EF4-FFF2-40B4-BE49-F238E27FC236}">
                <a16:creationId xmlns:a16="http://schemas.microsoft.com/office/drawing/2014/main" id="{82C30F51-D028-48BC-3AE9-4BBFF2C4449E}"/>
              </a:ext>
            </a:extLst>
          </p:cNvPr>
          <p:cNvSpPr>
            <a:spLocks noChangeArrowheads="1"/>
          </p:cNvSpPr>
          <p:nvPr/>
        </p:nvSpPr>
        <p:spPr bwMode="auto">
          <a:xfrm>
            <a:off x="4152900" y="16002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graphicFrame>
        <p:nvGraphicFramePr>
          <p:cNvPr id="6" name="Table 5">
            <a:extLst>
              <a:ext uri="{FF2B5EF4-FFF2-40B4-BE49-F238E27FC236}">
                <a16:creationId xmlns:a16="http://schemas.microsoft.com/office/drawing/2014/main" id="{1AFCB028-CB98-8FD2-B71C-4F4F43C6722E}"/>
              </a:ext>
            </a:extLst>
          </p:cNvPr>
          <p:cNvGraphicFramePr>
            <a:graphicFrameLocks noGrp="1"/>
          </p:cNvGraphicFramePr>
          <p:nvPr/>
        </p:nvGraphicFramePr>
        <p:xfrm>
          <a:off x="965884" y="1450730"/>
          <a:ext cx="10543874" cy="4742330"/>
        </p:xfrm>
        <a:graphic>
          <a:graphicData uri="http://schemas.openxmlformats.org/drawingml/2006/table">
            <a:tbl>
              <a:tblPr firstRow="1" firstCol="1" bandRow="1">
                <a:tableStyleId>{5C22544A-7EE6-4342-B048-85BDC9FD1C3A}</a:tableStyleId>
              </a:tblPr>
              <a:tblGrid>
                <a:gridCol w="853489">
                  <a:extLst>
                    <a:ext uri="{9D8B030D-6E8A-4147-A177-3AD203B41FA5}">
                      <a16:colId xmlns:a16="http://schemas.microsoft.com/office/drawing/2014/main" val="20000"/>
                    </a:ext>
                  </a:extLst>
                </a:gridCol>
                <a:gridCol w="1480008">
                  <a:extLst>
                    <a:ext uri="{9D8B030D-6E8A-4147-A177-3AD203B41FA5}">
                      <a16:colId xmlns:a16="http://schemas.microsoft.com/office/drawing/2014/main" val="20001"/>
                    </a:ext>
                  </a:extLst>
                </a:gridCol>
                <a:gridCol w="8210377">
                  <a:extLst>
                    <a:ext uri="{9D8B030D-6E8A-4147-A177-3AD203B41FA5}">
                      <a16:colId xmlns:a16="http://schemas.microsoft.com/office/drawing/2014/main" val="20006"/>
                    </a:ext>
                  </a:extLst>
                </a:gridCol>
              </a:tblGrid>
              <a:tr h="2371165">
                <a:tc>
                  <a:txBody>
                    <a:bodyPr/>
                    <a:lstStyle/>
                    <a:p>
                      <a:pPr algn="ctr">
                        <a:lnSpc>
                          <a:spcPct val="106000"/>
                        </a:lnSpc>
                        <a:spcAft>
                          <a:spcPts val="1000"/>
                        </a:spcAft>
                      </a:pPr>
                      <a:r>
                        <a:rPr lang="en-IN" sz="1400" b="0" dirty="0">
                          <a:solidFill>
                            <a:schemeClr val="tx1"/>
                          </a:solidFill>
                          <a:effectLst/>
                          <a:latin typeface="+mj-lt"/>
                          <a:ea typeface="Calibri" panose="020F0502020204030204" pitchFamily="34" charset="0"/>
                          <a:cs typeface="Times New Roman" panose="02020603050405020304" pitchFamily="18" charset="0"/>
                        </a:rPr>
                        <a:t>Unit 5</a:t>
                      </a:r>
                    </a:p>
                  </a:txBody>
                  <a:tcPr marL="33809" marR="33809" marT="0" marB="0">
                    <a:solidFill>
                      <a:schemeClr val="accent5">
                        <a:lumMod val="20000"/>
                        <a:lumOff val="80000"/>
                      </a:schemeClr>
                    </a:solidFill>
                  </a:tcPr>
                </a:tc>
                <a:tc>
                  <a:txBody>
                    <a:bodyPr/>
                    <a:lstStyle/>
                    <a:p>
                      <a:pPr>
                        <a:lnSpc>
                          <a:spcPct val="106000"/>
                        </a:lnSpc>
                        <a:spcAft>
                          <a:spcPts val="1000"/>
                        </a:spcAft>
                      </a:pPr>
                      <a:r>
                        <a:rPr lang="en-IN" sz="1400" b="0" i="0" u="none" strike="noStrike" kern="1200" baseline="0" dirty="0">
                          <a:solidFill>
                            <a:schemeClr val="tx1"/>
                          </a:solidFill>
                          <a:latin typeface="+mj-lt"/>
                          <a:ea typeface="+mn-ea"/>
                          <a:cs typeface="+mn-cs"/>
                        </a:rPr>
                        <a:t>Introduction to Generative AI, Prompt Engineering</a:t>
                      </a:r>
                      <a:endParaRPr lang="en-IN" sz="1400" b="0" dirty="0">
                        <a:solidFill>
                          <a:schemeClr val="tx1"/>
                        </a:solidFill>
                        <a:effectLst/>
                        <a:latin typeface="+mj-lt"/>
                        <a:ea typeface="Calibri" panose="020F0502020204030204" pitchFamily="34" charset="0"/>
                        <a:cs typeface="Times New Roman" panose="02020603050405020304" pitchFamily="18" charset="0"/>
                      </a:endParaRPr>
                    </a:p>
                  </a:txBody>
                  <a:tcPr marL="33809" marR="33809" marT="0" marB="0">
                    <a:solidFill>
                      <a:schemeClr val="accent5">
                        <a:lumMod val="20000"/>
                        <a:lumOff val="80000"/>
                      </a:schemeClr>
                    </a:solidFill>
                  </a:tcPr>
                </a:tc>
                <a:tc>
                  <a:txBody>
                    <a:bodyPr/>
                    <a:lstStyle/>
                    <a:p>
                      <a:pPr>
                        <a:lnSpc>
                          <a:spcPct val="115000"/>
                        </a:lnSpc>
                        <a:spcAft>
                          <a:spcPts val="1000"/>
                        </a:spcAft>
                      </a:pPr>
                      <a:r>
                        <a:rPr lang="en-IN" sz="1400" b="0" dirty="0">
                          <a:effectLst/>
                          <a:latin typeface="+mj-lt"/>
                          <a:cs typeface="Times New Roman" panose="02020603050405020304" pitchFamily="18" charset="0"/>
                          <a:hlinkClick r:id="rId3"/>
                        </a:rPr>
                        <a:t>https://www.coursera.org/learn/introduction-to-generative-ai</a:t>
                      </a:r>
                      <a:r>
                        <a:rPr lang="en-IN" sz="1400" b="0" dirty="0">
                          <a:solidFill>
                            <a:schemeClr val="tx1"/>
                          </a:solidFill>
                          <a:effectLst/>
                          <a:latin typeface="+mj-lt"/>
                          <a:cs typeface="Times New Roman" panose="02020603050405020304" pitchFamily="18" charset="0"/>
                        </a:rPr>
                        <a:t>,</a:t>
                      </a:r>
                    </a:p>
                    <a:p>
                      <a:pPr>
                        <a:lnSpc>
                          <a:spcPct val="115000"/>
                        </a:lnSpc>
                        <a:spcAft>
                          <a:spcPts val="1000"/>
                        </a:spcAft>
                      </a:pPr>
                      <a:r>
                        <a:rPr lang="en-IN" sz="1400" b="0" dirty="0">
                          <a:effectLst/>
                          <a:latin typeface="+mj-lt"/>
                          <a:cs typeface="Times New Roman" panose="02020603050405020304" pitchFamily="18" charset="0"/>
                          <a:hlinkClick r:id="rId4"/>
                        </a:rPr>
                        <a:t>https://www.coursera.org/learn/prompt-engineering</a:t>
                      </a:r>
                      <a:endParaRPr lang="en-IN" sz="1400" b="0" dirty="0">
                        <a:effectLst/>
                        <a:latin typeface="+mj-lt"/>
                        <a:cs typeface="Times New Roman" panose="02020603050405020304" pitchFamily="18" charset="0"/>
                      </a:endParaRPr>
                    </a:p>
                    <a:p>
                      <a:pPr>
                        <a:lnSpc>
                          <a:spcPct val="115000"/>
                        </a:lnSpc>
                        <a:spcAft>
                          <a:spcPts val="1000"/>
                        </a:spcAft>
                      </a:pPr>
                      <a:endParaRPr lang="en-IN" sz="1400" b="0" dirty="0">
                        <a:effectLst/>
                        <a:latin typeface="+mj-lt"/>
                        <a:cs typeface="Times New Roman" panose="02020603050405020304" pitchFamily="18" charset="0"/>
                      </a:endParaRPr>
                    </a:p>
                    <a:p>
                      <a:pPr>
                        <a:lnSpc>
                          <a:spcPct val="115000"/>
                        </a:lnSpc>
                        <a:spcAft>
                          <a:spcPts val="1000"/>
                        </a:spcAft>
                      </a:pPr>
                      <a:endParaRPr lang="en-IN" sz="1400" b="0" dirty="0">
                        <a:effectLst/>
                        <a:latin typeface="+mj-lt"/>
                        <a:cs typeface="Times New Roman" panose="02020603050405020304" pitchFamily="18" charset="0"/>
                      </a:endParaRPr>
                    </a:p>
                  </a:txBody>
                  <a:tcPr marL="33809" marR="33809" marT="0" marB="0">
                    <a:solidFill>
                      <a:schemeClr val="accent5">
                        <a:lumMod val="20000"/>
                        <a:lumOff val="80000"/>
                      </a:schemeClr>
                    </a:solidFill>
                  </a:tcPr>
                </a:tc>
                <a:extLst>
                  <a:ext uri="{0D108BD9-81ED-4DB2-BD59-A6C34878D82A}">
                    <a16:rowId xmlns:a16="http://schemas.microsoft.com/office/drawing/2014/main" val="1434969155"/>
                  </a:ext>
                </a:extLst>
              </a:tr>
              <a:tr h="2371165">
                <a:tc>
                  <a:txBody>
                    <a:bodyPr/>
                    <a:lstStyle/>
                    <a:p>
                      <a:pPr algn="ctr">
                        <a:lnSpc>
                          <a:spcPct val="106000"/>
                        </a:lnSpc>
                        <a:spcAft>
                          <a:spcPts val="1000"/>
                        </a:spcAft>
                      </a:pPr>
                      <a:r>
                        <a:rPr lang="en-US" sz="1400" b="0" dirty="0">
                          <a:solidFill>
                            <a:schemeClr val="tx1"/>
                          </a:solidFill>
                          <a:effectLst/>
                          <a:latin typeface="+mj-lt"/>
                          <a:cs typeface="Times New Roman" panose="02020603050405020304" pitchFamily="18" charset="0"/>
                        </a:rPr>
                        <a:t>Unit 6</a:t>
                      </a:r>
                      <a:endParaRPr lang="en-IN" sz="1400" b="0" dirty="0">
                        <a:solidFill>
                          <a:schemeClr val="tx1"/>
                        </a:solidFill>
                        <a:effectLst/>
                        <a:latin typeface="+mj-lt"/>
                        <a:ea typeface="Calibri" panose="020F0502020204030204" pitchFamily="34" charset="0"/>
                        <a:cs typeface="Times New Roman" panose="02020603050405020304" pitchFamily="18" charset="0"/>
                      </a:endParaRPr>
                    </a:p>
                  </a:txBody>
                  <a:tcPr marL="33809" marR="33809" marT="0" marB="0">
                    <a:solidFill>
                      <a:schemeClr val="accent5">
                        <a:lumMod val="20000"/>
                        <a:lumOff val="80000"/>
                      </a:schemeClr>
                    </a:solidFill>
                  </a:tcPr>
                </a:tc>
                <a:tc>
                  <a:txBody>
                    <a:bodyPr/>
                    <a:lstStyle/>
                    <a:p>
                      <a:pPr>
                        <a:lnSpc>
                          <a:spcPct val="106000"/>
                        </a:lnSpc>
                        <a:spcAft>
                          <a:spcPts val="1000"/>
                        </a:spcAft>
                      </a:pPr>
                      <a:r>
                        <a:rPr lang="en-IN" sz="1400" b="0" i="0" u="none" strike="noStrike" kern="1200" baseline="0" dirty="0" err="1">
                          <a:solidFill>
                            <a:schemeClr val="tx1"/>
                          </a:solidFill>
                          <a:latin typeface="+mj-lt"/>
                          <a:ea typeface="+mn-ea"/>
                          <a:cs typeface="+mn-cs"/>
                        </a:rPr>
                        <a:t>ChatGPT</a:t>
                      </a:r>
                      <a:r>
                        <a:rPr lang="en-IN" sz="1400" b="0" i="0" u="none" strike="noStrike" kern="1200" baseline="0" dirty="0">
                          <a:solidFill>
                            <a:schemeClr val="tx1"/>
                          </a:solidFill>
                          <a:latin typeface="+mj-lt"/>
                          <a:ea typeface="+mn-ea"/>
                          <a:cs typeface="+mn-cs"/>
                        </a:rPr>
                        <a:t> Advance Data Analysis, </a:t>
                      </a:r>
                      <a:r>
                        <a:rPr lang="en-US" sz="1400" b="0" dirty="0">
                          <a:solidFill>
                            <a:schemeClr val="tx1"/>
                          </a:solidFill>
                          <a:effectLst/>
                          <a:latin typeface="+mj-lt"/>
                          <a:cs typeface="Times New Roman" panose="02020603050405020304" pitchFamily="18" charset="0"/>
                        </a:rPr>
                        <a:t>Advanced topics in Artificial Intelligence</a:t>
                      </a:r>
                      <a:endParaRPr lang="en-IN" sz="1400" b="0" dirty="0">
                        <a:solidFill>
                          <a:schemeClr val="tx1"/>
                        </a:solidFill>
                        <a:effectLst/>
                        <a:latin typeface="+mj-lt"/>
                        <a:ea typeface="Calibri" panose="020F0502020204030204" pitchFamily="34" charset="0"/>
                        <a:cs typeface="Times New Roman" panose="02020603050405020304" pitchFamily="18" charset="0"/>
                      </a:endParaRPr>
                    </a:p>
                  </a:txBody>
                  <a:tcPr marL="33809" marR="33809" marT="0" marB="0">
                    <a:solidFill>
                      <a:schemeClr val="accent5">
                        <a:lumMod val="20000"/>
                        <a:lumOff val="80000"/>
                      </a:schemeClr>
                    </a:solidFill>
                  </a:tcPr>
                </a:tc>
                <a:tc>
                  <a:txBody>
                    <a:bodyPr/>
                    <a:lstStyle/>
                    <a:p>
                      <a:pPr>
                        <a:lnSpc>
                          <a:spcPct val="115000"/>
                        </a:lnSpc>
                        <a:spcAft>
                          <a:spcPts val="1000"/>
                        </a:spcAft>
                      </a:pPr>
                      <a:r>
                        <a:rPr lang="en-US" sz="1400" b="0" u="sng" dirty="0">
                          <a:effectLst/>
                          <a:latin typeface="+mj-lt"/>
                          <a:cs typeface="Times New Roman" panose="02020603050405020304" pitchFamily="18" charset="0"/>
                          <a:hlinkClick r:id="rId5"/>
                        </a:rPr>
                        <a:t>https://www.coursera.org/learn/chatgpt-advanced-data-analysis,</a:t>
                      </a:r>
                    </a:p>
                    <a:p>
                      <a:pPr>
                        <a:lnSpc>
                          <a:spcPct val="115000"/>
                        </a:lnSpc>
                        <a:spcAft>
                          <a:spcPts val="1000"/>
                        </a:spcAft>
                      </a:pPr>
                      <a:r>
                        <a:rPr lang="en-US" sz="1400" b="0" u="sng" dirty="0">
                          <a:effectLst/>
                          <a:latin typeface="+mj-lt"/>
                          <a:cs typeface="Times New Roman" panose="02020603050405020304" pitchFamily="18" charset="0"/>
                          <a:hlinkClick r:id="rId5"/>
                        </a:rPr>
                        <a:t>https://www.geeksforgeeks.org/ml-machine-learning/</a:t>
                      </a:r>
                      <a:r>
                        <a:rPr lang="en-US" sz="1400" b="0" dirty="0">
                          <a:effectLst/>
                          <a:latin typeface="+mj-lt"/>
                          <a:cs typeface="Times New Roman" panose="02020603050405020304" pitchFamily="18" charset="0"/>
                        </a:rPr>
                        <a:t>, </a:t>
                      </a:r>
                      <a:endParaRPr lang="en-IN" sz="1400" b="0" dirty="0">
                        <a:effectLst/>
                        <a:latin typeface="+mj-lt"/>
                        <a:cs typeface="Times New Roman" panose="02020603050405020304" pitchFamily="18" charset="0"/>
                      </a:endParaRPr>
                    </a:p>
                    <a:p>
                      <a:pPr>
                        <a:lnSpc>
                          <a:spcPct val="115000"/>
                        </a:lnSpc>
                        <a:spcAft>
                          <a:spcPts val="1000"/>
                        </a:spcAft>
                      </a:pPr>
                      <a:r>
                        <a:rPr lang="en-US" sz="1400" b="0" u="sng" dirty="0">
                          <a:effectLst/>
                          <a:latin typeface="+mj-lt"/>
                          <a:cs typeface="Times New Roman" panose="02020603050405020304" pitchFamily="18" charset="0"/>
                          <a:hlinkClick r:id="rId6"/>
                        </a:rPr>
                        <a:t>https://aws.amazon.com/what-is/neural-network/</a:t>
                      </a:r>
                      <a:r>
                        <a:rPr lang="en-US" sz="1400" b="0" dirty="0">
                          <a:effectLst/>
                          <a:latin typeface="+mj-lt"/>
                          <a:cs typeface="Times New Roman" panose="02020603050405020304" pitchFamily="18" charset="0"/>
                        </a:rPr>
                        <a:t>, </a:t>
                      </a:r>
                      <a:endParaRPr lang="en-IN" sz="1400" b="0" dirty="0">
                        <a:effectLst/>
                        <a:latin typeface="+mj-lt"/>
                        <a:cs typeface="Times New Roman" panose="02020603050405020304" pitchFamily="18" charset="0"/>
                      </a:endParaRPr>
                    </a:p>
                    <a:p>
                      <a:pPr>
                        <a:lnSpc>
                          <a:spcPct val="115000"/>
                        </a:lnSpc>
                        <a:spcAft>
                          <a:spcPts val="1000"/>
                        </a:spcAft>
                      </a:pPr>
                      <a:r>
                        <a:rPr lang="en-US" sz="1400" b="0" u="sng" dirty="0">
                          <a:effectLst/>
                          <a:latin typeface="+mj-lt"/>
                          <a:cs typeface="Times New Roman" panose="02020603050405020304" pitchFamily="18" charset="0"/>
                          <a:hlinkClick r:id="rId7"/>
                        </a:rPr>
                        <a:t>https://www.geeksforgeeks.org/genetic-algorithms/</a:t>
                      </a:r>
                      <a:r>
                        <a:rPr lang="en-US" sz="1400" b="0" dirty="0">
                          <a:effectLst/>
                          <a:latin typeface="+mj-lt"/>
                          <a:cs typeface="Times New Roman" panose="02020603050405020304" pitchFamily="18" charset="0"/>
                        </a:rPr>
                        <a:t>,</a:t>
                      </a:r>
                      <a:endParaRPr lang="en-IN" sz="1400" b="0" dirty="0">
                        <a:effectLst/>
                        <a:latin typeface="+mj-lt"/>
                        <a:cs typeface="Times New Roman" panose="02020603050405020304" pitchFamily="18" charset="0"/>
                      </a:endParaRPr>
                    </a:p>
                    <a:p>
                      <a:pPr>
                        <a:lnSpc>
                          <a:spcPct val="115000"/>
                        </a:lnSpc>
                        <a:spcAft>
                          <a:spcPts val="1000"/>
                        </a:spcAft>
                      </a:pPr>
                      <a:r>
                        <a:rPr lang="en-US" sz="1400" b="0" u="sng" dirty="0">
                          <a:effectLst/>
                          <a:latin typeface="+mj-lt"/>
                          <a:cs typeface="Times New Roman" panose="02020603050405020304" pitchFamily="18" charset="0"/>
                          <a:hlinkClick r:id="rId8"/>
                        </a:rPr>
                        <a:t>https://www.geeksforgeeks.org/fuzzy-logic-introduction/</a:t>
                      </a:r>
                      <a:endParaRPr lang="en-IN" sz="1400" b="0" dirty="0">
                        <a:effectLst/>
                        <a:latin typeface="+mj-lt"/>
                        <a:cs typeface="Times New Roman" panose="02020603050405020304" pitchFamily="18" charset="0"/>
                      </a:endParaRPr>
                    </a:p>
                  </a:txBody>
                  <a:tcPr marL="33809" marR="33809" marT="0" marB="0">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09388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453E071-8819-26A7-1969-9E7EA43E8C47}"/>
              </a:ext>
            </a:extLst>
          </p:cNvPr>
          <p:cNvSpPr>
            <a:spLocks noGrp="1" noChangeArrowheads="1"/>
          </p:cNvSpPr>
          <p:nvPr>
            <p:ph type="title"/>
          </p:nvPr>
        </p:nvSpPr>
        <p:spPr>
          <a:xfrm>
            <a:off x="874642" y="685800"/>
            <a:ext cx="9382541" cy="877888"/>
          </a:xfrm>
          <a:solidFill>
            <a:schemeClr val="bg1"/>
          </a:solidFill>
        </p:spPr>
        <p:txBody>
          <a:bodyPr/>
          <a:lstStyle/>
          <a:p>
            <a:pPr algn="ctr" eaLnBrk="1" hangingPunct="1"/>
            <a:r>
              <a:rPr lang="en-US" altLang="en-US" sz="2800" b="1" dirty="0">
                <a:cs typeface="Times New Roman" panose="02020603050405020304" pitchFamily="18" charset="0"/>
              </a:rPr>
              <a:t>School Vision</a:t>
            </a:r>
            <a:endParaRPr lang="en-IN" altLang="en-US" sz="2800" b="1" dirty="0">
              <a:cs typeface="Times New Roman" panose="02020603050405020304" pitchFamily="18" charset="0"/>
            </a:endParaRPr>
          </a:p>
        </p:txBody>
      </p:sp>
      <p:sp>
        <p:nvSpPr>
          <p:cNvPr id="13315" name="Content Placeholder 2">
            <a:extLst>
              <a:ext uri="{FF2B5EF4-FFF2-40B4-BE49-F238E27FC236}">
                <a16:creationId xmlns:a16="http://schemas.microsoft.com/office/drawing/2014/main" id="{D50377C6-D712-829A-B9D8-6BCEC5D66BBB}"/>
              </a:ext>
            </a:extLst>
          </p:cNvPr>
          <p:cNvSpPr>
            <a:spLocks noGrp="1" noChangeArrowheads="1"/>
          </p:cNvSpPr>
          <p:nvPr>
            <p:ph idx="1"/>
          </p:nvPr>
        </p:nvSpPr>
        <p:spPr>
          <a:xfrm>
            <a:off x="974035" y="1820863"/>
            <a:ext cx="10853530" cy="4351337"/>
          </a:xfrm>
        </p:spPr>
        <p:txBody>
          <a:bodyPr/>
          <a:lstStyle/>
          <a:p>
            <a:pPr algn="just" eaLnBrk="1" hangingPunct="1">
              <a:defRPr/>
            </a:pPr>
            <a:r>
              <a:rPr lang="en-US" altLang="en-US" sz="2200" dirty="0">
                <a:latin typeface="+mj-lt"/>
                <a:cs typeface="Times New Roman" panose="02020603050405020304" pitchFamily="18" charset="0"/>
              </a:rPr>
              <a:t>To be a globally recognized school through excellence in teaching, learning and research for creating Computer Science professionals, leaders and entrepreneurs of future contributing to society and industry for sustainable growth.</a:t>
            </a:r>
          </a:p>
          <a:p>
            <a:pPr eaLnBrk="1" hangingPunct="1">
              <a:defRPr/>
            </a:pPr>
            <a:endParaRPr lang="en-IN" altLang="en-US" sz="2200" dirty="0">
              <a:latin typeface="+mj-lt"/>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Google Shape;118;p16">
            <a:extLst>
              <a:ext uri="{FF2B5EF4-FFF2-40B4-BE49-F238E27FC236}">
                <a16:creationId xmlns:a16="http://schemas.microsoft.com/office/drawing/2014/main" id="{C6577048-898E-0B74-F1CB-CF7591E3A7BF}"/>
              </a:ext>
            </a:extLst>
          </p:cNvPr>
          <p:cNvSpPr>
            <a:spLocks noGrp="1" noChangeArrowheads="1"/>
          </p:cNvSpPr>
          <p:nvPr>
            <p:ph type="title"/>
          </p:nvPr>
        </p:nvSpPr>
        <p:spPr>
          <a:xfrm>
            <a:off x="1981200" y="487016"/>
            <a:ext cx="8229600" cy="509933"/>
          </a:xfrm>
        </p:spPr>
        <p:txBody>
          <a:bodyPr lIns="91425" tIns="45700" rIns="91425" bIns="45700"/>
          <a:lstStyle/>
          <a:p>
            <a:pPr algn="ctr">
              <a:buClr>
                <a:srgbClr val="C00000"/>
              </a:buClr>
              <a:buSzPts val="4800"/>
            </a:pPr>
            <a:r>
              <a:rPr lang="en-US" altLang="en-US" b="1" dirty="0">
                <a:solidFill>
                  <a:srgbClr val="C00000"/>
                </a:solidFill>
              </a:rPr>
              <a:t>READING MATERIAL</a:t>
            </a:r>
          </a:p>
        </p:txBody>
      </p:sp>
      <p:sp>
        <p:nvSpPr>
          <p:cNvPr id="119" name="Google Shape;119;p16">
            <a:extLst>
              <a:ext uri="{FF2B5EF4-FFF2-40B4-BE49-F238E27FC236}">
                <a16:creationId xmlns:a16="http://schemas.microsoft.com/office/drawing/2014/main" id="{E6D900C9-3D02-69F7-3534-5E5AEEBA3D64}"/>
              </a:ext>
            </a:extLst>
          </p:cNvPr>
          <p:cNvSpPr txBox="1">
            <a:spLocks noGrp="1"/>
          </p:cNvSpPr>
          <p:nvPr>
            <p:ph idx="1"/>
          </p:nvPr>
        </p:nvSpPr>
        <p:spPr>
          <a:xfrm>
            <a:off x="1827213" y="1635125"/>
            <a:ext cx="8764587" cy="5383213"/>
          </a:xfrm>
        </p:spPr>
        <p:txBody>
          <a:bodyPr spcFirstLastPara="1" lIns="91425" tIns="45700" rIns="91425" bIns="45700">
            <a:normAutofit/>
          </a:bodyPr>
          <a:lstStyle/>
          <a:p>
            <a:pPr indent="-457200">
              <a:spcBef>
                <a:spcPts val="0"/>
              </a:spcBef>
              <a:buClr>
                <a:srgbClr val="C00000"/>
              </a:buClr>
              <a:buSzPts val="3600"/>
              <a:defRPr/>
            </a:pPr>
            <a:endParaRPr lang="en-IN" sz="2800" dirty="0">
              <a:latin typeface="+mj-lt"/>
            </a:endParaRPr>
          </a:p>
          <a:p>
            <a:pPr indent="-457200">
              <a:spcBef>
                <a:spcPts val="0"/>
              </a:spcBef>
              <a:buClr>
                <a:srgbClr val="C00000"/>
              </a:buClr>
              <a:buSzPts val="3600"/>
              <a:defRPr/>
            </a:pPr>
            <a:endParaRPr lang="en-IN" sz="2800" dirty="0">
              <a:latin typeface="+mj-lt"/>
            </a:endParaRPr>
          </a:p>
          <a:p>
            <a:pPr indent="-457200">
              <a:spcBef>
                <a:spcPts val="0"/>
              </a:spcBef>
              <a:buClr>
                <a:srgbClr val="C00000"/>
              </a:buClr>
              <a:buSzPts val="3600"/>
              <a:defRPr/>
            </a:pPr>
            <a:endParaRPr lang="en-IN" sz="2800" dirty="0">
              <a:latin typeface="+mj-lt"/>
            </a:endParaRPr>
          </a:p>
          <a:p>
            <a:pPr marL="0" indent="0">
              <a:spcBef>
                <a:spcPts val="0"/>
              </a:spcBef>
              <a:buClr>
                <a:srgbClr val="C00000"/>
              </a:buClr>
              <a:buSzPts val="3600"/>
              <a:buFont typeface="Arial" panose="020B0604020202020204" pitchFamily="34" charset="0"/>
              <a:buNone/>
              <a:defRPr/>
            </a:pPr>
            <a:endParaRPr lang="en-IN" sz="2800" dirty="0">
              <a:latin typeface="+mj-lt"/>
            </a:endParaRPr>
          </a:p>
        </p:txBody>
      </p:sp>
      <p:cxnSp>
        <p:nvCxnSpPr>
          <p:cNvPr id="120" name="Google Shape;120;p16">
            <a:extLst>
              <a:ext uri="{FF2B5EF4-FFF2-40B4-BE49-F238E27FC236}">
                <a16:creationId xmlns:a16="http://schemas.microsoft.com/office/drawing/2014/main" id="{4924D8F1-3AB7-29C9-F5E0-B591A690BE70}"/>
              </a:ext>
            </a:extLst>
          </p:cNvPr>
          <p:cNvCxnSpPr/>
          <p:nvPr/>
        </p:nvCxnSpPr>
        <p:spPr>
          <a:xfrm>
            <a:off x="1981200" y="1106556"/>
            <a:ext cx="7056438"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graphicFrame>
        <p:nvGraphicFramePr>
          <p:cNvPr id="46085" name="Google Shape;121;p16">
            <a:extLst>
              <a:ext uri="{FF2B5EF4-FFF2-40B4-BE49-F238E27FC236}">
                <a16:creationId xmlns:a16="http://schemas.microsoft.com/office/drawing/2014/main" id="{BB17447B-B0F7-9667-27C9-416D6EE4D044}"/>
              </a:ext>
            </a:extLst>
          </p:cNvPr>
          <p:cNvGraphicFramePr>
            <a:graphicFrameLocks noChangeAspect="1"/>
          </p:cNvGraphicFramePr>
          <p:nvPr/>
        </p:nvGraphicFramePr>
        <p:xfrm>
          <a:off x="8915400" y="85725"/>
          <a:ext cx="1676400" cy="679450"/>
        </p:xfrm>
        <a:graphic>
          <a:graphicData uri="http://schemas.openxmlformats.org/presentationml/2006/ole">
            <mc:AlternateContent xmlns:mc="http://schemas.openxmlformats.org/markup-compatibility/2006">
              <mc:Choice xmlns:v="urn:schemas-microsoft-com:vml" Requires="v">
                <p:oleObj spid="_x0000_s2081" r:id="rId4" imgW="13937020" imgH="5409524" progId="">
                  <p:embed/>
                </p:oleObj>
              </mc:Choice>
              <mc:Fallback>
                <p:oleObj r:id="rId4" imgW="13937020" imgH="5409524" progId="">
                  <p:embed/>
                  <p:pic>
                    <p:nvPicPr>
                      <p:cNvPr id="46085" name="Google Shape;121;p16">
                        <a:extLst>
                          <a:ext uri="{FF2B5EF4-FFF2-40B4-BE49-F238E27FC236}">
                            <a16:creationId xmlns:a16="http://schemas.microsoft.com/office/drawing/2014/main" id="{BB17447B-B0F7-9667-27C9-416D6EE4D0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5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6086" name="Picture 2">
            <a:extLst>
              <a:ext uri="{FF2B5EF4-FFF2-40B4-BE49-F238E27FC236}">
                <a16:creationId xmlns:a16="http://schemas.microsoft.com/office/drawing/2014/main" id="{F032068E-8CD0-2A91-04CB-867A8C939A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373" y="1228725"/>
            <a:ext cx="11102009" cy="4688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8915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336029CC-CF9E-DFDA-99CF-B365049AA2F3}"/>
              </a:ext>
            </a:extLst>
          </p:cNvPr>
          <p:cNvSpPr>
            <a:spLocks noGrp="1" noChangeArrowheads="1"/>
          </p:cNvSpPr>
          <p:nvPr>
            <p:ph type="title"/>
          </p:nvPr>
        </p:nvSpPr>
        <p:spPr/>
        <p:txBody>
          <a:bodyPr/>
          <a:lstStyle/>
          <a:p>
            <a:pPr algn="just"/>
            <a:r>
              <a:rPr lang="en-IN" altLang="en-US">
                <a:cs typeface="Times New Roman" panose="02020603050405020304" pitchFamily="18" charset="0"/>
              </a:rPr>
              <a:t>Follow this for getting instant solution for your Academic queries:</a:t>
            </a:r>
          </a:p>
        </p:txBody>
      </p:sp>
      <p:pic>
        <p:nvPicPr>
          <p:cNvPr id="50179" name="Picture 2">
            <a:extLst>
              <a:ext uri="{FF2B5EF4-FFF2-40B4-BE49-F238E27FC236}">
                <a16:creationId xmlns:a16="http://schemas.microsoft.com/office/drawing/2014/main" id="{F8FA10E8-8BB8-BA70-010B-876DE41571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403725" y="2423319"/>
            <a:ext cx="3384550" cy="3155950"/>
          </a:xfrm>
        </p:spPr>
      </p:pic>
    </p:spTree>
    <p:extLst>
      <p:ext uri="{BB962C8B-B14F-4D97-AF65-F5344CB8AC3E}">
        <p14:creationId xmlns:p14="http://schemas.microsoft.com/office/powerpoint/2010/main" val="2859228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9293951-9D95-1DE7-5162-C8E328A9D058}"/>
              </a:ext>
            </a:extLst>
          </p:cNvPr>
          <p:cNvSpPr>
            <a:spLocks noGrp="1" noChangeArrowheads="1"/>
          </p:cNvSpPr>
          <p:nvPr>
            <p:ph type="title"/>
          </p:nvPr>
        </p:nvSpPr>
        <p:spPr>
          <a:xfrm>
            <a:off x="1981200" y="381000"/>
            <a:ext cx="8229600" cy="1143000"/>
          </a:xfrm>
          <a:solidFill>
            <a:schemeClr val="bg1"/>
          </a:solidFill>
        </p:spPr>
        <p:txBody>
          <a:bodyPr/>
          <a:lstStyle/>
          <a:p>
            <a:pPr algn="ctr" eaLnBrk="1" hangingPunct="1"/>
            <a:r>
              <a:rPr lang="en-US" altLang="en-US" sz="2800" b="1">
                <a:cs typeface="Times New Roman" panose="02020603050405020304" pitchFamily="18" charset="0"/>
              </a:rPr>
              <a:t>School Mission</a:t>
            </a:r>
            <a:endParaRPr lang="en-IN" altLang="en-US" sz="2800" b="1">
              <a:cs typeface="Times New Roman" panose="02020603050405020304" pitchFamily="18" charset="0"/>
            </a:endParaRPr>
          </a:p>
        </p:txBody>
      </p:sp>
      <p:sp>
        <p:nvSpPr>
          <p:cNvPr id="14339" name="Content Placeholder 2">
            <a:extLst>
              <a:ext uri="{FF2B5EF4-FFF2-40B4-BE49-F238E27FC236}">
                <a16:creationId xmlns:a16="http://schemas.microsoft.com/office/drawing/2014/main" id="{82FA1BDC-C9B4-5AC7-3A89-E7A08631529D}"/>
              </a:ext>
            </a:extLst>
          </p:cNvPr>
          <p:cNvSpPr>
            <a:spLocks noGrp="1" noChangeArrowheads="1"/>
          </p:cNvSpPr>
          <p:nvPr>
            <p:ph idx="1"/>
          </p:nvPr>
        </p:nvSpPr>
        <p:spPr>
          <a:xfrm>
            <a:off x="944217" y="1524000"/>
            <a:ext cx="10942983" cy="4351338"/>
          </a:xfrm>
        </p:spPr>
        <p:txBody>
          <a:bodyPr/>
          <a:lstStyle/>
          <a:p>
            <a:pPr algn="just" eaLnBrk="1" hangingPunct="1">
              <a:defRPr/>
            </a:pPr>
            <a:r>
              <a:rPr lang="en-US" altLang="en-US" sz="2200" dirty="0">
                <a:latin typeface="+mj-lt"/>
                <a:cs typeface="Times New Roman" panose="02020603050405020304" pitchFamily="18" charset="0"/>
              </a:rPr>
              <a:t>To build computational skills through hands-on and practice-based learning with measurable outcomes.</a:t>
            </a:r>
          </a:p>
          <a:p>
            <a:pPr algn="just" eaLnBrk="1" hangingPunct="1">
              <a:defRPr/>
            </a:pPr>
            <a:r>
              <a:rPr lang="en-US" altLang="en-US" sz="2200" dirty="0">
                <a:latin typeface="+mj-lt"/>
                <a:cs typeface="Times New Roman" panose="02020603050405020304" pitchFamily="18" charset="0"/>
              </a:rPr>
              <a:t>To establish a strong connect with industry for in-demand technology driven curriculum.</a:t>
            </a:r>
          </a:p>
          <a:p>
            <a:pPr algn="just" eaLnBrk="1" hangingPunct="1">
              <a:defRPr/>
            </a:pPr>
            <a:r>
              <a:rPr lang="en-US" altLang="en-US" sz="2200" dirty="0">
                <a:latin typeface="+mj-lt"/>
                <a:cs typeface="Times New Roman" panose="02020603050405020304" pitchFamily="18" charset="0"/>
              </a:rPr>
              <a:t>To build the infrastructure for meaningful research around societal problems.</a:t>
            </a:r>
          </a:p>
          <a:p>
            <a:pPr algn="just" eaLnBrk="1" hangingPunct="1">
              <a:defRPr/>
            </a:pPr>
            <a:r>
              <a:rPr lang="en-US" altLang="en-US" sz="2200" dirty="0">
                <a:latin typeface="+mj-lt"/>
                <a:cs typeface="Times New Roman" panose="02020603050405020304" pitchFamily="18" charset="0"/>
              </a:rPr>
              <a:t>To nurture future leaders through research-infused education and lifelong learning.</a:t>
            </a:r>
          </a:p>
          <a:p>
            <a:pPr algn="just" eaLnBrk="1" hangingPunct="1">
              <a:defRPr/>
            </a:pPr>
            <a:r>
              <a:rPr lang="en-US" altLang="en-US" sz="2200" dirty="0">
                <a:latin typeface="+mj-lt"/>
                <a:cs typeface="Times New Roman" panose="02020603050405020304" pitchFamily="18" charset="0"/>
              </a:rPr>
              <a:t>To create smart and ethical professionals and entrepreneurs who are recognized globally</a:t>
            </a:r>
            <a:r>
              <a:rPr lang="en-IN" altLang="en-US" sz="2200" dirty="0">
                <a:latin typeface="+mj-lt"/>
                <a:cs typeface="Times New Roman" panose="02020603050405020304" pitchFamily="18" charset="0"/>
              </a:rPr>
              <a:t>.</a:t>
            </a:r>
            <a:endParaRPr lang="en-US" altLang="en-US" sz="2200" dirty="0">
              <a:latin typeface="+mj-lt"/>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0140FFA9-E95D-D7E9-9C22-01875C87A0C6}"/>
              </a:ext>
            </a:extLst>
          </p:cNvPr>
          <p:cNvSpPr>
            <a:spLocks noGrp="1" noChangeArrowheads="1"/>
          </p:cNvSpPr>
          <p:nvPr>
            <p:ph type="title"/>
          </p:nvPr>
        </p:nvSpPr>
        <p:spPr>
          <a:xfrm>
            <a:off x="914399" y="457200"/>
            <a:ext cx="10982739" cy="876300"/>
          </a:xfrm>
        </p:spPr>
        <p:txBody>
          <a:bodyPr/>
          <a:lstStyle/>
          <a:p>
            <a:pPr algn="ctr" eaLnBrk="1" hangingPunct="1"/>
            <a:r>
              <a:rPr lang="en-US" altLang="en-US" sz="2800" b="1" dirty="0">
                <a:cs typeface="Times New Roman" panose="02020603050405020304" pitchFamily="18" charset="0"/>
              </a:rPr>
              <a:t>Course Outcomes</a:t>
            </a:r>
          </a:p>
        </p:txBody>
      </p:sp>
      <p:sp>
        <p:nvSpPr>
          <p:cNvPr id="21507" name="Content Placeholder 2">
            <a:extLst>
              <a:ext uri="{FF2B5EF4-FFF2-40B4-BE49-F238E27FC236}">
                <a16:creationId xmlns:a16="http://schemas.microsoft.com/office/drawing/2014/main" id="{FECF0F18-FBC8-BEAE-6724-4B5ACDED2F64}"/>
              </a:ext>
            </a:extLst>
          </p:cNvPr>
          <p:cNvSpPr>
            <a:spLocks noGrp="1" noChangeArrowheads="1"/>
          </p:cNvSpPr>
          <p:nvPr>
            <p:ph idx="1"/>
          </p:nvPr>
        </p:nvSpPr>
        <p:spPr>
          <a:xfrm>
            <a:off x="914399" y="1333500"/>
            <a:ext cx="10982739" cy="4686300"/>
          </a:xfrm>
        </p:spPr>
        <p:txBody>
          <a:bodyPr>
            <a:normAutofit/>
          </a:bodyPr>
          <a:lstStyle/>
          <a:p>
            <a:pPr marL="0" indent="0" algn="just">
              <a:lnSpc>
                <a:spcPct val="171000"/>
              </a:lnSpc>
              <a:spcBef>
                <a:spcPts val="925"/>
              </a:spcBef>
              <a:buNone/>
            </a:pPr>
            <a:r>
              <a:rPr lang="en-US" sz="1800" dirty="0">
                <a:ea typeface="Verdana" panose="020B0604030504040204" pitchFamily="34" charset="0"/>
              </a:rPr>
              <a:t>CO1:: describe basic knowledge representation, problem solving, and learning methods of artificial intelligence. </a:t>
            </a:r>
          </a:p>
          <a:p>
            <a:pPr marL="0" indent="0" algn="just">
              <a:lnSpc>
                <a:spcPct val="171000"/>
              </a:lnSpc>
              <a:spcBef>
                <a:spcPts val="925"/>
              </a:spcBef>
              <a:buNone/>
            </a:pPr>
            <a:r>
              <a:rPr lang="en-US" sz="1800" dirty="0">
                <a:ea typeface="Verdana" panose="020B0604030504040204" pitchFamily="34" charset="0"/>
              </a:rPr>
              <a:t>CO2:: compare uninformed and informed search strategies to solve AI problems. </a:t>
            </a:r>
          </a:p>
          <a:p>
            <a:pPr marL="0" indent="0" algn="just">
              <a:lnSpc>
                <a:spcPct val="171000"/>
              </a:lnSpc>
              <a:spcBef>
                <a:spcPts val="925"/>
              </a:spcBef>
              <a:buNone/>
            </a:pPr>
            <a:r>
              <a:rPr lang="en-US" sz="1800" dirty="0">
                <a:ea typeface="Verdana" panose="020B0604030504040204" pitchFamily="34" charset="0"/>
              </a:rPr>
              <a:t>CO3:: discuss knowledge representation and statistical reasoning methods for AI. </a:t>
            </a:r>
          </a:p>
          <a:p>
            <a:pPr marL="0" indent="0" algn="just">
              <a:lnSpc>
                <a:spcPct val="171000"/>
              </a:lnSpc>
              <a:spcBef>
                <a:spcPts val="925"/>
              </a:spcBef>
              <a:buNone/>
            </a:pPr>
            <a:r>
              <a:rPr lang="en-US" sz="1800" dirty="0">
                <a:ea typeface="Verdana" panose="020B0604030504040204" pitchFamily="34" charset="0"/>
              </a:rPr>
              <a:t>CO4:: analyze different AI strategies for game playing and NLP essentials.</a:t>
            </a:r>
          </a:p>
          <a:p>
            <a:pPr marL="0" indent="0" algn="just">
              <a:lnSpc>
                <a:spcPct val="171000"/>
              </a:lnSpc>
              <a:spcBef>
                <a:spcPts val="925"/>
              </a:spcBef>
              <a:buNone/>
            </a:pPr>
            <a:r>
              <a:rPr lang="en-US" sz="1800" dirty="0">
                <a:ea typeface="Verdana" panose="020B0604030504040204" pitchFamily="34" charset="0"/>
              </a:rPr>
              <a:t> CO5:: explain Generative AI fundamentals and prompt engineering for crafting effective prompts.</a:t>
            </a:r>
          </a:p>
          <a:p>
            <a:pPr marL="0" indent="0" algn="just">
              <a:lnSpc>
                <a:spcPct val="171000"/>
              </a:lnSpc>
              <a:spcBef>
                <a:spcPts val="925"/>
              </a:spcBef>
              <a:buNone/>
            </a:pPr>
            <a:r>
              <a:rPr lang="en-US" sz="1800" dirty="0">
                <a:ea typeface="Verdana" panose="020B0604030504040204" pitchFamily="34" charset="0"/>
              </a:rPr>
              <a:t> CO6:: apply the learned skills and techniques through hands-on tasks that involve a combination of GPT tools, data analysis, visualization, and presentation creation.</a:t>
            </a:r>
            <a:endParaRPr lang="en-IN" altLang="en-US" sz="1800" dirty="0">
              <a:ea typeface="Verdan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3">
            <a:extLst>
              <a:ext uri="{FF2B5EF4-FFF2-40B4-BE49-F238E27FC236}">
                <a16:creationId xmlns:a16="http://schemas.microsoft.com/office/drawing/2014/main" id="{E43F9285-3C64-4EDA-991A-3549EA87582C}"/>
              </a:ext>
            </a:extLst>
          </p:cNvPr>
          <p:cNvSpPr>
            <a:spLocks noGrp="1" noChangeArrowheads="1"/>
          </p:cNvSpPr>
          <p:nvPr>
            <p:ph type="title"/>
          </p:nvPr>
        </p:nvSpPr>
        <p:spPr>
          <a:xfrm>
            <a:off x="2286000" y="457200"/>
            <a:ext cx="8229600" cy="655638"/>
          </a:xfrm>
        </p:spPr>
        <p:txBody>
          <a:bodyPr/>
          <a:lstStyle/>
          <a:p>
            <a:pPr algn="ctr" eaLnBrk="1" hangingPunct="1"/>
            <a:r>
              <a:rPr lang="en-IN" altLang="en-US" sz="2800" b="1">
                <a:cs typeface="Times New Roman" panose="02020603050405020304" pitchFamily="18" charset="0"/>
              </a:rPr>
              <a:t>Program Outcomes </a:t>
            </a:r>
            <a:endParaRPr lang="en-IN" altLang="en-US" sz="2800">
              <a:cs typeface="Times New Roman" panose="02020603050405020304" pitchFamily="18" charset="0"/>
            </a:endParaRPr>
          </a:p>
        </p:txBody>
      </p:sp>
      <p:sp>
        <p:nvSpPr>
          <p:cNvPr id="16387" name="TextBox 9">
            <a:extLst>
              <a:ext uri="{FF2B5EF4-FFF2-40B4-BE49-F238E27FC236}">
                <a16:creationId xmlns:a16="http://schemas.microsoft.com/office/drawing/2014/main" id="{3144DA40-1A7F-B078-8BB9-55A41B3B8401}"/>
              </a:ext>
            </a:extLst>
          </p:cNvPr>
          <p:cNvSpPr txBox="1">
            <a:spLocks noChangeArrowheads="1"/>
          </p:cNvSpPr>
          <p:nvPr/>
        </p:nvSpPr>
        <p:spPr bwMode="auto">
          <a:xfrm>
            <a:off x="894521" y="990600"/>
            <a:ext cx="11022495" cy="6878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9112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algn="just">
              <a:lnSpc>
                <a:spcPct val="171000"/>
              </a:lnSpc>
              <a:spcBef>
                <a:spcPts val="925"/>
              </a:spcBef>
            </a:pPr>
            <a:r>
              <a:rPr lang="en-US" altLang="en-US" dirty="0">
                <a:latin typeface="Times New Roman" panose="02020603050405020304" pitchFamily="18" charset="0"/>
                <a:ea typeface="Verdana" panose="020B0604030504040204" pitchFamily="34" charset="0"/>
                <a:cs typeface="Verdana" panose="020B0604030504040204" pitchFamily="34" charset="0"/>
              </a:rPr>
              <a:t>PO1::Apply the knowledge of mathematics, science, engineering fundamentals, and an engineering specialization to the solution of complex engineering problems.</a:t>
            </a:r>
          </a:p>
          <a:p>
            <a:pPr marL="0" algn="just">
              <a:lnSpc>
                <a:spcPct val="171000"/>
              </a:lnSpc>
              <a:spcBef>
                <a:spcPts val="925"/>
              </a:spcBef>
            </a:pPr>
            <a:r>
              <a:rPr lang="en-US" altLang="en-US" dirty="0">
                <a:latin typeface="Times New Roman" panose="02020603050405020304" pitchFamily="18" charset="0"/>
                <a:ea typeface="Verdana" panose="020B0604030504040204" pitchFamily="34" charset="0"/>
                <a:cs typeface="Verdana" panose="020B0604030504040204" pitchFamily="34" charset="0"/>
              </a:rPr>
              <a:t>PO2::Identify, formulate, review research literature, and </a:t>
            </a:r>
            <a:r>
              <a:rPr lang="en-US" altLang="en-US" dirty="0" err="1">
                <a:latin typeface="Times New Roman" panose="02020603050405020304" pitchFamily="18" charset="0"/>
                <a:ea typeface="Verdana" panose="020B0604030504040204" pitchFamily="34" charset="0"/>
                <a:cs typeface="Verdana" panose="020B0604030504040204" pitchFamily="34" charset="0"/>
              </a:rPr>
              <a:t>analyse</a:t>
            </a:r>
            <a:r>
              <a:rPr lang="en-US" altLang="en-US" dirty="0">
                <a:latin typeface="Times New Roman" panose="02020603050405020304" pitchFamily="18" charset="0"/>
                <a:ea typeface="Verdana" panose="020B0604030504040204" pitchFamily="34" charset="0"/>
                <a:cs typeface="Verdana" panose="020B0604030504040204" pitchFamily="34" charset="0"/>
              </a:rPr>
              <a:t> complex engineering problems reaching substantiated conclusions using first principles of mathematics, natural sciences and engineering sciences.</a:t>
            </a:r>
          </a:p>
          <a:p>
            <a:pPr marL="0" algn="just">
              <a:lnSpc>
                <a:spcPct val="171000"/>
              </a:lnSpc>
              <a:spcBef>
                <a:spcPts val="925"/>
              </a:spcBef>
            </a:pPr>
            <a:r>
              <a:rPr lang="en-US" altLang="en-US" dirty="0">
                <a:latin typeface="Times New Roman" panose="02020603050405020304" pitchFamily="18" charset="0"/>
                <a:ea typeface="Verdana" panose="020B0604030504040204" pitchFamily="34" charset="0"/>
                <a:cs typeface="Verdana" panose="020B0604030504040204" pitchFamily="34" charset="0"/>
              </a:rPr>
              <a:t>PO3::Design solutions for complex engineering problems and design system components or processes that meet the specified needs with appropriate consideration for the public health and safety, and the cultural, societal, and environmental considerations.</a:t>
            </a:r>
          </a:p>
          <a:p>
            <a:pPr marL="0" algn="just" defTabSz="179388">
              <a:lnSpc>
                <a:spcPct val="171000"/>
              </a:lnSpc>
              <a:spcBef>
                <a:spcPts val="925"/>
              </a:spcBef>
            </a:pPr>
            <a:r>
              <a:rPr lang="en-US" altLang="en-US" dirty="0">
                <a:latin typeface="Times New Roman" panose="02020603050405020304" pitchFamily="18" charset="0"/>
                <a:ea typeface="Verdana" panose="020B0604030504040204" pitchFamily="34" charset="0"/>
                <a:cs typeface="Verdana" panose="020B0604030504040204" pitchFamily="34" charset="0"/>
              </a:rPr>
              <a:t>PO4::Use research-based knowledge and research methods including design of experiments, analysis and interpretation of data, and synthesis of the information to provide valid conclusions.</a:t>
            </a:r>
          </a:p>
          <a:p>
            <a:pPr marL="88900" algn="just" defTabSz="179388">
              <a:lnSpc>
                <a:spcPct val="171000"/>
              </a:lnSpc>
              <a:spcBef>
                <a:spcPts val="925"/>
              </a:spcBef>
            </a:pPr>
            <a:r>
              <a:rPr lang="en-US" altLang="en-US" dirty="0">
                <a:latin typeface="Times New Roman" panose="02020603050405020304" pitchFamily="18" charset="0"/>
                <a:ea typeface="Verdana" panose="020B0604030504040204" pitchFamily="34" charset="0"/>
                <a:cs typeface="Verdana" panose="020B0604030504040204" pitchFamily="34" charset="0"/>
              </a:rPr>
              <a:t>PO5::Create, select, and apply appropriate techniques, resources, and modern engineering and IT tools including prediction and modelling to complex engineering activities with an understanding of the limitations.</a:t>
            </a:r>
          </a:p>
          <a:p>
            <a:pPr marL="0" algn="just">
              <a:lnSpc>
                <a:spcPct val="171000"/>
              </a:lnSpc>
              <a:spcBef>
                <a:spcPts val="925"/>
              </a:spcBef>
            </a:pPr>
            <a:endParaRPr lang="en-US" altLang="en-US" dirty="0">
              <a:latin typeface="Times New Roman" panose="02020603050405020304" pitchFamily="18" charset="0"/>
              <a:ea typeface="Verdana" panose="020B0604030504040204" pitchFamily="34" charset="0"/>
              <a:cs typeface="Verdana" panose="020B0604030504040204" pitchFamily="34" charset="0"/>
            </a:endParaRPr>
          </a:p>
          <a:p>
            <a:pPr algn="just">
              <a:lnSpc>
                <a:spcPct val="171000"/>
              </a:lnSpc>
              <a:spcBef>
                <a:spcPts val="925"/>
              </a:spcBef>
            </a:pPr>
            <a:endParaRPr lang="en-IN" altLang="en-US" dirty="0">
              <a:latin typeface="Times New Roman" panose="02020603050405020304" pitchFamily="18" charset="0"/>
              <a:ea typeface="Verdana" panose="020B0604030504040204" pitchFamily="34" charset="0"/>
              <a:cs typeface="Verdan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Title 1">
            <a:extLst>
              <a:ext uri="{FF2B5EF4-FFF2-40B4-BE49-F238E27FC236}">
                <a16:creationId xmlns:a16="http://schemas.microsoft.com/office/drawing/2014/main" id="{DCA32DCB-779F-6273-DBCD-D1E5CC78F11E}"/>
              </a:ext>
            </a:extLst>
          </p:cNvPr>
          <p:cNvSpPr>
            <a:spLocks noGrp="1" noChangeArrowheads="1"/>
          </p:cNvSpPr>
          <p:nvPr>
            <p:ph type="title"/>
          </p:nvPr>
        </p:nvSpPr>
        <p:spPr>
          <a:xfrm>
            <a:off x="3509914" y="313239"/>
            <a:ext cx="5379563" cy="893392"/>
          </a:xfrm>
        </p:spPr>
        <p:txBody>
          <a:bodyPr/>
          <a:lstStyle/>
          <a:p>
            <a:pPr eaLnBrk="1" hangingPunct="1"/>
            <a:r>
              <a:rPr lang="en-IN" altLang="en-US" sz="2800" b="1" dirty="0">
                <a:cs typeface="Times New Roman" panose="02020603050405020304" pitchFamily="18" charset="0"/>
              </a:rPr>
              <a:t>Program Outcomes (Cont.) </a:t>
            </a:r>
          </a:p>
        </p:txBody>
      </p:sp>
      <p:sp>
        <p:nvSpPr>
          <p:cNvPr id="3" name="TextBox 2">
            <a:extLst>
              <a:ext uri="{FF2B5EF4-FFF2-40B4-BE49-F238E27FC236}">
                <a16:creationId xmlns:a16="http://schemas.microsoft.com/office/drawing/2014/main" id="{5FCD57F0-C04A-CB88-33EB-BB16F51480C2}"/>
              </a:ext>
            </a:extLst>
          </p:cNvPr>
          <p:cNvSpPr txBox="1"/>
          <p:nvPr/>
        </p:nvSpPr>
        <p:spPr>
          <a:xfrm>
            <a:off x="772767" y="976778"/>
            <a:ext cx="11104494" cy="5699958"/>
          </a:xfrm>
          <a:prstGeom prst="rect">
            <a:avLst/>
          </a:prstGeom>
          <a:noFill/>
        </p:spPr>
        <p:txBody>
          <a:bodyPr wrap="square">
            <a:spAutoFit/>
          </a:bodyPr>
          <a:lstStyle/>
          <a:p>
            <a:pPr algn="just" defTabSz="179388">
              <a:lnSpc>
                <a:spcPct val="171000"/>
              </a:lnSpc>
              <a:spcBef>
                <a:spcPts val="925"/>
              </a:spcBef>
            </a:pPr>
            <a:r>
              <a:rPr lang="en-US" altLang="en-US" dirty="0">
                <a:latin typeface="Times New Roman" panose="02020603050405020304" pitchFamily="18" charset="0"/>
                <a:ea typeface="Verdana" panose="020B0604030504040204" pitchFamily="34" charset="0"/>
                <a:cs typeface="Verdana" panose="020B0604030504040204" pitchFamily="34" charset="0"/>
              </a:rPr>
              <a:t>PO6::Apply reasoning informed by the contextual knowledge to assess societal, health, safety, legal and cultural issues and the consequent responsibilities relevant to the professional engineering practice.</a:t>
            </a:r>
          </a:p>
          <a:p>
            <a:pPr algn="just">
              <a:lnSpc>
                <a:spcPct val="171000"/>
              </a:lnSpc>
              <a:spcBef>
                <a:spcPts val="925"/>
              </a:spcBef>
              <a:defRPr/>
            </a:pPr>
            <a:r>
              <a:rPr lang="en-US" altLang="en-US" dirty="0">
                <a:latin typeface="+mn-lt"/>
                <a:ea typeface="Verdana" panose="020B0604030504040204" pitchFamily="34" charset="0"/>
                <a:cs typeface="Verdana" panose="020B0604030504040204" pitchFamily="34" charset="0"/>
              </a:rPr>
              <a:t>PO7::Understand the impact of the professional engineering solutions in societal and environmental contexts, and demonstrate the knowledge of, and need for sustainable development.</a:t>
            </a:r>
          </a:p>
          <a:p>
            <a:pPr algn="just">
              <a:lnSpc>
                <a:spcPct val="171000"/>
              </a:lnSpc>
              <a:spcBef>
                <a:spcPts val="925"/>
              </a:spcBef>
              <a:defRPr/>
            </a:pPr>
            <a:r>
              <a:rPr lang="en-US" altLang="en-US" dirty="0">
                <a:latin typeface="+mn-lt"/>
                <a:ea typeface="Verdana" panose="020B0604030504040204" pitchFamily="34" charset="0"/>
                <a:cs typeface="Verdana" panose="020B0604030504040204" pitchFamily="34" charset="0"/>
              </a:rPr>
              <a:t>PO8::Apply ethical principles and commit to professional ethics and responsibilities and norms of the engineering practice.</a:t>
            </a:r>
          </a:p>
          <a:p>
            <a:pPr algn="just">
              <a:lnSpc>
                <a:spcPct val="171000"/>
              </a:lnSpc>
              <a:spcBef>
                <a:spcPts val="925"/>
              </a:spcBef>
              <a:defRPr/>
            </a:pPr>
            <a:r>
              <a:rPr lang="en-US" altLang="en-US" dirty="0">
                <a:latin typeface="+mn-lt"/>
                <a:ea typeface="Verdana" panose="020B0604030504040204" pitchFamily="34" charset="0"/>
                <a:cs typeface="Verdana" panose="020B0604030504040204" pitchFamily="34" charset="0"/>
              </a:rPr>
              <a:t>PO9::Function effectively as an individual, and as a member or leader in diverse teams, and in multidisciplinary settings.</a:t>
            </a:r>
          </a:p>
          <a:p>
            <a:pPr algn="just">
              <a:lnSpc>
                <a:spcPct val="171000"/>
              </a:lnSpc>
              <a:spcBef>
                <a:spcPts val="925"/>
              </a:spcBef>
              <a:defRPr/>
            </a:pPr>
            <a:r>
              <a:rPr lang="en-US" altLang="en-US" dirty="0">
                <a:latin typeface="+mn-lt"/>
                <a:ea typeface="Verdana" panose="020B0604030504040204" pitchFamily="34" charset="0"/>
                <a:cs typeface="Verdana" panose="020B0604030504040204" pitchFamily="34" charset="0"/>
              </a:rPr>
              <a:t>PO10::Communicate effectively on complex engineering activities with the engineering community and with society at large, such as, being able to comprehend and write effective reports and design documentation, make effective presentations, and give and receive clear instructions.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extBox 9">
            <a:extLst>
              <a:ext uri="{FF2B5EF4-FFF2-40B4-BE49-F238E27FC236}">
                <a16:creationId xmlns:a16="http://schemas.microsoft.com/office/drawing/2014/main" id="{01D198C0-D7E6-527C-003A-E813EB79F202}"/>
              </a:ext>
            </a:extLst>
          </p:cNvPr>
          <p:cNvSpPr txBox="1">
            <a:spLocks noChangeArrowheads="1"/>
          </p:cNvSpPr>
          <p:nvPr/>
        </p:nvSpPr>
        <p:spPr bwMode="auto">
          <a:xfrm>
            <a:off x="874644" y="1204292"/>
            <a:ext cx="11145078" cy="321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91122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algn="just" defTabSz="715963">
              <a:lnSpc>
                <a:spcPct val="171000"/>
              </a:lnSpc>
              <a:spcBef>
                <a:spcPts val="925"/>
              </a:spcBef>
            </a:pPr>
            <a:r>
              <a:rPr lang="en-US" altLang="en-US" dirty="0">
                <a:latin typeface="Times New Roman" panose="02020603050405020304" pitchFamily="18" charset="0"/>
                <a:ea typeface="Verdana" panose="020B0604030504040204" pitchFamily="34" charset="0"/>
                <a:cs typeface="Verdana" panose="020B0604030504040204" pitchFamily="34" charset="0"/>
              </a:rPr>
              <a:t>PO11::Demonstrate knowledge and understanding of the engineering and management principles and apply these to one’s own work, as a member and leader in a team, to manage projects and in multidisciplinary environments.</a:t>
            </a:r>
          </a:p>
          <a:p>
            <a:pPr marL="0" algn="just" defTabSz="715963">
              <a:lnSpc>
                <a:spcPct val="171000"/>
              </a:lnSpc>
              <a:spcBef>
                <a:spcPts val="925"/>
              </a:spcBef>
            </a:pPr>
            <a:r>
              <a:rPr lang="en-US" altLang="en-US" dirty="0">
                <a:latin typeface="Times New Roman" panose="02020603050405020304" pitchFamily="18" charset="0"/>
                <a:ea typeface="Verdana" panose="020B0604030504040204" pitchFamily="34" charset="0"/>
                <a:cs typeface="Verdana" panose="020B0604030504040204" pitchFamily="34" charset="0"/>
              </a:rPr>
              <a:t>PO12::Recognize the need for, and have the preparation and ability to engage in independent and lifelong learning in the broadest context of technological change.</a:t>
            </a:r>
          </a:p>
          <a:p>
            <a:pPr algn="just">
              <a:lnSpc>
                <a:spcPct val="171000"/>
              </a:lnSpc>
              <a:spcBef>
                <a:spcPts val="925"/>
              </a:spcBef>
            </a:pPr>
            <a:endParaRPr lang="en-IN" altLang="en-US" dirty="0">
              <a:latin typeface="Times New Roman" panose="02020603050405020304" pitchFamily="18" charset="0"/>
              <a:ea typeface="Verdana" panose="020B0604030504040204" pitchFamily="34" charset="0"/>
              <a:cs typeface="Verdana" panose="020B0604030504040204" pitchFamily="34" charset="0"/>
            </a:endParaRPr>
          </a:p>
          <a:p>
            <a:pPr algn="just">
              <a:lnSpc>
                <a:spcPct val="171000"/>
              </a:lnSpc>
              <a:spcBef>
                <a:spcPts val="925"/>
              </a:spcBef>
            </a:pPr>
            <a:endParaRPr lang="en-US" altLang="en-US" dirty="0">
              <a:latin typeface="Times New Roman" panose="02020603050405020304" pitchFamily="18" charset="0"/>
              <a:ea typeface="Verdana" panose="020B0604030504040204" pitchFamily="34" charset="0"/>
              <a:cs typeface="Verdana" panose="020B0604030504040204" pitchFamily="34" charset="0"/>
            </a:endParaRPr>
          </a:p>
        </p:txBody>
      </p:sp>
      <p:sp>
        <p:nvSpPr>
          <p:cNvPr id="19459" name="Title 1">
            <a:extLst>
              <a:ext uri="{FF2B5EF4-FFF2-40B4-BE49-F238E27FC236}">
                <a16:creationId xmlns:a16="http://schemas.microsoft.com/office/drawing/2014/main" id="{7325AAC1-807A-0C99-7D09-F7AB0E73BC16}"/>
              </a:ext>
            </a:extLst>
          </p:cNvPr>
          <p:cNvSpPr>
            <a:spLocks noGrp="1" noChangeArrowheads="1"/>
          </p:cNvSpPr>
          <p:nvPr>
            <p:ph type="title"/>
          </p:nvPr>
        </p:nvSpPr>
        <p:spPr>
          <a:xfrm>
            <a:off x="3581400" y="487017"/>
            <a:ext cx="5105400" cy="646458"/>
          </a:xfrm>
        </p:spPr>
        <p:txBody>
          <a:bodyPr/>
          <a:lstStyle/>
          <a:p>
            <a:pPr eaLnBrk="1" hangingPunct="1"/>
            <a:r>
              <a:rPr lang="en-IN" altLang="en-US" sz="2800" b="1" dirty="0">
                <a:cs typeface="Times New Roman" panose="02020603050405020304" pitchFamily="18" charset="0"/>
              </a:rPr>
              <a:t>Program Outcomes (Cont.)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994B456-6053-08F0-DC8F-2DF0AC689814}"/>
              </a:ext>
            </a:extLst>
          </p:cNvPr>
          <p:cNvSpPr>
            <a:spLocks noGrp="1" noChangeArrowheads="1"/>
          </p:cNvSpPr>
          <p:nvPr>
            <p:ph type="title"/>
          </p:nvPr>
        </p:nvSpPr>
        <p:spPr>
          <a:xfrm>
            <a:off x="924339" y="555625"/>
            <a:ext cx="10992678" cy="879475"/>
          </a:xfrm>
        </p:spPr>
        <p:txBody>
          <a:bodyPr/>
          <a:lstStyle/>
          <a:p>
            <a:pPr algn="ctr" eaLnBrk="1" hangingPunct="1"/>
            <a:r>
              <a:rPr lang="en-IN" altLang="en-US" sz="2800" b="1" dirty="0">
                <a:cs typeface="Times New Roman" panose="02020603050405020304" pitchFamily="18" charset="0"/>
              </a:rPr>
              <a:t>Program Specific Outcomes </a:t>
            </a:r>
            <a:endParaRPr lang="en-IN" altLang="en-US" sz="2800" dirty="0">
              <a:cs typeface="Times New Roman" panose="02020603050405020304" pitchFamily="18" charset="0"/>
            </a:endParaRPr>
          </a:p>
        </p:txBody>
      </p:sp>
      <p:sp>
        <p:nvSpPr>
          <p:cNvPr id="20483" name="Content Placeholder 2">
            <a:extLst>
              <a:ext uri="{FF2B5EF4-FFF2-40B4-BE49-F238E27FC236}">
                <a16:creationId xmlns:a16="http://schemas.microsoft.com/office/drawing/2014/main" id="{1EBF8595-AF28-2D35-4F8A-29B8DE805AAF}"/>
              </a:ext>
            </a:extLst>
          </p:cNvPr>
          <p:cNvSpPr>
            <a:spLocks noGrp="1" noChangeArrowheads="1"/>
          </p:cNvSpPr>
          <p:nvPr>
            <p:ph idx="1"/>
          </p:nvPr>
        </p:nvSpPr>
        <p:spPr>
          <a:xfrm>
            <a:off x="924339" y="1600200"/>
            <a:ext cx="10992678" cy="4702175"/>
          </a:xfrm>
        </p:spPr>
        <p:txBody>
          <a:bodyPr/>
          <a:lstStyle/>
          <a:p>
            <a:pPr marL="0" indent="0" algn="just">
              <a:lnSpc>
                <a:spcPct val="171000"/>
              </a:lnSpc>
              <a:spcBef>
                <a:spcPts val="925"/>
              </a:spcBef>
              <a:buNone/>
            </a:pPr>
            <a:r>
              <a:rPr lang="en-US" altLang="en-US" sz="1800" dirty="0">
                <a:ea typeface="Verdana" panose="020B0604030504040204" pitchFamily="34" charset="0"/>
                <a:cs typeface="Verdana" panose="020B0604030504040204" pitchFamily="34" charset="0"/>
              </a:rPr>
              <a:t>PSO1::Apply basic knowledge in the areas such as Software Engineering, Networking and Security, Database Management Systems, Intelligent Systems, Operating Systems and System Architecture for building Software products.</a:t>
            </a:r>
          </a:p>
          <a:p>
            <a:pPr marL="0" indent="0" algn="just">
              <a:lnSpc>
                <a:spcPct val="171000"/>
              </a:lnSpc>
              <a:spcBef>
                <a:spcPts val="925"/>
              </a:spcBef>
              <a:buNone/>
            </a:pPr>
            <a:r>
              <a:rPr lang="en-US" altLang="en-US" sz="1800" dirty="0">
                <a:ea typeface="Verdana" panose="020B0604030504040204" pitchFamily="34" charset="0"/>
                <a:cs typeface="Verdana" panose="020B0604030504040204" pitchFamily="34" charset="0"/>
              </a:rPr>
              <a:t>PSO2::Provide effective and efficient real time solutions using attained knowledge in inter-disciplinary domains for societal benefits through projects.</a:t>
            </a:r>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404_LEC0  -  Compatibility Mode" id="{3BDF6A17-ACBD-4545-BE13-AE1053292383}" vid="{F9445E81-6C4F-4E11-A32D-3F55FC671F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INT404_LEC0 TEMPLATE</Template>
  <TotalTime>633</TotalTime>
  <Words>2227</Words>
  <Application>Microsoft Office PowerPoint</Application>
  <PresentationFormat>Widescreen</PresentationFormat>
  <Paragraphs>268</Paragraphs>
  <Slides>31</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0</vt:i4>
      </vt:variant>
      <vt:variant>
        <vt:lpstr>Slide Titles</vt:lpstr>
      </vt:variant>
      <vt:variant>
        <vt:i4>31</vt:i4>
      </vt:variant>
    </vt:vector>
  </HeadingPairs>
  <TitlesOfParts>
    <vt:vector size="40" baseType="lpstr">
      <vt:lpstr>Arial</vt:lpstr>
      <vt:lpstr>Arial Rounded MT Bold</vt:lpstr>
      <vt:lpstr>Calibri</vt:lpstr>
      <vt:lpstr>Calibri Light</vt:lpstr>
      <vt:lpstr>Times New Roman</vt:lpstr>
      <vt:lpstr>Tw Cen MT</vt:lpstr>
      <vt:lpstr>Tw Cen MT Condensed Extra Bold</vt:lpstr>
      <vt:lpstr>Verdana</vt:lpstr>
      <vt:lpstr>Theme1</vt:lpstr>
      <vt:lpstr>INT428 ARTIFICIAL INTELLIGENCE ESSENTIALS</vt:lpstr>
      <vt:lpstr>Course details</vt:lpstr>
      <vt:lpstr>School Vision</vt:lpstr>
      <vt:lpstr>School Mission</vt:lpstr>
      <vt:lpstr>Course Outcomes</vt:lpstr>
      <vt:lpstr>Program Outcomes </vt:lpstr>
      <vt:lpstr>Program Outcomes (Cont.) </vt:lpstr>
      <vt:lpstr>Program Outcomes (Cont.) </vt:lpstr>
      <vt:lpstr>Program Specific Outcomes </vt:lpstr>
      <vt:lpstr>CO-PO Mapping</vt:lpstr>
      <vt:lpstr>The hitch…</vt:lpstr>
      <vt:lpstr>Need of Artificial Intelligence? </vt:lpstr>
      <vt:lpstr>Course Focus</vt:lpstr>
      <vt:lpstr>Mapping of Course with Cohort</vt:lpstr>
      <vt:lpstr>PowerPoint Presentation</vt:lpstr>
      <vt:lpstr>Course contents</vt:lpstr>
      <vt:lpstr>UNIT-II</vt:lpstr>
      <vt:lpstr>UNIT-III</vt:lpstr>
      <vt:lpstr>UNIT-IV</vt:lpstr>
      <vt:lpstr>UNIT-V</vt:lpstr>
      <vt:lpstr>UNIT-VI</vt:lpstr>
      <vt:lpstr>List of Practicals:</vt:lpstr>
      <vt:lpstr>Course Assessment Model</vt:lpstr>
      <vt:lpstr>Details of Academic tasks</vt:lpstr>
      <vt:lpstr>Star Course:</vt:lpstr>
      <vt:lpstr>PowerPoint Presentation</vt:lpstr>
      <vt:lpstr>PowerPoint Presentation</vt:lpstr>
      <vt:lpstr>PowerPoint Presentation</vt:lpstr>
      <vt:lpstr>PowerPoint Presentation</vt:lpstr>
      <vt:lpstr>READING MATERIAL</vt:lpstr>
      <vt:lpstr>Follow this for getting instant solution for your Academic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 Revolution: Be the Change</dc:title>
  <dc:creator>Aashish</dc:creator>
  <cp:lastModifiedBy>Ramanjot</cp:lastModifiedBy>
  <cp:revision>89</cp:revision>
  <dcterms:created xsi:type="dcterms:W3CDTF">2025-01-04T06:25:56Z</dcterms:created>
  <dcterms:modified xsi:type="dcterms:W3CDTF">2025-01-13T03:41:12Z</dcterms:modified>
</cp:coreProperties>
</file>