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7691100" cy="20104100"/>
  <p:notesSz cx="17691100" cy="201041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33" d="100"/>
          <a:sy n="33" d="100"/>
        </p:scale>
        <p:origin x="136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27308" y="6232271"/>
            <a:ext cx="1504283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654617" y="11258296"/>
            <a:ext cx="1238821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884872" y="4623943"/>
            <a:ext cx="7698391"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114186" y="4623943"/>
            <a:ext cx="7698391"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4872" y="804164"/>
            <a:ext cx="1592770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884872" y="4623943"/>
            <a:ext cx="1592770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017133" y="18696814"/>
            <a:ext cx="56631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84872" y="18696814"/>
            <a:ext cx="4070413"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6" name="Holder 6"/>
          <p:cNvSpPr>
            <a:spLocks noGrp="1"/>
          </p:cNvSpPr>
          <p:nvPr>
            <p:ph type="sldNum" sz="quarter" idx="7"/>
          </p:nvPr>
        </p:nvSpPr>
        <p:spPr>
          <a:xfrm>
            <a:off x="12742165" y="18696814"/>
            <a:ext cx="4070413"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hyperlink" Target="https://github.com/Abhayabhi-lab/ECE-project-"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5072" y="2985222"/>
            <a:ext cx="15020925" cy="11615420"/>
          </a:xfrm>
          <a:prstGeom prst="rect">
            <a:avLst/>
          </a:prstGeom>
        </p:spPr>
        <p:txBody>
          <a:bodyPr vert="horz" wrap="square" lIns="0" tIns="0" rIns="0" bIns="0" rtlCol="0">
            <a:spAutoFit/>
          </a:bodyPr>
          <a:lstStyle/>
          <a:p>
            <a:pPr>
              <a:lnSpc>
                <a:spcPts val="2890"/>
              </a:lnSpc>
              <a:tabLst>
                <a:tab pos="6038850" algn="l"/>
                <a:tab pos="11757025" algn="l"/>
              </a:tabLst>
            </a:pPr>
            <a:r>
              <a:rPr sz="3050" dirty="0">
                <a:latin typeface="Calibri"/>
                <a:cs typeface="Calibri"/>
              </a:rPr>
              <a:t>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r>
              <a:rPr sz="3050" dirty="0">
                <a:latin typeface="Calibri"/>
                <a:cs typeface="Calibri"/>
              </a:rPr>
              <a:t>	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r>
              <a:rPr sz="3050" dirty="0">
                <a:latin typeface="Calibri"/>
                <a:cs typeface="Calibri"/>
              </a:rPr>
              <a:t>	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spcBef>
                <a:spcPts val="960"/>
              </a:spcBef>
            </a:pPr>
            <a:endParaRPr sz="3050">
              <a:latin typeface="Calibri"/>
              <a:cs typeface="Calibri"/>
            </a:endParaRPr>
          </a:p>
          <a:p>
            <a:pPr marL="67310">
              <a:lnSpc>
                <a:spcPct val="100000"/>
              </a:lnSpc>
              <a:spcBef>
                <a:spcPts val="5"/>
              </a:spcBef>
            </a:pPr>
            <a:r>
              <a:rPr sz="3050" dirty="0">
                <a:latin typeface="Calibri"/>
                <a:cs typeface="Calibri"/>
              </a:rPr>
              <a:t>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spcBef>
                <a:spcPts val="1939"/>
              </a:spcBef>
            </a:pPr>
            <a:endParaRPr sz="3050">
              <a:latin typeface="Calibri"/>
              <a:cs typeface="Calibri"/>
            </a:endParaRPr>
          </a:p>
          <a:p>
            <a:pPr marL="295910" algn="ctr">
              <a:lnSpc>
                <a:spcPct val="100000"/>
              </a:lnSpc>
            </a:pPr>
            <a:r>
              <a:rPr sz="3050" dirty="0">
                <a:latin typeface="Calibri"/>
                <a:cs typeface="Calibri"/>
              </a:rPr>
              <a:t>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endParaRPr sz="3050">
              <a:latin typeface="Calibri"/>
              <a:cs typeface="Calibri"/>
            </a:endParaRPr>
          </a:p>
        </p:txBody>
      </p:sp>
      <p:grpSp>
        <p:nvGrpSpPr>
          <p:cNvPr id="3" name="object 3"/>
          <p:cNvGrpSpPr/>
          <p:nvPr/>
        </p:nvGrpSpPr>
        <p:grpSpPr>
          <a:xfrm>
            <a:off x="-95063" y="-51033"/>
            <a:ext cx="17697450" cy="20083145"/>
            <a:chOff x="0" y="1"/>
            <a:chExt cx="17697450" cy="20083145"/>
          </a:xfrm>
        </p:grpSpPr>
        <p:sp>
          <p:nvSpPr>
            <p:cNvPr id="4" name="object 4"/>
            <p:cNvSpPr/>
            <p:nvPr/>
          </p:nvSpPr>
          <p:spPr>
            <a:xfrm>
              <a:off x="0" y="1422308"/>
              <a:ext cx="17697450" cy="18660745"/>
            </a:xfrm>
            <a:custGeom>
              <a:avLst/>
              <a:gdLst/>
              <a:ahLst/>
              <a:cxnLst/>
              <a:rect l="l" t="t" r="r" b="b"/>
              <a:pathLst>
                <a:path w="17697450" h="18660745">
                  <a:moveTo>
                    <a:pt x="17696874" y="18660722"/>
                  </a:moveTo>
                  <a:lnTo>
                    <a:pt x="0" y="18660722"/>
                  </a:lnTo>
                  <a:lnTo>
                    <a:pt x="0" y="0"/>
                  </a:lnTo>
                  <a:lnTo>
                    <a:pt x="17696874" y="0"/>
                  </a:lnTo>
                  <a:lnTo>
                    <a:pt x="17696874" y="18660722"/>
                  </a:lnTo>
                  <a:close/>
                </a:path>
              </a:pathLst>
            </a:custGeom>
            <a:solidFill>
              <a:srgbClr val="9DC2E6"/>
            </a:solidFill>
          </p:spPr>
          <p:txBody>
            <a:bodyPr wrap="square" lIns="0" tIns="0" rIns="0" bIns="0" rtlCol="0"/>
            <a:lstStyle/>
            <a:p>
              <a:endParaRPr/>
            </a:p>
          </p:txBody>
        </p:sp>
        <p:sp>
          <p:nvSpPr>
            <p:cNvPr id="5" name="object 5"/>
            <p:cNvSpPr/>
            <p:nvPr/>
          </p:nvSpPr>
          <p:spPr>
            <a:xfrm>
              <a:off x="0" y="1"/>
              <a:ext cx="17697450" cy="1422400"/>
            </a:xfrm>
            <a:custGeom>
              <a:avLst/>
              <a:gdLst/>
              <a:ahLst/>
              <a:cxnLst/>
              <a:rect l="l" t="t" r="r" b="b"/>
              <a:pathLst>
                <a:path w="17697450" h="1422400">
                  <a:moveTo>
                    <a:pt x="17697083" y="1422332"/>
                  </a:moveTo>
                  <a:lnTo>
                    <a:pt x="0" y="1422332"/>
                  </a:lnTo>
                  <a:lnTo>
                    <a:pt x="0" y="0"/>
                  </a:lnTo>
                  <a:lnTo>
                    <a:pt x="17697083" y="0"/>
                  </a:lnTo>
                  <a:lnTo>
                    <a:pt x="17697083" y="1422332"/>
                  </a:lnTo>
                  <a:close/>
                </a:path>
              </a:pathLst>
            </a:custGeom>
            <a:solidFill>
              <a:srgbClr val="E2F0D9"/>
            </a:solidFill>
          </p:spPr>
          <p:txBody>
            <a:bodyPr wrap="square" lIns="0" tIns="0" rIns="0" bIns="0" rtlCol="0"/>
            <a:lstStyle/>
            <a:p>
              <a:endParaRPr/>
            </a:p>
          </p:txBody>
        </p:sp>
      </p:grpSp>
      <p:sp>
        <p:nvSpPr>
          <p:cNvPr id="6" name="object 6"/>
          <p:cNvSpPr txBox="1"/>
          <p:nvPr/>
        </p:nvSpPr>
        <p:spPr>
          <a:xfrm>
            <a:off x="4203647" y="227461"/>
            <a:ext cx="9801860" cy="876521"/>
          </a:xfrm>
          <a:prstGeom prst="rect">
            <a:avLst/>
          </a:prstGeom>
        </p:spPr>
        <p:txBody>
          <a:bodyPr vert="horz" wrap="square" lIns="0" tIns="14604" rIns="0" bIns="0" rtlCol="0">
            <a:spAutoFit/>
          </a:bodyPr>
          <a:lstStyle/>
          <a:p>
            <a:pPr marL="12700" algn="ctr">
              <a:lnSpc>
                <a:spcPct val="100000"/>
              </a:lnSpc>
              <a:spcBef>
                <a:spcPts val="114"/>
              </a:spcBef>
            </a:pPr>
            <a:r>
              <a:rPr lang="en-IN" sz="2800" spc="-35" dirty="0">
                <a:latin typeface="Arial Black"/>
                <a:cs typeface="Arial Black"/>
              </a:rPr>
              <a:t>FUSING IMAGES FROM TWO MODES FOR HUMAN PERCEPTION</a:t>
            </a:r>
            <a:endParaRPr sz="2800" dirty="0">
              <a:latin typeface="Arial Black"/>
              <a:cs typeface="Arial Black"/>
            </a:endParaRPr>
          </a:p>
        </p:txBody>
      </p:sp>
      <p:sp>
        <p:nvSpPr>
          <p:cNvPr id="7" name="object 7"/>
          <p:cNvSpPr/>
          <p:nvPr/>
        </p:nvSpPr>
        <p:spPr>
          <a:xfrm>
            <a:off x="56935" y="2365233"/>
            <a:ext cx="17348835" cy="17445990"/>
          </a:xfrm>
          <a:custGeom>
            <a:avLst/>
            <a:gdLst/>
            <a:ahLst/>
            <a:cxnLst/>
            <a:rect l="l" t="t" r="r" b="b"/>
            <a:pathLst>
              <a:path w="17348835" h="17445990">
                <a:moveTo>
                  <a:pt x="5743359" y="7571346"/>
                </a:moveTo>
                <a:lnTo>
                  <a:pt x="5718264" y="7502347"/>
                </a:lnTo>
                <a:lnTo>
                  <a:pt x="5687288" y="7471384"/>
                </a:lnTo>
                <a:lnTo>
                  <a:pt x="5648020" y="7451077"/>
                </a:lnTo>
                <a:lnTo>
                  <a:pt x="5602808" y="7443787"/>
                </a:lnTo>
                <a:lnTo>
                  <a:pt x="143052" y="7443787"/>
                </a:lnTo>
                <a:lnTo>
                  <a:pt x="97828" y="7451077"/>
                </a:lnTo>
                <a:lnTo>
                  <a:pt x="58559" y="7471384"/>
                </a:lnTo>
                <a:lnTo>
                  <a:pt x="27597" y="7502347"/>
                </a:lnTo>
                <a:lnTo>
                  <a:pt x="7289" y="7541615"/>
                </a:lnTo>
                <a:lnTo>
                  <a:pt x="0" y="7586840"/>
                </a:lnTo>
                <a:lnTo>
                  <a:pt x="0" y="17302899"/>
                </a:lnTo>
                <a:lnTo>
                  <a:pt x="7289" y="17348124"/>
                </a:lnTo>
                <a:lnTo>
                  <a:pt x="27597" y="17387393"/>
                </a:lnTo>
                <a:lnTo>
                  <a:pt x="58559" y="17418355"/>
                </a:lnTo>
                <a:lnTo>
                  <a:pt x="97828" y="17438662"/>
                </a:lnTo>
                <a:lnTo>
                  <a:pt x="143052" y="17445978"/>
                </a:lnTo>
                <a:lnTo>
                  <a:pt x="5602808" y="17445978"/>
                </a:lnTo>
                <a:lnTo>
                  <a:pt x="5648020" y="17438662"/>
                </a:lnTo>
                <a:lnTo>
                  <a:pt x="5687288" y="17418355"/>
                </a:lnTo>
                <a:lnTo>
                  <a:pt x="5718264" y="17387393"/>
                </a:lnTo>
                <a:lnTo>
                  <a:pt x="5738571" y="17348124"/>
                </a:lnTo>
                <a:lnTo>
                  <a:pt x="5743359" y="17318393"/>
                </a:lnTo>
                <a:lnTo>
                  <a:pt x="5743359" y="7571346"/>
                </a:lnTo>
                <a:close/>
              </a:path>
              <a:path w="17348835" h="17445990">
                <a:moveTo>
                  <a:pt x="5745861" y="143040"/>
                </a:moveTo>
                <a:lnTo>
                  <a:pt x="5738571" y="97828"/>
                </a:lnTo>
                <a:lnTo>
                  <a:pt x="5718264" y="58559"/>
                </a:lnTo>
                <a:lnTo>
                  <a:pt x="5687288" y="27597"/>
                </a:lnTo>
                <a:lnTo>
                  <a:pt x="5648020" y="7289"/>
                </a:lnTo>
                <a:lnTo>
                  <a:pt x="5602808" y="0"/>
                </a:lnTo>
                <a:lnTo>
                  <a:pt x="143052" y="0"/>
                </a:lnTo>
                <a:lnTo>
                  <a:pt x="97828" y="7289"/>
                </a:lnTo>
                <a:lnTo>
                  <a:pt x="58559" y="27597"/>
                </a:lnTo>
                <a:lnTo>
                  <a:pt x="27597" y="58559"/>
                </a:lnTo>
                <a:lnTo>
                  <a:pt x="7289" y="97828"/>
                </a:lnTo>
                <a:lnTo>
                  <a:pt x="0" y="143040"/>
                </a:lnTo>
                <a:lnTo>
                  <a:pt x="0" y="7131024"/>
                </a:lnTo>
                <a:lnTo>
                  <a:pt x="7289" y="7176236"/>
                </a:lnTo>
                <a:lnTo>
                  <a:pt x="27597" y="7215505"/>
                </a:lnTo>
                <a:lnTo>
                  <a:pt x="58559" y="7246480"/>
                </a:lnTo>
                <a:lnTo>
                  <a:pt x="97828" y="7266787"/>
                </a:lnTo>
                <a:lnTo>
                  <a:pt x="143052" y="7274077"/>
                </a:lnTo>
                <a:lnTo>
                  <a:pt x="5602808" y="7274077"/>
                </a:lnTo>
                <a:lnTo>
                  <a:pt x="5648020" y="7266787"/>
                </a:lnTo>
                <a:lnTo>
                  <a:pt x="5687288" y="7246480"/>
                </a:lnTo>
                <a:lnTo>
                  <a:pt x="5718264" y="7215505"/>
                </a:lnTo>
                <a:lnTo>
                  <a:pt x="5738571" y="7176236"/>
                </a:lnTo>
                <a:lnTo>
                  <a:pt x="5745861" y="7131024"/>
                </a:lnTo>
                <a:lnTo>
                  <a:pt x="5745861" y="143040"/>
                </a:lnTo>
                <a:close/>
              </a:path>
              <a:path w="17348835" h="17445990">
                <a:moveTo>
                  <a:pt x="11365319" y="218719"/>
                </a:moveTo>
                <a:lnTo>
                  <a:pt x="11358397" y="175818"/>
                </a:lnTo>
                <a:lnTo>
                  <a:pt x="11339132" y="138557"/>
                </a:lnTo>
                <a:lnTo>
                  <a:pt x="11309744" y="109181"/>
                </a:lnTo>
                <a:lnTo>
                  <a:pt x="11272482" y="89903"/>
                </a:lnTo>
                <a:lnTo>
                  <a:pt x="11229594" y="82981"/>
                </a:lnTo>
                <a:lnTo>
                  <a:pt x="6050140" y="82981"/>
                </a:lnTo>
                <a:lnTo>
                  <a:pt x="6007239" y="89903"/>
                </a:lnTo>
                <a:lnTo>
                  <a:pt x="5969978" y="109181"/>
                </a:lnTo>
                <a:lnTo>
                  <a:pt x="5940603" y="138557"/>
                </a:lnTo>
                <a:lnTo>
                  <a:pt x="5921324" y="175818"/>
                </a:lnTo>
                <a:lnTo>
                  <a:pt x="5914402" y="218719"/>
                </a:lnTo>
                <a:lnTo>
                  <a:pt x="5914402" y="10865041"/>
                </a:lnTo>
                <a:lnTo>
                  <a:pt x="5921324" y="10907954"/>
                </a:lnTo>
                <a:lnTo>
                  <a:pt x="5940603" y="10945216"/>
                </a:lnTo>
                <a:lnTo>
                  <a:pt x="5969978" y="10974591"/>
                </a:lnTo>
                <a:lnTo>
                  <a:pt x="6007239" y="10993857"/>
                </a:lnTo>
                <a:lnTo>
                  <a:pt x="6049175" y="11000613"/>
                </a:lnTo>
                <a:lnTo>
                  <a:pt x="11230547" y="11000613"/>
                </a:lnTo>
                <a:lnTo>
                  <a:pt x="11272457" y="10993857"/>
                </a:lnTo>
                <a:lnTo>
                  <a:pt x="11309718" y="10974591"/>
                </a:lnTo>
                <a:lnTo>
                  <a:pt x="11339106" y="10945216"/>
                </a:lnTo>
                <a:lnTo>
                  <a:pt x="11358385" y="10907954"/>
                </a:lnTo>
                <a:lnTo>
                  <a:pt x="11365319" y="10865041"/>
                </a:lnTo>
                <a:lnTo>
                  <a:pt x="11365319" y="218719"/>
                </a:lnTo>
                <a:close/>
              </a:path>
              <a:path w="17348835" h="17445990">
                <a:moveTo>
                  <a:pt x="17280344" y="254088"/>
                </a:moveTo>
                <a:lnTo>
                  <a:pt x="17272966" y="208330"/>
                </a:lnTo>
                <a:lnTo>
                  <a:pt x="17252404" y="168579"/>
                </a:lnTo>
                <a:lnTo>
                  <a:pt x="17221061" y="137236"/>
                </a:lnTo>
                <a:lnTo>
                  <a:pt x="17181322" y="116687"/>
                </a:lnTo>
                <a:lnTo>
                  <a:pt x="17135564" y="109296"/>
                </a:lnTo>
                <a:lnTo>
                  <a:pt x="11610378" y="109296"/>
                </a:lnTo>
                <a:lnTo>
                  <a:pt x="11564620" y="116687"/>
                </a:lnTo>
                <a:lnTo>
                  <a:pt x="11524869" y="137236"/>
                </a:lnTo>
                <a:lnTo>
                  <a:pt x="11493525" y="168579"/>
                </a:lnTo>
                <a:lnTo>
                  <a:pt x="11472977" y="208330"/>
                </a:lnTo>
                <a:lnTo>
                  <a:pt x="11465585" y="254088"/>
                </a:lnTo>
                <a:lnTo>
                  <a:pt x="11465585" y="5816828"/>
                </a:lnTo>
                <a:lnTo>
                  <a:pt x="11472977" y="5862586"/>
                </a:lnTo>
                <a:lnTo>
                  <a:pt x="11493525" y="5902325"/>
                </a:lnTo>
                <a:lnTo>
                  <a:pt x="11524869" y="5933668"/>
                </a:lnTo>
                <a:lnTo>
                  <a:pt x="11564620" y="5954230"/>
                </a:lnTo>
                <a:lnTo>
                  <a:pt x="11610378" y="5961608"/>
                </a:lnTo>
                <a:lnTo>
                  <a:pt x="17135564" y="5961608"/>
                </a:lnTo>
                <a:lnTo>
                  <a:pt x="17181322" y="5954230"/>
                </a:lnTo>
                <a:lnTo>
                  <a:pt x="17221061" y="5933668"/>
                </a:lnTo>
                <a:lnTo>
                  <a:pt x="17252404" y="5902325"/>
                </a:lnTo>
                <a:lnTo>
                  <a:pt x="17272966" y="5862586"/>
                </a:lnTo>
                <a:lnTo>
                  <a:pt x="17280344" y="5816828"/>
                </a:lnTo>
                <a:lnTo>
                  <a:pt x="17280344" y="254088"/>
                </a:lnTo>
                <a:close/>
              </a:path>
              <a:path w="17348835" h="17445990">
                <a:moveTo>
                  <a:pt x="17347807" y="11166983"/>
                </a:moveTo>
                <a:lnTo>
                  <a:pt x="17343717" y="11146765"/>
                </a:lnTo>
                <a:lnTo>
                  <a:pt x="17330357" y="11126940"/>
                </a:lnTo>
                <a:lnTo>
                  <a:pt x="17310532" y="11113580"/>
                </a:lnTo>
                <a:lnTo>
                  <a:pt x="17286262" y="11108677"/>
                </a:lnTo>
                <a:lnTo>
                  <a:pt x="5976772" y="11108677"/>
                </a:lnTo>
                <a:lnTo>
                  <a:pt x="5952490" y="11113580"/>
                </a:lnTo>
                <a:lnTo>
                  <a:pt x="5932665" y="11126940"/>
                </a:lnTo>
                <a:lnTo>
                  <a:pt x="5919305" y="11146765"/>
                </a:lnTo>
                <a:lnTo>
                  <a:pt x="5914402" y="11171034"/>
                </a:lnTo>
                <a:lnTo>
                  <a:pt x="5914402" y="13550824"/>
                </a:lnTo>
                <a:lnTo>
                  <a:pt x="5919305" y="13575094"/>
                </a:lnTo>
                <a:lnTo>
                  <a:pt x="5932665" y="13594918"/>
                </a:lnTo>
                <a:lnTo>
                  <a:pt x="5952490" y="13608279"/>
                </a:lnTo>
                <a:lnTo>
                  <a:pt x="5976772" y="13613181"/>
                </a:lnTo>
                <a:lnTo>
                  <a:pt x="17286262" y="13613181"/>
                </a:lnTo>
                <a:lnTo>
                  <a:pt x="17310532" y="13608279"/>
                </a:lnTo>
                <a:lnTo>
                  <a:pt x="17330357" y="13594918"/>
                </a:lnTo>
                <a:lnTo>
                  <a:pt x="17343717" y="13575094"/>
                </a:lnTo>
                <a:lnTo>
                  <a:pt x="17347807" y="13554875"/>
                </a:lnTo>
                <a:lnTo>
                  <a:pt x="17347807" y="11166983"/>
                </a:lnTo>
                <a:close/>
              </a:path>
              <a:path w="17348835" h="17445990">
                <a:moveTo>
                  <a:pt x="17348619" y="13795324"/>
                </a:moveTo>
                <a:lnTo>
                  <a:pt x="17344251" y="13773633"/>
                </a:lnTo>
                <a:lnTo>
                  <a:pt x="17332313" y="13755916"/>
                </a:lnTo>
                <a:lnTo>
                  <a:pt x="17314596" y="13743978"/>
                </a:lnTo>
                <a:lnTo>
                  <a:pt x="17292892" y="13739597"/>
                </a:lnTo>
                <a:lnTo>
                  <a:pt x="5970130" y="13739597"/>
                </a:lnTo>
                <a:lnTo>
                  <a:pt x="5948451" y="13743978"/>
                </a:lnTo>
                <a:lnTo>
                  <a:pt x="5930735" y="13755916"/>
                </a:lnTo>
                <a:lnTo>
                  <a:pt x="5918784" y="13773633"/>
                </a:lnTo>
                <a:lnTo>
                  <a:pt x="5914402" y="13795324"/>
                </a:lnTo>
                <a:lnTo>
                  <a:pt x="5914402" y="15922600"/>
                </a:lnTo>
                <a:lnTo>
                  <a:pt x="5918784" y="15944317"/>
                </a:lnTo>
                <a:lnTo>
                  <a:pt x="5930735" y="15962046"/>
                </a:lnTo>
                <a:lnTo>
                  <a:pt x="5948451" y="15973971"/>
                </a:lnTo>
                <a:lnTo>
                  <a:pt x="5970130" y="15978327"/>
                </a:lnTo>
                <a:lnTo>
                  <a:pt x="17292892" y="15978327"/>
                </a:lnTo>
                <a:lnTo>
                  <a:pt x="17314469" y="15973971"/>
                </a:lnTo>
                <a:lnTo>
                  <a:pt x="17332262" y="15962046"/>
                </a:lnTo>
                <a:lnTo>
                  <a:pt x="17344238" y="15944317"/>
                </a:lnTo>
                <a:lnTo>
                  <a:pt x="17348619" y="15922600"/>
                </a:lnTo>
                <a:lnTo>
                  <a:pt x="17348619" y="13795324"/>
                </a:lnTo>
                <a:close/>
              </a:path>
            </a:pathLst>
          </a:custGeom>
          <a:solidFill>
            <a:srgbClr val="E2F0D9"/>
          </a:solidFill>
        </p:spPr>
        <p:txBody>
          <a:bodyPr wrap="square" lIns="0" tIns="0" rIns="0" bIns="0" rtlCol="0"/>
          <a:lstStyle/>
          <a:p>
            <a:endParaRPr dirty="0"/>
          </a:p>
        </p:txBody>
      </p:sp>
      <p:sp>
        <p:nvSpPr>
          <p:cNvPr id="8" name="object 8"/>
          <p:cNvSpPr txBox="1"/>
          <p:nvPr/>
        </p:nvSpPr>
        <p:spPr>
          <a:xfrm>
            <a:off x="280350" y="2079183"/>
            <a:ext cx="5393284" cy="7524496"/>
          </a:xfrm>
          <a:prstGeom prst="rect">
            <a:avLst/>
          </a:prstGeom>
        </p:spPr>
        <p:txBody>
          <a:bodyPr vert="horz" wrap="square" lIns="0" tIns="334645" rIns="0" bIns="0" rtlCol="0">
            <a:spAutoFit/>
          </a:bodyPr>
          <a:lstStyle/>
          <a:p>
            <a:pPr marL="12700">
              <a:lnSpc>
                <a:spcPct val="100000"/>
              </a:lnSpc>
              <a:spcBef>
                <a:spcPts val="2635"/>
              </a:spcBef>
            </a:pPr>
            <a:r>
              <a:rPr sz="3600" spc="-10" dirty="0">
                <a:latin typeface="Arial Black"/>
                <a:cs typeface="Arial Black"/>
              </a:rPr>
              <a:t>Abstract</a:t>
            </a:r>
            <a:endParaRPr lang="en-IN" sz="3600" spc="-10" dirty="0">
              <a:latin typeface="Arial Black"/>
              <a:cs typeface="Arial Black"/>
            </a:endParaRPr>
          </a:p>
          <a:p>
            <a:pPr marL="12700" algn="just">
              <a:lnSpc>
                <a:spcPct val="100000"/>
              </a:lnSpc>
              <a:spcBef>
                <a:spcPts val="2635"/>
              </a:spcBef>
            </a:pPr>
            <a:r>
              <a:rPr lang="en-US" sz="2200" dirty="0">
                <a:latin typeface="+mn-lt"/>
              </a:rPr>
              <a:t>The IR and visible image fusion process systematically integrates complementary information from both modalities. It starts with initializing paths, loading, and verifying images for proper alignment. The color space (</a:t>
            </a:r>
            <a:r>
              <a:rPr lang="en-US" sz="2200" dirty="0" err="1">
                <a:latin typeface="+mn-lt"/>
              </a:rPr>
              <a:t>YCbCr</a:t>
            </a:r>
            <a:r>
              <a:rPr lang="en-US" sz="2200" dirty="0">
                <a:latin typeface="+mn-lt"/>
              </a:rPr>
              <a:t> or LAB) is chosen, and the luminance (Y or L) is extracted from the visible image for fusion.</a:t>
            </a:r>
          </a:p>
          <a:p>
            <a:pPr marL="59690" marR="5080" algn="just">
              <a:lnSpc>
                <a:spcPct val="100000"/>
              </a:lnSpc>
              <a:spcBef>
                <a:spcPts val="1614"/>
              </a:spcBef>
            </a:pPr>
            <a:r>
              <a:rPr lang="en-US" sz="2200" dirty="0">
                <a:latin typeface="+mn-lt"/>
              </a:rPr>
              <a:t>A suitable method—LP, BF, GTF, DRTV, or SM-VIF—is applied to merge the IR image with the extracted luminance, ensuring optimal detail retention. The fused luminance is then combined with the original chrominance (</a:t>
            </a:r>
            <a:r>
              <a:rPr lang="en-US" sz="2200" dirty="0" err="1">
                <a:latin typeface="+mn-lt"/>
              </a:rPr>
              <a:t>CbCr</a:t>
            </a:r>
            <a:r>
              <a:rPr lang="en-US" sz="2200" dirty="0">
                <a:latin typeface="+mn-lt"/>
              </a:rPr>
              <a:t> or AB) to maintain natural colors. Finally, the image is converted back to RGB, saved, and displayed for evaluation. This structured approach enhances image quality for applications like surveillance and medical imaging.</a:t>
            </a:r>
            <a:endParaRPr sz="2200" dirty="0">
              <a:latin typeface="+mn-lt"/>
              <a:cs typeface="Calibri"/>
            </a:endParaRPr>
          </a:p>
        </p:txBody>
      </p:sp>
      <p:sp>
        <p:nvSpPr>
          <p:cNvPr id="9" name="object 9"/>
          <p:cNvSpPr txBox="1"/>
          <p:nvPr/>
        </p:nvSpPr>
        <p:spPr>
          <a:xfrm>
            <a:off x="6559748" y="1423404"/>
            <a:ext cx="4435807" cy="953466"/>
          </a:xfrm>
          <a:prstGeom prst="rect">
            <a:avLst/>
          </a:prstGeom>
        </p:spPr>
        <p:txBody>
          <a:bodyPr vert="horz" wrap="square" lIns="0" tIns="17145" rIns="0" bIns="0" rtlCol="0">
            <a:spAutoFit/>
          </a:bodyPr>
          <a:lstStyle/>
          <a:p>
            <a:pPr marL="38100">
              <a:lnSpc>
                <a:spcPct val="100000"/>
              </a:lnSpc>
              <a:spcBef>
                <a:spcPts val="135"/>
              </a:spcBef>
            </a:pPr>
            <a:r>
              <a:rPr lang="en-IN" sz="2000" spc="-180" dirty="0">
                <a:latin typeface="Arial Black"/>
                <a:cs typeface="Arial Black"/>
              </a:rPr>
              <a:t>Abhay Babu</a:t>
            </a:r>
            <a:r>
              <a:rPr sz="2000" spc="-65" dirty="0">
                <a:latin typeface="Arial Black"/>
                <a:cs typeface="Arial Black"/>
              </a:rPr>
              <a:t>,</a:t>
            </a:r>
            <a:r>
              <a:rPr lang="en-IN" sz="2000" spc="-65" dirty="0">
                <a:latin typeface="Arial Black"/>
                <a:cs typeface="Arial Black"/>
              </a:rPr>
              <a:t> V Sai Krishna, N Sai Manjunath</a:t>
            </a:r>
          </a:p>
          <a:p>
            <a:pPr marL="38100">
              <a:lnSpc>
                <a:spcPct val="100000"/>
              </a:lnSpc>
              <a:spcBef>
                <a:spcPts val="135"/>
              </a:spcBef>
            </a:pPr>
            <a:r>
              <a:rPr lang="en-IN" sz="2000" spc="-65" dirty="0">
                <a:latin typeface="Arial Black"/>
                <a:cs typeface="Arial Black"/>
              </a:rPr>
              <a:t>Supervisor – Dr. K Koshy George</a:t>
            </a:r>
            <a:endParaRPr sz="2000" dirty="0">
              <a:latin typeface="Arial Black"/>
              <a:cs typeface="Arial Black"/>
            </a:endParaRPr>
          </a:p>
        </p:txBody>
      </p:sp>
      <p:grpSp>
        <p:nvGrpSpPr>
          <p:cNvPr id="10" name="object 10"/>
          <p:cNvGrpSpPr/>
          <p:nvPr/>
        </p:nvGrpSpPr>
        <p:grpSpPr>
          <a:xfrm>
            <a:off x="-27201" y="-95842"/>
            <a:ext cx="17561725" cy="19967733"/>
            <a:chOff x="0" y="0"/>
            <a:chExt cx="17561725" cy="19967733"/>
          </a:xfrm>
        </p:grpSpPr>
        <p:sp>
          <p:nvSpPr>
            <p:cNvPr id="11" name="object 11"/>
            <p:cNvSpPr/>
            <p:nvPr/>
          </p:nvSpPr>
          <p:spPr>
            <a:xfrm>
              <a:off x="11545240" y="8554315"/>
              <a:ext cx="5815330" cy="4869815"/>
            </a:xfrm>
            <a:custGeom>
              <a:avLst/>
              <a:gdLst/>
              <a:ahLst/>
              <a:cxnLst/>
              <a:rect l="l" t="t" r="r" b="b"/>
              <a:pathLst>
                <a:path w="5815330" h="4869815">
                  <a:moveTo>
                    <a:pt x="5693510" y="4869489"/>
                  </a:moveTo>
                  <a:lnTo>
                    <a:pt x="121246" y="4869489"/>
                  </a:lnTo>
                  <a:lnTo>
                    <a:pt x="74059" y="4859959"/>
                  </a:lnTo>
                  <a:lnTo>
                    <a:pt x="35519" y="4833970"/>
                  </a:lnTo>
                  <a:lnTo>
                    <a:pt x="9530" y="4795430"/>
                  </a:lnTo>
                  <a:lnTo>
                    <a:pt x="0" y="4748243"/>
                  </a:lnTo>
                  <a:lnTo>
                    <a:pt x="0" y="121246"/>
                  </a:lnTo>
                  <a:lnTo>
                    <a:pt x="9530" y="74059"/>
                  </a:lnTo>
                  <a:lnTo>
                    <a:pt x="35519" y="35519"/>
                  </a:lnTo>
                  <a:lnTo>
                    <a:pt x="74059" y="9530"/>
                  </a:lnTo>
                  <a:lnTo>
                    <a:pt x="121246" y="0"/>
                  </a:lnTo>
                  <a:lnTo>
                    <a:pt x="5693510" y="0"/>
                  </a:lnTo>
                  <a:lnTo>
                    <a:pt x="5740697" y="9530"/>
                  </a:lnTo>
                  <a:lnTo>
                    <a:pt x="5779237" y="35519"/>
                  </a:lnTo>
                  <a:lnTo>
                    <a:pt x="5805225" y="74059"/>
                  </a:lnTo>
                  <a:lnTo>
                    <a:pt x="5814756" y="121246"/>
                  </a:lnTo>
                  <a:lnTo>
                    <a:pt x="5814756" y="4748243"/>
                  </a:lnTo>
                  <a:lnTo>
                    <a:pt x="5805225" y="4795430"/>
                  </a:lnTo>
                  <a:lnTo>
                    <a:pt x="5779237" y="4833970"/>
                  </a:lnTo>
                  <a:lnTo>
                    <a:pt x="5740697" y="4859959"/>
                  </a:lnTo>
                  <a:lnTo>
                    <a:pt x="5693510" y="4869489"/>
                  </a:lnTo>
                  <a:close/>
                </a:path>
              </a:pathLst>
            </a:custGeom>
            <a:solidFill>
              <a:srgbClr val="E2F0D9"/>
            </a:solidFill>
          </p:spPr>
          <p:txBody>
            <a:bodyPr wrap="square" lIns="0" tIns="0" rIns="0" bIns="0" rtlCol="0"/>
            <a:lstStyle/>
            <a:p>
              <a:endParaRPr/>
            </a:p>
          </p:txBody>
        </p:sp>
        <p:pic>
          <p:nvPicPr>
            <p:cNvPr id="12" name="object 12"/>
            <p:cNvPicPr/>
            <p:nvPr/>
          </p:nvPicPr>
          <p:blipFill>
            <a:blip r:embed="rId2" cstate="print"/>
            <a:stretch>
              <a:fillRect/>
            </a:stretch>
          </p:blipFill>
          <p:spPr>
            <a:xfrm>
              <a:off x="0" y="0"/>
              <a:ext cx="2868173" cy="1552006"/>
            </a:xfrm>
            <a:prstGeom prst="rect">
              <a:avLst/>
            </a:prstGeom>
          </p:spPr>
        </p:pic>
        <p:pic>
          <p:nvPicPr>
            <p:cNvPr id="13" name="object 13"/>
            <p:cNvPicPr/>
            <p:nvPr/>
          </p:nvPicPr>
          <p:blipFill>
            <a:blip r:embed="rId3" cstate="print"/>
            <a:stretch>
              <a:fillRect/>
            </a:stretch>
          </p:blipFill>
          <p:spPr>
            <a:xfrm>
              <a:off x="14849226" y="3304"/>
              <a:ext cx="2712499" cy="1543227"/>
            </a:xfrm>
            <a:prstGeom prst="rect">
              <a:avLst/>
            </a:prstGeom>
          </p:spPr>
        </p:pic>
        <p:sp>
          <p:nvSpPr>
            <p:cNvPr id="14" name="object 14"/>
            <p:cNvSpPr/>
            <p:nvPr/>
          </p:nvSpPr>
          <p:spPr>
            <a:xfrm>
              <a:off x="6036559" y="18564383"/>
              <a:ext cx="11434445" cy="1403350"/>
            </a:xfrm>
            <a:custGeom>
              <a:avLst/>
              <a:gdLst/>
              <a:ahLst/>
              <a:cxnLst/>
              <a:rect l="l" t="t" r="r" b="b"/>
              <a:pathLst>
                <a:path w="11434444" h="1403350">
                  <a:moveTo>
                    <a:pt x="11399292" y="1403073"/>
                  </a:moveTo>
                  <a:lnTo>
                    <a:pt x="34920" y="1403073"/>
                  </a:lnTo>
                  <a:lnTo>
                    <a:pt x="21331" y="1400327"/>
                  </a:lnTo>
                  <a:lnTo>
                    <a:pt x="10231" y="1392842"/>
                  </a:lnTo>
                  <a:lnTo>
                    <a:pt x="2745" y="1381741"/>
                  </a:lnTo>
                  <a:lnTo>
                    <a:pt x="0" y="1368153"/>
                  </a:lnTo>
                  <a:lnTo>
                    <a:pt x="0" y="34920"/>
                  </a:lnTo>
                  <a:lnTo>
                    <a:pt x="2745" y="21331"/>
                  </a:lnTo>
                  <a:lnTo>
                    <a:pt x="10231" y="10231"/>
                  </a:lnTo>
                  <a:lnTo>
                    <a:pt x="21331" y="2745"/>
                  </a:lnTo>
                  <a:lnTo>
                    <a:pt x="34920" y="0"/>
                  </a:lnTo>
                  <a:lnTo>
                    <a:pt x="11399292" y="0"/>
                  </a:lnTo>
                  <a:lnTo>
                    <a:pt x="11412880" y="2745"/>
                  </a:lnTo>
                  <a:lnTo>
                    <a:pt x="11423981" y="10231"/>
                  </a:lnTo>
                  <a:lnTo>
                    <a:pt x="11431466" y="21331"/>
                  </a:lnTo>
                  <a:lnTo>
                    <a:pt x="11434212" y="34920"/>
                  </a:lnTo>
                  <a:lnTo>
                    <a:pt x="11434212" y="1368153"/>
                  </a:lnTo>
                  <a:lnTo>
                    <a:pt x="11431466" y="1381741"/>
                  </a:lnTo>
                  <a:lnTo>
                    <a:pt x="11423981" y="1392842"/>
                  </a:lnTo>
                  <a:lnTo>
                    <a:pt x="11412880" y="1400327"/>
                  </a:lnTo>
                  <a:lnTo>
                    <a:pt x="11399292" y="1403073"/>
                  </a:lnTo>
                  <a:close/>
                </a:path>
              </a:pathLst>
            </a:custGeom>
            <a:solidFill>
              <a:srgbClr val="E2F0D9"/>
            </a:solidFill>
          </p:spPr>
          <p:txBody>
            <a:bodyPr wrap="square" lIns="0" tIns="0" rIns="0" bIns="0" rtlCol="0"/>
            <a:lstStyle/>
            <a:p>
              <a:endParaRPr/>
            </a:p>
          </p:txBody>
        </p:sp>
        <p:sp>
          <p:nvSpPr>
            <p:cNvPr id="20" name="object 20"/>
            <p:cNvSpPr/>
            <p:nvPr/>
          </p:nvSpPr>
          <p:spPr>
            <a:xfrm>
              <a:off x="11545240" y="8554315"/>
              <a:ext cx="5815330" cy="4869815"/>
            </a:xfrm>
            <a:custGeom>
              <a:avLst/>
              <a:gdLst/>
              <a:ahLst/>
              <a:cxnLst/>
              <a:rect l="l" t="t" r="r" b="b"/>
              <a:pathLst>
                <a:path w="5815330" h="4869815">
                  <a:moveTo>
                    <a:pt x="5693510" y="4869489"/>
                  </a:moveTo>
                  <a:lnTo>
                    <a:pt x="121246" y="4869489"/>
                  </a:lnTo>
                  <a:lnTo>
                    <a:pt x="74059" y="4859959"/>
                  </a:lnTo>
                  <a:lnTo>
                    <a:pt x="35519" y="4833970"/>
                  </a:lnTo>
                  <a:lnTo>
                    <a:pt x="9530" y="4795430"/>
                  </a:lnTo>
                  <a:lnTo>
                    <a:pt x="0" y="4748243"/>
                  </a:lnTo>
                  <a:lnTo>
                    <a:pt x="0" y="121246"/>
                  </a:lnTo>
                  <a:lnTo>
                    <a:pt x="9530" y="74059"/>
                  </a:lnTo>
                  <a:lnTo>
                    <a:pt x="35519" y="35519"/>
                  </a:lnTo>
                  <a:lnTo>
                    <a:pt x="74059" y="9530"/>
                  </a:lnTo>
                  <a:lnTo>
                    <a:pt x="121246" y="0"/>
                  </a:lnTo>
                  <a:lnTo>
                    <a:pt x="5693510" y="0"/>
                  </a:lnTo>
                  <a:lnTo>
                    <a:pt x="5740697" y="9530"/>
                  </a:lnTo>
                  <a:lnTo>
                    <a:pt x="5779237" y="35519"/>
                  </a:lnTo>
                  <a:lnTo>
                    <a:pt x="5805225" y="74059"/>
                  </a:lnTo>
                  <a:lnTo>
                    <a:pt x="5814756" y="121246"/>
                  </a:lnTo>
                  <a:lnTo>
                    <a:pt x="5814756" y="4748243"/>
                  </a:lnTo>
                  <a:lnTo>
                    <a:pt x="5805225" y="4795430"/>
                  </a:lnTo>
                  <a:lnTo>
                    <a:pt x="5779237" y="4833970"/>
                  </a:lnTo>
                  <a:lnTo>
                    <a:pt x="5740697" y="4859959"/>
                  </a:lnTo>
                  <a:lnTo>
                    <a:pt x="5693510" y="4869489"/>
                  </a:lnTo>
                  <a:close/>
                </a:path>
              </a:pathLst>
            </a:custGeom>
            <a:solidFill>
              <a:srgbClr val="E2F0D9"/>
            </a:solidFill>
          </p:spPr>
          <p:txBody>
            <a:bodyPr wrap="square" lIns="0" tIns="0" rIns="0" bIns="0" rtlCol="0"/>
            <a:lstStyle/>
            <a:p>
              <a:endParaRPr/>
            </a:p>
          </p:txBody>
        </p:sp>
        <p:pic>
          <p:nvPicPr>
            <p:cNvPr id="21" name="object 21"/>
            <p:cNvPicPr/>
            <p:nvPr/>
          </p:nvPicPr>
          <p:blipFill>
            <a:blip r:embed="rId4" cstate="print"/>
            <a:stretch>
              <a:fillRect/>
            </a:stretch>
          </p:blipFill>
          <p:spPr>
            <a:xfrm>
              <a:off x="11891998" y="3453649"/>
              <a:ext cx="68470" cy="68470"/>
            </a:xfrm>
            <a:prstGeom prst="rect">
              <a:avLst/>
            </a:prstGeom>
          </p:spPr>
        </p:pic>
        <p:pic>
          <p:nvPicPr>
            <p:cNvPr id="22" name="object 22"/>
            <p:cNvPicPr/>
            <p:nvPr/>
          </p:nvPicPr>
          <p:blipFill>
            <a:blip r:embed="rId5" cstate="print"/>
            <a:stretch>
              <a:fillRect/>
            </a:stretch>
          </p:blipFill>
          <p:spPr>
            <a:xfrm>
              <a:off x="11891998" y="4117289"/>
              <a:ext cx="68470" cy="68470"/>
            </a:xfrm>
            <a:prstGeom prst="rect">
              <a:avLst/>
            </a:prstGeom>
          </p:spPr>
        </p:pic>
        <p:pic>
          <p:nvPicPr>
            <p:cNvPr id="23" name="object 23"/>
            <p:cNvPicPr/>
            <p:nvPr/>
          </p:nvPicPr>
          <p:blipFill>
            <a:blip r:embed="rId4" cstate="print"/>
            <a:stretch>
              <a:fillRect/>
            </a:stretch>
          </p:blipFill>
          <p:spPr>
            <a:xfrm>
              <a:off x="11891998" y="4449109"/>
              <a:ext cx="68470" cy="68470"/>
            </a:xfrm>
            <a:prstGeom prst="rect">
              <a:avLst/>
            </a:prstGeom>
          </p:spPr>
        </p:pic>
        <p:pic>
          <p:nvPicPr>
            <p:cNvPr id="24" name="object 24"/>
            <p:cNvPicPr/>
            <p:nvPr/>
          </p:nvPicPr>
          <p:blipFill>
            <a:blip r:embed="rId4" cstate="print"/>
            <a:stretch>
              <a:fillRect/>
            </a:stretch>
          </p:blipFill>
          <p:spPr>
            <a:xfrm>
              <a:off x="11891998" y="4780930"/>
              <a:ext cx="68470" cy="68470"/>
            </a:xfrm>
            <a:prstGeom prst="rect">
              <a:avLst/>
            </a:prstGeom>
          </p:spPr>
        </p:pic>
        <p:pic>
          <p:nvPicPr>
            <p:cNvPr id="25" name="object 25"/>
            <p:cNvPicPr/>
            <p:nvPr/>
          </p:nvPicPr>
          <p:blipFill>
            <a:blip r:embed="rId4" cstate="print"/>
            <a:stretch>
              <a:fillRect/>
            </a:stretch>
          </p:blipFill>
          <p:spPr>
            <a:xfrm>
              <a:off x="11891998" y="5444571"/>
              <a:ext cx="68470" cy="68470"/>
            </a:xfrm>
            <a:prstGeom prst="rect">
              <a:avLst/>
            </a:prstGeom>
          </p:spPr>
        </p:pic>
        <p:pic>
          <p:nvPicPr>
            <p:cNvPr id="26" name="object 26"/>
            <p:cNvPicPr/>
            <p:nvPr/>
          </p:nvPicPr>
          <p:blipFill>
            <a:blip r:embed="rId4" cstate="print"/>
            <a:stretch>
              <a:fillRect/>
            </a:stretch>
          </p:blipFill>
          <p:spPr>
            <a:xfrm>
              <a:off x="11891998" y="5776391"/>
              <a:ext cx="68470" cy="68470"/>
            </a:xfrm>
            <a:prstGeom prst="rect">
              <a:avLst/>
            </a:prstGeom>
          </p:spPr>
        </p:pic>
      </p:grpSp>
      <p:sp>
        <p:nvSpPr>
          <p:cNvPr id="27" name="object 27"/>
          <p:cNvSpPr txBox="1"/>
          <p:nvPr/>
        </p:nvSpPr>
        <p:spPr>
          <a:xfrm>
            <a:off x="252596" y="9888025"/>
            <a:ext cx="3671570" cy="565539"/>
          </a:xfrm>
          <a:prstGeom prst="rect">
            <a:avLst/>
          </a:prstGeom>
        </p:spPr>
        <p:txBody>
          <a:bodyPr vert="horz" wrap="square" lIns="0" tIns="11430" rIns="0" bIns="0" rtlCol="0">
            <a:spAutoFit/>
          </a:bodyPr>
          <a:lstStyle/>
          <a:p>
            <a:pPr marL="12700">
              <a:lnSpc>
                <a:spcPct val="100000"/>
              </a:lnSpc>
              <a:spcBef>
                <a:spcPts val="90"/>
              </a:spcBef>
            </a:pPr>
            <a:r>
              <a:rPr sz="3600" spc="-10" dirty="0">
                <a:latin typeface="Arial Black"/>
                <a:cs typeface="Arial Black"/>
              </a:rPr>
              <a:t>Background</a:t>
            </a:r>
            <a:endParaRPr sz="3600" dirty="0">
              <a:latin typeface="Arial Black"/>
              <a:cs typeface="Arial Black"/>
            </a:endParaRPr>
          </a:p>
        </p:txBody>
      </p:sp>
      <p:sp>
        <p:nvSpPr>
          <p:cNvPr id="28" name="object 28"/>
          <p:cNvSpPr txBox="1"/>
          <p:nvPr/>
        </p:nvSpPr>
        <p:spPr>
          <a:xfrm>
            <a:off x="324388" y="10881948"/>
            <a:ext cx="3837940" cy="362585"/>
          </a:xfrm>
          <a:prstGeom prst="rect">
            <a:avLst/>
          </a:prstGeom>
        </p:spPr>
        <p:txBody>
          <a:bodyPr vert="horz" wrap="square" lIns="0" tIns="13970" rIns="0" bIns="0" rtlCol="0">
            <a:spAutoFit/>
          </a:bodyPr>
          <a:lstStyle/>
          <a:p>
            <a:pPr marL="12700">
              <a:lnSpc>
                <a:spcPct val="100000"/>
              </a:lnSpc>
              <a:spcBef>
                <a:spcPts val="110"/>
              </a:spcBef>
              <a:tabLst>
                <a:tab pos="1682114" algn="l"/>
                <a:tab pos="2931795" algn="l"/>
              </a:tabLst>
            </a:pPr>
            <a:r>
              <a:rPr sz="2200" spc="-10" dirty="0">
                <a:latin typeface="Calibri"/>
                <a:cs typeface="Calibri"/>
              </a:rPr>
              <a:t>,</a:t>
            </a:r>
            <a:endParaRPr sz="2200" dirty="0">
              <a:latin typeface="Calibri"/>
              <a:cs typeface="Calibri"/>
            </a:endParaRPr>
          </a:p>
        </p:txBody>
      </p:sp>
      <p:sp>
        <p:nvSpPr>
          <p:cNvPr id="30" name="object 30"/>
          <p:cNvSpPr txBox="1"/>
          <p:nvPr/>
        </p:nvSpPr>
        <p:spPr>
          <a:xfrm>
            <a:off x="324388" y="11213769"/>
            <a:ext cx="3445510" cy="362585"/>
          </a:xfrm>
          <a:prstGeom prst="rect">
            <a:avLst/>
          </a:prstGeom>
        </p:spPr>
        <p:txBody>
          <a:bodyPr vert="horz" wrap="square" lIns="0" tIns="13970" rIns="0" bIns="0" rtlCol="0">
            <a:spAutoFit/>
          </a:bodyPr>
          <a:lstStyle/>
          <a:p>
            <a:pPr marL="12700">
              <a:lnSpc>
                <a:spcPct val="100000"/>
              </a:lnSpc>
              <a:spcBef>
                <a:spcPts val="110"/>
              </a:spcBef>
            </a:pPr>
            <a:r>
              <a:rPr sz="2200" spc="-10" dirty="0">
                <a:latin typeface="Calibri"/>
                <a:cs typeface="Calibri"/>
              </a:rPr>
              <a:t>.</a:t>
            </a:r>
            <a:endParaRPr sz="2200" dirty="0">
              <a:latin typeface="Calibri"/>
              <a:cs typeface="Calibri"/>
            </a:endParaRPr>
          </a:p>
        </p:txBody>
      </p:sp>
      <p:sp>
        <p:nvSpPr>
          <p:cNvPr id="31" name="object 31"/>
          <p:cNvSpPr txBox="1"/>
          <p:nvPr/>
        </p:nvSpPr>
        <p:spPr>
          <a:xfrm>
            <a:off x="252596" y="14973851"/>
            <a:ext cx="5057140" cy="347531"/>
          </a:xfrm>
          <a:prstGeom prst="rect">
            <a:avLst/>
          </a:prstGeom>
        </p:spPr>
        <p:txBody>
          <a:bodyPr vert="horz" wrap="square" lIns="0" tIns="13970" rIns="0" bIns="0" rtlCol="0">
            <a:spAutoFit/>
          </a:bodyPr>
          <a:lstStyle/>
          <a:p>
            <a:pPr marL="12700">
              <a:lnSpc>
                <a:spcPts val="2625"/>
              </a:lnSpc>
              <a:spcBef>
                <a:spcPts val="110"/>
              </a:spcBef>
            </a:pPr>
            <a:r>
              <a:rPr sz="2200" spc="-10" dirty="0">
                <a:latin typeface="Calibri"/>
                <a:cs typeface="Calibri"/>
              </a:rPr>
              <a:t>.</a:t>
            </a:r>
            <a:endParaRPr sz="2200" dirty="0">
              <a:latin typeface="Calibri"/>
              <a:cs typeface="Calibri"/>
            </a:endParaRPr>
          </a:p>
        </p:txBody>
      </p:sp>
      <p:sp>
        <p:nvSpPr>
          <p:cNvPr id="40" name="object 40"/>
          <p:cNvSpPr txBox="1"/>
          <p:nvPr/>
        </p:nvSpPr>
        <p:spPr>
          <a:xfrm>
            <a:off x="11891998" y="2479149"/>
            <a:ext cx="4464685" cy="573405"/>
          </a:xfrm>
          <a:prstGeom prst="rect">
            <a:avLst/>
          </a:prstGeom>
        </p:spPr>
        <p:txBody>
          <a:bodyPr vert="horz" wrap="square" lIns="0" tIns="11430" rIns="0" bIns="0" rtlCol="0">
            <a:spAutoFit/>
          </a:bodyPr>
          <a:lstStyle/>
          <a:p>
            <a:pPr marL="12700">
              <a:lnSpc>
                <a:spcPct val="100000"/>
              </a:lnSpc>
              <a:spcBef>
                <a:spcPts val="90"/>
              </a:spcBef>
            </a:pPr>
            <a:r>
              <a:rPr sz="3600" spc="-220" dirty="0">
                <a:latin typeface="Arial Black"/>
                <a:cs typeface="Arial Black"/>
              </a:rPr>
              <a:t>Expected</a:t>
            </a:r>
            <a:r>
              <a:rPr sz="3600" spc="-400" dirty="0">
                <a:latin typeface="Arial Black"/>
                <a:cs typeface="Arial Black"/>
              </a:rPr>
              <a:t> </a:t>
            </a:r>
            <a:r>
              <a:rPr sz="3600" spc="-70" dirty="0">
                <a:latin typeface="Arial Black"/>
                <a:cs typeface="Arial Black"/>
              </a:rPr>
              <a:t>Outcome</a:t>
            </a:r>
            <a:endParaRPr sz="3600" dirty="0">
              <a:latin typeface="Arial Black"/>
              <a:cs typeface="Arial Black"/>
            </a:endParaRPr>
          </a:p>
        </p:txBody>
      </p:sp>
      <p:sp>
        <p:nvSpPr>
          <p:cNvPr id="45" name="object 45"/>
          <p:cNvSpPr txBox="1"/>
          <p:nvPr/>
        </p:nvSpPr>
        <p:spPr>
          <a:xfrm>
            <a:off x="11667618" y="8439093"/>
            <a:ext cx="2677795" cy="573405"/>
          </a:xfrm>
          <a:prstGeom prst="rect">
            <a:avLst/>
          </a:prstGeom>
        </p:spPr>
        <p:txBody>
          <a:bodyPr vert="horz" wrap="square" lIns="0" tIns="11430" rIns="0" bIns="0" rtlCol="0">
            <a:spAutoFit/>
          </a:bodyPr>
          <a:lstStyle/>
          <a:p>
            <a:pPr marL="12700">
              <a:lnSpc>
                <a:spcPct val="100000"/>
              </a:lnSpc>
              <a:spcBef>
                <a:spcPts val="90"/>
              </a:spcBef>
            </a:pPr>
            <a:r>
              <a:rPr sz="3600" spc="-95" dirty="0">
                <a:latin typeface="Arial Black"/>
                <a:cs typeface="Arial Black"/>
              </a:rPr>
              <a:t>Conclusion</a:t>
            </a:r>
            <a:endParaRPr sz="3600" dirty="0">
              <a:latin typeface="Arial Black"/>
              <a:cs typeface="Arial Black"/>
            </a:endParaRPr>
          </a:p>
        </p:txBody>
      </p:sp>
      <p:sp>
        <p:nvSpPr>
          <p:cNvPr id="65" name="object 65"/>
          <p:cNvSpPr txBox="1"/>
          <p:nvPr/>
        </p:nvSpPr>
        <p:spPr>
          <a:xfrm>
            <a:off x="6095667" y="13573563"/>
            <a:ext cx="11241945" cy="2425023"/>
          </a:xfrm>
          <a:prstGeom prst="rect">
            <a:avLst/>
          </a:prstGeom>
        </p:spPr>
        <p:txBody>
          <a:bodyPr vert="horz" wrap="square" lIns="0" tIns="11430" rIns="0" bIns="0" rtlCol="0">
            <a:spAutoFit/>
          </a:bodyPr>
          <a:lstStyle/>
          <a:p>
            <a:pPr marL="12700">
              <a:lnSpc>
                <a:spcPct val="100000"/>
              </a:lnSpc>
              <a:spcBef>
                <a:spcPts val="90"/>
              </a:spcBef>
            </a:pPr>
            <a:r>
              <a:rPr sz="3600" spc="-155" dirty="0">
                <a:latin typeface="Arial Black"/>
                <a:cs typeface="Arial Black"/>
              </a:rPr>
              <a:t>Future</a:t>
            </a:r>
            <a:r>
              <a:rPr sz="3600" spc="-395" dirty="0">
                <a:latin typeface="Arial Black"/>
                <a:cs typeface="Arial Black"/>
              </a:rPr>
              <a:t> </a:t>
            </a:r>
            <a:r>
              <a:rPr sz="3600" spc="-75" dirty="0">
                <a:latin typeface="Arial Black"/>
                <a:cs typeface="Arial Black"/>
              </a:rPr>
              <a:t>Perspectives</a:t>
            </a:r>
            <a:endParaRPr lang="en-IN" sz="3600" spc="-75" dirty="0">
              <a:latin typeface="Arial Black"/>
              <a:cs typeface="Arial Black"/>
            </a:endParaRPr>
          </a:p>
          <a:p>
            <a:pPr marL="12700" algn="just">
              <a:lnSpc>
                <a:spcPct val="100000"/>
              </a:lnSpc>
              <a:spcBef>
                <a:spcPts val="90"/>
              </a:spcBef>
            </a:pPr>
            <a:r>
              <a:rPr lang="en-US" sz="2400" dirty="0"/>
              <a:t>Future work includes deep learning integration, real-time optimization, multi-sensor fusion, edge computing deployment, and adaptive fusion for dynamic applications. These advancements will enhance efficiency, accuracy, and scalability, making the fusion framework more effective for surveillance, medical imaging, autonomous systems, and other real-world applications requiring enhanced visual perception.</a:t>
            </a:r>
            <a:endParaRPr lang="en-IN" sz="2400" spc="-75" dirty="0">
              <a:latin typeface="Arial Black"/>
              <a:cs typeface="Arial Black"/>
            </a:endParaRPr>
          </a:p>
        </p:txBody>
      </p:sp>
      <p:sp>
        <p:nvSpPr>
          <p:cNvPr id="73" name="object 73"/>
          <p:cNvSpPr txBox="1"/>
          <p:nvPr/>
        </p:nvSpPr>
        <p:spPr>
          <a:xfrm>
            <a:off x="5997624" y="15817347"/>
            <a:ext cx="11339988" cy="4136645"/>
          </a:xfrm>
          <a:prstGeom prst="rect">
            <a:avLst/>
          </a:prstGeom>
        </p:spPr>
        <p:txBody>
          <a:bodyPr vert="horz" wrap="square" lIns="0" tIns="322580" rIns="0" bIns="0" rtlCol="0">
            <a:spAutoFit/>
          </a:bodyPr>
          <a:lstStyle/>
          <a:p>
            <a:pPr marL="121920">
              <a:lnSpc>
                <a:spcPct val="100000"/>
              </a:lnSpc>
              <a:spcBef>
                <a:spcPts val="2540"/>
              </a:spcBef>
            </a:pPr>
            <a:r>
              <a:rPr sz="3600" spc="-95" dirty="0">
                <a:latin typeface="Arial Black"/>
                <a:cs typeface="Arial Black"/>
              </a:rPr>
              <a:t>Impact</a:t>
            </a:r>
            <a:r>
              <a:rPr sz="3600" spc="-415" dirty="0">
                <a:latin typeface="Arial Black"/>
                <a:cs typeface="Arial Black"/>
              </a:rPr>
              <a:t> </a:t>
            </a:r>
            <a:r>
              <a:rPr sz="3600" spc="-70" dirty="0">
                <a:latin typeface="Arial Black"/>
                <a:cs typeface="Arial Black"/>
              </a:rPr>
              <a:t>on</a:t>
            </a:r>
            <a:r>
              <a:rPr sz="3600" spc="-409" dirty="0">
                <a:latin typeface="Arial Black"/>
                <a:cs typeface="Arial Black"/>
              </a:rPr>
              <a:t> </a:t>
            </a:r>
            <a:r>
              <a:rPr sz="3600" spc="-20" dirty="0">
                <a:latin typeface="Arial Black"/>
                <a:cs typeface="Arial Black"/>
              </a:rPr>
              <a:t>Society</a:t>
            </a:r>
            <a:endParaRPr lang="en-IN" sz="3600" spc="-20" dirty="0">
              <a:latin typeface="Arial Black"/>
              <a:cs typeface="Arial Black"/>
            </a:endParaRPr>
          </a:p>
          <a:p>
            <a:pPr marL="121920">
              <a:lnSpc>
                <a:spcPct val="100000"/>
              </a:lnSpc>
              <a:spcBef>
                <a:spcPts val="2540"/>
              </a:spcBef>
            </a:pPr>
            <a:endParaRPr lang="en-IN" sz="3600" spc="-20" dirty="0">
              <a:latin typeface="Arial Black"/>
              <a:cs typeface="Arial Black"/>
            </a:endParaRPr>
          </a:p>
          <a:p>
            <a:pPr marL="121920">
              <a:lnSpc>
                <a:spcPct val="100000"/>
              </a:lnSpc>
              <a:spcBef>
                <a:spcPts val="2540"/>
              </a:spcBef>
            </a:pPr>
            <a:endParaRPr lang="en-IN" sz="3600" dirty="0">
              <a:latin typeface="Arial Black"/>
              <a:cs typeface="Arial Black"/>
            </a:endParaRPr>
          </a:p>
          <a:p>
            <a:pPr marL="12700">
              <a:lnSpc>
                <a:spcPts val="4265"/>
              </a:lnSpc>
              <a:spcBef>
                <a:spcPts val="1800"/>
              </a:spcBef>
            </a:pPr>
            <a:r>
              <a:rPr sz="3600" spc="-310" dirty="0">
                <a:latin typeface="Arial Black"/>
                <a:cs typeface="Arial Black"/>
              </a:rPr>
              <a:t>To</a:t>
            </a:r>
            <a:r>
              <a:rPr sz="3600" spc="-430" dirty="0">
                <a:latin typeface="Arial Black"/>
                <a:cs typeface="Arial Black"/>
              </a:rPr>
              <a:t> </a:t>
            </a:r>
            <a:r>
              <a:rPr sz="3600" spc="-165" dirty="0">
                <a:latin typeface="Arial Black"/>
                <a:cs typeface="Arial Black"/>
              </a:rPr>
              <a:t>know</a:t>
            </a:r>
            <a:r>
              <a:rPr sz="3600" spc="-425" dirty="0">
                <a:latin typeface="Arial Black"/>
                <a:cs typeface="Arial Black"/>
              </a:rPr>
              <a:t> </a:t>
            </a:r>
            <a:r>
              <a:rPr sz="3600" spc="-20" dirty="0">
                <a:latin typeface="Arial Black"/>
                <a:cs typeface="Arial Black"/>
              </a:rPr>
              <a:t>more</a:t>
            </a:r>
            <a:endParaRPr lang="en-IN" sz="3600" spc="-20" dirty="0">
              <a:latin typeface="Arial Black"/>
              <a:cs typeface="Arial Black"/>
            </a:endParaRPr>
          </a:p>
          <a:p>
            <a:pPr marL="12700">
              <a:lnSpc>
                <a:spcPts val="4265"/>
              </a:lnSpc>
              <a:spcBef>
                <a:spcPts val="1800"/>
              </a:spcBef>
            </a:pPr>
            <a:r>
              <a:rPr lang="en-IN" sz="2400" spc="-20" dirty="0" err="1">
                <a:latin typeface="Arial Black"/>
                <a:cs typeface="Arial Black"/>
                <a:hlinkClick r:id="rId6"/>
              </a:rPr>
              <a:t>Github</a:t>
            </a:r>
            <a:r>
              <a:rPr lang="en-IN" sz="2400" spc="-20" dirty="0">
                <a:latin typeface="Arial Black"/>
                <a:cs typeface="Arial Black"/>
              </a:rPr>
              <a:t> Go through this link to know more</a:t>
            </a:r>
            <a:endParaRPr sz="2400" dirty="0">
              <a:latin typeface="Arial Black"/>
              <a:cs typeface="Arial Black"/>
            </a:endParaRPr>
          </a:p>
        </p:txBody>
      </p:sp>
      <p:sp>
        <p:nvSpPr>
          <p:cNvPr id="75" name="TextBox 74">
            <a:extLst>
              <a:ext uri="{FF2B5EF4-FFF2-40B4-BE49-F238E27FC236}">
                <a16:creationId xmlns:a16="http://schemas.microsoft.com/office/drawing/2014/main" id="{20B76AB9-DB53-A283-550F-9086E130407C}"/>
              </a:ext>
            </a:extLst>
          </p:cNvPr>
          <p:cNvSpPr txBox="1"/>
          <p:nvPr/>
        </p:nvSpPr>
        <p:spPr>
          <a:xfrm>
            <a:off x="180012" y="10453457"/>
            <a:ext cx="5493622" cy="4693593"/>
          </a:xfrm>
          <a:prstGeom prst="rect">
            <a:avLst/>
          </a:prstGeom>
          <a:noFill/>
        </p:spPr>
        <p:txBody>
          <a:bodyPr wrap="square" rtlCol="0">
            <a:spAutoFit/>
          </a:bodyPr>
          <a:lstStyle/>
          <a:p>
            <a:pPr algn="just"/>
            <a:r>
              <a:rPr lang="en-US" sz="2300" dirty="0"/>
              <a:t>Traditional image processing techniques struggle to effectively integrate infrared (IR) and visible images, limiting their usefulness in complex environments. Image fusion leverages advanced methods like Laplacian Pyramid and Bayesian Fusion to combine thermal and structural details, enhancing clarity and perception. By utilizing color spaces like </a:t>
            </a:r>
            <a:r>
              <a:rPr lang="en-US" sz="2300" dirty="0" err="1"/>
              <a:t>YCbCr</a:t>
            </a:r>
            <a:r>
              <a:rPr lang="en-US" sz="2300" dirty="0"/>
              <a:t> and LAB, fusion ensures optimal feature retention, making it valuable for applications in surveillance, medical imaging, and autonomous systems.</a:t>
            </a:r>
            <a:endParaRPr lang="en-IN" sz="2300" dirty="0"/>
          </a:p>
        </p:txBody>
      </p:sp>
      <p:sp>
        <p:nvSpPr>
          <p:cNvPr id="77" name="TextBox 76">
            <a:extLst>
              <a:ext uri="{FF2B5EF4-FFF2-40B4-BE49-F238E27FC236}">
                <a16:creationId xmlns:a16="http://schemas.microsoft.com/office/drawing/2014/main" id="{D1EDB878-2EB1-FE0B-A979-6321987C893C}"/>
              </a:ext>
            </a:extLst>
          </p:cNvPr>
          <p:cNvSpPr txBox="1"/>
          <p:nvPr/>
        </p:nvSpPr>
        <p:spPr>
          <a:xfrm>
            <a:off x="198989" y="15342966"/>
            <a:ext cx="5057140" cy="523220"/>
          </a:xfrm>
          <a:prstGeom prst="rect">
            <a:avLst/>
          </a:prstGeom>
          <a:noFill/>
        </p:spPr>
        <p:txBody>
          <a:bodyPr wrap="square" rtlCol="0">
            <a:spAutoFit/>
          </a:bodyPr>
          <a:lstStyle/>
          <a:p>
            <a:r>
              <a:rPr lang="en-IN" sz="2800" b="1" dirty="0">
                <a:latin typeface="Arial Black" panose="020B0A04020102020204" pitchFamily="34" charset="0"/>
              </a:rPr>
              <a:t>Project Objective :</a:t>
            </a:r>
          </a:p>
        </p:txBody>
      </p:sp>
      <p:sp>
        <p:nvSpPr>
          <p:cNvPr id="79" name="TextBox 78">
            <a:extLst>
              <a:ext uri="{FF2B5EF4-FFF2-40B4-BE49-F238E27FC236}">
                <a16:creationId xmlns:a16="http://schemas.microsoft.com/office/drawing/2014/main" id="{70F4CECA-2C64-1009-1645-C4B728F3D0E9}"/>
              </a:ext>
            </a:extLst>
          </p:cNvPr>
          <p:cNvSpPr txBox="1"/>
          <p:nvPr/>
        </p:nvSpPr>
        <p:spPr>
          <a:xfrm>
            <a:off x="180012" y="15900323"/>
            <a:ext cx="5587403" cy="3631763"/>
          </a:xfrm>
          <a:prstGeom prst="rect">
            <a:avLst/>
          </a:prstGeom>
          <a:noFill/>
        </p:spPr>
        <p:txBody>
          <a:bodyPr wrap="square" rtlCol="0">
            <a:spAutoFit/>
          </a:bodyPr>
          <a:lstStyle/>
          <a:p>
            <a:pPr algn="just"/>
            <a:r>
              <a:rPr lang="en-US" sz="2300" dirty="0"/>
              <a:t>This project develops an IR and visible image fusion framework using </a:t>
            </a:r>
            <a:r>
              <a:rPr lang="en-US" sz="2300" dirty="0" err="1"/>
              <a:t>YCbCr</a:t>
            </a:r>
            <a:r>
              <a:rPr lang="en-US" sz="2300" dirty="0"/>
              <a:t> and LAB color spaces with multiple fusion methods (LP, BF, GTF, DRTV, SM-VIF) to enhance detail retention and visual quality. By fusing luminance and preserving chrominance, it ensures realistic, high-quality images for applications in surveillance, medical imaging, and autonomous systems.</a:t>
            </a:r>
            <a:endParaRPr lang="en-IN" sz="2300" dirty="0"/>
          </a:p>
        </p:txBody>
      </p:sp>
      <p:sp>
        <p:nvSpPr>
          <p:cNvPr id="81" name="TextBox 80">
            <a:extLst>
              <a:ext uri="{FF2B5EF4-FFF2-40B4-BE49-F238E27FC236}">
                <a16:creationId xmlns:a16="http://schemas.microsoft.com/office/drawing/2014/main" id="{19E82A2D-DF57-90B7-1329-A938206598BA}"/>
              </a:ext>
            </a:extLst>
          </p:cNvPr>
          <p:cNvSpPr txBox="1"/>
          <p:nvPr/>
        </p:nvSpPr>
        <p:spPr>
          <a:xfrm>
            <a:off x="6047657" y="2492572"/>
            <a:ext cx="3532348" cy="646331"/>
          </a:xfrm>
          <a:prstGeom prst="rect">
            <a:avLst/>
          </a:prstGeom>
          <a:noFill/>
        </p:spPr>
        <p:txBody>
          <a:bodyPr wrap="square" rtlCol="0">
            <a:spAutoFit/>
          </a:bodyPr>
          <a:lstStyle/>
          <a:p>
            <a:r>
              <a:rPr lang="en-IN" sz="3600" dirty="0">
                <a:latin typeface="Arial Black" panose="020B0A04020102020204" pitchFamily="34" charset="0"/>
              </a:rPr>
              <a:t>Methods</a:t>
            </a:r>
          </a:p>
        </p:txBody>
      </p:sp>
      <p:sp>
        <p:nvSpPr>
          <p:cNvPr id="84" name="TextBox 83">
            <a:extLst>
              <a:ext uri="{FF2B5EF4-FFF2-40B4-BE49-F238E27FC236}">
                <a16:creationId xmlns:a16="http://schemas.microsoft.com/office/drawing/2014/main" id="{81A469AB-7A5D-C6AB-5E78-F718889C871D}"/>
              </a:ext>
            </a:extLst>
          </p:cNvPr>
          <p:cNvSpPr txBox="1"/>
          <p:nvPr/>
        </p:nvSpPr>
        <p:spPr>
          <a:xfrm>
            <a:off x="6220174" y="10940476"/>
            <a:ext cx="5202703" cy="2554545"/>
          </a:xfrm>
          <a:prstGeom prst="rect">
            <a:avLst/>
          </a:prstGeom>
          <a:noFill/>
        </p:spPr>
        <p:txBody>
          <a:bodyPr wrap="square" rtlCol="0">
            <a:spAutoFit/>
          </a:bodyPr>
          <a:lstStyle/>
          <a:p>
            <a:pPr>
              <a:buNone/>
            </a:pPr>
            <a:endParaRPr lang="en-IN" sz="2000" dirty="0"/>
          </a:p>
          <a:p>
            <a:pPr>
              <a:buFont typeface="+mj-lt"/>
              <a:buAutoNum type="arabicPeriod"/>
            </a:pPr>
            <a:r>
              <a:rPr lang="en-IN" sz="2000" dirty="0"/>
              <a:t>Laplacian Pyramid (LP) </a:t>
            </a:r>
          </a:p>
          <a:p>
            <a:pPr>
              <a:buFont typeface="+mj-lt"/>
              <a:buAutoNum type="arabicPeriod"/>
            </a:pPr>
            <a:r>
              <a:rPr lang="en-IN" sz="2000" dirty="0"/>
              <a:t>Bayesian Fusion (BF) </a:t>
            </a:r>
          </a:p>
          <a:p>
            <a:pPr>
              <a:buFont typeface="+mj-lt"/>
              <a:buAutoNum type="arabicPeriod"/>
            </a:pPr>
            <a:r>
              <a:rPr lang="en-IN" sz="2000" dirty="0"/>
              <a:t>Gradient Transfer Fusion (GTF)</a:t>
            </a:r>
          </a:p>
          <a:p>
            <a:pPr>
              <a:buFont typeface="+mj-lt"/>
              <a:buAutoNum type="arabicPeriod"/>
            </a:pPr>
            <a:r>
              <a:rPr lang="en-IN" sz="2000" dirty="0"/>
              <a:t>Deep Residual Transform-based Vision Fusion (DRTV) </a:t>
            </a:r>
          </a:p>
          <a:p>
            <a:pPr>
              <a:buFont typeface="+mj-lt"/>
              <a:buAutoNum type="arabicPeriod"/>
            </a:pPr>
            <a:r>
              <a:rPr lang="en-IN" sz="2000" dirty="0"/>
              <a:t>Spatial Multi-scale Variance-based Fusion (SM-VIF)</a:t>
            </a:r>
            <a:r>
              <a:rPr lang="en-US" sz="2000" dirty="0"/>
              <a:t>.</a:t>
            </a:r>
            <a:endParaRPr lang="en-IN" sz="2000" dirty="0"/>
          </a:p>
        </p:txBody>
      </p:sp>
      <p:sp>
        <p:nvSpPr>
          <p:cNvPr id="88" name="object 61"/>
          <p:cNvSpPr txBox="1"/>
          <p:nvPr/>
        </p:nvSpPr>
        <p:spPr>
          <a:xfrm>
            <a:off x="12078497" y="9067801"/>
            <a:ext cx="5137150" cy="361637"/>
          </a:xfrm>
          <a:prstGeom prst="rect">
            <a:avLst/>
          </a:prstGeom>
        </p:spPr>
        <p:txBody>
          <a:bodyPr vert="horz" wrap="square" lIns="0" tIns="27940" rIns="0" bIns="0" rtlCol="0">
            <a:spAutoFit/>
          </a:bodyPr>
          <a:lstStyle/>
          <a:p>
            <a:pPr marL="12700" marR="5080">
              <a:lnSpc>
                <a:spcPts val="2610"/>
              </a:lnSpc>
              <a:spcBef>
                <a:spcPts val="220"/>
              </a:spcBef>
              <a:tabLst>
                <a:tab pos="1891664" algn="l"/>
                <a:tab pos="3216910" algn="l"/>
                <a:tab pos="3679825" algn="l"/>
              </a:tabLst>
            </a:pPr>
            <a:endParaRPr sz="2200" dirty="0">
              <a:latin typeface="Calibri"/>
              <a:cs typeface="Calibri"/>
            </a:endParaRPr>
          </a:p>
        </p:txBody>
      </p:sp>
      <p:sp>
        <p:nvSpPr>
          <p:cNvPr id="89" name="Rectangle 1">
            <a:extLst>
              <a:ext uri="{FF2B5EF4-FFF2-40B4-BE49-F238E27FC236}">
                <a16:creationId xmlns:a16="http://schemas.microsoft.com/office/drawing/2014/main" id="{D0426A88-564B-D87A-2D17-123BFF9E001D}"/>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1" name="TextBox 90">
            <a:extLst>
              <a:ext uri="{FF2B5EF4-FFF2-40B4-BE49-F238E27FC236}">
                <a16:creationId xmlns:a16="http://schemas.microsoft.com/office/drawing/2014/main" id="{6897F510-6512-A089-0E0E-0225F2036D7F}"/>
              </a:ext>
            </a:extLst>
          </p:cNvPr>
          <p:cNvSpPr txBox="1"/>
          <p:nvPr/>
        </p:nvSpPr>
        <p:spPr>
          <a:xfrm>
            <a:off x="11635532" y="8946618"/>
            <a:ext cx="5584784" cy="4478149"/>
          </a:xfrm>
          <a:prstGeom prst="rect">
            <a:avLst/>
          </a:prstGeom>
          <a:noFill/>
        </p:spPr>
        <p:txBody>
          <a:bodyPr wrap="square" rtlCol="0">
            <a:spAutoFit/>
          </a:bodyPr>
          <a:lstStyle/>
          <a:p>
            <a:pPr algn="just"/>
            <a:r>
              <a:rPr lang="en-US" sz="1900" dirty="0"/>
              <a:t>This project develops a robust image fusion framework integrating infrared (IR) and visible images using multiple fusion methods in </a:t>
            </a:r>
            <a:r>
              <a:rPr lang="en-US" sz="1900" dirty="0" err="1"/>
              <a:t>YCbCr</a:t>
            </a:r>
            <a:r>
              <a:rPr lang="en-US" sz="1900" dirty="0"/>
              <a:t> and LAB color spaces. By preserving structural details, enhancing contrast, and maintaining color accuracy, the framework improves perception in various applications. Performance evaluation using key metrics ensures the effectiveness of different fusion techniques. The proposed approach enhances image quality for real-world applications in surveillance, medical imaging, and autonomous systems. Future advancements in deep learning, real-time processing, and multi-sensor fusion will further optimize the framework for dynamic and complex environments.</a:t>
            </a:r>
            <a:endParaRPr lang="en-IN" sz="1900" dirty="0"/>
          </a:p>
        </p:txBody>
      </p:sp>
      <p:sp>
        <p:nvSpPr>
          <p:cNvPr id="99" name="Rectangle 5">
            <a:extLst>
              <a:ext uri="{FF2B5EF4-FFF2-40B4-BE49-F238E27FC236}">
                <a16:creationId xmlns:a16="http://schemas.microsoft.com/office/drawing/2014/main" id="{139745EA-E9F6-5E52-7F41-D33A23825595}"/>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0" name="TextBox 99">
            <a:extLst>
              <a:ext uri="{FF2B5EF4-FFF2-40B4-BE49-F238E27FC236}">
                <a16:creationId xmlns:a16="http://schemas.microsoft.com/office/drawing/2014/main" id="{04895713-D128-B7CB-4D8B-E8120BD78F0C}"/>
              </a:ext>
            </a:extLst>
          </p:cNvPr>
          <p:cNvSpPr txBox="1"/>
          <p:nvPr/>
        </p:nvSpPr>
        <p:spPr>
          <a:xfrm>
            <a:off x="6041562" y="16641570"/>
            <a:ext cx="11291807" cy="1785104"/>
          </a:xfrm>
          <a:prstGeom prst="rect">
            <a:avLst/>
          </a:prstGeom>
          <a:noFill/>
        </p:spPr>
        <p:txBody>
          <a:bodyPr wrap="square" rtlCol="0">
            <a:spAutoFit/>
          </a:bodyPr>
          <a:lstStyle/>
          <a:p>
            <a:pPr algn="just"/>
            <a:r>
              <a:rPr lang="en-US" sz="2200" dirty="0"/>
              <a:t>Infrared and visible image fusion enhances safety, security, and decision-making. It improves </a:t>
            </a:r>
            <a:r>
              <a:rPr lang="en-US" sz="2200" b="1" dirty="0"/>
              <a:t>surveillance</a:t>
            </a:r>
            <a:r>
              <a:rPr lang="en-US" sz="2200" dirty="0"/>
              <a:t>, </a:t>
            </a:r>
            <a:r>
              <a:rPr lang="en-US" sz="2200" b="1" dirty="0"/>
              <a:t>medical diagnostics</a:t>
            </a:r>
            <a:r>
              <a:rPr lang="en-US" sz="2200" dirty="0"/>
              <a:t>, and </a:t>
            </a:r>
            <a:r>
              <a:rPr lang="en-US" sz="2200" b="1" dirty="0"/>
              <a:t>autonomous navigation</a:t>
            </a:r>
            <a:r>
              <a:rPr lang="en-US" sz="2200" dirty="0"/>
              <a:t>, ensuring better visibility in low-light and complex environments. The technology also aids in </a:t>
            </a:r>
            <a:r>
              <a:rPr lang="en-US" sz="2200" b="1" dirty="0"/>
              <a:t>disaster response</a:t>
            </a:r>
            <a:r>
              <a:rPr lang="en-US" sz="2200" dirty="0"/>
              <a:t> and </a:t>
            </a:r>
            <a:r>
              <a:rPr lang="en-US" sz="2200" b="1" dirty="0"/>
              <a:t>industrial inspections</a:t>
            </a:r>
            <a:r>
              <a:rPr lang="en-US" sz="2200" dirty="0"/>
              <a:t>, contributing to public safety, healthcare, and smarter automation.</a:t>
            </a:r>
            <a:endParaRPr lang="en-IN" sz="2200" dirty="0"/>
          </a:p>
        </p:txBody>
      </p:sp>
      <p:pic>
        <p:nvPicPr>
          <p:cNvPr id="101" name="Picture 100">
            <a:extLst>
              <a:ext uri="{FF2B5EF4-FFF2-40B4-BE49-F238E27FC236}">
                <a16:creationId xmlns:a16="http://schemas.microsoft.com/office/drawing/2014/main" id="{5D93FAC3-9D1F-54AE-963F-2B9BF6E2072F}"/>
              </a:ext>
            </a:extLst>
          </p:cNvPr>
          <p:cNvPicPr>
            <a:picLocks noChangeAspect="1"/>
          </p:cNvPicPr>
          <p:nvPr/>
        </p:nvPicPr>
        <p:blipFill>
          <a:blip r:embed="rId7"/>
          <a:stretch>
            <a:fillRect/>
          </a:stretch>
        </p:blipFill>
        <p:spPr>
          <a:xfrm>
            <a:off x="13676886" y="18618358"/>
            <a:ext cx="3514725" cy="1295400"/>
          </a:xfrm>
          <a:prstGeom prst="rect">
            <a:avLst/>
          </a:prstGeom>
        </p:spPr>
      </p:pic>
      <p:pic>
        <p:nvPicPr>
          <p:cNvPr id="29" name="Picture 28">
            <a:extLst>
              <a:ext uri="{FF2B5EF4-FFF2-40B4-BE49-F238E27FC236}">
                <a16:creationId xmlns:a16="http://schemas.microsoft.com/office/drawing/2014/main" id="{ECBC0E6A-D1DF-3DC0-9BF8-B9FA70F699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1601" y="3034642"/>
            <a:ext cx="5202703" cy="8168529"/>
          </a:xfrm>
          <a:prstGeom prst="rect">
            <a:avLst/>
          </a:prstGeom>
        </p:spPr>
      </p:pic>
      <p:sp>
        <p:nvSpPr>
          <p:cNvPr id="42" name="TextBox 41">
            <a:extLst>
              <a:ext uri="{FF2B5EF4-FFF2-40B4-BE49-F238E27FC236}">
                <a16:creationId xmlns:a16="http://schemas.microsoft.com/office/drawing/2014/main" id="{6FE7AF28-9902-D135-8FA9-E4AF7826AD4A}"/>
              </a:ext>
            </a:extLst>
          </p:cNvPr>
          <p:cNvSpPr txBox="1"/>
          <p:nvPr/>
        </p:nvSpPr>
        <p:spPr>
          <a:xfrm>
            <a:off x="11544842" y="3176943"/>
            <a:ext cx="5792770" cy="4524315"/>
          </a:xfrm>
          <a:prstGeom prst="rect">
            <a:avLst/>
          </a:prstGeom>
          <a:noFill/>
        </p:spPr>
        <p:txBody>
          <a:bodyPr wrap="square" rtlCol="0">
            <a:spAutoFit/>
          </a:bodyPr>
          <a:lstStyle/>
          <a:p>
            <a:pPr marL="342900" indent="-342900" algn="just">
              <a:buFont typeface="+mj-lt"/>
              <a:buAutoNum type="arabicPeriod"/>
            </a:pPr>
            <a:r>
              <a:rPr lang="en-US" dirty="0"/>
              <a:t>Enhanced Image Quality – Improved fusion of infrared (IR) and visible images, preserving structural details, contrast, and color accuracy.</a:t>
            </a:r>
          </a:p>
          <a:p>
            <a:pPr marL="342900" indent="-342900" algn="just">
              <a:buFont typeface="+mj-lt"/>
              <a:buAutoNum type="arabicPeriod"/>
            </a:pPr>
            <a:r>
              <a:rPr lang="en-US" dirty="0"/>
              <a:t>Optimized Fusion Framework – A robust and efficient fusion pipeline using multiple methods (LP, BF, GTF, DRTV, SM-VIF) in </a:t>
            </a:r>
            <a:r>
              <a:rPr lang="en-US" dirty="0" err="1"/>
              <a:t>YCbCr</a:t>
            </a:r>
            <a:r>
              <a:rPr lang="en-US" dirty="0"/>
              <a:t> and LAB color spaces.</a:t>
            </a:r>
          </a:p>
          <a:p>
            <a:pPr marL="342900" indent="-342900" algn="just">
              <a:buFont typeface="+mj-lt"/>
              <a:buAutoNum type="arabicPeriod"/>
            </a:pPr>
            <a:r>
              <a:rPr lang="en-US" dirty="0"/>
              <a:t>Better Feature Retention – Effective integration of thermal and visual information for improved perception in low-light and complex environments.</a:t>
            </a:r>
          </a:p>
          <a:p>
            <a:pPr marL="342900" indent="-342900" algn="just">
              <a:buFont typeface="+mj-lt"/>
              <a:buAutoNum type="arabicPeriod"/>
            </a:pPr>
            <a:r>
              <a:rPr lang="en-US" dirty="0"/>
              <a:t>Performance Evaluation – Quantitative assessment using performance metrics (e.g., SD, SF, VIF, QCV) to validate the effectiveness of fusion methods.</a:t>
            </a:r>
          </a:p>
          <a:p>
            <a:pPr marL="342900" indent="-342900" algn="just">
              <a:buFont typeface="+mj-lt"/>
              <a:buAutoNum type="arabicPeriod"/>
            </a:pPr>
            <a:r>
              <a:rPr lang="en-US" dirty="0"/>
              <a:t>Application Readiness – High-quality fused images suitable for real-world applications in surveillance, medical imaging, and autonomous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732</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WPPS Final .pptx</dc:title>
  <dc:creator>VADDE POORNA CHANDRA BU21EECE0100094</dc:creator>
  <cp:keywords>DAGiDUORYTA,BAE0fBjVZFY,0</cp:keywords>
  <cp:lastModifiedBy>Abhay babu</cp:lastModifiedBy>
  <cp:revision>6</cp:revision>
  <dcterms:created xsi:type="dcterms:W3CDTF">2025-03-19T06:45:29Z</dcterms:created>
  <dcterms:modified xsi:type="dcterms:W3CDTF">2025-03-26T05:21:53Z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2025-03-19T00:00:00Z</vt:filetime>
  </property>
  <property fmtid="{D5CDD505-2E9C-101B-9397-08002B2CF9AE}" pid="3" name="Creator">
    <vt:lpwstr>Canva</vt:lpwstr>
  </property>
  <property fmtid="{D5CDD505-2E9C-101B-9397-08002B2CF9AE}" pid="4" name="LastSaved">
    <vt:filetime>2025-03-19T00:00:00Z</vt:filetime>
  </property>
  <property fmtid="{D5CDD505-2E9C-101B-9397-08002B2CF9AE}" pid="5" name="Producer">
    <vt:lpwstr>Canva</vt:lpwstr>
  </property>
</Properties>
</file>