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4"/>
  </p:sldMasterIdLst>
  <p:notesMasterIdLst>
    <p:notesMasterId r:id="rId27"/>
  </p:notesMasterIdLst>
  <p:handoutMasterIdLst>
    <p:handoutMasterId r:id="rId28"/>
  </p:handoutMasterIdLst>
  <p:sldIdLst>
    <p:sldId id="265" r:id="rId5"/>
    <p:sldId id="301" r:id="rId6"/>
    <p:sldId id="327" r:id="rId7"/>
    <p:sldId id="303" r:id="rId8"/>
    <p:sldId id="304" r:id="rId9"/>
    <p:sldId id="306" r:id="rId10"/>
    <p:sldId id="307" r:id="rId11"/>
    <p:sldId id="308" r:id="rId12"/>
    <p:sldId id="311" r:id="rId13"/>
    <p:sldId id="312" r:id="rId14"/>
    <p:sldId id="313" r:id="rId15"/>
    <p:sldId id="315" r:id="rId16"/>
    <p:sldId id="316" r:id="rId17"/>
    <p:sldId id="317" r:id="rId18"/>
    <p:sldId id="318" r:id="rId19"/>
    <p:sldId id="320" r:id="rId20"/>
    <p:sldId id="321" r:id="rId21"/>
    <p:sldId id="322" r:id="rId22"/>
    <p:sldId id="328" r:id="rId23"/>
    <p:sldId id="324" r:id="rId24"/>
    <p:sldId id="325" r:id="rId25"/>
    <p:sldId id="294" r:id="rId2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3024">
          <p15:clr>
            <a:srgbClr val="A4A3A4"/>
          </p15:clr>
        </p15:guide>
        <p15:guide id="2" pos="136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3817" autoAdjust="0"/>
  </p:normalViewPr>
  <p:slideViewPr>
    <p:cSldViewPr snapToGrid="0" showGuides="1">
      <p:cViewPr varScale="1">
        <p:scale>
          <a:sx n="76" d="100"/>
          <a:sy n="76" d="100"/>
        </p:scale>
        <p:origin x="972" y="44"/>
      </p:cViewPr>
      <p:guideLst>
        <p:guide orient="horz" pos="2160"/>
        <p:guide pos="249"/>
      </p:guideLst>
    </p:cSldViewPr>
  </p:slideViewPr>
  <p:outlineViewPr>
    <p:cViewPr>
      <p:scale>
        <a:sx n="33" d="100"/>
        <a:sy n="33" d="100"/>
      </p:scale>
      <p:origin x="0" y="-13138"/>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2256" y="58"/>
      </p:cViewPr>
      <p:guideLst>
        <p:guide orient="horz" pos="3024"/>
        <p:guide pos="136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42C0BD-9271-4D45-83B2-7D540082E26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7873C017-03E5-48DC-9921-93B81DEC4D02}">
      <dgm:prSet phldrT="[Text]" custT="1"/>
      <dgm:spPr/>
      <dgm:t>
        <a:bodyPr/>
        <a:lstStyle/>
        <a:p>
          <a:r>
            <a:rPr lang="en-US" sz="1600" b="1" i="1">
              <a:latin typeface="+mn-lt"/>
              <a:cs typeface="Arial" pitchFamily="34" charset="0"/>
            </a:rPr>
            <a:t>Individuals and interactions</a:t>
          </a:r>
          <a:r>
            <a:rPr lang="en-US" sz="1600" b="1">
              <a:latin typeface="+mn-lt"/>
              <a:cs typeface="Arial" pitchFamily="34" charset="0"/>
            </a:rPr>
            <a:t> over processes and tools</a:t>
          </a:r>
          <a:endParaRPr lang="en-IN" sz="1600" b="1" dirty="0">
            <a:latin typeface="+mn-lt"/>
          </a:endParaRPr>
        </a:p>
      </dgm:t>
    </dgm:pt>
    <dgm:pt modelId="{47D9A9CC-D764-4707-B807-774097C9C719}" type="parTrans" cxnId="{75780DB1-F597-4146-9BC6-0E6C531C6E6F}">
      <dgm:prSet/>
      <dgm:spPr/>
      <dgm:t>
        <a:bodyPr/>
        <a:lstStyle/>
        <a:p>
          <a:endParaRPr lang="en-IN" sz="1600" b="1">
            <a:solidFill>
              <a:schemeClr val="bg1"/>
            </a:solidFill>
            <a:latin typeface="+mn-lt"/>
          </a:endParaRPr>
        </a:p>
      </dgm:t>
    </dgm:pt>
    <dgm:pt modelId="{675C81B5-F88F-47B0-A3EC-2513E5DCA139}" type="sibTrans" cxnId="{75780DB1-F597-4146-9BC6-0E6C531C6E6F}">
      <dgm:prSet/>
      <dgm:spPr/>
      <dgm:t>
        <a:bodyPr/>
        <a:lstStyle/>
        <a:p>
          <a:endParaRPr lang="en-IN" sz="1600" b="1">
            <a:solidFill>
              <a:schemeClr val="bg1"/>
            </a:solidFill>
            <a:latin typeface="+mn-lt"/>
          </a:endParaRPr>
        </a:p>
      </dgm:t>
    </dgm:pt>
    <dgm:pt modelId="{EE8FA76A-2273-48A9-8AD5-D53D7431551A}">
      <dgm:prSet phldrT="[Text]" custT="1"/>
      <dgm:spPr/>
      <dgm:t>
        <a:bodyPr/>
        <a:lstStyle/>
        <a:p>
          <a:r>
            <a:rPr lang="en-US" sz="1600" b="1" i="1">
              <a:latin typeface="+mn-lt"/>
              <a:cs typeface="Arial" pitchFamily="34" charset="0"/>
            </a:rPr>
            <a:t>Working software</a:t>
          </a:r>
          <a:r>
            <a:rPr lang="en-US" sz="1600" b="1">
              <a:latin typeface="+mn-lt"/>
              <a:cs typeface="Arial" pitchFamily="34" charset="0"/>
            </a:rPr>
            <a:t> over comprehensive documentation</a:t>
          </a:r>
          <a:endParaRPr lang="en-IN" sz="1600" b="1" dirty="0">
            <a:latin typeface="+mn-lt"/>
          </a:endParaRPr>
        </a:p>
      </dgm:t>
    </dgm:pt>
    <dgm:pt modelId="{CCFA65D2-7838-438C-A84D-EF6B4E8DDEB9}" type="parTrans" cxnId="{F48D2C30-6D89-4E22-AC6C-3CB01AE44183}">
      <dgm:prSet/>
      <dgm:spPr/>
      <dgm:t>
        <a:bodyPr/>
        <a:lstStyle/>
        <a:p>
          <a:endParaRPr lang="en-IN" sz="1600" b="1">
            <a:solidFill>
              <a:schemeClr val="bg1"/>
            </a:solidFill>
            <a:latin typeface="+mn-lt"/>
          </a:endParaRPr>
        </a:p>
      </dgm:t>
    </dgm:pt>
    <dgm:pt modelId="{2A3196D2-E1D6-40B7-81D3-63B27B43B0D1}" type="sibTrans" cxnId="{F48D2C30-6D89-4E22-AC6C-3CB01AE44183}">
      <dgm:prSet/>
      <dgm:spPr/>
      <dgm:t>
        <a:bodyPr/>
        <a:lstStyle/>
        <a:p>
          <a:endParaRPr lang="en-IN" sz="1600" b="1">
            <a:solidFill>
              <a:schemeClr val="bg1"/>
            </a:solidFill>
            <a:latin typeface="+mn-lt"/>
          </a:endParaRPr>
        </a:p>
      </dgm:t>
    </dgm:pt>
    <dgm:pt modelId="{20AED483-1982-41D1-B8C5-FFFEBB5A7BFF}">
      <dgm:prSet phldrT="[Text]" custT="1"/>
      <dgm:spPr/>
      <dgm:t>
        <a:bodyPr/>
        <a:lstStyle/>
        <a:p>
          <a:r>
            <a:rPr lang="en-US" sz="1600" b="1" i="1">
              <a:latin typeface="+mn-lt"/>
              <a:cs typeface="Arial" pitchFamily="34" charset="0"/>
            </a:rPr>
            <a:t>Customer collaboration</a:t>
          </a:r>
          <a:r>
            <a:rPr lang="en-US" sz="1600" b="1">
              <a:latin typeface="+mn-lt"/>
              <a:cs typeface="Arial" pitchFamily="34" charset="0"/>
            </a:rPr>
            <a:t> over contract negotiation</a:t>
          </a:r>
          <a:endParaRPr lang="en-IN" sz="1600" b="1" dirty="0">
            <a:latin typeface="+mn-lt"/>
          </a:endParaRPr>
        </a:p>
      </dgm:t>
    </dgm:pt>
    <dgm:pt modelId="{9980EA72-C76C-4503-B6D0-C3DECF31E247}" type="parTrans" cxnId="{22A9A49C-C3E4-4BAE-AF10-B85D20932B5F}">
      <dgm:prSet/>
      <dgm:spPr/>
      <dgm:t>
        <a:bodyPr/>
        <a:lstStyle/>
        <a:p>
          <a:endParaRPr lang="en-IN" sz="1600" b="1">
            <a:solidFill>
              <a:schemeClr val="bg1"/>
            </a:solidFill>
            <a:latin typeface="+mn-lt"/>
          </a:endParaRPr>
        </a:p>
      </dgm:t>
    </dgm:pt>
    <dgm:pt modelId="{871A6FAB-3244-4EFF-8E40-D29F934269AF}" type="sibTrans" cxnId="{22A9A49C-C3E4-4BAE-AF10-B85D20932B5F}">
      <dgm:prSet/>
      <dgm:spPr/>
      <dgm:t>
        <a:bodyPr/>
        <a:lstStyle/>
        <a:p>
          <a:endParaRPr lang="en-IN" sz="1600" b="1">
            <a:solidFill>
              <a:schemeClr val="bg1"/>
            </a:solidFill>
            <a:latin typeface="+mn-lt"/>
          </a:endParaRPr>
        </a:p>
      </dgm:t>
    </dgm:pt>
    <dgm:pt modelId="{02EF09D6-6C49-4D9A-B2E4-CDC92F235046}">
      <dgm:prSet phldrT="[Text]" custT="1"/>
      <dgm:spPr/>
      <dgm:t>
        <a:bodyPr/>
        <a:lstStyle/>
        <a:p>
          <a:r>
            <a:rPr lang="en-US" sz="1600" b="1" i="1">
              <a:latin typeface="+mn-lt"/>
              <a:cs typeface="Arial" pitchFamily="34" charset="0"/>
            </a:rPr>
            <a:t>Responding to change</a:t>
          </a:r>
          <a:r>
            <a:rPr lang="en-US" sz="1600" b="1">
              <a:latin typeface="+mn-lt"/>
              <a:cs typeface="Arial" pitchFamily="34" charset="0"/>
            </a:rPr>
            <a:t> over following a plan</a:t>
          </a:r>
          <a:endParaRPr lang="en-IN" sz="1600" b="1" dirty="0">
            <a:latin typeface="+mn-lt"/>
          </a:endParaRPr>
        </a:p>
      </dgm:t>
    </dgm:pt>
    <dgm:pt modelId="{4C9CE3E1-5D21-4E25-9DDF-2F207AF64E8C}" type="parTrans" cxnId="{6BEFC402-7556-4EF1-AC67-69AAA648AB7C}">
      <dgm:prSet/>
      <dgm:spPr/>
      <dgm:t>
        <a:bodyPr/>
        <a:lstStyle/>
        <a:p>
          <a:endParaRPr lang="en-IN" sz="1600" b="1">
            <a:solidFill>
              <a:schemeClr val="bg1"/>
            </a:solidFill>
            <a:latin typeface="+mn-lt"/>
          </a:endParaRPr>
        </a:p>
      </dgm:t>
    </dgm:pt>
    <dgm:pt modelId="{D8A0F171-01FB-43E8-BE0A-DB44A48D519F}" type="sibTrans" cxnId="{6BEFC402-7556-4EF1-AC67-69AAA648AB7C}">
      <dgm:prSet/>
      <dgm:spPr/>
      <dgm:t>
        <a:bodyPr/>
        <a:lstStyle/>
        <a:p>
          <a:endParaRPr lang="en-IN" sz="1600" b="1">
            <a:solidFill>
              <a:schemeClr val="bg1"/>
            </a:solidFill>
            <a:latin typeface="+mn-lt"/>
          </a:endParaRPr>
        </a:p>
      </dgm:t>
    </dgm:pt>
    <dgm:pt modelId="{CCB58AD6-11EF-4DB7-BB9E-52D88E58D4CF}" type="pres">
      <dgm:prSet presAssocID="{A442C0BD-9271-4D45-83B2-7D540082E26B}" presName="linear" presStyleCnt="0">
        <dgm:presLayoutVars>
          <dgm:dir/>
          <dgm:animLvl val="lvl"/>
          <dgm:resizeHandles val="exact"/>
        </dgm:presLayoutVars>
      </dgm:prSet>
      <dgm:spPr/>
    </dgm:pt>
    <dgm:pt modelId="{916146FE-C8E4-4E3B-8C73-8B7B5239B55B}" type="pres">
      <dgm:prSet presAssocID="{7873C017-03E5-48DC-9921-93B81DEC4D02}" presName="parentLin" presStyleCnt="0"/>
      <dgm:spPr/>
    </dgm:pt>
    <dgm:pt modelId="{1AC8FF8D-B5F3-4BA6-9515-175C65B57329}" type="pres">
      <dgm:prSet presAssocID="{7873C017-03E5-48DC-9921-93B81DEC4D02}" presName="parentLeftMargin" presStyleLbl="node1" presStyleIdx="0" presStyleCnt="4"/>
      <dgm:spPr/>
    </dgm:pt>
    <dgm:pt modelId="{C1362DA9-F723-4E2E-B84F-C8D3D925E321}" type="pres">
      <dgm:prSet presAssocID="{7873C017-03E5-48DC-9921-93B81DEC4D02}" presName="parentText" presStyleLbl="node1" presStyleIdx="0" presStyleCnt="4" custScaleX="127054">
        <dgm:presLayoutVars>
          <dgm:chMax val="0"/>
          <dgm:bulletEnabled val="1"/>
        </dgm:presLayoutVars>
      </dgm:prSet>
      <dgm:spPr/>
    </dgm:pt>
    <dgm:pt modelId="{83C5B3A6-F7A8-4DB1-B4EE-B662C01FFF66}" type="pres">
      <dgm:prSet presAssocID="{7873C017-03E5-48DC-9921-93B81DEC4D02}" presName="negativeSpace" presStyleCnt="0"/>
      <dgm:spPr/>
    </dgm:pt>
    <dgm:pt modelId="{EEF899F4-5755-4EDA-813F-FC0B80D64FC9}" type="pres">
      <dgm:prSet presAssocID="{7873C017-03E5-48DC-9921-93B81DEC4D02}" presName="childText" presStyleLbl="conFgAcc1" presStyleIdx="0" presStyleCnt="4">
        <dgm:presLayoutVars>
          <dgm:bulletEnabled val="1"/>
        </dgm:presLayoutVars>
      </dgm:prSet>
      <dgm:spPr/>
    </dgm:pt>
    <dgm:pt modelId="{E08F4C2A-DA1D-4E48-8B00-2BD3DF51AAA4}" type="pres">
      <dgm:prSet presAssocID="{675C81B5-F88F-47B0-A3EC-2513E5DCA139}" presName="spaceBetweenRectangles" presStyleCnt="0"/>
      <dgm:spPr/>
    </dgm:pt>
    <dgm:pt modelId="{AC6C7DBC-5059-4AFD-AD33-D8DC795907A3}" type="pres">
      <dgm:prSet presAssocID="{EE8FA76A-2273-48A9-8AD5-D53D7431551A}" presName="parentLin" presStyleCnt="0"/>
      <dgm:spPr/>
    </dgm:pt>
    <dgm:pt modelId="{2006F73E-635D-4081-9F96-7F879579BCC7}" type="pres">
      <dgm:prSet presAssocID="{EE8FA76A-2273-48A9-8AD5-D53D7431551A}" presName="parentLeftMargin" presStyleLbl="node1" presStyleIdx="0" presStyleCnt="4"/>
      <dgm:spPr/>
    </dgm:pt>
    <dgm:pt modelId="{8956B16C-15F3-4235-A03C-AE8169AC0CB0}" type="pres">
      <dgm:prSet presAssocID="{EE8FA76A-2273-48A9-8AD5-D53D7431551A}" presName="parentText" presStyleLbl="node1" presStyleIdx="1" presStyleCnt="4" custScaleX="125792">
        <dgm:presLayoutVars>
          <dgm:chMax val="0"/>
          <dgm:bulletEnabled val="1"/>
        </dgm:presLayoutVars>
      </dgm:prSet>
      <dgm:spPr/>
    </dgm:pt>
    <dgm:pt modelId="{C9A92EAC-8511-41C3-8258-2C0720AD1ECA}" type="pres">
      <dgm:prSet presAssocID="{EE8FA76A-2273-48A9-8AD5-D53D7431551A}" presName="negativeSpace" presStyleCnt="0"/>
      <dgm:spPr/>
    </dgm:pt>
    <dgm:pt modelId="{A340EA52-83D5-4505-98EC-C81A8AE2CD58}" type="pres">
      <dgm:prSet presAssocID="{EE8FA76A-2273-48A9-8AD5-D53D7431551A}" presName="childText" presStyleLbl="conFgAcc1" presStyleIdx="1" presStyleCnt="4">
        <dgm:presLayoutVars>
          <dgm:bulletEnabled val="1"/>
        </dgm:presLayoutVars>
      </dgm:prSet>
      <dgm:spPr/>
    </dgm:pt>
    <dgm:pt modelId="{988622FC-58E0-4A56-9E60-B42165E543D7}" type="pres">
      <dgm:prSet presAssocID="{2A3196D2-E1D6-40B7-81D3-63B27B43B0D1}" presName="spaceBetweenRectangles" presStyleCnt="0"/>
      <dgm:spPr/>
    </dgm:pt>
    <dgm:pt modelId="{F9F52D19-E50D-4560-A5BB-DDD073B86F13}" type="pres">
      <dgm:prSet presAssocID="{20AED483-1982-41D1-B8C5-FFFEBB5A7BFF}" presName="parentLin" presStyleCnt="0"/>
      <dgm:spPr/>
    </dgm:pt>
    <dgm:pt modelId="{88A2FC32-20FB-4884-8D78-3270BB75F4F1}" type="pres">
      <dgm:prSet presAssocID="{20AED483-1982-41D1-B8C5-FFFEBB5A7BFF}" presName="parentLeftMargin" presStyleLbl="node1" presStyleIdx="1" presStyleCnt="4"/>
      <dgm:spPr/>
    </dgm:pt>
    <dgm:pt modelId="{FD14CE10-5019-4643-9CE5-345B1DCB5301}" type="pres">
      <dgm:prSet presAssocID="{20AED483-1982-41D1-B8C5-FFFEBB5A7BFF}" presName="parentText" presStyleLbl="node1" presStyleIdx="2" presStyleCnt="4" custScaleX="126987" custLinFactNeighborX="0">
        <dgm:presLayoutVars>
          <dgm:chMax val="0"/>
          <dgm:bulletEnabled val="1"/>
        </dgm:presLayoutVars>
      </dgm:prSet>
      <dgm:spPr/>
    </dgm:pt>
    <dgm:pt modelId="{30FDD97C-50FE-40D0-9D8B-A2805C839DB9}" type="pres">
      <dgm:prSet presAssocID="{20AED483-1982-41D1-B8C5-FFFEBB5A7BFF}" presName="negativeSpace" presStyleCnt="0"/>
      <dgm:spPr/>
    </dgm:pt>
    <dgm:pt modelId="{E68C9714-3166-4B59-B1A9-551985EA41F5}" type="pres">
      <dgm:prSet presAssocID="{20AED483-1982-41D1-B8C5-FFFEBB5A7BFF}" presName="childText" presStyleLbl="conFgAcc1" presStyleIdx="2" presStyleCnt="4">
        <dgm:presLayoutVars>
          <dgm:bulletEnabled val="1"/>
        </dgm:presLayoutVars>
      </dgm:prSet>
      <dgm:spPr/>
    </dgm:pt>
    <dgm:pt modelId="{C5499CF8-6CC1-4D97-BA4F-F19047741CFB}" type="pres">
      <dgm:prSet presAssocID="{871A6FAB-3244-4EFF-8E40-D29F934269AF}" presName="spaceBetweenRectangles" presStyleCnt="0"/>
      <dgm:spPr/>
    </dgm:pt>
    <dgm:pt modelId="{47A4CBC6-212A-4385-A8AE-76C1498C6B02}" type="pres">
      <dgm:prSet presAssocID="{02EF09D6-6C49-4D9A-B2E4-CDC92F235046}" presName="parentLin" presStyleCnt="0"/>
      <dgm:spPr/>
    </dgm:pt>
    <dgm:pt modelId="{578752B3-1709-4C1F-94DD-2F28F08793D5}" type="pres">
      <dgm:prSet presAssocID="{02EF09D6-6C49-4D9A-B2E4-CDC92F235046}" presName="parentLeftMargin" presStyleLbl="node1" presStyleIdx="2" presStyleCnt="4"/>
      <dgm:spPr/>
    </dgm:pt>
    <dgm:pt modelId="{51796737-A00C-42E1-AD16-DFBA10DF4AE0}" type="pres">
      <dgm:prSet presAssocID="{02EF09D6-6C49-4D9A-B2E4-CDC92F235046}" presName="parentText" presStyleLbl="node1" presStyleIdx="3" presStyleCnt="4" custScaleX="126701">
        <dgm:presLayoutVars>
          <dgm:chMax val="0"/>
          <dgm:bulletEnabled val="1"/>
        </dgm:presLayoutVars>
      </dgm:prSet>
      <dgm:spPr/>
    </dgm:pt>
    <dgm:pt modelId="{6770E545-CE87-4146-B058-201EBC10C04F}" type="pres">
      <dgm:prSet presAssocID="{02EF09D6-6C49-4D9A-B2E4-CDC92F235046}" presName="negativeSpace" presStyleCnt="0"/>
      <dgm:spPr/>
    </dgm:pt>
    <dgm:pt modelId="{6877B31A-5E35-4BB1-BE2A-3285BA640AC1}" type="pres">
      <dgm:prSet presAssocID="{02EF09D6-6C49-4D9A-B2E4-CDC92F235046}" presName="childText" presStyleLbl="conFgAcc1" presStyleIdx="3" presStyleCnt="4">
        <dgm:presLayoutVars>
          <dgm:bulletEnabled val="1"/>
        </dgm:presLayoutVars>
      </dgm:prSet>
      <dgm:spPr/>
    </dgm:pt>
  </dgm:ptLst>
  <dgm:cxnLst>
    <dgm:cxn modelId="{4E5A3300-219E-4EA4-AB09-860F7159F5BC}" type="presOf" srcId="{7873C017-03E5-48DC-9921-93B81DEC4D02}" destId="{C1362DA9-F723-4E2E-B84F-C8D3D925E321}" srcOrd="1" destOrd="0" presId="urn:microsoft.com/office/officeart/2005/8/layout/list1"/>
    <dgm:cxn modelId="{6BEFC402-7556-4EF1-AC67-69AAA648AB7C}" srcId="{A442C0BD-9271-4D45-83B2-7D540082E26B}" destId="{02EF09D6-6C49-4D9A-B2E4-CDC92F235046}" srcOrd="3" destOrd="0" parTransId="{4C9CE3E1-5D21-4E25-9DDF-2F207AF64E8C}" sibTransId="{D8A0F171-01FB-43E8-BE0A-DB44A48D519F}"/>
    <dgm:cxn modelId="{F48D2C30-6D89-4E22-AC6C-3CB01AE44183}" srcId="{A442C0BD-9271-4D45-83B2-7D540082E26B}" destId="{EE8FA76A-2273-48A9-8AD5-D53D7431551A}" srcOrd="1" destOrd="0" parTransId="{CCFA65D2-7838-438C-A84D-EF6B4E8DDEB9}" sibTransId="{2A3196D2-E1D6-40B7-81D3-63B27B43B0D1}"/>
    <dgm:cxn modelId="{DB075F5D-588F-42D8-A21F-9788DF32A28B}" type="presOf" srcId="{02EF09D6-6C49-4D9A-B2E4-CDC92F235046}" destId="{51796737-A00C-42E1-AD16-DFBA10DF4AE0}" srcOrd="1" destOrd="0" presId="urn:microsoft.com/office/officeart/2005/8/layout/list1"/>
    <dgm:cxn modelId="{3A4ED769-71D9-4FF3-8C24-71185648E9FC}" type="presOf" srcId="{EE8FA76A-2273-48A9-8AD5-D53D7431551A}" destId="{8956B16C-15F3-4235-A03C-AE8169AC0CB0}" srcOrd="1" destOrd="0" presId="urn:microsoft.com/office/officeart/2005/8/layout/list1"/>
    <dgm:cxn modelId="{A7F93F50-45C5-46CF-B482-857057CDF4F9}" type="presOf" srcId="{7873C017-03E5-48DC-9921-93B81DEC4D02}" destId="{1AC8FF8D-B5F3-4BA6-9515-175C65B57329}" srcOrd="0" destOrd="0" presId="urn:microsoft.com/office/officeart/2005/8/layout/list1"/>
    <dgm:cxn modelId="{ABBEE391-8403-46E3-9D31-927F40E4988D}" type="presOf" srcId="{02EF09D6-6C49-4D9A-B2E4-CDC92F235046}" destId="{578752B3-1709-4C1F-94DD-2F28F08793D5}" srcOrd="0" destOrd="0" presId="urn:microsoft.com/office/officeart/2005/8/layout/list1"/>
    <dgm:cxn modelId="{22A9A49C-C3E4-4BAE-AF10-B85D20932B5F}" srcId="{A442C0BD-9271-4D45-83B2-7D540082E26B}" destId="{20AED483-1982-41D1-B8C5-FFFEBB5A7BFF}" srcOrd="2" destOrd="0" parTransId="{9980EA72-C76C-4503-B6D0-C3DECF31E247}" sibTransId="{871A6FAB-3244-4EFF-8E40-D29F934269AF}"/>
    <dgm:cxn modelId="{75780DB1-F597-4146-9BC6-0E6C531C6E6F}" srcId="{A442C0BD-9271-4D45-83B2-7D540082E26B}" destId="{7873C017-03E5-48DC-9921-93B81DEC4D02}" srcOrd="0" destOrd="0" parTransId="{47D9A9CC-D764-4707-B807-774097C9C719}" sibTransId="{675C81B5-F88F-47B0-A3EC-2513E5DCA139}"/>
    <dgm:cxn modelId="{B93159D0-9CAE-4D86-86E0-5F1F3EB60667}" type="presOf" srcId="{20AED483-1982-41D1-B8C5-FFFEBB5A7BFF}" destId="{88A2FC32-20FB-4884-8D78-3270BB75F4F1}" srcOrd="0" destOrd="0" presId="urn:microsoft.com/office/officeart/2005/8/layout/list1"/>
    <dgm:cxn modelId="{E3D779EC-2631-4170-AB74-0F3ED6700D10}" type="presOf" srcId="{A442C0BD-9271-4D45-83B2-7D540082E26B}" destId="{CCB58AD6-11EF-4DB7-BB9E-52D88E58D4CF}" srcOrd="0" destOrd="0" presId="urn:microsoft.com/office/officeart/2005/8/layout/list1"/>
    <dgm:cxn modelId="{E682F1EF-CBB2-4A5B-A77D-E4E1C3D1F024}" type="presOf" srcId="{EE8FA76A-2273-48A9-8AD5-D53D7431551A}" destId="{2006F73E-635D-4081-9F96-7F879579BCC7}" srcOrd="0" destOrd="0" presId="urn:microsoft.com/office/officeart/2005/8/layout/list1"/>
    <dgm:cxn modelId="{73E6F8F7-5DE8-44C6-9C78-1C524AB0396E}" type="presOf" srcId="{20AED483-1982-41D1-B8C5-FFFEBB5A7BFF}" destId="{FD14CE10-5019-4643-9CE5-345B1DCB5301}" srcOrd="1" destOrd="0" presId="urn:microsoft.com/office/officeart/2005/8/layout/list1"/>
    <dgm:cxn modelId="{5AA12750-9801-4F88-8E31-222298D35A8B}" type="presParOf" srcId="{CCB58AD6-11EF-4DB7-BB9E-52D88E58D4CF}" destId="{916146FE-C8E4-4E3B-8C73-8B7B5239B55B}" srcOrd="0" destOrd="0" presId="urn:microsoft.com/office/officeart/2005/8/layout/list1"/>
    <dgm:cxn modelId="{F726F6BA-3D45-41FA-9E87-58B1AB25797D}" type="presParOf" srcId="{916146FE-C8E4-4E3B-8C73-8B7B5239B55B}" destId="{1AC8FF8D-B5F3-4BA6-9515-175C65B57329}" srcOrd="0" destOrd="0" presId="urn:microsoft.com/office/officeart/2005/8/layout/list1"/>
    <dgm:cxn modelId="{9A42A881-C00F-4AA0-876E-2C883A836DA2}" type="presParOf" srcId="{916146FE-C8E4-4E3B-8C73-8B7B5239B55B}" destId="{C1362DA9-F723-4E2E-B84F-C8D3D925E321}" srcOrd="1" destOrd="0" presId="urn:microsoft.com/office/officeart/2005/8/layout/list1"/>
    <dgm:cxn modelId="{AE3B0A25-57CD-4F40-A5BE-938B93470DB8}" type="presParOf" srcId="{CCB58AD6-11EF-4DB7-BB9E-52D88E58D4CF}" destId="{83C5B3A6-F7A8-4DB1-B4EE-B662C01FFF66}" srcOrd="1" destOrd="0" presId="urn:microsoft.com/office/officeart/2005/8/layout/list1"/>
    <dgm:cxn modelId="{F4BAC0E4-119C-4677-9981-F3C45105A6FB}" type="presParOf" srcId="{CCB58AD6-11EF-4DB7-BB9E-52D88E58D4CF}" destId="{EEF899F4-5755-4EDA-813F-FC0B80D64FC9}" srcOrd="2" destOrd="0" presId="urn:microsoft.com/office/officeart/2005/8/layout/list1"/>
    <dgm:cxn modelId="{61BE87F2-2D96-4C41-BC2A-B545628399ED}" type="presParOf" srcId="{CCB58AD6-11EF-4DB7-BB9E-52D88E58D4CF}" destId="{E08F4C2A-DA1D-4E48-8B00-2BD3DF51AAA4}" srcOrd="3" destOrd="0" presId="urn:microsoft.com/office/officeart/2005/8/layout/list1"/>
    <dgm:cxn modelId="{2D590CB9-46CD-40A9-8867-241610EE6C72}" type="presParOf" srcId="{CCB58AD6-11EF-4DB7-BB9E-52D88E58D4CF}" destId="{AC6C7DBC-5059-4AFD-AD33-D8DC795907A3}" srcOrd="4" destOrd="0" presId="urn:microsoft.com/office/officeart/2005/8/layout/list1"/>
    <dgm:cxn modelId="{F7A8F56A-9296-45DA-A196-A2DDC59E638E}" type="presParOf" srcId="{AC6C7DBC-5059-4AFD-AD33-D8DC795907A3}" destId="{2006F73E-635D-4081-9F96-7F879579BCC7}" srcOrd="0" destOrd="0" presId="urn:microsoft.com/office/officeart/2005/8/layout/list1"/>
    <dgm:cxn modelId="{A13F615B-4AC0-4A76-8B7E-837FB3D7F5D2}" type="presParOf" srcId="{AC6C7DBC-5059-4AFD-AD33-D8DC795907A3}" destId="{8956B16C-15F3-4235-A03C-AE8169AC0CB0}" srcOrd="1" destOrd="0" presId="urn:microsoft.com/office/officeart/2005/8/layout/list1"/>
    <dgm:cxn modelId="{BEDA7567-6526-4852-9067-7B0189A0B260}" type="presParOf" srcId="{CCB58AD6-11EF-4DB7-BB9E-52D88E58D4CF}" destId="{C9A92EAC-8511-41C3-8258-2C0720AD1ECA}" srcOrd="5" destOrd="0" presId="urn:microsoft.com/office/officeart/2005/8/layout/list1"/>
    <dgm:cxn modelId="{D1849CF4-7491-43C3-AA73-D914EB7CC2A7}" type="presParOf" srcId="{CCB58AD6-11EF-4DB7-BB9E-52D88E58D4CF}" destId="{A340EA52-83D5-4505-98EC-C81A8AE2CD58}" srcOrd="6" destOrd="0" presId="urn:microsoft.com/office/officeart/2005/8/layout/list1"/>
    <dgm:cxn modelId="{ED067257-E9F2-4FED-BBDB-287EC176F7F9}" type="presParOf" srcId="{CCB58AD6-11EF-4DB7-BB9E-52D88E58D4CF}" destId="{988622FC-58E0-4A56-9E60-B42165E543D7}" srcOrd="7" destOrd="0" presId="urn:microsoft.com/office/officeart/2005/8/layout/list1"/>
    <dgm:cxn modelId="{33062A4B-6D8E-4251-938D-3039586F2C47}" type="presParOf" srcId="{CCB58AD6-11EF-4DB7-BB9E-52D88E58D4CF}" destId="{F9F52D19-E50D-4560-A5BB-DDD073B86F13}" srcOrd="8" destOrd="0" presId="urn:microsoft.com/office/officeart/2005/8/layout/list1"/>
    <dgm:cxn modelId="{C564C45D-8E36-4252-A540-3B31AF8EFF80}" type="presParOf" srcId="{F9F52D19-E50D-4560-A5BB-DDD073B86F13}" destId="{88A2FC32-20FB-4884-8D78-3270BB75F4F1}" srcOrd="0" destOrd="0" presId="urn:microsoft.com/office/officeart/2005/8/layout/list1"/>
    <dgm:cxn modelId="{9703EC91-9E8E-41B0-9AD9-C0935E5FEC4A}" type="presParOf" srcId="{F9F52D19-E50D-4560-A5BB-DDD073B86F13}" destId="{FD14CE10-5019-4643-9CE5-345B1DCB5301}" srcOrd="1" destOrd="0" presId="urn:microsoft.com/office/officeart/2005/8/layout/list1"/>
    <dgm:cxn modelId="{C35F8C63-43A1-4656-8E28-5C209E7D46AC}" type="presParOf" srcId="{CCB58AD6-11EF-4DB7-BB9E-52D88E58D4CF}" destId="{30FDD97C-50FE-40D0-9D8B-A2805C839DB9}" srcOrd="9" destOrd="0" presId="urn:microsoft.com/office/officeart/2005/8/layout/list1"/>
    <dgm:cxn modelId="{E5DF36EB-5EB6-460D-975D-17255AE063C2}" type="presParOf" srcId="{CCB58AD6-11EF-4DB7-BB9E-52D88E58D4CF}" destId="{E68C9714-3166-4B59-B1A9-551985EA41F5}" srcOrd="10" destOrd="0" presId="urn:microsoft.com/office/officeart/2005/8/layout/list1"/>
    <dgm:cxn modelId="{58118A6C-2FDF-4019-8684-3CEA10E17CC7}" type="presParOf" srcId="{CCB58AD6-11EF-4DB7-BB9E-52D88E58D4CF}" destId="{C5499CF8-6CC1-4D97-BA4F-F19047741CFB}" srcOrd="11" destOrd="0" presId="urn:microsoft.com/office/officeart/2005/8/layout/list1"/>
    <dgm:cxn modelId="{27989E2C-02DB-4C10-94BB-C4737B95A635}" type="presParOf" srcId="{CCB58AD6-11EF-4DB7-BB9E-52D88E58D4CF}" destId="{47A4CBC6-212A-4385-A8AE-76C1498C6B02}" srcOrd="12" destOrd="0" presId="urn:microsoft.com/office/officeart/2005/8/layout/list1"/>
    <dgm:cxn modelId="{42B93F97-3BF1-42D8-AD8D-7FF97E1E31A1}" type="presParOf" srcId="{47A4CBC6-212A-4385-A8AE-76C1498C6B02}" destId="{578752B3-1709-4C1F-94DD-2F28F08793D5}" srcOrd="0" destOrd="0" presId="urn:microsoft.com/office/officeart/2005/8/layout/list1"/>
    <dgm:cxn modelId="{200C2B1B-3CD8-4565-AD4C-A733C4B7A6D9}" type="presParOf" srcId="{47A4CBC6-212A-4385-A8AE-76C1498C6B02}" destId="{51796737-A00C-42E1-AD16-DFBA10DF4AE0}" srcOrd="1" destOrd="0" presId="urn:microsoft.com/office/officeart/2005/8/layout/list1"/>
    <dgm:cxn modelId="{05CD3A94-DF39-4EC9-A578-80F7DEF4ACEB}" type="presParOf" srcId="{CCB58AD6-11EF-4DB7-BB9E-52D88E58D4CF}" destId="{6770E545-CE87-4146-B058-201EBC10C04F}" srcOrd="13" destOrd="0" presId="urn:microsoft.com/office/officeart/2005/8/layout/list1"/>
    <dgm:cxn modelId="{925916FB-B439-4757-8171-ACA12094773D}" type="presParOf" srcId="{CCB58AD6-11EF-4DB7-BB9E-52D88E58D4CF}" destId="{6877B31A-5E35-4BB1-BE2A-3285BA640AC1}"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F899F4-5755-4EDA-813F-FC0B80D64FC9}">
      <dsp:nvSpPr>
        <dsp:cNvPr id="0" name=""/>
        <dsp:cNvSpPr/>
      </dsp:nvSpPr>
      <dsp:spPr>
        <a:xfrm>
          <a:off x="0" y="347020"/>
          <a:ext cx="7239000"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1362DA9-F723-4E2E-B84F-C8D3D925E321}">
      <dsp:nvSpPr>
        <dsp:cNvPr id="0" name=""/>
        <dsp:cNvSpPr/>
      </dsp:nvSpPr>
      <dsp:spPr>
        <a:xfrm>
          <a:off x="361950" y="7539"/>
          <a:ext cx="6438207" cy="678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1532" tIns="0" rIns="191532" bIns="0" numCol="1" spcCol="1270" anchor="ctr" anchorCtr="0">
          <a:noAutofit/>
        </a:bodyPr>
        <a:lstStyle/>
        <a:p>
          <a:pPr marL="0" lvl="0" indent="0" algn="l" defTabSz="711200">
            <a:lnSpc>
              <a:spcPct val="90000"/>
            </a:lnSpc>
            <a:spcBef>
              <a:spcPct val="0"/>
            </a:spcBef>
            <a:spcAft>
              <a:spcPct val="35000"/>
            </a:spcAft>
            <a:buNone/>
          </a:pPr>
          <a:r>
            <a:rPr lang="en-US" sz="1600" b="1" i="1" kern="1200">
              <a:latin typeface="+mn-lt"/>
              <a:cs typeface="Arial" pitchFamily="34" charset="0"/>
            </a:rPr>
            <a:t>Individuals and interactions</a:t>
          </a:r>
          <a:r>
            <a:rPr lang="en-US" sz="1600" b="1" kern="1200">
              <a:latin typeface="+mn-lt"/>
              <a:cs typeface="Arial" pitchFamily="34" charset="0"/>
            </a:rPr>
            <a:t> over processes and tools</a:t>
          </a:r>
          <a:endParaRPr lang="en-IN" sz="1600" b="1" kern="1200" dirty="0">
            <a:latin typeface="+mn-lt"/>
          </a:endParaRPr>
        </a:p>
      </dsp:txBody>
      <dsp:txXfrm>
        <a:off x="395094" y="40683"/>
        <a:ext cx="6371919" cy="612672"/>
      </dsp:txXfrm>
    </dsp:sp>
    <dsp:sp modelId="{A340EA52-83D5-4505-98EC-C81A8AE2CD58}">
      <dsp:nvSpPr>
        <dsp:cNvPr id="0" name=""/>
        <dsp:cNvSpPr/>
      </dsp:nvSpPr>
      <dsp:spPr>
        <a:xfrm>
          <a:off x="0" y="1390300"/>
          <a:ext cx="7239000"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956B16C-15F3-4235-A03C-AE8169AC0CB0}">
      <dsp:nvSpPr>
        <dsp:cNvPr id="0" name=""/>
        <dsp:cNvSpPr/>
      </dsp:nvSpPr>
      <dsp:spPr>
        <a:xfrm>
          <a:off x="361950" y="1050819"/>
          <a:ext cx="6374258" cy="678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1532" tIns="0" rIns="191532" bIns="0" numCol="1" spcCol="1270" anchor="ctr" anchorCtr="0">
          <a:noAutofit/>
        </a:bodyPr>
        <a:lstStyle/>
        <a:p>
          <a:pPr marL="0" lvl="0" indent="0" algn="l" defTabSz="711200">
            <a:lnSpc>
              <a:spcPct val="90000"/>
            </a:lnSpc>
            <a:spcBef>
              <a:spcPct val="0"/>
            </a:spcBef>
            <a:spcAft>
              <a:spcPct val="35000"/>
            </a:spcAft>
            <a:buNone/>
          </a:pPr>
          <a:r>
            <a:rPr lang="en-US" sz="1600" b="1" i="1" kern="1200">
              <a:latin typeface="+mn-lt"/>
              <a:cs typeface="Arial" pitchFamily="34" charset="0"/>
            </a:rPr>
            <a:t>Working software</a:t>
          </a:r>
          <a:r>
            <a:rPr lang="en-US" sz="1600" b="1" kern="1200">
              <a:latin typeface="+mn-lt"/>
              <a:cs typeface="Arial" pitchFamily="34" charset="0"/>
            </a:rPr>
            <a:t> over comprehensive documentation</a:t>
          </a:r>
          <a:endParaRPr lang="en-IN" sz="1600" b="1" kern="1200" dirty="0">
            <a:latin typeface="+mn-lt"/>
          </a:endParaRPr>
        </a:p>
      </dsp:txBody>
      <dsp:txXfrm>
        <a:off x="395094" y="1083963"/>
        <a:ext cx="6307970" cy="612672"/>
      </dsp:txXfrm>
    </dsp:sp>
    <dsp:sp modelId="{E68C9714-3166-4B59-B1A9-551985EA41F5}">
      <dsp:nvSpPr>
        <dsp:cNvPr id="0" name=""/>
        <dsp:cNvSpPr/>
      </dsp:nvSpPr>
      <dsp:spPr>
        <a:xfrm>
          <a:off x="0" y="2433580"/>
          <a:ext cx="7239000"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D14CE10-5019-4643-9CE5-345B1DCB5301}">
      <dsp:nvSpPr>
        <dsp:cNvPr id="0" name=""/>
        <dsp:cNvSpPr/>
      </dsp:nvSpPr>
      <dsp:spPr>
        <a:xfrm>
          <a:off x="361950" y="2094100"/>
          <a:ext cx="6434812" cy="678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1532" tIns="0" rIns="191532" bIns="0" numCol="1" spcCol="1270" anchor="ctr" anchorCtr="0">
          <a:noAutofit/>
        </a:bodyPr>
        <a:lstStyle/>
        <a:p>
          <a:pPr marL="0" lvl="0" indent="0" algn="l" defTabSz="711200">
            <a:lnSpc>
              <a:spcPct val="90000"/>
            </a:lnSpc>
            <a:spcBef>
              <a:spcPct val="0"/>
            </a:spcBef>
            <a:spcAft>
              <a:spcPct val="35000"/>
            </a:spcAft>
            <a:buNone/>
          </a:pPr>
          <a:r>
            <a:rPr lang="en-US" sz="1600" b="1" i="1" kern="1200">
              <a:latin typeface="+mn-lt"/>
              <a:cs typeface="Arial" pitchFamily="34" charset="0"/>
            </a:rPr>
            <a:t>Customer collaboration</a:t>
          </a:r>
          <a:r>
            <a:rPr lang="en-US" sz="1600" b="1" kern="1200">
              <a:latin typeface="+mn-lt"/>
              <a:cs typeface="Arial" pitchFamily="34" charset="0"/>
            </a:rPr>
            <a:t> over contract negotiation</a:t>
          </a:r>
          <a:endParaRPr lang="en-IN" sz="1600" b="1" kern="1200" dirty="0">
            <a:latin typeface="+mn-lt"/>
          </a:endParaRPr>
        </a:p>
      </dsp:txBody>
      <dsp:txXfrm>
        <a:off x="395094" y="2127244"/>
        <a:ext cx="6368524" cy="612672"/>
      </dsp:txXfrm>
    </dsp:sp>
    <dsp:sp modelId="{6877B31A-5E35-4BB1-BE2A-3285BA640AC1}">
      <dsp:nvSpPr>
        <dsp:cNvPr id="0" name=""/>
        <dsp:cNvSpPr/>
      </dsp:nvSpPr>
      <dsp:spPr>
        <a:xfrm>
          <a:off x="0" y="3476860"/>
          <a:ext cx="7239000"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796737-A00C-42E1-AD16-DFBA10DF4AE0}">
      <dsp:nvSpPr>
        <dsp:cNvPr id="0" name=""/>
        <dsp:cNvSpPr/>
      </dsp:nvSpPr>
      <dsp:spPr>
        <a:xfrm>
          <a:off x="361950" y="3137380"/>
          <a:ext cx="6420319" cy="678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1532" tIns="0" rIns="191532" bIns="0" numCol="1" spcCol="1270" anchor="ctr" anchorCtr="0">
          <a:noAutofit/>
        </a:bodyPr>
        <a:lstStyle/>
        <a:p>
          <a:pPr marL="0" lvl="0" indent="0" algn="l" defTabSz="711200">
            <a:lnSpc>
              <a:spcPct val="90000"/>
            </a:lnSpc>
            <a:spcBef>
              <a:spcPct val="0"/>
            </a:spcBef>
            <a:spcAft>
              <a:spcPct val="35000"/>
            </a:spcAft>
            <a:buNone/>
          </a:pPr>
          <a:r>
            <a:rPr lang="en-US" sz="1600" b="1" i="1" kern="1200">
              <a:latin typeface="+mn-lt"/>
              <a:cs typeface="Arial" pitchFamily="34" charset="0"/>
            </a:rPr>
            <a:t>Responding to change</a:t>
          </a:r>
          <a:r>
            <a:rPr lang="en-US" sz="1600" b="1" kern="1200">
              <a:latin typeface="+mn-lt"/>
              <a:cs typeface="Arial" pitchFamily="34" charset="0"/>
            </a:rPr>
            <a:t> over following a plan</a:t>
          </a:r>
          <a:endParaRPr lang="en-IN" sz="1600" b="1" kern="1200" dirty="0">
            <a:latin typeface="+mn-lt"/>
          </a:endParaRPr>
        </a:p>
      </dsp:txBody>
      <dsp:txXfrm>
        <a:off x="395094" y="3170524"/>
        <a:ext cx="6354031"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9/4/2019</a:t>
            </a:fld>
            <a:endParaRPr lang="en-US" dirty="0"/>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dirty="0"/>
              <a:t>Page XX-#</a:t>
            </a: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dirty="0"/>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770063" y="720725"/>
            <a:ext cx="4824412" cy="3600450"/>
          </a:xfrm>
          <a:prstGeom prst="rect">
            <a:avLst/>
          </a:prstGeom>
          <a:noFill/>
          <a:ln w="12700">
            <a:solidFill>
              <a:prstClr val="black"/>
            </a:solidFill>
          </a:ln>
        </p:spPr>
        <p:txBody>
          <a:bodyPr vert="horz" lIns="96661" tIns="48331" rIns="96661" bIns="48331" rtlCol="0" anchor="ctr"/>
          <a:lstStyle/>
          <a:p>
            <a:r>
              <a:rPr lang="en-US" dirty="0"/>
              <a:t>text</a:t>
            </a:r>
          </a:p>
        </p:txBody>
      </p:sp>
      <p:sp>
        <p:nvSpPr>
          <p:cNvPr id="5" name="Notes Placeholder 4"/>
          <p:cNvSpPr>
            <a:spLocks noGrp="1"/>
          </p:cNvSpPr>
          <p:nvPr>
            <p:ph type="body" sz="quarter" idx="3"/>
          </p:nvPr>
        </p:nvSpPr>
        <p:spPr>
          <a:xfrm>
            <a:off x="1756421" y="4514849"/>
            <a:ext cx="4892673" cy="4196157"/>
          </a:xfrm>
          <a:prstGeom prst="rect">
            <a:avLst/>
          </a:prstGeom>
        </p:spPr>
        <p:txBody>
          <a:bodyPr vert="horz" lIns="96661" tIns="48331" rIns="96661" bIns="483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495470" y="670560"/>
            <a:ext cx="0" cy="8401050"/>
          </a:xfrm>
          <a:prstGeom prst="line">
            <a:avLst/>
          </a:prstGeom>
          <a:noFill/>
          <a:ln w="9525">
            <a:solidFill>
              <a:schemeClr val="tx1"/>
            </a:solidFill>
            <a:round/>
            <a:headEnd/>
            <a:tailEnd/>
          </a:ln>
          <a:effectLst/>
        </p:spPr>
        <p:txBody>
          <a:bodyPr lIns="96661" tIns="48331" rIns="96661" bIns="48331"/>
          <a:lstStyle/>
          <a:p>
            <a:endParaRPr lang="en-US" dirty="0"/>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Introduction to Agile                                                                                     </a:t>
            </a:r>
            <a:r>
              <a:rPr lang="en-US" sz="1200" dirty="0" err="1">
                <a:latin typeface="Arial" panose="020B0604020202020204" pitchFamily="34" charset="0"/>
                <a:cs typeface="Arial" panose="020B0604020202020204" pitchFamily="34" charset="0"/>
              </a:rPr>
              <a:t>Agile</a:t>
            </a:r>
            <a:r>
              <a:rPr lang="en-US" sz="1200" dirty="0">
                <a:latin typeface="Arial" panose="020B0604020202020204" pitchFamily="34" charset="0"/>
                <a:cs typeface="Arial" panose="020B0604020202020204" pitchFamily="34" charset="0"/>
              </a:rPr>
              <a:t> Process Framework</a:t>
            </a:r>
            <a:endParaRPr lang="en-US" sz="1700" dirty="0">
              <a:latin typeface="Arial" panose="020B0604020202020204" pitchFamily="34" charset="0"/>
              <a:cs typeface="Arial" panose="020B0604020202020204" pitchFamily="34" charset="0"/>
            </a:endParaRPr>
          </a:p>
        </p:txBody>
      </p:sp>
      <p:sp>
        <p:nvSpPr>
          <p:cNvPr id="12" name="Rectangle 14"/>
          <p:cNvSpPr>
            <a:spLocks noChangeArrowheads="1"/>
          </p:cNvSpPr>
          <p:nvPr/>
        </p:nvSpPr>
        <p:spPr bwMode="auto">
          <a:xfrm>
            <a:off x="3788543" y="8878443"/>
            <a:ext cx="2946699" cy="355406"/>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000" dirty="0">
                <a:latin typeface="Arial" panose="020B0604020202020204" pitchFamily="34" charset="0"/>
                <a:cs typeface="Arial" panose="020B0604020202020204" pitchFamily="34" charset="0"/>
              </a:rPr>
              <a:t>		 Page 01-</a:t>
            </a:r>
            <a:fld id="{BD9FB300-F9DC-4669-88F4-967ABA23CC04}" type="slidenum">
              <a:rPr lang="en-US" sz="1000" smtClean="0">
                <a:latin typeface="Arial" panose="020B0604020202020204" pitchFamily="34" charset="0"/>
                <a:cs typeface="Arial" panose="020B0604020202020204"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agilemanifesto.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1781175" y="720725"/>
            <a:ext cx="4802188" cy="3600450"/>
          </a:xfrm>
        </p:spPr>
      </p:sp>
      <p:sp>
        <p:nvSpPr>
          <p:cNvPr id="7" name="Notes Placeholder 6"/>
          <p:cNvSpPr>
            <a:spLocks noGrp="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en-US" b="0" dirty="0"/>
          </a:p>
        </p:txBody>
      </p:sp>
      <p:sp>
        <p:nvSpPr>
          <p:cNvPr id="5" name="Slide Image Placeholder 4"/>
          <p:cNvSpPr>
            <a:spLocks noGrp="1" noRot="1" noChangeAspect="1"/>
          </p:cNvSpPr>
          <p:nvPr>
            <p:ph type="sldImg"/>
          </p:nvPr>
        </p:nvSpPr>
        <p:spPr>
          <a:xfrm>
            <a:off x="1781175" y="720725"/>
            <a:ext cx="4802188" cy="3600450"/>
          </a:xfrm>
        </p:spPr>
      </p:sp>
    </p:spTree>
    <p:extLst>
      <p:ext uri="{BB962C8B-B14F-4D97-AF65-F5344CB8AC3E}">
        <p14:creationId xmlns:p14="http://schemas.microsoft.com/office/powerpoint/2010/main" val="3395277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b="1" dirty="0"/>
              <a:t>Why use Agile?</a:t>
            </a:r>
          </a:p>
          <a:p>
            <a:endParaRPr lang="en-US" dirty="0"/>
          </a:p>
          <a:p>
            <a:r>
              <a:rPr lang="en-US" b="1" dirty="0"/>
              <a:t>Improved return on investment:</a:t>
            </a:r>
            <a:r>
              <a:rPr lang="en-US" dirty="0"/>
              <a:t> This is the fundamental reason to use agile methods, and it's achieved in a number of different ways. In an agile project, the initial requirements are the baseline for ROI. If the project runs to completion with no changes, then the business will get the projected returns. However, by providing frequent opportunities for customer feedback, agile methods let customers steer the project incrementally, taking advantage of new insights or changed circumstances to build a better system and improve the ROI. By delivering working software early and often, agile projects also present opportunities for early deployment and provide earlier return on smaller initial investments.</a:t>
            </a:r>
          </a:p>
          <a:p>
            <a:endParaRPr lang="en-US" b="0" dirty="0"/>
          </a:p>
          <a:p>
            <a:r>
              <a:rPr lang="en-US" b="1" dirty="0"/>
              <a:t>Early cancellation of failing projects:</a:t>
            </a:r>
            <a:r>
              <a:rPr lang="en-US" dirty="0"/>
              <a:t> It's common to observe projects to be on track for the first 80% or more of the schedule, only to be delayed for many months. In this situation sponsors face a difficult choice. Do they abandon the project after spending 80% of the budget or continue to fund the project in the hope of getting some return on the  investment?</a:t>
            </a:r>
          </a:p>
          <a:p>
            <a:endParaRPr lang="en-US" b="0" dirty="0"/>
          </a:p>
          <a:p>
            <a:r>
              <a:rPr lang="en-US" b="1" dirty="0"/>
              <a:t>Higher quality:</a:t>
            </a:r>
            <a:r>
              <a:rPr lang="en-US" dirty="0"/>
              <a:t> Of the four fundamental variables you can use to control a software development project, cost, time, scope and quality, most agile methods explicitly use scope as their control variable. All agile methods emphasize the production of high quality software, and extreme programming in particular adds a number of practices to support this objective.</a:t>
            </a:r>
          </a:p>
        </p:txBody>
      </p:sp>
      <p:sp>
        <p:nvSpPr>
          <p:cNvPr id="5" name="Slide Image Placeholder 4"/>
          <p:cNvSpPr>
            <a:spLocks noGrp="1" noRot="1" noChangeAspect="1"/>
          </p:cNvSpPr>
          <p:nvPr>
            <p:ph type="sldImg"/>
          </p:nvPr>
        </p:nvSpPr>
        <p:spPr>
          <a:xfrm>
            <a:off x="1781175" y="720725"/>
            <a:ext cx="4802188" cy="3600450"/>
          </a:xfrm>
        </p:spPr>
      </p:sp>
    </p:spTree>
    <p:extLst>
      <p:ext uri="{BB962C8B-B14F-4D97-AF65-F5344CB8AC3E}">
        <p14:creationId xmlns:p14="http://schemas.microsoft.com/office/powerpoint/2010/main" val="3209812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b="1" dirty="0"/>
              <a:t>Agile Manifesto and Principles</a:t>
            </a:r>
          </a:p>
          <a:p>
            <a:endParaRPr lang="en-US" dirty="0"/>
          </a:p>
          <a:p>
            <a:r>
              <a:rPr lang="en-US" dirty="0"/>
              <a:t>The agile manifesto is the result of a meeting at the Snowbird ski resort in Utah in 2001. Prior to that date, the individual agile processes were referred to as lightweight. </a:t>
            </a:r>
          </a:p>
          <a:p>
            <a:r>
              <a:rPr lang="en-US" dirty="0"/>
              <a:t>The release of the manifesto immediately gave the industry a tangible definition of agile and ground rules for adding new ideas in the future. The manifesto provides clear direction and is used to discuss and compare agile methodologies. The manifesto provides one common roof for all </a:t>
            </a:r>
            <a:r>
              <a:rPr lang="en-US" dirty="0" err="1"/>
              <a:t>agilists</a:t>
            </a:r>
            <a:r>
              <a:rPr lang="en-US" dirty="0"/>
              <a:t>, whatever their favorite agile methodology might be. </a:t>
            </a:r>
          </a:p>
          <a:p>
            <a:endParaRPr lang="en-US" dirty="0"/>
          </a:p>
          <a:p>
            <a:r>
              <a:rPr lang="en-US" b="1" dirty="0"/>
              <a:t>Here are the core values of the manifesto:</a:t>
            </a:r>
          </a:p>
          <a:p>
            <a:endParaRPr lang="en-US" dirty="0"/>
          </a:p>
          <a:p>
            <a:pPr marL="228600" indent="-228600">
              <a:buFont typeface="+mj-lt"/>
              <a:buAutoNum type="arabicPeriod"/>
            </a:pPr>
            <a:r>
              <a:rPr lang="en-US" b="1" dirty="0"/>
              <a:t>Individuals and interaction take precedence over processes and tools.</a:t>
            </a:r>
          </a:p>
          <a:p>
            <a:pPr marL="228600" indent="-228600">
              <a:buFont typeface="+mj-lt"/>
              <a:buAutoNum type="arabicPeriod"/>
            </a:pPr>
            <a:r>
              <a:rPr lang="en-US" b="1" dirty="0"/>
              <a:t>Working software takes precedence over comprehensive documentation.</a:t>
            </a:r>
          </a:p>
          <a:p>
            <a:pPr marL="228600" indent="-228600">
              <a:buFont typeface="+mj-lt"/>
              <a:buAutoNum type="arabicPeriod"/>
            </a:pPr>
            <a:r>
              <a:rPr lang="en-US" b="1" dirty="0"/>
              <a:t>Customer collaboration takes precedence over contract negotiation.</a:t>
            </a:r>
          </a:p>
          <a:p>
            <a:pPr marL="228600" indent="-228600">
              <a:buFont typeface="+mj-lt"/>
              <a:buAutoNum type="arabicPeriod"/>
            </a:pPr>
            <a:r>
              <a:rPr lang="en-US" b="1" dirty="0"/>
              <a:t>Responding to change takes precedence over following a plan.</a:t>
            </a:r>
          </a:p>
          <a:p>
            <a:endParaRPr lang="en-US" b="1" dirty="0"/>
          </a:p>
          <a:p>
            <a:r>
              <a:rPr lang="en-US" dirty="0"/>
              <a:t>Please note that the left side of each statement is valued more than the right side. What is important and often misunderstood is that the manifesto does not recommend neglecting the values of the right side - for example, project documentation. It simply means that the values on the left are valued more highly. Every agile project team has to find the right balance as a team, but also they must find balance within the organization.</a:t>
            </a:r>
          </a:p>
        </p:txBody>
      </p:sp>
      <p:sp>
        <p:nvSpPr>
          <p:cNvPr id="5" name="Slide Image Placeholder 4"/>
          <p:cNvSpPr>
            <a:spLocks noGrp="1" noRot="1" noChangeAspect="1"/>
          </p:cNvSpPr>
          <p:nvPr>
            <p:ph type="sldImg"/>
          </p:nvPr>
        </p:nvSpPr>
        <p:spPr>
          <a:xfrm>
            <a:off x="1781175" y="720725"/>
            <a:ext cx="4802188" cy="3600450"/>
          </a:xfrm>
        </p:spPr>
      </p:sp>
    </p:spTree>
    <p:extLst>
      <p:ext uri="{BB962C8B-B14F-4D97-AF65-F5344CB8AC3E}">
        <p14:creationId xmlns:p14="http://schemas.microsoft.com/office/powerpoint/2010/main" val="3527232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b="1" dirty="0"/>
              <a:t>The Principles of Agile Methods – </a:t>
            </a:r>
            <a:r>
              <a:rPr lang="en-US" b="1" dirty="0">
                <a:hlinkClick r:id="rId3"/>
              </a:rPr>
              <a:t>www.agilemanifesto.org</a:t>
            </a:r>
            <a:endParaRPr lang="en-US" b="1" dirty="0"/>
          </a:p>
          <a:p>
            <a:endParaRPr lang="en-US" dirty="0"/>
          </a:p>
          <a:p>
            <a:pPr marL="228600" indent="-228600">
              <a:buFont typeface="+mj-lt"/>
              <a:buAutoNum type="arabicPeriod"/>
            </a:pPr>
            <a:r>
              <a:rPr lang="en-US" dirty="0"/>
              <a:t>Our highest priority is to satisfy the customer through the early and continuous delivery of valuable software.</a:t>
            </a:r>
          </a:p>
          <a:p>
            <a:pPr marL="228600" indent="-228600">
              <a:buFont typeface="+mj-lt"/>
              <a:buAutoNum type="arabicPeriod"/>
            </a:pPr>
            <a:r>
              <a:rPr lang="en-US" dirty="0"/>
              <a:t>Welcome changing requirements, even late in development. Agile processes harness change for  the customer's competitive advantage.</a:t>
            </a:r>
          </a:p>
          <a:p>
            <a:pPr marL="228600" indent="-228600">
              <a:buFont typeface="+mj-lt"/>
              <a:buAutoNum type="arabicPeriod"/>
            </a:pPr>
            <a:r>
              <a:rPr lang="en-US" dirty="0"/>
              <a:t>Deliver working software frequently, from a couple of weeks to a couple of  months, with a preference to the shorter timescale.</a:t>
            </a:r>
          </a:p>
          <a:p>
            <a:pPr marL="228600" indent="-228600">
              <a:buFont typeface="+mj-lt"/>
              <a:buAutoNum type="arabicPeriod"/>
            </a:pPr>
            <a:r>
              <a:rPr lang="en-US" dirty="0"/>
              <a:t>Business people and developers must work  together daily throughout the project.</a:t>
            </a:r>
          </a:p>
          <a:p>
            <a:pPr marL="228600" indent="-228600">
              <a:buFont typeface="+mj-lt"/>
              <a:buAutoNum type="arabicPeriod"/>
            </a:pPr>
            <a:r>
              <a:rPr lang="en-US" dirty="0"/>
              <a:t>Build projects around motivated individuals. Give them the environment and support they need, and trust them to get the job done.</a:t>
            </a:r>
          </a:p>
          <a:p>
            <a:pPr marL="228600" indent="-228600">
              <a:buFont typeface="+mj-lt"/>
              <a:buAutoNum type="arabicPeriod"/>
            </a:pPr>
            <a:r>
              <a:rPr lang="en-US" dirty="0"/>
              <a:t>The most efficient and effective method of conveying information to and within a development team is face-to-face conversation. </a:t>
            </a:r>
          </a:p>
          <a:p>
            <a:pPr marL="228600" indent="-228600">
              <a:buFont typeface="+mj-lt"/>
              <a:buAutoNum type="arabicPeriod"/>
            </a:pPr>
            <a:r>
              <a:rPr lang="en-US" dirty="0"/>
              <a:t>Working software is the primary measure of progress.</a:t>
            </a:r>
          </a:p>
          <a:p>
            <a:pPr marL="228600" indent="-228600">
              <a:buFont typeface="+mj-lt"/>
              <a:buAutoNum type="arabicPeriod"/>
            </a:pPr>
            <a:r>
              <a:rPr lang="en-US" dirty="0"/>
              <a:t> Agile processes promote sustainable development. The sponsors, developers, and users should be able to maintain a constant pace indefinitely.</a:t>
            </a:r>
          </a:p>
          <a:p>
            <a:pPr marL="228600" indent="-228600">
              <a:buFont typeface="+mj-lt"/>
              <a:buAutoNum type="arabicPeriod"/>
            </a:pPr>
            <a:r>
              <a:rPr lang="en-US" dirty="0"/>
              <a:t>Continuous attention to technical excellence and good design enhances agility.</a:t>
            </a:r>
          </a:p>
          <a:p>
            <a:pPr marL="228600" indent="-228600">
              <a:buFont typeface="+mj-lt"/>
              <a:buAutoNum type="arabicPeriod"/>
            </a:pPr>
            <a:r>
              <a:rPr lang="en-US" dirty="0"/>
              <a:t>Simplicity--the art of maximizing the amount  of work not done--is essential.</a:t>
            </a:r>
          </a:p>
          <a:p>
            <a:pPr marL="228600" indent="-228600">
              <a:buFont typeface="+mj-lt"/>
              <a:buAutoNum type="arabicPeriod"/>
            </a:pPr>
            <a:r>
              <a:rPr lang="en-US" dirty="0"/>
              <a:t>The best architectures, requirements, and designs emerge from self-organizing teams. </a:t>
            </a:r>
          </a:p>
          <a:p>
            <a:pPr marL="228600" indent="-228600">
              <a:buFont typeface="+mj-lt"/>
              <a:buAutoNum type="arabicPeriod"/>
            </a:pPr>
            <a:r>
              <a:rPr lang="en-US" dirty="0"/>
              <a:t>At regular intervals, the team reflects on how to become more effective, then tunes and adjusts its behavior accordingly.</a:t>
            </a:r>
            <a:endParaRPr lang="en-US" b="0" dirty="0"/>
          </a:p>
        </p:txBody>
      </p:sp>
      <p:sp>
        <p:nvSpPr>
          <p:cNvPr id="5" name="Slide Image Placeholder 4"/>
          <p:cNvSpPr>
            <a:spLocks noGrp="1" noRot="1" noChangeAspect="1"/>
          </p:cNvSpPr>
          <p:nvPr>
            <p:ph type="sldImg"/>
          </p:nvPr>
        </p:nvSpPr>
        <p:spPr>
          <a:xfrm>
            <a:off x="1781175" y="720725"/>
            <a:ext cx="4802188" cy="3600450"/>
          </a:xfrm>
        </p:spPr>
      </p:sp>
    </p:spTree>
    <p:extLst>
      <p:ext uri="{BB962C8B-B14F-4D97-AF65-F5344CB8AC3E}">
        <p14:creationId xmlns:p14="http://schemas.microsoft.com/office/powerpoint/2010/main" val="3178042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lnSpcReduction="10000"/>
          </a:bodyPr>
          <a:lstStyle/>
          <a:p>
            <a:r>
              <a:rPr lang="en-US" b="1" dirty="0"/>
              <a:t>The five values of Agile Modelling (AM) are: </a:t>
            </a:r>
          </a:p>
          <a:p>
            <a:endParaRPr lang="en-US" b="1" dirty="0"/>
          </a:p>
          <a:p>
            <a:pPr marL="228600" indent="-228600">
              <a:buFont typeface="+mj-lt"/>
              <a:buAutoNum type="arabicPeriod"/>
            </a:pPr>
            <a:r>
              <a:rPr lang="en-US" dirty="0"/>
              <a:t>Communication: Models promote communication between your team and your project stakeholders as well as between developers on your team.</a:t>
            </a:r>
          </a:p>
          <a:p>
            <a:pPr marL="228600" indent="-228600">
              <a:buFont typeface="+mj-lt"/>
              <a:buAutoNum type="arabicPeriod"/>
            </a:pPr>
            <a:endParaRPr lang="en-US" dirty="0"/>
          </a:p>
          <a:p>
            <a:pPr marL="228600" indent="-228600">
              <a:buFont typeface="+mj-lt"/>
              <a:buAutoNum type="arabicPeriod"/>
            </a:pPr>
            <a:r>
              <a:rPr lang="en-US" dirty="0"/>
              <a:t>Simplicity: It’s important that developers understand that models are critical for simplifying both software and the software process, it’s much easier to explore an idea, and improve upon it as your understanding increases, by drawing a diagram or two instead of writing tens or even hundreds of lines of code. </a:t>
            </a:r>
          </a:p>
          <a:p>
            <a:pPr marL="228600" indent="-228600">
              <a:buFont typeface="+mj-lt"/>
              <a:buAutoNum type="arabicPeriod"/>
            </a:pPr>
            <a:endParaRPr lang="en-US" dirty="0"/>
          </a:p>
          <a:p>
            <a:pPr marL="228600" indent="-228600">
              <a:buFont typeface="+mj-lt"/>
              <a:buAutoNum type="arabicPeriod"/>
            </a:pPr>
            <a:r>
              <a:rPr lang="en-US" dirty="0"/>
              <a:t>Feedback: Kent Beck says it best in  Extreme Programming Explained “Optimism is an occupational hazard of programming, feedback is the treatment.” By communicating your ideas through diagrams, you quickly gain feedback, enabling you to act on that advice. </a:t>
            </a:r>
          </a:p>
          <a:p>
            <a:pPr marL="228600" indent="-228600">
              <a:buFont typeface="+mj-lt"/>
              <a:buAutoNum type="arabicPeriod"/>
            </a:pPr>
            <a:endParaRPr lang="en-US" dirty="0"/>
          </a:p>
          <a:p>
            <a:pPr marL="228600" indent="-228600">
              <a:buFont typeface="+mj-lt"/>
              <a:buAutoNum type="arabicPeriod"/>
            </a:pPr>
            <a:r>
              <a:rPr lang="en-US" dirty="0"/>
              <a:t>Courage: Courage is important because you need to make important decisions and be able to change direction by either discarding or refactoring your work when some of your decisions prove inadequate. </a:t>
            </a:r>
          </a:p>
          <a:p>
            <a:pPr marL="228600" indent="-228600">
              <a:buFont typeface="+mj-lt"/>
              <a:buAutoNum type="arabicPeriod"/>
            </a:pPr>
            <a:endParaRPr lang="en-US" dirty="0"/>
          </a:p>
          <a:p>
            <a:pPr marL="228600" indent="-228600">
              <a:buFont typeface="+mj-lt"/>
              <a:buAutoNum type="arabicPeriod"/>
            </a:pPr>
            <a:r>
              <a:rPr lang="en-US" dirty="0"/>
              <a:t>Humility - The best developers have the humility to recognize that they don't know everything, that their fellow developers, their customers, and in fact all project stakeholders also have their own areas of expertise and have value to add to a project.  An effective approach is to assume that everyone involved with your project has equal value and therefore should be treated with respect.  </a:t>
            </a:r>
            <a:r>
              <a:rPr lang="en-US" dirty="0" err="1"/>
              <a:t>Huet</a:t>
            </a:r>
            <a:r>
              <a:rPr lang="en-US" dirty="0"/>
              <a:t> Landry suggests the concept of "Other Esteem", instead of "Self Esteem", where you treat the opinions of others as if they have more value than yours.  With this approach your first reaction to another's idea will be most positive.</a:t>
            </a:r>
          </a:p>
        </p:txBody>
      </p:sp>
      <p:sp>
        <p:nvSpPr>
          <p:cNvPr id="5" name="Slide Image Placeholder 4"/>
          <p:cNvSpPr>
            <a:spLocks noGrp="1" noRot="1" noChangeAspect="1"/>
          </p:cNvSpPr>
          <p:nvPr>
            <p:ph type="sldImg"/>
          </p:nvPr>
        </p:nvSpPr>
        <p:spPr>
          <a:xfrm>
            <a:off x="1781175" y="720725"/>
            <a:ext cx="4802188" cy="3600450"/>
          </a:xfrm>
        </p:spPr>
      </p:sp>
    </p:spTree>
    <p:extLst>
      <p:ext uri="{BB962C8B-B14F-4D97-AF65-F5344CB8AC3E}">
        <p14:creationId xmlns:p14="http://schemas.microsoft.com/office/powerpoint/2010/main" val="1515701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b="1" dirty="0"/>
              <a:t>What  is NOT an Agile software development?</a:t>
            </a:r>
          </a:p>
          <a:p>
            <a:endParaRPr lang="en-US" b="0" dirty="0"/>
          </a:p>
          <a:p>
            <a:r>
              <a:rPr lang="en-US" b="0" dirty="0"/>
              <a:t>While there are many different definitions of what Agile Software Development is, there are reasons why each of the quoted sources view Agile in different ways. The term Agile is used to describe a software development approach that embodies the statements made in Agile Manifesto and follows the “12 Principles of Agile Methods”.</a:t>
            </a:r>
          </a:p>
          <a:p>
            <a:r>
              <a:rPr lang="en-US" b="0" dirty="0"/>
              <a:t>Many software development group says that they are using agile methods, but calling the development approach Agile doesn’t actually make it AGILE.</a:t>
            </a:r>
          </a:p>
          <a:p>
            <a:r>
              <a:rPr lang="en-US" b="0" dirty="0"/>
              <a:t>If you have implemented any of the above as part of your agile development approach, then you might need to rethink what agility actually is.</a:t>
            </a:r>
          </a:p>
        </p:txBody>
      </p:sp>
      <p:sp>
        <p:nvSpPr>
          <p:cNvPr id="5" name="Slide Image Placeholder 4"/>
          <p:cNvSpPr>
            <a:spLocks noGrp="1" noRot="1" noChangeAspect="1"/>
          </p:cNvSpPr>
          <p:nvPr>
            <p:ph type="sldImg"/>
          </p:nvPr>
        </p:nvSpPr>
        <p:spPr>
          <a:xfrm>
            <a:off x="1781175" y="720725"/>
            <a:ext cx="4802188" cy="3600450"/>
          </a:xfrm>
        </p:spPr>
      </p:sp>
    </p:spTree>
    <p:extLst>
      <p:ext uri="{BB962C8B-B14F-4D97-AF65-F5344CB8AC3E}">
        <p14:creationId xmlns:p14="http://schemas.microsoft.com/office/powerpoint/2010/main" val="3786552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en-US" b="0" dirty="0"/>
          </a:p>
        </p:txBody>
      </p:sp>
      <p:sp>
        <p:nvSpPr>
          <p:cNvPr id="5" name="Slide Image Placeholder 4"/>
          <p:cNvSpPr>
            <a:spLocks noGrp="1" noRot="1" noChangeAspect="1"/>
          </p:cNvSpPr>
          <p:nvPr>
            <p:ph type="sldImg"/>
          </p:nvPr>
        </p:nvSpPr>
        <p:spPr>
          <a:xfrm>
            <a:off x="1781175" y="720725"/>
            <a:ext cx="4802188" cy="3600450"/>
          </a:xfrm>
        </p:spPr>
      </p:sp>
    </p:spTree>
    <p:extLst>
      <p:ext uri="{BB962C8B-B14F-4D97-AF65-F5344CB8AC3E}">
        <p14:creationId xmlns:p14="http://schemas.microsoft.com/office/powerpoint/2010/main" val="34533728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dirty="0"/>
              <a:t>The term 'agile' is a philosophy and is a conceptual framework for undertaking software engineering projects. Most agile methods attempt to minimize risk by developing software in short time boxes, called iterations. Each iteration is like a miniature software project of its own, and includes all of the tasks necessary to release the mini increment of new functionality planning, requirements analysis, design, coding, testing and documentation. While an iteration may not add enough functionality to warrant releasing the product, an agile software project intends to be capable of releasing new software at the end of every iteration. Under this broad umbrella sits many more specific approaches.</a:t>
            </a:r>
          </a:p>
          <a:p>
            <a:endParaRPr lang="en-US" b="1" dirty="0"/>
          </a:p>
          <a:p>
            <a:r>
              <a:rPr lang="en-US" b="1" dirty="0"/>
              <a:t>Some of the well-known agile software development methods are given below.</a:t>
            </a:r>
          </a:p>
          <a:p>
            <a:endParaRPr lang="en-US" b="1" dirty="0"/>
          </a:p>
          <a:p>
            <a:pPr marL="228600" indent="-228600">
              <a:buFont typeface="+mj-lt"/>
              <a:buAutoNum type="arabicPeriod"/>
            </a:pPr>
            <a:r>
              <a:rPr lang="en-US" dirty="0"/>
              <a:t>Scrum - Ken </a:t>
            </a:r>
            <a:r>
              <a:rPr lang="en-US" dirty="0" err="1"/>
              <a:t>Schwaber</a:t>
            </a:r>
            <a:r>
              <a:rPr lang="en-US" dirty="0"/>
              <a:t>, Jeff Sutherland, Mark Beedle</a:t>
            </a:r>
          </a:p>
          <a:p>
            <a:pPr marL="228600" indent="-228600">
              <a:buFont typeface="+mj-lt"/>
              <a:buAutoNum type="arabicPeriod"/>
            </a:pPr>
            <a:r>
              <a:rPr lang="en-US" dirty="0"/>
              <a:t>Extreme Programming (XP) - Kent Beck, Eric Gamma, and others</a:t>
            </a:r>
          </a:p>
          <a:p>
            <a:pPr marL="228600" indent="-228600">
              <a:buFont typeface="+mj-lt"/>
              <a:buAutoNum type="arabicPeriod"/>
            </a:pPr>
            <a:r>
              <a:rPr lang="en-US" dirty="0"/>
              <a:t>Dynamic System Development Method (DSDM) - Dane Faulkner </a:t>
            </a:r>
            <a:br>
              <a:rPr lang="en-US" dirty="0"/>
            </a:br>
            <a:r>
              <a:rPr lang="en-US" dirty="0"/>
              <a:t>And others</a:t>
            </a:r>
          </a:p>
          <a:p>
            <a:pPr marL="228600" indent="-228600">
              <a:buFont typeface="+mj-lt"/>
              <a:buAutoNum type="arabicPeriod"/>
            </a:pPr>
            <a:r>
              <a:rPr lang="en-US" dirty="0"/>
              <a:t>Agile Unified Process (or Agile RUP) - Scott Ambler</a:t>
            </a:r>
          </a:p>
          <a:p>
            <a:pPr marL="228600" indent="-228600">
              <a:buFont typeface="+mj-lt"/>
              <a:buAutoNum type="arabicPeriod"/>
            </a:pPr>
            <a:r>
              <a:rPr lang="en-US" dirty="0"/>
              <a:t>Feature Driven Development - Peter Coad and Jeff Deluca</a:t>
            </a:r>
          </a:p>
          <a:p>
            <a:pPr marL="228600" indent="-228600">
              <a:buFont typeface="+mj-lt"/>
              <a:buAutoNum type="arabicPeriod"/>
            </a:pPr>
            <a:r>
              <a:rPr lang="en-US" dirty="0"/>
              <a:t>Lean Software Development - Mary and Tom </a:t>
            </a:r>
            <a:r>
              <a:rPr lang="en-US" dirty="0" err="1"/>
              <a:t>Poppendieck</a:t>
            </a:r>
            <a:endParaRPr lang="en-US" dirty="0"/>
          </a:p>
          <a:p>
            <a:pPr marL="228600" indent="-228600">
              <a:buFont typeface="+mj-lt"/>
              <a:buAutoNum type="arabicPeriod"/>
            </a:pPr>
            <a:r>
              <a:rPr lang="en-US" dirty="0"/>
              <a:t>Kanban - David Anderson</a:t>
            </a:r>
          </a:p>
        </p:txBody>
      </p:sp>
      <p:sp>
        <p:nvSpPr>
          <p:cNvPr id="5" name="Slide Image Placeholder 4"/>
          <p:cNvSpPr>
            <a:spLocks noGrp="1" noRot="1" noChangeAspect="1"/>
          </p:cNvSpPr>
          <p:nvPr>
            <p:ph type="sldImg"/>
          </p:nvPr>
        </p:nvSpPr>
        <p:spPr>
          <a:xfrm>
            <a:off x="1781175" y="720725"/>
            <a:ext cx="4802188" cy="3600450"/>
          </a:xfrm>
        </p:spPr>
      </p:sp>
    </p:spTree>
    <p:extLst>
      <p:ext uri="{BB962C8B-B14F-4D97-AF65-F5344CB8AC3E}">
        <p14:creationId xmlns:p14="http://schemas.microsoft.com/office/powerpoint/2010/main" val="2730787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en-US" dirty="0"/>
          </a:p>
        </p:txBody>
      </p:sp>
      <p:sp>
        <p:nvSpPr>
          <p:cNvPr id="5" name="Slide Image Placeholder 4"/>
          <p:cNvSpPr>
            <a:spLocks noGrp="1" noRot="1" noChangeAspect="1"/>
          </p:cNvSpPr>
          <p:nvPr>
            <p:ph type="sldImg"/>
          </p:nvPr>
        </p:nvSpPr>
        <p:spPr>
          <a:xfrm>
            <a:off x="1781175" y="720725"/>
            <a:ext cx="4802188" cy="3600450"/>
          </a:xfrm>
        </p:spPr>
      </p:sp>
    </p:spTree>
    <p:extLst>
      <p:ext uri="{BB962C8B-B14F-4D97-AF65-F5344CB8AC3E}">
        <p14:creationId xmlns:p14="http://schemas.microsoft.com/office/powerpoint/2010/main" val="2573306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en-US" dirty="0"/>
          </a:p>
        </p:txBody>
      </p:sp>
      <p:sp>
        <p:nvSpPr>
          <p:cNvPr id="5" name="Slide Image Placeholder 4"/>
          <p:cNvSpPr>
            <a:spLocks noGrp="1" noRot="1" noChangeAspect="1"/>
          </p:cNvSpPr>
          <p:nvPr>
            <p:ph type="sldImg"/>
          </p:nvPr>
        </p:nvSpPr>
        <p:spPr>
          <a:xfrm>
            <a:off x="1781175" y="720725"/>
            <a:ext cx="4802188" cy="3600450"/>
          </a:xfrm>
        </p:spPr>
      </p:sp>
    </p:spTree>
    <p:extLst>
      <p:ext uri="{BB962C8B-B14F-4D97-AF65-F5344CB8AC3E}">
        <p14:creationId xmlns:p14="http://schemas.microsoft.com/office/powerpoint/2010/main" val="2054413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81175" y="720725"/>
            <a:ext cx="4802188"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240688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en-US" dirty="0"/>
          </a:p>
        </p:txBody>
      </p:sp>
      <p:sp>
        <p:nvSpPr>
          <p:cNvPr id="5" name="Slide Image Placeholder 4"/>
          <p:cNvSpPr>
            <a:spLocks noGrp="1" noRot="1" noChangeAspect="1"/>
          </p:cNvSpPr>
          <p:nvPr>
            <p:ph type="sldImg"/>
          </p:nvPr>
        </p:nvSpPr>
        <p:spPr>
          <a:xfrm>
            <a:off x="1781175" y="720725"/>
            <a:ext cx="4802188" cy="3600450"/>
          </a:xfrm>
        </p:spPr>
      </p:sp>
    </p:spTree>
    <p:extLst>
      <p:ext uri="{BB962C8B-B14F-4D97-AF65-F5344CB8AC3E}">
        <p14:creationId xmlns:p14="http://schemas.microsoft.com/office/powerpoint/2010/main" val="41728652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en-US" dirty="0"/>
          </a:p>
        </p:txBody>
      </p:sp>
      <p:sp>
        <p:nvSpPr>
          <p:cNvPr id="5" name="Slide Image Placeholder 4"/>
          <p:cNvSpPr>
            <a:spLocks noGrp="1" noRot="1" noChangeAspect="1"/>
          </p:cNvSpPr>
          <p:nvPr>
            <p:ph type="sldImg"/>
          </p:nvPr>
        </p:nvSpPr>
        <p:spPr>
          <a:xfrm>
            <a:off x="1781175" y="720725"/>
            <a:ext cx="4802188" cy="3600450"/>
          </a:xfrm>
        </p:spPr>
      </p:sp>
    </p:spTree>
    <p:extLst>
      <p:ext uri="{BB962C8B-B14F-4D97-AF65-F5344CB8AC3E}">
        <p14:creationId xmlns:p14="http://schemas.microsoft.com/office/powerpoint/2010/main" val="34907350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Add the notes here.</a:t>
            </a:r>
          </a:p>
          <a:p>
            <a:endParaRPr lang="en-US" dirty="0"/>
          </a:p>
        </p:txBody>
      </p:sp>
      <p:sp>
        <p:nvSpPr>
          <p:cNvPr id="5" name="Slide Image Placeholder 4"/>
          <p:cNvSpPr>
            <a:spLocks noGrp="1" noRot="1" noChangeAspect="1"/>
          </p:cNvSpPr>
          <p:nvPr>
            <p:ph type="sldImg"/>
          </p:nvPr>
        </p:nvSpPr>
        <p:spPr>
          <a:xfrm>
            <a:off x="1781175" y="720725"/>
            <a:ext cx="4802188" cy="3600450"/>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81175" y="720725"/>
            <a:ext cx="4802188"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5211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b="1" dirty="0"/>
              <a:t>Software Development Model and SDLC</a:t>
            </a:r>
          </a:p>
          <a:p>
            <a:endParaRPr lang="en-US" b="1" dirty="0"/>
          </a:p>
          <a:p>
            <a:r>
              <a:rPr lang="en-US" dirty="0"/>
              <a:t>A software application or an information system is designed to perform a particular set of tasks. Often, this set of tasks that the system will perform provides well-defined results, which involve complex computation and processing. Therefore it’s a very important and tedious job to administer the entire development process to ensure that the end product comprises of high degree of integrity and robustness, as well as user acceptance.</a:t>
            </a:r>
          </a:p>
          <a:p>
            <a:r>
              <a:rPr lang="en-US" dirty="0"/>
              <a:t>Software Development Life Cycle (SDLC) is a process of building or maintaining software systems. The SDLC process primarily takes care of various pre-development phases like requirement gathering, requirement analysis, design and architecture as well as post development activities like testing and validation. It also consists of the models and methodologies that development teams use to develop the software systems, which the methodologies form the framework for planning and controlling the  entire development process.</a:t>
            </a:r>
          </a:p>
          <a:p>
            <a:r>
              <a:rPr lang="en-US" dirty="0"/>
              <a:t>Currently, there are two SDLC methodologies which are utilized by most system developers, namely the traditional development and agile development. </a:t>
            </a:r>
          </a:p>
          <a:p>
            <a:r>
              <a:rPr lang="en-US" dirty="0"/>
              <a:t>Most people involved with software development are very much familiar with the traditional software development methods like:</a:t>
            </a:r>
          </a:p>
          <a:p>
            <a:pPr marL="228600" indent="-228600">
              <a:buFont typeface="+mj-lt"/>
              <a:buAutoNum type="arabicPeriod"/>
            </a:pPr>
            <a:r>
              <a:rPr lang="en-US" dirty="0"/>
              <a:t>Waterfall or the sequential method</a:t>
            </a:r>
          </a:p>
          <a:p>
            <a:pPr marL="228600" indent="-228600">
              <a:buFont typeface="+mj-lt"/>
              <a:buAutoNum type="arabicPeriod"/>
            </a:pPr>
            <a:r>
              <a:rPr lang="en-US" dirty="0"/>
              <a:t>V-model</a:t>
            </a:r>
          </a:p>
        </p:txBody>
      </p:sp>
      <p:sp>
        <p:nvSpPr>
          <p:cNvPr id="5" name="Slide Image Placeholder 4"/>
          <p:cNvSpPr>
            <a:spLocks noGrp="1" noRot="1" noChangeAspect="1"/>
          </p:cNvSpPr>
          <p:nvPr>
            <p:ph type="sldImg"/>
          </p:nvPr>
        </p:nvSpPr>
        <p:spPr>
          <a:xfrm>
            <a:off x="1781175" y="720725"/>
            <a:ext cx="4802188" cy="3600450"/>
          </a:xfrm>
        </p:spPr>
      </p:sp>
    </p:spTree>
    <p:extLst>
      <p:ext uri="{BB962C8B-B14F-4D97-AF65-F5344CB8AC3E}">
        <p14:creationId xmlns:p14="http://schemas.microsoft.com/office/powerpoint/2010/main" val="2819876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b="1" dirty="0"/>
              <a:t>Waterfall or Sequential Based Development Model</a:t>
            </a:r>
          </a:p>
          <a:p>
            <a:endParaRPr lang="en-US" b="1" dirty="0"/>
          </a:p>
          <a:p>
            <a:r>
              <a:rPr lang="en-US" dirty="0"/>
              <a:t>The waterfall model was very simple and logical in the way it approached software development and for these reasons alone it is still in use today. It takes very little time for anybody new to a development team or project to understand a sequential based process.</a:t>
            </a:r>
          </a:p>
          <a:p>
            <a:r>
              <a:rPr lang="en-US" dirty="0"/>
              <a:t>While it may be logical, one of its biggest problems was ensuring that the time spent in each phase didn't overrun into the next one resulting in a series of compounding delays.  Unfortunately, this was the case more times than not and ultimately the testing phase got "squeezed" against the deadline, which became an immovable date.</a:t>
            </a:r>
          </a:p>
          <a:p>
            <a:r>
              <a:rPr lang="en-US" dirty="0"/>
              <a:t>Or if the project timelines are fixed then either parts of the original scope and functionality may not be delivered or even worse the functionality is delivered, but there is no time for sufficient testing and the quality of the product suffers.</a:t>
            </a:r>
          </a:p>
        </p:txBody>
      </p:sp>
      <p:sp>
        <p:nvSpPr>
          <p:cNvPr id="5" name="Slide Image Placeholder 4"/>
          <p:cNvSpPr>
            <a:spLocks noGrp="1" noRot="1" noChangeAspect="1"/>
          </p:cNvSpPr>
          <p:nvPr>
            <p:ph type="sldImg"/>
          </p:nvPr>
        </p:nvSpPr>
        <p:spPr>
          <a:xfrm>
            <a:off x="1781175" y="720725"/>
            <a:ext cx="4802188" cy="3600450"/>
          </a:xfrm>
        </p:spPr>
      </p:sp>
    </p:spTree>
    <p:extLst>
      <p:ext uri="{BB962C8B-B14F-4D97-AF65-F5344CB8AC3E}">
        <p14:creationId xmlns:p14="http://schemas.microsoft.com/office/powerpoint/2010/main" val="2763357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en-US" dirty="0"/>
          </a:p>
        </p:txBody>
      </p:sp>
      <p:sp>
        <p:nvSpPr>
          <p:cNvPr id="5" name="Slide Image Placeholder 4"/>
          <p:cNvSpPr>
            <a:spLocks noGrp="1" noRot="1" noChangeAspect="1"/>
          </p:cNvSpPr>
          <p:nvPr>
            <p:ph type="sldImg"/>
          </p:nvPr>
        </p:nvSpPr>
        <p:spPr>
          <a:xfrm>
            <a:off x="1781175" y="720725"/>
            <a:ext cx="4802188" cy="3600450"/>
          </a:xfrm>
        </p:spPr>
      </p:sp>
    </p:spTree>
    <p:extLst>
      <p:ext uri="{BB962C8B-B14F-4D97-AF65-F5344CB8AC3E}">
        <p14:creationId xmlns:p14="http://schemas.microsoft.com/office/powerpoint/2010/main" val="2735422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b="1" dirty="0"/>
              <a:t>“Waterfall Model” – Advantages</a:t>
            </a:r>
          </a:p>
          <a:p>
            <a:endParaRPr lang="en-US" dirty="0"/>
          </a:p>
          <a:p>
            <a:r>
              <a:rPr lang="en-US" dirty="0"/>
              <a:t>Waterfall model is simple to implement and also the amount of resources required for it are minimal. In this model, output is generated after each stage (as seen before), therefore it has high visibility. The client and project manager gets a feel that there is considerable progress. Here it is important to note that in any project psychological factors also play an important role.</a:t>
            </a:r>
          </a:p>
          <a:p>
            <a:r>
              <a:rPr lang="en-US" dirty="0"/>
              <a:t>Project management, both at internal level and client's level, is easy again because of visible outputs after each phase. Deadlines can be set for the completion of each phase and evaluation can be done from time to time, to check if project is going as per milestones.</a:t>
            </a:r>
          </a:p>
          <a:p>
            <a:r>
              <a:rPr lang="en-US" dirty="0"/>
              <a:t>This methodology is significantly better than the haphazard approach to develop software. It provides a template into which methods of analysis, design, coding, testing and maintenance can be placed.</a:t>
            </a:r>
          </a:p>
          <a:p>
            <a:r>
              <a:rPr lang="en-US" dirty="0"/>
              <a:t>This methodology is preferred in projects where quality is more important as compared to schedule or cost.</a:t>
            </a:r>
          </a:p>
        </p:txBody>
      </p:sp>
      <p:sp>
        <p:nvSpPr>
          <p:cNvPr id="5" name="Slide Image Placeholder 4"/>
          <p:cNvSpPr>
            <a:spLocks noGrp="1" noRot="1" noChangeAspect="1"/>
          </p:cNvSpPr>
          <p:nvPr>
            <p:ph type="sldImg"/>
          </p:nvPr>
        </p:nvSpPr>
        <p:spPr>
          <a:xfrm>
            <a:off x="1781175" y="720725"/>
            <a:ext cx="4802188" cy="3600450"/>
          </a:xfrm>
        </p:spPr>
      </p:sp>
    </p:spTree>
    <p:extLst>
      <p:ext uri="{BB962C8B-B14F-4D97-AF65-F5344CB8AC3E}">
        <p14:creationId xmlns:p14="http://schemas.microsoft.com/office/powerpoint/2010/main" val="685063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b="1" dirty="0"/>
              <a:t>“Waterfall Model” – Disadvantages</a:t>
            </a:r>
          </a:p>
          <a:p>
            <a:endParaRPr lang="en-US" b="0" dirty="0"/>
          </a:p>
          <a:p>
            <a:r>
              <a:rPr lang="en-US" b="0" dirty="0"/>
              <a:t>The Waterfall model exhibits poor flexibility. The majority of software is written as part of a contract with a client, and clients are notorious for changing their stated requirements. Thus the software project must be adaptable, and spending considerable effort in design and implementation based on the idea that requirements will never change is neither adaptable nor realistic in these cases.</a:t>
            </a:r>
          </a:p>
          <a:p>
            <a:r>
              <a:rPr lang="en-US" b="0" dirty="0"/>
              <a:t>The waterfall model however is argued by many to be a bad idea in practice, mainly because of their belief that it is impossible to get one phase of a software product's lifecycle "perfected" before moving on to the next phases and learning from them. A typical problem is when requirements change midway through, resulting in a lot of time and effort wastage due to "Big Design Up Front".</a:t>
            </a:r>
          </a:p>
          <a:p>
            <a:r>
              <a:rPr lang="en-US" b="0" dirty="0"/>
              <a:t>Constant testing from the design, implementation and verification phases is required to validate the phases preceding them. Users of the waterfall model may argue that if designers follow a disciplined process and do not make mistakes that there is no need to constantly validate the preceding phases.</a:t>
            </a:r>
          </a:p>
        </p:txBody>
      </p:sp>
      <p:sp>
        <p:nvSpPr>
          <p:cNvPr id="5" name="Slide Image Placeholder 4"/>
          <p:cNvSpPr>
            <a:spLocks noGrp="1" noRot="1" noChangeAspect="1"/>
          </p:cNvSpPr>
          <p:nvPr>
            <p:ph type="sldImg"/>
          </p:nvPr>
        </p:nvSpPr>
        <p:spPr>
          <a:xfrm>
            <a:off x="1781175" y="720725"/>
            <a:ext cx="4802188" cy="3600450"/>
          </a:xfrm>
        </p:spPr>
      </p:sp>
    </p:spTree>
    <p:extLst>
      <p:ext uri="{BB962C8B-B14F-4D97-AF65-F5344CB8AC3E}">
        <p14:creationId xmlns:p14="http://schemas.microsoft.com/office/powerpoint/2010/main" val="3954043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b="1" dirty="0"/>
              <a:t>Agile Development Model</a:t>
            </a:r>
          </a:p>
          <a:p>
            <a:endParaRPr lang="en-US" b="0" dirty="0"/>
          </a:p>
          <a:p>
            <a:r>
              <a:rPr lang="en-US" b="0" dirty="0"/>
              <a:t>Agile Development Model works on the basis of modern development approach which strongly believes that every project and every project needs are different. To attain the project success one needs to make an effort to tailored the existing methodologies to best suit the changing project requirements. In agile the tasks are divided to time boxes (small time frames) to deliver specific features for a release. Iterative approach is taken and working software build is delivered after each iteration. Each build is incremental in terms of features; the final build holds all the features required by the customer.</a:t>
            </a:r>
          </a:p>
          <a:p>
            <a:r>
              <a:rPr lang="en-US" b="0" dirty="0"/>
              <a:t>Agile thought process had started early in the software development and started becoming popular with time due to its flexibility and adaptability. The most popular agile methods include Rational Unified Process (1994), Scrum (1995), Crystal Clear, Extreme Programming (1996), Adaptive Software Development, Feature Driven Development, and Dynamic Systems Development Method (DSDM) (1995). These are now collectively referred to as agile methodologies, after the Agile Manifesto was published in 2001.</a:t>
            </a:r>
          </a:p>
        </p:txBody>
      </p:sp>
      <p:sp>
        <p:nvSpPr>
          <p:cNvPr id="5" name="Slide Image Placeholder 4"/>
          <p:cNvSpPr>
            <a:spLocks noGrp="1" noRot="1" noChangeAspect="1"/>
          </p:cNvSpPr>
          <p:nvPr>
            <p:ph type="sldImg"/>
          </p:nvPr>
        </p:nvSpPr>
        <p:spPr>
          <a:xfrm>
            <a:off x="1781175" y="720725"/>
            <a:ext cx="4802188" cy="3600450"/>
          </a:xfrm>
        </p:spPr>
      </p:sp>
    </p:spTree>
    <p:extLst>
      <p:ext uri="{BB962C8B-B14F-4D97-AF65-F5344CB8AC3E}">
        <p14:creationId xmlns:p14="http://schemas.microsoft.com/office/powerpoint/2010/main" val="18782982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8.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2670612450"/>
      </p:ext>
    </p:extLst>
  </p:cSld>
  <p:clrMapOvr>
    <a:masterClrMapping/>
  </p:clrMapOvr>
  <p:hf sldNum="0" hdr="0" dt="0"/>
  <p:extLst>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over 1">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3636058" y="4157668"/>
            <a:ext cx="5039685" cy="1079500"/>
          </a:xfrm>
        </p:spPr>
        <p:txBody>
          <a:bodyPr anchor="b">
            <a:normAutofit/>
          </a:bodyPr>
          <a:lstStyle>
            <a:lvl1pPr algn="l">
              <a:lnSpc>
                <a:spcPts val="2999"/>
              </a:lnSpc>
              <a:defRPr sz="2599">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id="{97620309-84FF-4D53-AD39-936B55216B4B}"/>
              </a:ext>
            </a:extLst>
          </p:cNvPr>
          <p:cNvSpPr>
            <a:spLocks noGrp="1"/>
          </p:cNvSpPr>
          <p:nvPr>
            <p:ph type="body" sz="quarter" idx="11" hasCustomPrompt="1"/>
          </p:nvPr>
        </p:nvSpPr>
        <p:spPr>
          <a:xfrm>
            <a:off x="3636058" y="5381481"/>
            <a:ext cx="5039685" cy="1079500"/>
          </a:xfrm>
        </p:spPr>
        <p:txBody>
          <a:bodyPr anchor="t">
            <a:normAutofit/>
          </a:bodyPr>
          <a:lstStyle>
            <a:lvl1pPr marL="0" algn="l">
              <a:lnSpc>
                <a:spcPts val="2200"/>
              </a:lnSpc>
              <a:defRPr sz="18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313066243"/>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427362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BED4D731-14A5-4158-B245-8DDD87FF6DE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2196899868"/>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434974034"/>
      </p:ext>
    </p:extLst>
  </p:cSld>
  <p:clrMapOvr>
    <a:masterClrMapping/>
  </p:clrMapOvr>
  <p:hf sldNum="0" hdr="0" dt="0"/>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0371"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350568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1395"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298356225"/>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a:extLst>
              <a:ext uri="{FF2B5EF4-FFF2-40B4-BE49-F238E27FC236}">
                <a16:creationId xmlns:a16="http://schemas.microsoft.com/office/drawing/2014/main" id="{B3F47035-F1E8-4255-93CD-69308E1548D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594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2152871"/>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604963944"/>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8567D75B-5423-48DB-8633-03391840D1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dirty="0"/>
              <a:t>Click icon to add picture</a:t>
            </a:r>
            <a:endParaRPr lang="pt-PT" dirty="0"/>
          </a:p>
        </p:txBody>
      </p:sp>
      <p:sp>
        <p:nvSpPr>
          <p:cNvPr id="8"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531788066"/>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13">
            <a:extLst>
              <a:ext uri="{96DAC541-7B7A-43D3-8B79-37D633B846F1}">
                <asvg:svgBlip xmlns:asvg="http://schemas.microsoft.com/office/drawing/2016/SVG/main" r:embed="rId14"/>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513521668"/>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20" r:id="rId7"/>
    <p:sldLayoutId id="2147483721" r:id="rId8"/>
    <p:sldLayoutId id="2147483722" r:id="rId9"/>
    <p:sldLayoutId id="2147483723" r:id="rId10"/>
    <p:sldLayoutId id="2147483724" r:id="rId11"/>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00000"/>
              </a:lnSpc>
            </a:pPr>
            <a:r>
              <a:rPr lang="en-US" dirty="0"/>
              <a:t>Introduction to Agile</a:t>
            </a:r>
          </a:p>
        </p:txBody>
      </p:sp>
      <p:sp>
        <p:nvSpPr>
          <p:cNvPr id="3" name="Subtitle 2"/>
          <p:cNvSpPr>
            <a:spLocks noGrp="1"/>
          </p:cNvSpPr>
          <p:nvPr>
            <p:ph type="subTitle" idx="1"/>
          </p:nvPr>
        </p:nvSpPr>
        <p:spPr/>
        <p:txBody>
          <a:bodyPr/>
          <a:lstStyle/>
          <a:p>
            <a:pPr>
              <a:lnSpc>
                <a:spcPct val="100000"/>
              </a:lnSpc>
            </a:pPr>
            <a:r>
              <a:rPr lang="en-US" dirty="0"/>
              <a:t>Lesson 1: Agile Process Framework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nSpc>
                <a:spcPct val="100000"/>
              </a:lnSpc>
            </a:pPr>
            <a:r>
              <a:rPr lang="en-US" sz="1400" dirty="0"/>
              <a:t>1.2: Agile Process Framework</a:t>
            </a:r>
            <a:br>
              <a:rPr lang="en-US" dirty="0"/>
            </a:br>
            <a:r>
              <a:rPr lang="en-US" dirty="0"/>
              <a:t>Graphical Illustration of Agile Development Model</a:t>
            </a:r>
          </a:p>
        </p:txBody>
      </p:sp>
      <p:pic>
        <p:nvPicPr>
          <p:cNvPr id="17" name="Picture 16">
            <a:extLst>
              <a:ext uri="{FF2B5EF4-FFF2-40B4-BE49-F238E27FC236}">
                <a16:creationId xmlns:a16="http://schemas.microsoft.com/office/drawing/2014/main" id="{3B57B86C-4E38-4557-80DE-F5374F0952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167" y="1277988"/>
            <a:ext cx="8315665" cy="5041829"/>
          </a:xfrm>
          <a:prstGeom prst="rect">
            <a:avLst/>
          </a:prstGeom>
        </p:spPr>
      </p:pic>
    </p:spTree>
    <p:extLst>
      <p:ext uri="{BB962C8B-B14F-4D97-AF65-F5344CB8AC3E}">
        <p14:creationId xmlns:p14="http://schemas.microsoft.com/office/powerpoint/2010/main" val="693381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nSpc>
                <a:spcPct val="100000"/>
              </a:lnSpc>
            </a:pPr>
            <a:r>
              <a:rPr lang="en-US" sz="1400" dirty="0"/>
              <a:t>1.2: Agile Process Framework</a:t>
            </a:r>
            <a:br>
              <a:rPr lang="en-US" dirty="0"/>
            </a:br>
            <a:r>
              <a:rPr lang="en-US" dirty="0"/>
              <a:t>Why use Agile?</a:t>
            </a:r>
          </a:p>
        </p:txBody>
      </p:sp>
      <p:sp>
        <p:nvSpPr>
          <p:cNvPr id="5" name="Content Placeholder 4"/>
          <p:cNvSpPr>
            <a:spLocks noGrp="1"/>
          </p:cNvSpPr>
          <p:nvPr>
            <p:ph idx="1"/>
          </p:nvPr>
        </p:nvSpPr>
        <p:spPr>
          <a:xfrm>
            <a:off x="298516" y="1494765"/>
            <a:ext cx="8845484" cy="5045883"/>
          </a:xfrm>
        </p:spPr>
        <p:txBody>
          <a:bodyPr>
            <a:normAutofit/>
          </a:bodyPr>
          <a:lstStyle/>
          <a:p>
            <a:pPr marL="285750" indent="-285750">
              <a:lnSpc>
                <a:spcPct val="100000"/>
              </a:lnSpc>
              <a:buClr>
                <a:schemeClr val="accent1"/>
              </a:buClr>
              <a:buFont typeface="Wingdings" panose="05000000000000000000" pitchFamily="2" charset="2"/>
              <a:buChar char="§"/>
            </a:pPr>
            <a:r>
              <a:rPr lang="en-US" dirty="0"/>
              <a:t>Improved return on investment (RIO) </a:t>
            </a:r>
          </a:p>
          <a:p>
            <a:pPr marL="285750" indent="-285750">
              <a:lnSpc>
                <a:spcPct val="100000"/>
              </a:lnSpc>
              <a:buClr>
                <a:schemeClr val="accent1"/>
              </a:buClr>
              <a:buFont typeface="Wingdings" panose="05000000000000000000" pitchFamily="2" charset="2"/>
              <a:buChar char="§"/>
            </a:pPr>
            <a:r>
              <a:rPr lang="en-US" dirty="0"/>
              <a:t>Early detection and cancellation of failing products </a:t>
            </a:r>
          </a:p>
          <a:p>
            <a:pPr marL="285750" indent="-285750">
              <a:lnSpc>
                <a:spcPct val="100000"/>
              </a:lnSpc>
              <a:buClr>
                <a:schemeClr val="accent1"/>
              </a:buClr>
              <a:buFont typeface="Wingdings" panose="05000000000000000000" pitchFamily="2" charset="2"/>
              <a:buChar char="§"/>
            </a:pPr>
            <a:r>
              <a:rPr lang="en-US" dirty="0"/>
              <a:t>Higher quality software </a:t>
            </a:r>
          </a:p>
          <a:p>
            <a:pPr marL="285750" indent="-285750">
              <a:lnSpc>
                <a:spcPct val="100000"/>
              </a:lnSpc>
              <a:buClr>
                <a:schemeClr val="accent1"/>
              </a:buClr>
              <a:buFont typeface="Wingdings" panose="05000000000000000000" pitchFamily="2" charset="2"/>
              <a:buChar char="§"/>
            </a:pPr>
            <a:r>
              <a:rPr lang="en-US" dirty="0"/>
              <a:t>Improved control of a project </a:t>
            </a:r>
          </a:p>
          <a:p>
            <a:pPr marL="285750" indent="-285750">
              <a:lnSpc>
                <a:spcPct val="100000"/>
              </a:lnSpc>
              <a:buClr>
                <a:schemeClr val="accent1"/>
              </a:buClr>
              <a:buFont typeface="Wingdings" panose="05000000000000000000" pitchFamily="2" charset="2"/>
              <a:buChar char="§"/>
            </a:pPr>
            <a:r>
              <a:rPr lang="en-US" dirty="0"/>
              <a:t>Reduced dependence on individuals and increased flexibility</a:t>
            </a:r>
          </a:p>
        </p:txBody>
      </p:sp>
    </p:spTree>
    <p:extLst>
      <p:ext uri="{BB962C8B-B14F-4D97-AF65-F5344CB8AC3E}">
        <p14:creationId xmlns:p14="http://schemas.microsoft.com/office/powerpoint/2010/main" val="679853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nSpc>
                <a:spcPct val="100000"/>
              </a:lnSpc>
            </a:pPr>
            <a:r>
              <a:rPr lang="en-US" sz="1400" dirty="0"/>
              <a:t>1.2: Agile Process Framework</a:t>
            </a:r>
            <a:br>
              <a:rPr lang="en-US" dirty="0"/>
            </a:br>
            <a:r>
              <a:rPr lang="en-US" dirty="0"/>
              <a:t>Agile Manifesto and Principles</a:t>
            </a:r>
          </a:p>
        </p:txBody>
      </p:sp>
      <p:graphicFrame>
        <p:nvGraphicFramePr>
          <p:cNvPr id="7" name="Diagram 6">
            <a:extLst>
              <a:ext uri="{FF2B5EF4-FFF2-40B4-BE49-F238E27FC236}">
                <a16:creationId xmlns:a16="http://schemas.microsoft.com/office/drawing/2014/main" id="{88F5FAB1-13B7-436E-B633-E9FCCA7CDA65}"/>
              </a:ext>
            </a:extLst>
          </p:cNvPr>
          <p:cNvGraphicFramePr/>
          <p:nvPr>
            <p:extLst>
              <p:ext uri="{D42A27DB-BD31-4B8C-83A1-F6EECF244321}">
                <p14:modId xmlns:p14="http://schemas.microsoft.com/office/powerpoint/2010/main" val="4163243866"/>
              </p:ext>
            </p:extLst>
          </p:nvPr>
        </p:nvGraphicFramePr>
        <p:xfrm>
          <a:off x="952500" y="1694712"/>
          <a:ext cx="7239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3104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nSpc>
                <a:spcPct val="100000"/>
              </a:lnSpc>
            </a:pPr>
            <a:r>
              <a:rPr lang="en-US" sz="1400" dirty="0"/>
              <a:t>1.2: Agile Process Framework</a:t>
            </a:r>
            <a:br>
              <a:rPr lang="en-US" dirty="0"/>
            </a:br>
            <a:r>
              <a:rPr lang="en-US" dirty="0"/>
              <a:t>12 Principles of Agile Methods</a:t>
            </a:r>
          </a:p>
        </p:txBody>
      </p:sp>
      <p:sp>
        <p:nvSpPr>
          <p:cNvPr id="5" name="Content Placeholder 4"/>
          <p:cNvSpPr>
            <a:spLocks noGrp="1"/>
          </p:cNvSpPr>
          <p:nvPr>
            <p:ph idx="1"/>
          </p:nvPr>
        </p:nvSpPr>
        <p:spPr>
          <a:xfrm>
            <a:off x="298516" y="1494765"/>
            <a:ext cx="8675363" cy="5045883"/>
          </a:xfrm>
        </p:spPr>
        <p:txBody>
          <a:bodyPr>
            <a:normAutofit/>
          </a:bodyPr>
          <a:lstStyle/>
          <a:p>
            <a:pPr marL="285750" indent="-285750">
              <a:lnSpc>
                <a:spcPct val="100000"/>
              </a:lnSpc>
              <a:buClr>
                <a:schemeClr val="accent1"/>
              </a:buClr>
              <a:buFont typeface="Wingdings" panose="05000000000000000000" pitchFamily="2" charset="2"/>
              <a:buChar char="§"/>
            </a:pPr>
            <a:r>
              <a:rPr lang="en-US" dirty="0"/>
              <a:t>According to Kent Beck, the Agile Manifesto is based on twelve principles:</a:t>
            </a:r>
          </a:p>
          <a:p>
            <a:pPr marL="460772" lvl="1" indent="-285750">
              <a:lnSpc>
                <a:spcPct val="100000"/>
              </a:lnSpc>
              <a:buFont typeface="Arial" panose="020B0604020202020204" pitchFamily="34" charset="0"/>
              <a:buChar char="•"/>
            </a:pPr>
            <a:r>
              <a:rPr lang="en-US" dirty="0"/>
              <a:t>Customer satisfaction by rapid delivery of useful software</a:t>
            </a:r>
          </a:p>
          <a:p>
            <a:pPr marL="460772" lvl="1" indent="-285750">
              <a:lnSpc>
                <a:spcPct val="100000"/>
              </a:lnSpc>
              <a:buFont typeface="Arial" panose="020B0604020202020204" pitchFamily="34" charset="0"/>
              <a:buChar char="•"/>
            </a:pPr>
            <a:r>
              <a:rPr lang="en-US" dirty="0"/>
              <a:t>Welcome changing requirements, even late in development</a:t>
            </a:r>
          </a:p>
          <a:p>
            <a:pPr marL="460772" lvl="1" indent="-285750">
              <a:lnSpc>
                <a:spcPct val="100000"/>
              </a:lnSpc>
              <a:buFont typeface="Arial" panose="020B0604020202020204" pitchFamily="34" charset="0"/>
              <a:buChar char="•"/>
            </a:pPr>
            <a:r>
              <a:rPr lang="en-US" dirty="0"/>
              <a:t>Working software is delivered frequently (weeks rather than months)</a:t>
            </a:r>
          </a:p>
          <a:p>
            <a:pPr marL="460772" lvl="1" indent="-285750">
              <a:lnSpc>
                <a:spcPct val="100000"/>
              </a:lnSpc>
              <a:buFont typeface="Arial" panose="020B0604020202020204" pitchFamily="34" charset="0"/>
              <a:buChar char="•"/>
            </a:pPr>
            <a:r>
              <a:rPr lang="en-US" dirty="0"/>
              <a:t>Working software is the principal measure of progress</a:t>
            </a:r>
          </a:p>
          <a:p>
            <a:pPr marL="460772" lvl="1" indent="-285750">
              <a:lnSpc>
                <a:spcPct val="100000"/>
              </a:lnSpc>
              <a:buFont typeface="Arial" panose="020B0604020202020204" pitchFamily="34" charset="0"/>
              <a:buChar char="•"/>
            </a:pPr>
            <a:r>
              <a:rPr lang="en-US" dirty="0"/>
              <a:t>Sustainable development, able to maintain a constant pace</a:t>
            </a:r>
          </a:p>
          <a:p>
            <a:pPr marL="460772" lvl="1" indent="-285750">
              <a:lnSpc>
                <a:spcPct val="100000"/>
              </a:lnSpc>
              <a:buFont typeface="Arial" panose="020B0604020202020204" pitchFamily="34" charset="0"/>
              <a:buChar char="•"/>
            </a:pPr>
            <a:r>
              <a:rPr lang="en-US" dirty="0"/>
              <a:t>Close, daily cooperation between business people and developers</a:t>
            </a:r>
          </a:p>
          <a:p>
            <a:pPr marL="460772" lvl="1" indent="-285750">
              <a:lnSpc>
                <a:spcPct val="100000"/>
              </a:lnSpc>
              <a:buFont typeface="Arial" panose="020B0604020202020204" pitchFamily="34" charset="0"/>
              <a:buChar char="•"/>
            </a:pPr>
            <a:r>
              <a:rPr lang="en-US" dirty="0"/>
              <a:t>Face-to-face conversation is the best form of communication (co-location)</a:t>
            </a:r>
          </a:p>
          <a:p>
            <a:pPr marL="460772" lvl="1" indent="-285750">
              <a:lnSpc>
                <a:spcPct val="100000"/>
              </a:lnSpc>
              <a:buFont typeface="Arial" panose="020B0604020202020204" pitchFamily="34" charset="0"/>
              <a:buChar char="•"/>
            </a:pPr>
            <a:r>
              <a:rPr lang="en-US" dirty="0"/>
              <a:t>Projects are built around motivated individuals, who should be trusted</a:t>
            </a:r>
          </a:p>
          <a:p>
            <a:pPr marL="460772" lvl="1" indent="-285750">
              <a:lnSpc>
                <a:spcPct val="100000"/>
              </a:lnSpc>
              <a:buFont typeface="Arial" panose="020B0604020202020204" pitchFamily="34" charset="0"/>
              <a:buChar char="•"/>
            </a:pPr>
            <a:r>
              <a:rPr lang="en-US" dirty="0"/>
              <a:t>Continuous attention to technical excellence and good design</a:t>
            </a:r>
          </a:p>
          <a:p>
            <a:pPr marL="460772" lvl="1" indent="-285750">
              <a:lnSpc>
                <a:spcPct val="100000"/>
              </a:lnSpc>
              <a:buFont typeface="Arial" panose="020B0604020202020204" pitchFamily="34" charset="0"/>
              <a:buChar char="•"/>
            </a:pPr>
            <a:r>
              <a:rPr lang="en-US" dirty="0"/>
              <a:t>Simplicity—the art of maximizing the amount of work not done - is essential</a:t>
            </a:r>
          </a:p>
          <a:p>
            <a:pPr marL="460772" lvl="1" indent="-285750">
              <a:lnSpc>
                <a:spcPct val="100000"/>
              </a:lnSpc>
              <a:buFont typeface="Arial" panose="020B0604020202020204" pitchFamily="34" charset="0"/>
              <a:buChar char="•"/>
            </a:pPr>
            <a:r>
              <a:rPr lang="en-US" dirty="0"/>
              <a:t>Self-organizing teams</a:t>
            </a:r>
          </a:p>
          <a:p>
            <a:pPr marL="460772" lvl="1" indent="-285750">
              <a:lnSpc>
                <a:spcPct val="100000"/>
              </a:lnSpc>
              <a:buFont typeface="Arial" panose="020B0604020202020204" pitchFamily="34" charset="0"/>
              <a:buChar char="•"/>
            </a:pPr>
            <a:r>
              <a:rPr lang="en-US" dirty="0"/>
              <a:t>Regular adaptation to changing circumstances</a:t>
            </a:r>
          </a:p>
        </p:txBody>
      </p:sp>
    </p:spTree>
    <p:extLst>
      <p:ext uri="{BB962C8B-B14F-4D97-AF65-F5344CB8AC3E}">
        <p14:creationId xmlns:p14="http://schemas.microsoft.com/office/powerpoint/2010/main" val="2382027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nSpc>
                <a:spcPct val="100000"/>
              </a:lnSpc>
            </a:pPr>
            <a:r>
              <a:rPr lang="en-US" sz="1400" dirty="0"/>
              <a:t>1.2: Agile Process Framework</a:t>
            </a:r>
            <a:br>
              <a:rPr lang="en-US" dirty="0"/>
            </a:br>
            <a:r>
              <a:rPr lang="en-US" dirty="0"/>
              <a:t>Agile Values</a:t>
            </a:r>
          </a:p>
        </p:txBody>
      </p:sp>
      <p:pic>
        <p:nvPicPr>
          <p:cNvPr id="6" name="Picture 5" descr="Picture1.png">
            <a:extLst>
              <a:ext uri="{FF2B5EF4-FFF2-40B4-BE49-F238E27FC236}">
                <a16:creationId xmlns:a16="http://schemas.microsoft.com/office/drawing/2014/main" id="{F60486EB-5256-4E7B-9A90-BE0048F995A1}"/>
              </a:ext>
            </a:extLst>
          </p:cNvPr>
          <p:cNvPicPr>
            <a:picLocks noChangeAspect="1"/>
          </p:cNvPicPr>
          <p:nvPr/>
        </p:nvPicPr>
        <p:blipFill>
          <a:blip r:embed="rId3"/>
          <a:stretch>
            <a:fillRect/>
          </a:stretch>
        </p:blipFill>
        <p:spPr>
          <a:xfrm>
            <a:off x="2241896" y="1898961"/>
            <a:ext cx="4660208" cy="30600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95709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nSpc>
                <a:spcPct val="100000"/>
              </a:lnSpc>
            </a:pPr>
            <a:r>
              <a:rPr lang="en-US" sz="1400" dirty="0"/>
              <a:t>1.2: Agile Process Framework</a:t>
            </a:r>
            <a:br>
              <a:rPr lang="en-US" dirty="0"/>
            </a:br>
            <a:r>
              <a:rPr lang="en-US" dirty="0"/>
              <a:t>What  is NOT an Agile software development?</a:t>
            </a:r>
          </a:p>
        </p:txBody>
      </p:sp>
      <p:sp>
        <p:nvSpPr>
          <p:cNvPr id="5" name="Content Placeholder 4"/>
          <p:cNvSpPr>
            <a:spLocks noGrp="1"/>
          </p:cNvSpPr>
          <p:nvPr>
            <p:ph idx="1"/>
          </p:nvPr>
        </p:nvSpPr>
        <p:spPr>
          <a:xfrm>
            <a:off x="298516" y="1494765"/>
            <a:ext cx="8675363" cy="5045883"/>
          </a:xfrm>
        </p:spPr>
        <p:txBody>
          <a:bodyPr>
            <a:normAutofit/>
          </a:bodyPr>
          <a:lstStyle/>
          <a:p>
            <a:pPr marL="285750" indent="-285750">
              <a:lnSpc>
                <a:spcPct val="100000"/>
              </a:lnSpc>
              <a:buClr>
                <a:schemeClr val="accent1"/>
              </a:buClr>
              <a:buFont typeface="Wingdings" panose="05000000000000000000" pitchFamily="2" charset="2"/>
              <a:buChar char="§"/>
            </a:pPr>
            <a:r>
              <a:rPr lang="en-US" dirty="0"/>
              <a:t>Compressing the project schedule</a:t>
            </a:r>
          </a:p>
          <a:p>
            <a:pPr marL="285750" indent="-285750">
              <a:lnSpc>
                <a:spcPct val="100000"/>
              </a:lnSpc>
              <a:buClr>
                <a:schemeClr val="accent1"/>
              </a:buClr>
              <a:buFont typeface="Wingdings" panose="05000000000000000000" pitchFamily="2" charset="2"/>
              <a:buChar char="§"/>
            </a:pPr>
            <a:r>
              <a:rPr lang="en-US" dirty="0"/>
              <a:t>Eliminating all existing software development models</a:t>
            </a:r>
          </a:p>
          <a:p>
            <a:pPr marL="285750" indent="-285750">
              <a:lnSpc>
                <a:spcPct val="100000"/>
              </a:lnSpc>
              <a:buClr>
                <a:schemeClr val="accent1"/>
              </a:buClr>
              <a:buFont typeface="Wingdings" panose="05000000000000000000" pitchFamily="2" charset="2"/>
              <a:buChar char="§"/>
            </a:pPr>
            <a:r>
              <a:rPr lang="en-US" dirty="0"/>
              <a:t>Eliminating all documentation</a:t>
            </a:r>
          </a:p>
          <a:p>
            <a:pPr marL="285750" indent="-285750">
              <a:lnSpc>
                <a:spcPct val="100000"/>
              </a:lnSpc>
              <a:buClr>
                <a:schemeClr val="accent1"/>
              </a:buClr>
              <a:buFont typeface="Wingdings" panose="05000000000000000000" pitchFamily="2" charset="2"/>
              <a:buChar char="§"/>
            </a:pPr>
            <a:r>
              <a:rPr lang="en-US" dirty="0"/>
              <a:t>Writing code up to the last minute</a:t>
            </a:r>
          </a:p>
          <a:p>
            <a:pPr marL="285750" indent="-285750">
              <a:lnSpc>
                <a:spcPct val="100000"/>
              </a:lnSpc>
              <a:buClr>
                <a:schemeClr val="accent1"/>
              </a:buClr>
              <a:buFont typeface="Wingdings" panose="05000000000000000000" pitchFamily="2" charset="2"/>
              <a:buChar char="§"/>
            </a:pPr>
            <a:r>
              <a:rPr lang="en-US" dirty="0"/>
              <a:t>An excuse for doing nothing</a:t>
            </a:r>
          </a:p>
        </p:txBody>
      </p:sp>
    </p:spTree>
    <p:extLst>
      <p:ext uri="{BB962C8B-B14F-4D97-AF65-F5344CB8AC3E}">
        <p14:creationId xmlns:p14="http://schemas.microsoft.com/office/powerpoint/2010/main" val="2180023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nSpc>
                <a:spcPct val="100000"/>
              </a:lnSpc>
            </a:pPr>
            <a:r>
              <a:rPr lang="en-US" sz="1400" dirty="0"/>
              <a:t>1.2: Agile Process Framework</a:t>
            </a:r>
            <a:br>
              <a:rPr lang="en-US" dirty="0"/>
            </a:br>
            <a:r>
              <a:rPr lang="en-US" dirty="0"/>
              <a:t>Common Characteristics of Agile Methods</a:t>
            </a:r>
          </a:p>
        </p:txBody>
      </p:sp>
      <p:pic>
        <p:nvPicPr>
          <p:cNvPr id="15" name="Picture 14">
            <a:extLst>
              <a:ext uri="{FF2B5EF4-FFF2-40B4-BE49-F238E27FC236}">
                <a16:creationId xmlns:a16="http://schemas.microsoft.com/office/drawing/2014/main" id="{444B3DD7-A36E-44AD-8A98-FDC3EC91DA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555" y="1277988"/>
            <a:ext cx="8535140" cy="5161560"/>
          </a:xfrm>
          <a:prstGeom prst="rect">
            <a:avLst/>
          </a:prstGeom>
        </p:spPr>
      </p:pic>
    </p:spTree>
    <p:extLst>
      <p:ext uri="{BB962C8B-B14F-4D97-AF65-F5344CB8AC3E}">
        <p14:creationId xmlns:p14="http://schemas.microsoft.com/office/powerpoint/2010/main" val="2476563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nSpc>
                <a:spcPct val="100000"/>
              </a:lnSpc>
            </a:pPr>
            <a:r>
              <a:rPr lang="en-US" sz="1400" dirty="0"/>
              <a:t>1.2: Agile Process Framework</a:t>
            </a:r>
            <a:br>
              <a:rPr lang="en-US" dirty="0"/>
            </a:br>
            <a:r>
              <a:rPr lang="en-US" dirty="0"/>
              <a:t>Agile Methods and Practices</a:t>
            </a:r>
          </a:p>
        </p:txBody>
      </p:sp>
      <p:sp>
        <p:nvSpPr>
          <p:cNvPr id="5" name="Content Placeholder 4"/>
          <p:cNvSpPr>
            <a:spLocks noGrp="1"/>
          </p:cNvSpPr>
          <p:nvPr>
            <p:ph idx="1"/>
          </p:nvPr>
        </p:nvSpPr>
        <p:spPr>
          <a:xfrm>
            <a:off x="298516" y="1494765"/>
            <a:ext cx="8675363" cy="5045883"/>
          </a:xfrm>
        </p:spPr>
        <p:txBody>
          <a:bodyPr>
            <a:normAutofit/>
          </a:bodyPr>
          <a:lstStyle/>
          <a:p>
            <a:pPr marL="285750" indent="-285750">
              <a:lnSpc>
                <a:spcPct val="100000"/>
              </a:lnSpc>
              <a:buClr>
                <a:schemeClr val="accent1"/>
              </a:buClr>
              <a:buFont typeface="Wingdings" panose="05000000000000000000" pitchFamily="2" charset="2"/>
              <a:buChar char="§"/>
            </a:pPr>
            <a:r>
              <a:rPr lang="en-US" dirty="0"/>
              <a:t>Scrum - Ken </a:t>
            </a:r>
            <a:r>
              <a:rPr lang="en-US" dirty="0" err="1"/>
              <a:t>Schwaber</a:t>
            </a:r>
            <a:r>
              <a:rPr lang="en-US" dirty="0"/>
              <a:t>, Jeff Sutherland, Mark Beedle</a:t>
            </a:r>
          </a:p>
          <a:p>
            <a:pPr marL="285750" indent="-285750">
              <a:lnSpc>
                <a:spcPct val="100000"/>
              </a:lnSpc>
              <a:buClr>
                <a:schemeClr val="accent1"/>
              </a:buClr>
              <a:buFont typeface="Wingdings" panose="05000000000000000000" pitchFamily="2" charset="2"/>
              <a:buChar char="§"/>
            </a:pPr>
            <a:r>
              <a:rPr lang="en-US" dirty="0"/>
              <a:t>Extreme Programming (XP) - Kent Beck, Eric Gamma, and others</a:t>
            </a:r>
          </a:p>
          <a:p>
            <a:pPr marL="285750" indent="-285750">
              <a:lnSpc>
                <a:spcPct val="100000"/>
              </a:lnSpc>
              <a:buClr>
                <a:schemeClr val="accent1"/>
              </a:buClr>
              <a:buFont typeface="Wingdings" panose="05000000000000000000" pitchFamily="2" charset="2"/>
              <a:buChar char="§"/>
            </a:pPr>
            <a:r>
              <a:rPr lang="en-US" dirty="0"/>
              <a:t>Dynamic System Development Method (DSDM) - Dane Faulkner </a:t>
            </a:r>
            <a:br>
              <a:rPr lang="en-US" dirty="0"/>
            </a:br>
            <a:r>
              <a:rPr lang="en-US" dirty="0"/>
              <a:t>And others</a:t>
            </a:r>
          </a:p>
          <a:p>
            <a:pPr marL="285750" indent="-285750">
              <a:lnSpc>
                <a:spcPct val="100000"/>
              </a:lnSpc>
              <a:buClr>
                <a:schemeClr val="accent1"/>
              </a:buClr>
              <a:buFont typeface="Wingdings" panose="05000000000000000000" pitchFamily="2" charset="2"/>
              <a:buChar char="§"/>
            </a:pPr>
            <a:r>
              <a:rPr lang="en-US" dirty="0"/>
              <a:t>Agile Unified Process (or Agile RUP) - Scott Ambler</a:t>
            </a:r>
          </a:p>
          <a:p>
            <a:pPr marL="285750" indent="-285750">
              <a:lnSpc>
                <a:spcPct val="100000"/>
              </a:lnSpc>
              <a:buClr>
                <a:schemeClr val="accent1"/>
              </a:buClr>
              <a:buFont typeface="Wingdings" panose="05000000000000000000" pitchFamily="2" charset="2"/>
              <a:buChar char="§"/>
            </a:pPr>
            <a:r>
              <a:rPr lang="en-US" dirty="0"/>
              <a:t>Feature Driven Development - Peter Coad and Jeff Deluca</a:t>
            </a:r>
          </a:p>
          <a:p>
            <a:pPr marL="285750" indent="-285750">
              <a:lnSpc>
                <a:spcPct val="100000"/>
              </a:lnSpc>
              <a:buClr>
                <a:schemeClr val="accent1"/>
              </a:buClr>
              <a:buFont typeface="Wingdings" panose="05000000000000000000" pitchFamily="2" charset="2"/>
              <a:buChar char="§"/>
            </a:pPr>
            <a:r>
              <a:rPr lang="en-US" dirty="0"/>
              <a:t>Lean Software Development - Mary and Tom </a:t>
            </a:r>
            <a:r>
              <a:rPr lang="en-US" dirty="0" err="1"/>
              <a:t>Poppendieck</a:t>
            </a:r>
            <a:endParaRPr lang="en-US" dirty="0"/>
          </a:p>
          <a:p>
            <a:pPr marL="285750" indent="-285750">
              <a:lnSpc>
                <a:spcPct val="100000"/>
              </a:lnSpc>
              <a:buClr>
                <a:schemeClr val="accent1"/>
              </a:buClr>
              <a:buFont typeface="Wingdings" panose="05000000000000000000" pitchFamily="2" charset="2"/>
              <a:buChar char="§"/>
            </a:pPr>
            <a:r>
              <a:rPr lang="en-US" dirty="0"/>
              <a:t>Kanban - David Anderson</a:t>
            </a:r>
          </a:p>
        </p:txBody>
      </p:sp>
    </p:spTree>
    <p:extLst>
      <p:ext uri="{BB962C8B-B14F-4D97-AF65-F5344CB8AC3E}">
        <p14:creationId xmlns:p14="http://schemas.microsoft.com/office/powerpoint/2010/main" val="220202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nSpc>
                <a:spcPct val="100000"/>
              </a:lnSpc>
            </a:pPr>
            <a:r>
              <a:rPr lang="en-US" sz="1400" dirty="0"/>
              <a:t>1.2: Agile Process Framework</a:t>
            </a:r>
            <a:br>
              <a:rPr lang="en-US" dirty="0"/>
            </a:br>
            <a:r>
              <a:rPr lang="en-US" dirty="0"/>
              <a:t>When to use Agile Model?</a:t>
            </a:r>
          </a:p>
        </p:txBody>
      </p:sp>
      <p:sp>
        <p:nvSpPr>
          <p:cNvPr id="5" name="Content Placeholder 4"/>
          <p:cNvSpPr>
            <a:spLocks noGrp="1"/>
          </p:cNvSpPr>
          <p:nvPr>
            <p:ph idx="1"/>
          </p:nvPr>
        </p:nvSpPr>
        <p:spPr>
          <a:xfrm>
            <a:off x="298516" y="1494765"/>
            <a:ext cx="8675363" cy="5045883"/>
          </a:xfrm>
        </p:spPr>
        <p:txBody>
          <a:bodyPr>
            <a:normAutofit/>
          </a:bodyPr>
          <a:lstStyle/>
          <a:p>
            <a:pPr marL="285750" indent="-285750">
              <a:lnSpc>
                <a:spcPct val="100000"/>
              </a:lnSpc>
              <a:buClr>
                <a:schemeClr val="accent1"/>
              </a:buClr>
              <a:buFont typeface="Wingdings" panose="05000000000000000000" pitchFamily="2" charset="2"/>
              <a:buChar char="§"/>
            </a:pPr>
            <a:r>
              <a:rPr lang="en-US" dirty="0"/>
              <a:t>This model can be followed when: </a:t>
            </a:r>
          </a:p>
          <a:p>
            <a:pPr marL="460772" lvl="1" indent="-285750">
              <a:lnSpc>
                <a:spcPct val="100000"/>
              </a:lnSpc>
              <a:buFont typeface="Arial" panose="020B0604020202020204" pitchFamily="34" charset="0"/>
              <a:buChar char="•"/>
            </a:pPr>
            <a:r>
              <a:rPr lang="en-US" dirty="0"/>
              <a:t>New changes must be implemented. The freedom agile gives to change is very important. New changes can be implemented at very little cost because of the frequency of new increments that are produced.</a:t>
            </a:r>
          </a:p>
          <a:p>
            <a:pPr marL="460772" lvl="1" indent="-285750">
              <a:lnSpc>
                <a:spcPct val="100000"/>
              </a:lnSpc>
              <a:buFont typeface="Arial" panose="020B0604020202020204" pitchFamily="34" charset="0"/>
              <a:buChar char="•"/>
            </a:pPr>
            <a:r>
              <a:rPr lang="en-US" dirty="0"/>
              <a:t>To implement a new feature, the developers need to lose only the work of a few days, or even only hours, to roll back and implement it.</a:t>
            </a:r>
          </a:p>
          <a:p>
            <a:pPr marL="460772" lvl="1" indent="-285750">
              <a:lnSpc>
                <a:spcPct val="100000"/>
              </a:lnSpc>
              <a:buFont typeface="Arial" panose="020B0604020202020204" pitchFamily="34" charset="0"/>
              <a:buChar char="•"/>
            </a:pPr>
            <a:r>
              <a:rPr lang="en-US" dirty="0"/>
              <a:t>Unlike the Waterfall Model, in the agile model, limited planning is required to get started with the project. Agile assumes that the end users’ needs are ever changing in a dynamic business and IT world. Changes can be discussed and features can be newly effected or removed based on feedback. This gives the customer the finished system they want or need.</a:t>
            </a:r>
          </a:p>
          <a:p>
            <a:pPr marL="460772" lvl="1" indent="-285750">
              <a:lnSpc>
                <a:spcPct val="100000"/>
              </a:lnSpc>
              <a:buFont typeface="Arial" panose="020B0604020202020204" pitchFamily="34" charset="0"/>
              <a:buChar char="•"/>
            </a:pPr>
            <a:r>
              <a:rPr lang="en-US" dirty="0"/>
              <a:t>Both system developers and stakeholders alike, find that they also get more freedom of time and options than if the software was developed in a more rigid, sequential manner. Having options gives them the ability to leave important decisions until more or better data or even entire hosting programs are available; meaning the project can continue to move forward without fear of reaching a sudden standstill.</a:t>
            </a:r>
          </a:p>
        </p:txBody>
      </p:sp>
    </p:spTree>
    <p:extLst>
      <p:ext uri="{BB962C8B-B14F-4D97-AF65-F5344CB8AC3E}">
        <p14:creationId xmlns:p14="http://schemas.microsoft.com/office/powerpoint/2010/main" val="2718860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nSpc>
                <a:spcPct val="100000"/>
              </a:lnSpc>
            </a:pPr>
            <a:r>
              <a:rPr lang="en-US" sz="1400" dirty="0"/>
              <a:t>1.2: Agile Process Framework</a:t>
            </a:r>
            <a:br>
              <a:rPr lang="en-US" dirty="0"/>
            </a:br>
            <a:r>
              <a:rPr lang="en-US" dirty="0"/>
              <a:t>Advantages of Agile Model</a:t>
            </a:r>
          </a:p>
        </p:txBody>
      </p:sp>
      <p:sp>
        <p:nvSpPr>
          <p:cNvPr id="5" name="Content Placeholder 4"/>
          <p:cNvSpPr>
            <a:spLocks noGrp="1"/>
          </p:cNvSpPr>
          <p:nvPr>
            <p:ph idx="1"/>
          </p:nvPr>
        </p:nvSpPr>
        <p:spPr>
          <a:xfrm>
            <a:off x="298516" y="1494765"/>
            <a:ext cx="8675363" cy="5045883"/>
          </a:xfrm>
        </p:spPr>
        <p:txBody>
          <a:bodyPr>
            <a:normAutofit/>
          </a:bodyPr>
          <a:lstStyle/>
          <a:p>
            <a:pPr marL="285750" indent="-285750">
              <a:lnSpc>
                <a:spcPct val="100000"/>
              </a:lnSpc>
              <a:buClr>
                <a:schemeClr val="accent1"/>
              </a:buClr>
              <a:buFont typeface="Wingdings" panose="05000000000000000000" pitchFamily="2" charset="2"/>
              <a:buChar char="§"/>
            </a:pPr>
            <a:r>
              <a:rPr lang="en-US" dirty="0"/>
              <a:t>Is a very realistic approach to software development</a:t>
            </a:r>
          </a:p>
          <a:p>
            <a:pPr marL="285750" indent="-285750">
              <a:lnSpc>
                <a:spcPct val="100000"/>
              </a:lnSpc>
              <a:buClr>
                <a:schemeClr val="accent1"/>
              </a:buClr>
              <a:buFont typeface="Wingdings" panose="05000000000000000000" pitchFamily="2" charset="2"/>
              <a:buChar char="§"/>
            </a:pPr>
            <a:r>
              <a:rPr lang="en-US" dirty="0"/>
              <a:t>Promotes teamwork and cross training</a:t>
            </a:r>
          </a:p>
          <a:p>
            <a:pPr marL="285750" indent="-285750">
              <a:lnSpc>
                <a:spcPct val="100000"/>
              </a:lnSpc>
              <a:buClr>
                <a:schemeClr val="accent1"/>
              </a:buClr>
              <a:buFont typeface="Wingdings" panose="05000000000000000000" pitchFamily="2" charset="2"/>
              <a:buChar char="§"/>
            </a:pPr>
            <a:r>
              <a:rPr lang="en-US" dirty="0"/>
              <a:t>Functionality can be developed rapidly and demonstrated</a:t>
            </a:r>
          </a:p>
          <a:p>
            <a:pPr marL="285750" indent="-285750">
              <a:lnSpc>
                <a:spcPct val="100000"/>
              </a:lnSpc>
              <a:buClr>
                <a:schemeClr val="accent1"/>
              </a:buClr>
              <a:buFont typeface="Wingdings" panose="05000000000000000000" pitchFamily="2" charset="2"/>
              <a:buChar char="§"/>
            </a:pPr>
            <a:r>
              <a:rPr lang="en-US" dirty="0"/>
              <a:t>Resource requirements are minimum</a:t>
            </a:r>
          </a:p>
          <a:p>
            <a:pPr marL="285750" indent="-285750">
              <a:lnSpc>
                <a:spcPct val="100000"/>
              </a:lnSpc>
              <a:buClr>
                <a:schemeClr val="accent1"/>
              </a:buClr>
              <a:buFont typeface="Wingdings" panose="05000000000000000000" pitchFamily="2" charset="2"/>
              <a:buChar char="§"/>
            </a:pPr>
            <a:r>
              <a:rPr lang="en-US" dirty="0"/>
              <a:t>Suitable for fixed or changing requirements</a:t>
            </a:r>
          </a:p>
          <a:p>
            <a:pPr marL="285750" indent="-285750">
              <a:lnSpc>
                <a:spcPct val="100000"/>
              </a:lnSpc>
              <a:buClr>
                <a:schemeClr val="accent1"/>
              </a:buClr>
              <a:buFont typeface="Wingdings" panose="05000000000000000000" pitchFamily="2" charset="2"/>
              <a:buChar char="§"/>
            </a:pPr>
            <a:r>
              <a:rPr lang="en-US" dirty="0"/>
              <a:t>Delivers early partial working solutions</a:t>
            </a:r>
          </a:p>
          <a:p>
            <a:pPr marL="285750" indent="-285750">
              <a:lnSpc>
                <a:spcPct val="100000"/>
              </a:lnSpc>
              <a:buClr>
                <a:schemeClr val="accent1"/>
              </a:buClr>
              <a:buFont typeface="Wingdings" panose="05000000000000000000" pitchFamily="2" charset="2"/>
              <a:buChar char="§"/>
            </a:pPr>
            <a:r>
              <a:rPr lang="en-US" dirty="0"/>
              <a:t>Good model for environments that change steadily</a:t>
            </a:r>
          </a:p>
          <a:p>
            <a:pPr marL="285750" indent="-285750">
              <a:lnSpc>
                <a:spcPct val="100000"/>
              </a:lnSpc>
              <a:buClr>
                <a:schemeClr val="accent1"/>
              </a:buClr>
              <a:buFont typeface="Wingdings" panose="05000000000000000000" pitchFamily="2" charset="2"/>
              <a:buChar char="§"/>
            </a:pPr>
            <a:r>
              <a:rPr lang="en-US" dirty="0"/>
              <a:t>Minimal rules, documentation easily employed</a:t>
            </a:r>
          </a:p>
          <a:p>
            <a:pPr marL="285750" indent="-285750">
              <a:lnSpc>
                <a:spcPct val="100000"/>
              </a:lnSpc>
              <a:buClr>
                <a:schemeClr val="accent1"/>
              </a:buClr>
              <a:buFont typeface="Wingdings" panose="05000000000000000000" pitchFamily="2" charset="2"/>
              <a:buChar char="§"/>
            </a:pPr>
            <a:r>
              <a:rPr lang="en-US" dirty="0"/>
              <a:t>Enables concurrent development and delivery within an overall planned context</a:t>
            </a:r>
          </a:p>
          <a:p>
            <a:pPr marL="285750" indent="-285750">
              <a:lnSpc>
                <a:spcPct val="100000"/>
              </a:lnSpc>
              <a:buClr>
                <a:schemeClr val="accent1"/>
              </a:buClr>
              <a:buFont typeface="Wingdings" panose="05000000000000000000" pitchFamily="2" charset="2"/>
              <a:buChar char="§"/>
            </a:pPr>
            <a:r>
              <a:rPr lang="en-US" dirty="0"/>
              <a:t>Little or no planning required</a:t>
            </a:r>
          </a:p>
          <a:p>
            <a:pPr marL="285750" indent="-285750">
              <a:lnSpc>
                <a:spcPct val="100000"/>
              </a:lnSpc>
              <a:buClr>
                <a:schemeClr val="accent1"/>
              </a:buClr>
              <a:buFont typeface="Wingdings" panose="05000000000000000000" pitchFamily="2" charset="2"/>
              <a:buChar char="§"/>
            </a:pPr>
            <a:r>
              <a:rPr lang="en-US" dirty="0"/>
              <a:t>Easy to manage</a:t>
            </a:r>
          </a:p>
          <a:p>
            <a:pPr marL="285750" indent="-285750">
              <a:lnSpc>
                <a:spcPct val="100000"/>
              </a:lnSpc>
              <a:buClr>
                <a:schemeClr val="accent1"/>
              </a:buClr>
              <a:buFont typeface="Wingdings" panose="05000000000000000000" pitchFamily="2" charset="2"/>
              <a:buChar char="§"/>
            </a:pPr>
            <a:r>
              <a:rPr lang="en-US" dirty="0"/>
              <a:t>Gives flexibility to developers</a:t>
            </a:r>
          </a:p>
        </p:txBody>
      </p:sp>
    </p:spTree>
    <p:extLst>
      <p:ext uri="{BB962C8B-B14F-4D97-AF65-F5344CB8AC3E}">
        <p14:creationId xmlns:p14="http://schemas.microsoft.com/office/powerpoint/2010/main" val="1387871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E1D0D8-B33F-4759-AE10-CA49FE0360CF}"/>
              </a:ext>
            </a:extLst>
          </p:cNvPr>
          <p:cNvSpPr>
            <a:spLocks noGrp="1"/>
          </p:cNvSpPr>
          <p:nvPr>
            <p:ph type="title"/>
          </p:nvPr>
        </p:nvSpPr>
        <p:spPr/>
        <p:txBody>
          <a:bodyPr/>
          <a:lstStyle/>
          <a:p>
            <a:r>
              <a:rPr lang="en-US" dirty="0"/>
              <a:t>Lesson Objectives</a:t>
            </a:r>
          </a:p>
        </p:txBody>
      </p:sp>
      <p:sp>
        <p:nvSpPr>
          <p:cNvPr id="4" name="Content Placeholder 3">
            <a:extLst>
              <a:ext uri="{FF2B5EF4-FFF2-40B4-BE49-F238E27FC236}">
                <a16:creationId xmlns:a16="http://schemas.microsoft.com/office/drawing/2014/main" id="{81AB497E-47FB-4D99-8442-D5150E3FA585}"/>
              </a:ext>
            </a:extLst>
          </p:cNvPr>
          <p:cNvSpPr>
            <a:spLocks noGrp="1"/>
          </p:cNvSpPr>
          <p:nvPr>
            <p:ph idx="1"/>
          </p:nvPr>
        </p:nvSpPr>
        <p:spPr/>
        <p:txBody>
          <a:bodyPr/>
          <a:lstStyle/>
          <a:p>
            <a:pPr marL="285750" indent="-285750">
              <a:lnSpc>
                <a:spcPct val="100000"/>
              </a:lnSpc>
              <a:buClr>
                <a:schemeClr val="accent1"/>
              </a:buClr>
              <a:buFont typeface="Wingdings" panose="05000000000000000000" pitchFamily="2" charset="2"/>
              <a:buChar char="§"/>
            </a:pPr>
            <a:r>
              <a:rPr lang="en-US" dirty="0"/>
              <a:t>Software Development Model and SDLC</a:t>
            </a:r>
          </a:p>
          <a:p>
            <a:pPr marL="285750" indent="-285750">
              <a:lnSpc>
                <a:spcPct val="100000"/>
              </a:lnSpc>
              <a:buClr>
                <a:schemeClr val="accent1"/>
              </a:buClr>
              <a:buFont typeface="Wingdings" panose="05000000000000000000" pitchFamily="2" charset="2"/>
              <a:buChar char="§"/>
            </a:pPr>
            <a:r>
              <a:rPr lang="en-US" dirty="0"/>
              <a:t>“Waterfall Model” – An Overview</a:t>
            </a:r>
          </a:p>
          <a:p>
            <a:pPr marL="285750" indent="-285750">
              <a:lnSpc>
                <a:spcPct val="100000"/>
              </a:lnSpc>
              <a:buClr>
                <a:schemeClr val="accent1"/>
              </a:buClr>
              <a:buFont typeface="Wingdings" panose="05000000000000000000" pitchFamily="2" charset="2"/>
              <a:buChar char="§"/>
            </a:pPr>
            <a:r>
              <a:rPr lang="en-US" dirty="0"/>
              <a:t>“Waterfall Model” – Advantages</a:t>
            </a:r>
          </a:p>
          <a:p>
            <a:pPr marL="285750" indent="-285750">
              <a:lnSpc>
                <a:spcPct val="100000"/>
              </a:lnSpc>
              <a:buClr>
                <a:schemeClr val="accent1"/>
              </a:buClr>
              <a:buFont typeface="Wingdings" panose="05000000000000000000" pitchFamily="2" charset="2"/>
              <a:buChar char="§"/>
            </a:pPr>
            <a:r>
              <a:rPr lang="en-US" dirty="0"/>
              <a:t>“Waterfall Model” – Disadvantages</a:t>
            </a:r>
          </a:p>
          <a:p>
            <a:pPr marL="285750" indent="-285750">
              <a:lnSpc>
                <a:spcPct val="100000"/>
              </a:lnSpc>
              <a:buClr>
                <a:schemeClr val="accent1"/>
              </a:buClr>
              <a:buFont typeface="Wingdings" panose="05000000000000000000" pitchFamily="2" charset="2"/>
              <a:buChar char="§"/>
            </a:pPr>
            <a:r>
              <a:rPr lang="en-US" dirty="0"/>
              <a:t>Agile Development Model</a:t>
            </a:r>
          </a:p>
          <a:p>
            <a:pPr marL="285750" indent="-285750">
              <a:lnSpc>
                <a:spcPct val="100000"/>
              </a:lnSpc>
              <a:buClr>
                <a:schemeClr val="accent1"/>
              </a:buClr>
              <a:buFont typeface="Wingdings" panose="05000000000000000000" pitchFamily="2" charset="2"/>
              <a:buChar char="§"/>
            </a:pPr>
            <a:r>
              <a:rPr lang="en-US" dirty="0"/>
              <a:t>Graphical Illustration of Agile Development Model</a:t>
            </a:r>
          </a:p>
          <a:p>
            <a:pPr marL="285750" indent="-285750">
              <a:lnSpc>
                <a:spcPct val="100000"/>
              </a:lnSpc>
              <a:buClr>
                <a:schemeClr val="accent1"/>
              </a:buClr>
              <a:buFont typeface="Wingdings" panose="05000000000000000000" pitchFamily="2" charset="2"/>
              <a:buChar char="§"/>
            </a:pPr>
            <a:r>
              <a:rPr lang="en-US" dirty="0"/>
              <a:t>Why use Agile?</a:t>
            </a:r>
          </a:p>
          <a:p>
            <a:pPr marL="285750" indent="-285750">
              <a:lnSpc>
                <a:spcPct val="100000"/>
              </a:lnSpc>
              <a:buClr>
                <a:schemeClr val="accent1"/>
              </a:buClr>
              <a:buFont typeface="Wingdings" panose="05000000000000000000" pitchFamily="2" charset="2"/>
              <a:buChar char="§"/>
            </a:pPr>
            <a:r>
              <a:rPr lang="en-US" dirty="0"/>
              <a:t>Agile Manifesto and Principles</a:t>
            </a:r>
          </a:p>
          <a:p>
            <a:pPr marL="285750" indent="-285750">
              <a:lnSpc>
                <a:spcPct val="100000"/>
              </a:lnSpc>
              <a:buClr>
                <a:schemeClr val="accent1"/>
              </a:buClr>
              <a:buFont typeface="Wingdings" panose="05000000000000000000" pitchFamily="2" charset="2"/>
              <a:buChar char="§"/>
            </a:pPr>
            <a:r>
              <a:rPr lang="en-US" dirty="0"/>
              <a:t>12 Principles of Agile Methods</a:t>
            </a:r>
          </a:p>
        </p:txBody>
      </p:sp>
    </p:spTree>
    <p:extLst>
      <p:ext uri="{BB962C8B-B14F-4D97-AF65-F5344CB8AC3E}">
        <p14:creationId xmlns:p14="http://schemas.microsoft.com/office/powerpoint/2010/main" val="3048123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nSpc>
                <a:spcPct val="100000"/>
              </a:lnSpc>
            </a:pPr>
            <a:r>
              <a:rPr lang="en-US" sz="1400" dirty="0"/>
              <a:t>1.2: Agile Process Framework</a:t>
            </a:r>
            <a:br>
              <a:rPr lang="en-US" dirty="0"/>
            </a:br>
            <a:r>
              <a:rPr lang="en-US" dirty="0"/>
              <a:t>Difference between Agile and Waterfall Model</a:t>
            </a:r>
          </a:p>
        </p:txBody>
      </p:sp>
      <p:sp>
        <p:nvSpPr>
          <p:cNvPr id="5" name="Content Placeholder 4"/>
          <p:cNvSpPr>
            <a:spLocks noGrp="1"/>
          </p:cNvSpPr>
          <p:nvPr>
            <p:ph idx="1"/>
          </p:nvPr>
        </p:nvSpPr>
        <p:spPr>
          <a:xfrm>
            <a:off x="298517" y="1494765"/>
            <a:ext cx="4273484" cy="5045883"/>
          </a:xfrm>
        </p:spPr>
        <p:txBody>
          <a:bodyPr>
            <a:normAutofit/>
          </a:bodyPr>
          <a:lstStyle/>
          <a:p>
            <a:pPr algn="ctr">
              <a:lnSpc>
                <a:spcPct val="100000"/>
              </a:lnSpc>
              <a:buClr>
                <a:schemeClr val="accent1"/>
              </a:buClr>
            </a:pPr>
            <a:r>
              <a:rPr lang="en-US" b="1" dirty="0"/>
              <a:t>Agile</a:t>
            </a:r>
          </a:p>
          <a:p>
            <a:pPr marL="285750" indent="-285750">
              <a:lnSpc>
                <a:spcPct val="100000"/>
              </a:lnSpc>
              <a:buClr>
                <a:schemeClr val="accent1"/>
              </a:buClr>
              <a:buFont typeface="Arial" panose="020B0604020202020204" pitchFamily="34" charset="0"/>
              <a:buChar char="•"/>
            </a:pPr>
            <a:r>
              <a:rPr lang="en-US" sz="1600" dirty="0"/>
              <a:t>Software development lifecycle is carried out in the form of Sprints</a:t>
            </a:r>
          </a:p>
          <a:p>
            <a:pPr marL="285750" indent="-285750">
              <a:lnSpc>
                <a:spcPct val="100000"/>
              </a:lnSpc>
              <a:buClr>
                <a:schemeClr val="accent1"/>
              </a:buClr>
              <a:buFont typeface="Arial" panose="020B0604020202020204" pitchFamily="34" charset="0"/>
              <a:buChar char="•"/>
            </a:pPr>
            <a:r>
              <a:rPr lang="en-US" sz="1600" dirty="0"/>
              <a:t>Agile method proposes incremental and iterative approach to software design</a:t>
            </a:r>
          </a:p>
          <a:p>
            <a:pPr marL="285750" indent="-285750">
              <a:lnSpc>
                <a:spcPct val="100000"/>
              </a:lnSpc>
              <a:buClr>
                <a:schemeClr val="accent1"/>
              </a:buClr>
              <a:buFont typeface="Arial" panose="020B0604020202020204" pitchFamily="34" charset="0"/>
              <a:buChar char="•"/>
            </a:pPr>
            <a:r>
              <a:rPr lang="en-US" sz="1600" dirty="0"/>
              <a:t>It follows an incremental approach towards solution development</a:t>
            </a:r>
          </a:p>
          <a:p>
            <a:pPr marL="285750" indent="-285750">
              <a:lnSpc>
                <a:spcPct val="100000"/>
              </a:lnSpc>
              <a:buClr>
                <a:schemeClr val="accent1"/>
              </a:buClr>
              <a:buFont typeface="Arial" panose="020B0604020202020204" pitchFamily="34" charset="0"/>
              <a:buChar char="•"/>
            </a:pPr>
            <a:r>
              <a:rPr lang="en-US" sz="1600" dirty="0"/>
              <a:t>Agile methodology is known for its flexibility</a:t>
            </a:r>
          </a:p>
          <a:p>
            <a:pPr marL="285750" indent="-285750">
              <a:lnSpc>
                <a:spcPct val="100000"/>
              </a:lnSpc>
              <a:buClr>
                <a:schemeClr val="accent1"/>
              </a:buClr>
              <a:buFont typeface="Arial" panose="020B0604020202020204" pitchFamily="34" charset="0"/>
              <a:buChar char="•"/>
            </a:pPr>
            <a:r>
              <a:rPr lang="en-US" sz="1600" dirty="0"/>
              <a:t>Agile can be considered as a collection of many different projects</a:t>
            </a:r>
          </a:p>
        </p:txBody>
      </p:sp>
      <p:sp>
        <p:nvSpPr>
          <p:cNvPr id="6" name="Content Placeholder 4">
            <a:extLst>
              <a:ext uri="{FF2B5EF4-FFF2-40B4-BE49-F238E27FC236}">
                <a16:creationId xmlns:a16="http://schemas.microsoft.com/office/drawing/2014/main" id="{BF51A638-AB40-40B8-A0A4-F81B3EB719F2}"/>
              </a:ext>
            </a:extLst>
          </p:cNvPr>
          <p:cNvSpPr txBox="1">
            <a:spLocks/>
          </p:cNvSpPr>
          <p:nvPr/>
        </p:nvSpPr>
        <p:spPr>
          <a:xfrm>
            <a:off x="4466125" y="1494765"/>
            <a:ext cx="4273484" cy="5045883"/>
          </a:xfrm>
          <a:prstGeom prst="rect">
            <a:avLst/>
          </a:prstGeom>
        </p:spPr>
        <p:txBody>
          <a:bodyPr vert="horz" lIns="0" tIns="0" rIns="0" bIns="0" rtlCol="0">
            <a:normAutofit/>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b="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None/>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lnSpc>
                <a:spcPct val="100000"/>
              </a:lnSpc>
              <a:buClr>
                <a:schemeClr val="accent1"/>
              </a:buClr>
            </a:pPr>
            <a:r>
              <a:rPr lang="en-US" b="1" dirty="0"/>
              <a:t>Waterfall</a:t>
            </a:r>
          </a:p>
          <a:p>
            <a:pPr marL="285750" indent="-285750">
              <a:lnSpc>
                <a:spcPct val="100000"/>
              </a:lnSpc>
              <a:buClr>
                <a:schemeClr val="accent1"/>
              </a:buClr>
              <a:buFont typeface="Arial" panose="020B0604020202020204" pitchFamily="34" charset="0"/>
              <a:buChar char="•"/>
            </a:pPr>
            <a:r>
              <a:rPr lang="en-US" sz="1600" dirty="0"/>
              <a:t>Software development process is divided into distinct phases</a:t>
            </a:r>
          </a:p>
          <a:p>
            <a:pPr marL="285750" indent="-285750">
              <a:lnSpc>
                <a:spcPct val="100000"/>
              </a:lnSpc>
              <a:buClr>
                <a:schemeClr val="accent1"/>
              </a:buClr>
              <a:buFont typeface="Arial" panose="020B0604020202020204" pitchFamily="34" charset="0"/>
              <a:buChar char="•"/>
            </a:pPr>
            <a:r>
              <a:rPr lang="en-US" sz="1600" dirty="0"/>
              <a:t>Development of the software flows sequentially from start point to end point</a:t>
            </a:r>
          </a:p>
          <a:p>
            <a:pPr marL="285750" indent="-285750">
              <a:lnSpc>
                <a:spcPct val="100000"/>
              </a:lnSpc>
              <a:buClr>
                <a:schemeClr val="accent1"/>
              </a:buClr>
              <a:buFont typeface="Arial" panose="020B0604020202020204" pitchFamily="34" charset="0"/>
              <a:buChar char="•"/>
            </a:pPr>
            <a:r>
              <a:rPr lang="en-US" sz="1600" dirty="0"/>
              <a:t>It follows linear, sequential design approach towards software development</a:t>
            </a:r>
          </a:p>
          <a:p>
            <a:pPr marL="285750" indent="-285750">
              <a:lnSpc>
                <a:spcPct val="100000"/>
              </a:lnSpc>
              <a:buClr>
                <a:schemeClr val="accent1"/>
              </a:buClr>
              <a:buFont typeface="Arial" panose="020B0604020202020204" pitchFamily="34" charset="0"/>
              <a:buChar char="•"/>
            </a:pPr>
            <a:r>
              <a:rPr lang="en-US" sz="1600" dirty="0"/>
              <a:t>Being a traditional software development model, Waterfall exhibits characteristic of a structured model so most of the times it can be very rigid</a:t>
            </a:r>
          </a:p>
          <a:p>
            <a:pPr marL="285750" indent="-285750">
              <a:lnSpc>
                <a:spcPct val="100000"/>
              </a:lnSpc>
              <a:buClr>
                <a:schemeClr val="accent1"/>
              </a:buClr>
              <a:buFont typeface="Arial" panose="020B0604020202020204" pitchFamily="34" charset="0"/>
              <a:buChar char="•"/>
            </a:pPr>
            <a:r>
              <a:rPr lang="en-US" sz="1600" dirty="0"/>
              <a:t>Software development will be completed as one single project</a:t>
            </a:r>
          </a:p>
        </p:txBody>
      </p:sp>
    </p:spTree>
    <p:extLst>
      <p:ext uri="{BB962C8B-B14F-4D97-AF65-F5344CB8AC3E}">
        <p14:creationId xmlns:p14="http://schemas.microsoft.com/office/powerpoint/2010/main" val="3046105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nSpc>
                <a:spcPct val="100000"/>
              </a:lnSpc>
            </a:pPr>
            <a:r>
              <a:rPr lang="en-US" sz="1400" dirty="0"/>
              <a:t>1.2: Agile Process Framework</a:t>
            </a:r>
            <a:br>
              <a:rPr lang="en-US" dirty="0"/>
            </a:br>
            <a:r>
              <a:rPr lang="en-US" dirty="0"/>
              <a:t>Agile – Myths and Reality</a:t>
            </a:r>
          </a:p>
        </p:txBody>
      </p:sp>
      <p:sp>
        <p:nvSpPr>
          <p:cNvPr id="5" name="Content Placeholder 4"/>
          <p:cNvSpPr>
            <a:spLocks noGrp="1"/>
          </p:cNvSpPr>
          <p:nvPr>
            <p:ph idx="1"/>
          </p:nvPr>
        </p:nvSpPr>
        <p:spPr>
          <a:xfrm>
            <a:off x="298517" y="1494765"/>
            <a:ext cx="4273484" cy="5045883"/>
          </a:xfrm>
        </p:spPr>
        <p:txBody>
          <a:bodyPr>
            <a:normAutofit/>
          </a:bodyPr>
          <a:lstStyle/>
          <a:p>
            <a:pPr algn="ctr">
              <a:lnSpc>
                <a:spcPct val="100000"/>
              </a:lnSpc>
              <a:buClr>
                <a:schemeClr val="accent1"/>
              </a:buClr>
            </a:pPr>
            <a:r>
              <a:rPr lang="en-US" b="1" dirty="0"/>
              <a:t>Myth</a:t>
            </a:r>
          </a:p>
          <a:p>
            <a:pPr marL="285750" indent="-285750">
              <a:lnSpc>
                <a:spcPct val="100000"/>
              </a:lnSpc>
              <a:buClr>
                <a:schemeClr val="accent1"/>
              </a:buClr>
              <a:buFont typeface="Arial" panose="020B0604020202020204" pitchFamily="34" charset="0"/>
              <a:buChar char="•"/>
            </a:pPr>
            <a:r>
              <a:rPr lang="en-US" sz="1600" dirty="0"/>
              <a:t>No Documentation </a:t>
            </a:r>
          </a:p>
          <a:p>
            <a:pPr marL="285750" indent="-285750">
              <a:lnSpc>
                <a:spcPct val="100000"/>
              </a:lnSpc>
              <a:buClr>
                <a:schemeClr val="accent1"/>
              </a:buClr>
              <a:buFont typeface="Arial" panose="020B0604020202020204" pitchFamily="34" charset="0"/>
              <a:buChar char="•"/>
            </a:pPr>
            <a:r>
              <a:rPr lang="en-US" sz="1600" dirty="0"/>
              <a:t>Undisciplined </a:t>
            </a:r>
          </a:p>
          <a:p>
            <a:pPr marL="285750" indent="-285750">
              <a:lnSpc>
                <a:spcPct val="100000"/>
              </a:lnSpc>
              <a:buClr>
                <a:schemeClr val="accent1"/>
              </a:buClr>
              <a:buFont typeface="Arial" panose="020B0604020202020204" pitchFamily="34" charset="0"/>
              <a:buChar char="•"/>
            </a:pPr>
            <a:r>
              <a:rPr lang="en-US" sz="1600" dirty="0"/>
              <a:t>No Planning</a:t>
            </a:r>
          </a:p>
          <a:p>
            <a:pPr marL="285750" indent="-285750">
              <a:lnSpc>
                <a:spcPct val="100000"/>
              </a:lnSpc>
              <a:buClr>
                <a:schemeClr val="accent1"/>
              </a:buClr>
              <a:buFont typeface="Arial" panose="020B0604020202020204" pitchFamily="34" charset="0"/>
              <a:buChar char="•"/>
            </a:pPr>
            <a:r>
              <a:rPr lang="en-US" sz="1600" dirty="0"/>
              <a:t>Not Predictable</a:t>
            </a:r>
          </a:p>
          <a:p>
            <a:pPr marL="285750" indent="-285750">
              <a:lnSpc>
                <a:spcPct val="100000"/>
              </a:lnSpc>
              <a:buClr>
                <a:schemeClr val="accent1"/>
              </a:buClr>
              <a:buFont typeface="Arial" panose="020B0604020202020204" pitchFamily="34" charset="0"/>
              <a:buChar char="•"/>
            </a:pPr>
            <a:r>
              <a:rPr lang="en-US" sz="1600" dirty="0"/>
              <a:t>Is a Fad</a:t>
            </a:r>
          </a:p>
          <a:p>
            <a:pPr marL="285750" indent="-285750">
              <a:lnSpc>
                <a:spcPct val="100000"/>
              </a:lnSpc>
              <a:buClr>
                <a:schemeClr val="accent1"/>
              </a:buClr>
              <a:buFont typeface="Arial" panose="020B0604020202020204" pitchFamily="34" charset="0"/>
              <a:buChar char="•"/>
            </a:pPr>
            <a:r>
              <a:rPr lang="en-US" sz="1600" dirty="0"/>
              <a:t>Silver Bullet</a:t>
            </a:r>
          </a:p>
          <a:p>
            <a:pPr marL="285750" indent="-285750">
              <a:lnSpc>
                <a:spcPct val="100000"/>
              </a:lnSpc>
              <a:buClr>
                <a:schemeClr val="accent1"/>
              </a:buClr>
              <a:buFont typeface="Arial" panose="020B0604020202020204" pitchFamily="34" charset="0"/>
              <a:buChar char="•"/>
            </a:pPr>
            <a:r>
              <a:rPr lang="en-US" sz="1600" dirty="0"/>
              <a:t>RUP isn’t agile</a:t>
            </a:r>
          </a:p>
          <a:p>
            <a:pPr marL="285750" indent="-285750">
              <a:lnSpc>
                <a:spcPct val="100000"/>
              </a:lnSpc>
              <a:buClr>
                <a:schemeClr val="accent1"/>
              </a:buClr>
              <a:buFont typeface="Arial" panose="020B0604020202020204" pitchFamily="34" charset="0"/>
              <a:buChar char="•"/>
            </a:pPr>
            <a:r>
              <a:rPr lang="en-US" sz="1600" dirty="0"/>
              <a:t>Not Fixed Price</a:t>
            </a:r>
          </a:p>
        </p:txBody>
      </p:sp>
      <p:sp>
        <p:nvSpPr>
          <p:cNvPr id="6" name="Content Placeholder 4">
            <a:extLst>
              <a:ext uri="{FF2B5EF4-FFF2-40B4-BE49-F238E27FC236}">
                <a16:creationId xmlns:a16="http://schemas.microsoft.com/office/drawing/2014/main" id="{BF51A638-AB40-40B8-A0A4-F81B3EB719F2}"/>
              </a:ext>
            </a:extLst>
          </p:cNvPr>
          <p:cNvSpPr txBox="1">
            <a:spLocks/>
          </p:cNvSpPr>
          <p:nvPr/>
        </p:nvSpPr>
        <p:spPr>
          <a:xfrm>
            <a:off x="4466125" y="1494765"/>
            <a:ext cx="4273484" cy="5045883"/>
          </a:xfrm>
          <a:prstGeom prst="rect">
            <a:avLst/>
          </a:prstGeom>
        </p:spPr>
        <p:txBody>
          <a:bodyPr vert="horz" lIns="0" tIns="0" rIns="0" bIns="0" rtlCol="0">
            <a:normAutofit/>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b="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None/>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lnSpc>
                <a:spcPct val="100000"/>
              </a:lnSpc>
              <a:buClr>
                <a:schemeClr val="accent1"/>
              </a:buClr>
            </a:pPr>
            <a:r>
              <a:rPr lang="en-US" b="1" dirty="0"/>
              <a:t>Reality</a:t>
            </a:r>
          </a:p>
          <a:p>
            <a:pPr marL="285750" indent="-285750">
              <a:lnSpc>
                <a:spcPct val="100000"/>
              </a:lnSpc>
              <a:buClr>
                <a:schemeClr val="accent1"/>
              </a:buClr>
              <a:buFont typeface="Arial" panose="020B0604020202020204" pitchFamily="34" charset="0"/>
              <a:buChar char="•"/>
            </a:pPr>
            <a:r>
              <a:rPr lang="en-US" sz="1600" dirty="0"/>
              <a:t>Agile Documentation</a:t>
            </a:r>
          </a:p>
          <a:p>
            <a:pPr marL="285750" indent="-285750">
              <a:lnSpc>
                <a:spcPct val="100000"/>
              </a:lnSpc>
              <a:buClr>
                <a:schemeClr val="accent1"/>
              </a:buClr>
              <a:buFont typeface="Arial" panose="020B0604020202020204" pitchFamily="34" charset="0"/>
              <a:buChar char="•"/>
            </a:pPr>
            <a:r>
              <a:rPr lang="en-US" sz="1600" dirty="0"/>
              <a:t>Requires great discipline</a:t>
            </a:r>
          </a:p>
          <a:p>
            <a:pPr marL="285750" indent="-285750">
              <a:lnSpc>
                <a:spcPct val="100000"/>
              </a:lnSpc>
              <a:buClr>
                <a:schemeClr val="accent1"/>
              </a:buClr>
              <a:buFont typeface="Arial" panose="020B0604020202020204" pitchFamily="34" charset="0"/>
              <a:buChar char="•"/>
            </a:pPr>
            <a:r>
              <a:rPr lang="en-US" sz="1600" dirty="0"/>
              <a:t>Just-in-time (JIT) planning</a:t>
            </a:r>
          </a:p>
          <a:p>
            <a:pPr marL="285750" indent="-285750">
              <a:lnSpc>
                <a:spcPct val="100000"/>
              </a:lnSpc>
              <a:buClr>
                <a:schemeClr val="accent1"/>
              </a:buClr>
              <a:buFont typeface="Arial" panose="020B0604020202020204" pitchFamily="34" charset="0"/>
              <a:buChar char="•"/>
            </a:pPr>
            <a:r>
              <a:rPr lang="en-US" sz="1600" dirty="0"/>
              <a:t>Far more predictable</a:t>
            </a:r>
          </a:p>
          <a:p>
            <a:pPr marL="285750" indent="-285750">
              <a:lnSpc>
                <a:spcPct val="100000"/>
              </a:lnSpc>
              <a:buClr>
                <a:schemeClr val="accent1"/>
              </a:buClr>
              <a:buFont typeface="Arial" panose="020B0604020202020204" pitchFamily="34" charset="0"/>
              <a:buChar char="•"/>
            </a:pPr>
            <a:r>
              <a:rPr lang="en-US" sz="1600" dirty="0"/>
              <a:t>It’s quickly becoming the norm</a:t>
            </a:r>
          </a:p>
          <a:p>
            <a:pPr marL="285750" indent="-285750">
              <a:lnSpc>
                <a:spcPct val="100000"/>
              </a:lnSpc>
              <a:buClr>
                <a:schemeClr val="accent1"/>
              </a:buClr>
              <a:buFont typeface="Arial" panose="020B0604020202020204" pitchFamily="34" charset="0"/>
              <a:buChar char="•"/>
            </a:pPr>
            <a:r>
              <a:rPr lang="en-US" sz="1600" dirty="0"/>
              <a:t>It requires skilled people</a:t>
            </a:r>
          </a:p>
          <a:p>
            <a:pPr marL="285750" indent="-285750">
              <a:lnSpc>
                <a:spcPct val="100000"/>
              </a:lnSpc>
              <a:buClr>
                <a:schemeClr val="accent1"/>
              </a:buClr>
              <a:buFont typeface="Arial" panose="020B0604020202020204" pitchFamily="34" charset="0"/>
              <a:buChar char="•"/>
            </a:pPr>
            <a:r>
              <a:rPr lang="en-US" sz="1600" dirty="0"/>
              <a:t>RUP is as agile as you make it</a:t>
            </a:r>
          </a:p>
          <a:p>
            <a:pPr marL="285750" indent="-285750">
              <a:lnSpc>
                <a:spcPct val="100000"/>
              </a:lnSpc>
              <a:buClr>
                <a:schemeClr val="accent1"/>
              </a:buClr>
              <a:buFont typeface="Arial" panose="020B0604020202020204" pitchFamily="34" charset="0"/>
              <a:buChar char="•"/>
            </a:pPr>
            <a:r>
              <a:rPr lang="en-US" sz="1600" dirty="0"/>
              <a:t>Agile provides stakeholders control over the budget, schedule, and scope</a:t>
            </a:r>
          </a:p>
        </p:txBody>
      </p:sp>
    </p:spTree>
    <p:extLst>
      <p:ext uri="{BB962C8B-B14F-4D97-AF65-F5344CB8AC3E}">
        <p14:creationId xmlns:p14="http://schemas.microsoft.com/office/powerpoint/2010/main" val="2335704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nSpc>
                <a:spcPct val="100000"/>
              </a:lnSpc>
            </a:pPr>
            <a:r>
              <a:rPr lang="en-US" dirty="0"/>
              <a:t>Summary</a:t>
            </a:r>
          </a:p>
        </p:txBody>
      </p:sp>
      <p:sp>
        <p:nvSpPr>
          <p:cNvPr id="5" name="Content Placeholder 4"/>
          <p:cNvSpPr>
            <a:spLocks noGrp="1"/>
          </p:cNvSpPr>
          <p:nvPr>
            <p:ph idx="1"/>
          </p:nvPr>
        </p:nvSpPr>
        <p:spPr>
          <a:xfrm>
            <a:off x="298516" y="1494766"/>
            <a:ext cx="6887389" cy="5097420"/>
          </a:xfrm>
        </p:spPr>
        <p:txBody>
          <a:bodyPr>
            <a:normAutofit/>
          </a:bodyPr>
          <a:lstStyle/>
          <a:p>
            <a:pPr lvl="1">
              <a:lnSpc>
                <a:spcPct val="100000"/>
              </a:lnSpc>
            </a:pPr>
            <a:r>
              <a:rPr lang="en-US" sz="1800" dirty="0"/>
              <a:t>In this lesson, you have learnt</a:t>
            </a:r>
          </a:p>
          <a:p>
            <a:pPr lvl="2">
              <a:lnSpc>
                <a:spcPct val="100000"/>
              </a:lnSpc>
            </a:pPr>
            <a:r>
              <a:rPr lang="en-US" sz="1600" dirty="0"/>
              <a:t>Various conventional software development models like Waterfall Model, SDLC &amp; V-Model</a:t>
            </a:r>
          </a:p>
          <a:p>
            <a:pPr lvl="2">
              <a:lnSpc>
                <a:spcPct val="100000"/>
              </a:lnSpc>
            </a:pPr>
            <a:r>
              <a:rPr lang="en-US" sz="1600" dirty="0"/>
              <a:t>The traditional software development models like Waterfall Model, V-Model are classified into the heavyweight methodologies</a:t>
            </a:r>
          </a:p>
          <a:p>
            <a:pPr lvl="2">
              <a:lnSpc>
                <a:spcPct val="100000"/>
              </a:lnSpc>
            </a:pPr>
            <a:r>
              <a:rPr lang="en-US" sz="1600" dirty="0"/>
              <a:t>These methodologies are based on progressive series of steps like requirements definition, design and architectural planning, development and testing</a:t>
            </a:r>
          </a:p>
          <a:p>
            <a:pPr lvl="2">
              <a:lnSpc>
                <a:spcPct val="100000"/>
              </a:lnSpc>
            </a:pPr>
            <a:r>
              <a:rPr lang="en-US" sz="1600" dirty="0"/>
              <a:t>Every traditional software development model has its own advantages and disadvantages</a:t>
            </a:r>
          </a:p>
          <a:p>
            <a:pPr lvl="2">
              <a:lnSpc>
                <a:spcPct val="100000"/>
              </a:lnSpc>
            </a:pPr>
            <a:r>
              <a:rPr lang="en-US" sz="1600" dirty="0"/>
              <a:t>We need to select the software development model which best suits our project requirement</a:t>
            </a:r>
          </a:p>
          <a:p>
            <a:pPr lvl="2">
              <a:lnSpc>
                <a:spcPct val="100000"/>
              </a:lnSpc>
            </a:pPr>
            <a:r>
              <a:rPr lang="en-US" sz="1600" dirty="0"/>
              <a:t>Introduction to Agile</a:t>
            </a:r>
          </a:p>
          <a:p>
            <a:pPr lvl="2">
              <a:lnSpc>
                <a:spcPct val="100000"/>
              </a:lnSpc>
            </a:pPr>
            <a:r>
              <a:rPr lang="en-US" sz="1600" dirty="0"/>
              <a:t>Agile Manifesto and Principles</a:t>
            </a:r>
          </a:p>
          <a:p>
            <a:pPr lvl="2">
              <a:lnSpc>
                <a:spcPct val="100000"/>
              </a:lnSpc>
            </a:pPr>
            <a:r>
              <a:rPr lang="en-US" sz="1600" dirty="0"/>
              <a:t>Agile Values</a:t>
            </a:r>
          </a:p>
          <a:p>
            <a:pPr lvl="2">
              <a:lnSpc>
                <a:spcPct val="100000"/>
              </a:lnSpc>
            </a:pPr>
            <a:r>
              <a:rPr lang="en-US" sz="1600" dirty="0"/>
              <a:t>Agile – Myths and Reality</a:t>
            </a:r>
          </a:p>
          <a:p>
            <a:pPr lvl="1">
              <a:lnSpc>
                <a:spcPct val="100000"/>
              </a:lnSpc>
            </a:pP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E1D0D8-B33F-4759-AE10-CA49FE0360CF}"/>
              </a:ext>
            </a:extLst>
          </p:cNvPr>
          <p:cNvSpPr>
            <a:spLocks noGrp="1"/>
          </p:cNvSpPr>
          <p:nvPr>
            <p:ph type="title"/>
          </p:nvPr>
        </p:nvSpPr>
        <p:spPr/>
        <p:txBody>
          <a:bodyPr/>
          <a:lstStyle/>
          <a:p>
            <a:r>
              <a:rPr lang="en-US" dirty="0"/>
              <a:t>Lesson Objectives</a:t>
            </a:r>
          </a:p>
        </p:txBody>
      </p:sp>
      <p:sp>
        <p:nvSpPr>
          <p:cNvPr id="4" name="Content Placeholder 3">
            <a:extLst>
              <a:ext uri="{FF2B5EF4-FFF2-40B4-BE49-F238E27FC236}">
                <a16:creationId xmlns:a16="http://schemas.microsoft.com/office/drawing/2014/main" id="{81AB497E-47FB-4D99-8442-D5150E3FA585}"/>
              </a:ext>
            </a:extLst>
          </p:cNvPr>
          <p:cNvSpPr>
            <a:spLocks noGrp="1"/>
          </p:cNvSpPr>
          <p:nvPr>
            <p:ph idx="1"/>
          </p:nvPr>
        </p:nvSpPr>
        <p:spPr/>
        <p:txBody>
          <a:bodyPr/>
          <a:lstStyle/>
          <a:p>
            <a:pPr marL="285750" indent="-285750">
              <a:lnSpc>
                <a:spcPct val="100000"/>
              </a:lnSpc>
              <a:buClr>
                <a:schemeClr val="accent1"/>
              </a:buClr>
              <a:buFont typeface="Wingdings" panose="05000000000000000000" pitchFamily="2" charset="2"/>
              <a:buChar char="§"/>
            </a:pPr>
            <a:r>
              <a:rPr lang="en-US" dirty="0"/>
              <a:t>Agile Values</a:t>
            </a:r>
          </a:p>
          <a:p>
            <a:pPr marL="285750" indent="-285750">
              <a:lnSpc>
                <a:spcPct val="100000"/>
              </a:lnSpc>
              <a:buClr>
                <a:schemeClr val="accent1"/>
              </a:buClr>
              <a:buFont typeface="Wingdings" panose="05000000000000000000" pitchFamily="2" charset="2"/>
              <a:buChar char="§"/>
            </a:pPr>
            <a:r>
              <a:rPr lang="en-US" dirty="0"/>
              <a:t>What  is NOT an Agile software development?</a:t>
            </a:r>
          </a:p>
          <a:p>
            <a:pPr marL="285750" indent="-285750">
              <a:lnSpc>
                <a:spcPct val="100000"/>
              </a:lnSpc>
              <a:buClr>
                <a:schemeClr val="accent1"/>
              </a:buClr>
              <a:buFont typeface="Wingdings" panose="05000000000000000000" pitchFamily="2" charset="2"/>
              <a:buChar char="§"/>
            </a:pPr>
            <a:r>
              <a:rPr lang="en-US" dirty="0"/>
              <a:t>Foundation of an Agile software development Method</a:t>
            </a:r>
          </a:p>
          <a:p>
            <a:pPr marL="285750" indent="-285750">
              <a:lnSpc>
                <a:spcPct val="100000"/>
              </a:lnSpc>
              <a:buClr>
                <a:schemeClr val="accent1"/>
              </a:buClr>
              <a:buFont typeface="Wingdings" panose="05000000000000000000" pitchFamily="2" charset="2"/>
              <a:buChar char="§"/>
            </a:pPr>
            <a:r>
              <a:rPr lang="en-US" dirty="0"/>
              <a:t>Common Characteristics of Agile Methods</a:t>
            </a:r>
          </a:p>
          <a:p>
            <a:pPr marL="285750" indent="-285750">
              <a:lnSpc>
                <a:spcPct val="100000"/>
              </a:lnSpc>
              <a:buClr>
                <a:schemeClr val="accent1"/>
              </a:buClr>
              <a:buFont typeface="Wingdings" panose="05000000000000000000" pitchFamily="2" charset="2"/>
              <a:buChar char="§"/>
            </a:pPr>
            <a:r>
              <a:rPr lang="en-US" dirty="0"/>
              <a:t>Agile Methods and Practices</a:t>
            </a:r>
          </a:p>
          <a:p>
            <a:pPr marL="285750" indent="-285750">
              <a:lnSpc>
                <a:spcPct val="100000"/>
              </a:lnSpc>
              <a:buClr>
                <a:schemeClr val="accent1"/>
              </a:buClr>
              <a:buFont typeface="Wingdings" panose="05000000000000000000" pitchFamily="2" charset="2"/>
              <a:buChar char="§"/>
            </a:pPr>
            <a:r>
              <a:rPr lang="en-US" dirty="0"/>
              <a:t>When to use Agile Model?</a:t>
            </a:r>
          </a:p>
          <a:p>
            <a:pPr marL="285750" indent="-285750">
              <a:lnSpc>
                <a:spcPct val="100000"/>
              </a:lnSpc>
              <a:buClr>
                <a:schemeClr val="accent1"/>
              </a:buClr>
              <a:buFont typeface="Wingdings" panose="05000000000000000000" pitchFamily="2" charset="2"/>
              <a:buChar char="§"/>
            </a:pPr>
            <a:r>
              <a:rPr lang="en-US" dirty="0"/>
              <a:t>Advantages of Agile Model</a:t>
            </a:r>
          </a:p>
          <a:p>
            <a:pPr marL="285750" indent="-285750">
              <a:lnSpc>
                <a:spcPct val="100000"/>
              </a:lnSpc>
              <a:buClr>
                <a:schemeClr val="accent1"/>
              </a:buClr>
              <a:buFont typeface="Wingdings" panose="05000000000000000000" pitchFamily="2" charset="2"/>
              <a:buChar char="§"/>
            </a:pPr>
            <a:r>
              <a:rPr lang="en-US" dirty="0"/>
              <a:t>Difference between Agile and Waterfall Model</a:t>
            </a:r>
          </a:p>
          <a:p>
            <a:pPr marL="285750" indent="-285750">
              <a:lnSpc>
                <a:spcPct val="100000"/>
              </a:lnSpc>
              <a:buClr>
                <a:schemeClr val="accent1"/>
              </a:buClr>
              <a:buFont typeface="Wingdings" panose="05000000000000000000" pitchFamily="2" charset="2"/>
              <a:buChar char="§"/>
            </a:pPr>
            <a:r>
              <a:rPr lang="en-US" dirty="0"/>
              <a:t>Agile – Myths and Reality</a:t>
            </a:r>
          </a:p>
          <a:p>
            <a:pPr marL="285750" indent="-285750">
              <a:lnSpc>
                <a:spcPct val="100000"/>
              </a:lnSpc>
              <a:buClr>
                <a:schemeClr val="accent1"/>
              </a:buClr>
              <a:buFont typeface="Wingdings" panose="05000000000000000000" pitchFamily="2" charset="2"/>
              <a:buChar char="§"/>
            </a:pPr>
            <a:r>
              <a:rPr lang="en-US" dirty="0"/>
              <a:t>Agile Market Insight</a:t>
            </a:r>
          </a:p>
        </p:txBody>
      </p:sp>
    </p:spTree>
    <p:extLst>
      <p:ext uri="{BB962C8B-B14F-4D97-AF65-F5344CB8AC3E}">
        <p14:creationId xmlns:p14="http://schemas.microsoft.com/office/powerpoint/2010/main" val="1974411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nSpc>
                <a:spcPct val="100000"/>
              </a:lnSpc>
            </a:pPr>
            <a:r>
              <a:rPr lang="en-US" sz="1400" dirty="0"/>
              <a:t>1.1: Overview of Traditional Software Development Model</a:t>
            </a:r>
            <a:br>
              <a:rPr lang="en-US" dirty="0"/>
            </a:br>
            <a:r>
              <a:rPr lang="en-US" dirty="0"/>
              <a:t>Software Development Model and SDLC</a:t>
            </a:r>
          </a:p>
        </p:txBody>
      </p:sp>
      <p:sp>
        <p:nvSpPr>
          <p:cNvPr id="5" name="Content Placeholder 4"/>
          <p:cNvSpPr>
            <a:spLocks noGrp="1"/>
          </p:cNvSpPr>
          <p:nvPr>
            <p:ph idx="1"/>
          </p:nvPr>
        </p:nvSpPr>
        <p:spPr>
          <a:xfrm>
            <a:off x="298516" y="1494765"/>
            <a:ext cx="8845484" cy="5045883"/>
          </a:xfrm>
        </p:spPr>
        <p:txBody>
          <a:bodyPr>
            <a:normAutofit/>
          </a:bodyPr>
          <a:lstStyle/>
          <a:p>
            <a:pPr marL="285750" indent="-285750">
              <a:lnSpc>
                <a:spcPct val="100000"/>
              </a:lnSpc>
              <a:buClr>
                <a:schemeClr val="accent1"/>
              </a:buClr>
              <a:buFont typeface="Wingdings" panose="05000000000000000000" pitchFamily="2" charset="2"/>
              <a:buChar char="§"/>
            </a:pPr>
            <a:r>
              <a:rPr lang="en-US" dirty="0"/>
              <a:t>Software development models are various processes or methodologies used to develop the product</a:t>
            </a:r>
          </a:p>
          <a:p>
            <a:pPr marL="285750" indent="-285750">
              <a:lnSpc>
                <a:spcPct val="100000"/>
              </a:lnSpc>
              <a:buClr>
                <a:schemeClr val="accent1"/>
              </a:buClr>
              <a:buFont typeface="Wingdings" panose="05000000000000000000" pitchFamily="2" charset="2"/>
              <a:buChar char="§"/>
            </a:pPr>
            <a:r>
              <a:rPr lang="en-US" dirty="0"/>
              <a:t>Software developments models help improve the software quality as well as the development process in general</a:t>
            </a:r>
          </a:p>
          <a:p>
            <a:pPr marL="285750" indent="-285750">
              <a:lnSpc>
                <a:spcPct val="100000"/>
              </a:lnSpc>
              <a:buClr>
                <a:schemeClr val="accent1"/>
              </a:buClr>
              <a:buFont typeface="Wingdings" panose="05000000000000000000" pitchFamily="2" charset="2"/>
              <a:buChar char="§"/>
            </a:pPr>
            <a:r>
              <a:rPr lang="en-US" dirty="0"/>
              <a:t>There exists various software development models and each one of them fulfill certain objectives of software development</a:t>
            </a:r>
          </a:p>
          <a:p>
            <a:pPr marL="285750" indent="-285750">
              <a:lnSpc>
                <a:spcPct val="100000"/>
              </a:lnSpc>
              <a:buClr>
                <a:schemeClr val="accent1"/>
              </a:buClr>
              <a:buFont typeface="Wingdings" panose="05000000000000000000" pitchFamily="2" charset="2"/>
              <a:buChar char="§"/>
            </a:pPr>
            <a:r>
              <a:rPr lang="en-US" dirty="0"/>
              <a:t>Software Development Life Cycle (SDLC) is an environment that describes activities performed in each stage of the software development process</a:t>
            </a:r>
          </a:p>
          <a:p>
            <a:pPr marL="285750" indent="-285750">
              <a:lnSpc>
                <a:spcPct val="100000"/>
              </a:lnSpc>
              <a:buClr>
                <a:schemeClr val="accent1"/>
              </a:buClr>
              <a:buFont typeface="Wingdings" panose="05000000000000000000" pitchFamily="2" charset="2"/>
              <a:buChar char="§"/>
            </a:pPr>
            <a:r>
              <a:rPr lang="en-US" dirty="0"/>
              <a:t>The SDLC contains detailed plan which basically describes how the development and maintenance of specific software is conducted</a:t>
            </a:r>
          </a:p>
          <a:p>
            <a:pPr marL="285750" indent="-285750">
              <a:lnSpc>
                <a:spcPct val="100000"/>
              </a:lnSpc>
              <a:buClr>
                <a:schemeClr val="accent1"/>
              </a:buClr>
              <a:buFont typeface="Wingdings" panose="05000000000000000000" pitchFamily="2" charset="2"/>
              <a:buChar char="§"/>
            </a:pPr>
            <a:r>
              <a:rPr lang="en-US" dirty="0"/>
              <a:t>Most people involved with software development are very much familiar with the traditional software development methods like:</a:t>
            </a:r>
          </a:p>
          <a:p>
            <a:pPr marL="460772" lvl="1" indent="-285750">
              <a:lnSpc>
                <a:spcPct val="100000"/>
              </a:lnSpc>
              <a:buFont typeface="Arial" panose="020B0604020202020204" pitchFamily="34" charset="0"/>
              <a:buChar char="•"/>
            </a:pPr>
            <a:r>
              <a:rPr lang="en-US" dirty="0"/>
              <a:t>Waterfall or the sequential method</a:t>
            </a:r>
          </a:p>
          <a:p>
            <a:pPr marL="460772" lvl="1" indent="-285750">
              <a:lnSpc>
                <a:spcPct val="100000"/>
              </a:lnSpc>
              <a:buFont typeface="Arial" panose="020B0604020202020204" pitchFamily="34" charset="0"/>
              <a:buChar char="•"/>
            </a:pPr>
            <a:r>
              <a:rPr lang="en-US" dirty="0"/>
              <a:t>V-model</a:t>
            </a:r>
          </a:p>
        </p:txBody>
      </p:sp>
    </p:spTree>
    <p:extLst>
      <p:ext uri="{BB962C8B-B14F-4D97-AF65-F5344CB8AC3E}">
        <p14:creationId xmlns:p14="http://schemas.microsoft.com/office/powerpoint/2010/main" val="4073729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nSpc>
                <a:spcPct val="100000"/>
              </a:lnSpc>
            </a:pPr>
            <a:r>
              <a:rPr lang="en-US" sz="1400" dirty="0"/>
              <a:t>1.1: Overview of Traditional Software Development Model</a:t>
            </a:r>
            <a:br>
              <a:rPr lang="en-US" dirty="0"/>
            </a:br>
            <a:r>
              <a:rPr lang="en-US" dirty="0"/>
              <a:t>“Waterfall Model” – An Overview</a:t>
            </a:r>
          </a:p>
        </p:txBody>
      </p:sp>
      <p:sp>
        <p:nvSpPr>
          <p:cNvPr id="5" name="Content Placeholder 4"/>
          <p:cNvSpPr>
            <a:spLocks noGrp="1"/>
          </p:cNvSpPr>
          <p:nvPr>
            <p:ph idx="1"/>
          </p:nvPr>
        </p:nvSpPr>
        <p:spPr>
          <a:xfrm>
            <a:off x="298516" y="1494765"/>
            <a:ext cx="8845484" cy="5045883"/>
          </a:xfrm>
        </p:spPr>
        <p:txBody>
          <a:bodyPr>
            <a:normAutofit/>
          </a:bodyPr>
          <a:lstStyle/>
          <a:p>
            <a:pPr marL="285750" indent="-285750">
              <a:lnSpc>
                <a:spcPct val="100000"/>
              </a:lnSpc>
              <a:buClr>
                <a:schemeClr val="accent1"/>
              </a:buClr>
              <a:buFont typeface="Wingdings" panose="05000000000000000000" pitchFamily="2" charset="2"/>
              <a:buChar char="§"/>
            </a:pPr>
            <a:r>
              <a:rPr lang="en-US" dirty="0"/>
              <a:t>The classic waterfall model was introduced in the 1970s by Win Royce</a:t>
            </a:r>
          </a:p>
          <a:p>
            <a:pPr marL="285750" indent="-285750">
              <a:lnSpc>
                <a:spcPct val="100000"/>
              </a:lnSpc>
              <a:buClr>
                <a:schemeClr val="accent1"/>
              </a:buClr>
              <a:buFont typeface="Wingdings" panose="05000000000000000000" pitchFamily="2" charset="2"/>
              <a:buChar char="§"/>
            </a:pPr>
            <a:r>
              <a:rPr lang="en-US" dirty="0"/>
              <a:t>The Waterfall Model was the first Process Model to be introduced</a:t>
            </a:r>
          </a:p>
          <a:p>
            <a:pPr marL="285750" indent="-285750">
              <a:lnSpc>
                <a:spcPct val="100000"/>
              </a:lnSpc>
              <a:buClr>
                <a:schemeClr val="accent1"/>
              </a:buClr>
              <a:buFont typeface="Wingdings" panose="05000000000000000000" pitchFamily="2" charset="2"/>
              <a:buChar char="§"/>
            </a:pPr>
            <a:r>
              <a:rPr lang="en-US" dirty="0"/>
              <a:t>It is also referred to as a linear-sequential life cycle model</a:t>
            </a:r>
          </a:p>
          <a:p>
            <a:pPr marL="285750" indent="-285750">
              <a:lnSpc>
                <a:spcPct val="100000"/>
              </a:lnSpc>
              <a:buClr>
                <a:schemeClr val="accent1"/>
              </a:buClr>
              <a:buFont typeface="Wingdings" panose="05000000000000000000" pitchFamily="2" charset="2"/>
              <a:buChar char="§"/>
            </a:pPr>
            <a:r>
              <a:rPr lang="en-US" dirty="0"/>
              <a:t>The waterfall model is a sequential design process, often used in software development processes, in which progress is seen as flowing steadily downwards like a waterfall through the phases of SDLC</a:t>
            </a:r>
          </a:p>
          <a:p>
            <a:pPr marL="285750" indent="-285750">
              <a:lnSpc>
                <a:spcPct val="100000"/>
              </a:lnSpc>
              <a:buClr>
                <a:schemeClr val="accent1"/>
              </a:buClr>
              <a:buFont typeface="Wingdings" panose="05000000000000000000" pitchFamily="2" charset="2"/>
              <a:buChar char="§"/>
            </a:pPr>
            <a:r>
              <a:rPr lang="en-US" dirty="0"/>
              <a:t>Every stage has to be completed separately at the right time so you can not jump stages</a:t>
            </a:r>
          </a:p>
          <a:p>
            <a:pPr marL="285750" indent="-285750">
              <a:lnSpc>
                <a:spcPct val="100000"/>
              </a:lnSpc>
              <a:buClr>
                <a:schemeClr val="accent1"/>
              </a:buClr>
              <a:buFont typeface="Wingdings" panose="05000000000000000000" pitchFamily="2" charset="2"/>
              <a:buChar char="§"/>
            </a:pPr>
            <a:r>
              <a:rPr lang="en-US" dirty="0"/>
              <a:t>Documentation is produced at every stage of a waterfall model to allow people to understand what has been done</a:t>
            </a:r>
          </a:p>
          <a:p>
            <a:pPr marL="285750" indent="-285750">
              <a:lnSpc>
                <a:spcPct val="100000"/>
              </a:lnSpc>
              <a:buClr>
                <a:schemeClr val="accent1"/>
              </a:buClr>
              <a:buFont typeface="Wingdings" panose="05000000000000000000" pitchFamily="2" charset="2"/>
              <a:buChar char="§"/>
            </a:pPr>
            <a:r>
              <a:rPr lang="en-US" dirty="0"/>
              <a:t>Testing is done at every stage</a:t>
            </a:r>
          </a:p>
          <a:p>
            <a:pPr marL="285750" indent="-285750">
              <a:lnSpc>
                <a:spcPct val="100000"/>
              </a:lnSpc>
              <a:buClr>
                <a:schemeClr val="accent1"/>
              </a:buClr>
              <a:buFont typeface="Wingdings" panose="05000000000000000000" pitchFamily="2" charset="2"/>
              <a:buChar char="§"/>
            </a:pPr>
            <a:r>
              <a:rPr lang="en-US" dirty="0"/>
              <a:t>The waterfall approach assumes that requirements are stable and frozen across the project plan</a:t>
            </a:r>
          </a:p>
          <a:p>
            <a:pPr marL="285750" indent="-285750">
              <a:lnSpc>
                <a:spcPct val="100000"/>
              </a:lnSpc>
              <a:buClr>
                <a:schemeClr val="accent1"/>
              </a:buClr>
              <a:buFont typeface="Wingdings" panose="05000000000000000000" pitchFamily="2" charset="2"/>
              <a:buChar char="§"/>
            </a:pPr>
            <a:r>
              <a:rPr lang="en-US" dirty="0"/>
              <a:t>However, this is usually not true in case of large projects where requirements may evolve across the development process</a:t>
            </a:r>
          </a:p>
        </p:txBody>
      </p:sp>
    </p:spTree>
    <p:extLst>
      <p:ext uri="{BB962C8B-B14F-4D97-AF65-F5344CB8AC3E}">
        <p14:creationId xmlns:p14="http://schemas.microsoft.com/office/powerpoint/2010/main" val="193679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nSpc>
                <a:spcPct val="100000"/>
              </a:lnSpc>
            </a:pPr>
            <a:r>
              <a:rPr lang="en-US" sz="1400" dirty="0">
                <a:latin typeface="+mj-lt"/>
              </a:rPr>
              <a:t>1.1: Overview of Traditional Software Development Model</a:t>
            </a:r>
            <a:br>
              <a:rPr lang="en-US" dirty="0">
                <a:latin typeface="+mj-lt"/>
              </a:rPr>
            </a:br>
            <a:r>
              <a:rPr lang="en-US" dirty="0">
                <a:latin typeface="+mj-lt"/>
              </a:rPr>
              <a:t>“Real Life” – Waterfall Model</a:t>
            </a:r>
          </a:p>
        </p:txBody>
      </p:sp>
      <p:pic>
        <p:nvPicPr>
          <p:cNvPr id="3" name="Picture 2">
            <a:extLst>
              <a:ext uri="{FF2B5EF4-FFF2-40B4-BE49-F238E27FC236}">
                <a16:creationId xmlns:a16="http://schemas.microsoft.com/office/drawing/2014/main" id="{BB8A7355-DAAF-4118-BC85-12DBA34F68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08219"/>
            <a:ext cx="9144000" cy="5031329"/>
          </a:xfrm>
          <a:prstGeom prst="rect">
            <a:avLst/>
          </a:prstGeom>
        </p:spPr>
      </p:pic>
    </p:spTree>
    <p:extLst>
      <p:ext uri="{BB962C8B-B14F-4D97-AF65-F5344CB8AC3E}">
        <p14:creationId xmlns:p14="http://schemas.microsoft.com/office/powerpoint/2010/main" val="1952611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nSpc>
                <a:spcPct val="100000"/>
              </a:lnSpc>
            </a:pPr>
            <a:r>
              <a:rPr lang="en-US" sz="1400" dirty="0"/>
              <a:t>1.1: Overview of Traditional Software Development Model</a:t>
            </a:r>
            <a:br>
              <a:rPr lang="en-US" dirty="0"/>
            </a:br>
            <a:r>
              <a:rPr lang="en-US" dirty="0"/>
              <a:t>“Waterfall Model” – Advantages</a:t>
            </a:r>
          </a:p>
        </p:txBody>
      </p:sp>
      <p:sp>
        <p:nvSpPr>
          <p:cNvPr id="5" name="Content Placeholder 4"/>
          <p:cNvSpPr>
            <a:spLocks noGrp="1"/>
          </p:cNvSpPr>
          <p:nvPr>
            <p:ph idx="1"/>
          </p:nvPr>
        </p:nvSpPr>
        <p:spPr>
          <a:xfrm>
            <a:off x="298516" y="1494765"/>
            <a:ext cx="8845484" cy="5045883"/>
          </a:xfrm>
        </p:spPr>
        <p:txBody>
          <a:bodyPr>
            <a:normAutofit/>
          </a:bodyPr>
          <a:lstStyle/>
          <a:p>
            <a:pPr marL="285750" indent="-285750">
              <a:lnSpc>
                <a:spcPct val="100000"/>
              </a:lnSpc>
              <a:buClr>
                <a:schemeClr val="accent1"/>
              </a:buClr>
              <a:buFont typeface="Wingdings" panose="05000000000000000000" pitchFamily="2" charset="2"/>
              <a:buChar char="§"/>
            </a:pPr>
            <a:r>
              <a:rPr lang="en-US" dirty="0"/>
              <a:t>Simple and easy to understand and use</a:t>
            </a:r>
          </a:p>
          <a:p>
            <a:pPr marL="285750" indent="-285750">
              <a:lnSpc>
                <a:spcPct val="100000"/>
              </a:lnSpc>
              <a:buClr>
                <a:schemeClr val="accent1"/>
              </a:buClr>
              <a:buFont typeface="Wingdings" panose="05000000000000000000" pitchFamily="2" charset="2"/>
              <a:buChar char="§"/>
            </a:pPr>
            <a:r>
              <a:rPr lang="en-US" dirty="0"/>
              <a:t>Easy to manage due to the rigidity of the model, each phase has specific deliverables and a review process</a:t>
            </a:r>
          </a:p>
          <a:p>
            <a:pPr marL="285750" indent="-285750">
              <a:lnSpc>
                <a:spcPct val="100000"/>
              </a:lnSpc>
              <a:buClr>
                <a:schemeClr val="accent1"/>
              </a:buClr>
              <a:buFont typeface="Wingdings" panose="05000000000000000000" pitchFamily="2" charset="2"/>
              <a:buChar char="§"/>
            </a:pPr>
            <a:r>
              <a:rPr lang="en-US" dirty="0"/>
              <a:t>The project requires the fulfilment of one phase, before proceeding to next</a:t>
            </a:r>
          </a:p>
          <a:p>
            <a:pPr marL="285750" indent="-285750">
              <a:lnSpc>
                <a:spcPct val="100000"/>
              </a:lnSpc>
              <a:buClr>
                <a:schemeClr val="accent1"/>
              </a:buClr>
              <a:buFont typeface="Wingdings" panose="05000000000000000000" pitchFamily="2" charset="2"/>
              <a:buChar char="§"/>
            </a:pPr>
            <a:r>
              <a:rPr lang="en-US" dirty="0"/>
              <a:t>Works well for smaller projects where requirements are very well understood</a:t>
            </a:r>
          </a:p>
          <a:p>
            <a:pPr marL="285750" indent="-285750">
              <a:lnSpc>
                <a:spcPct val="100000"/>
              </a:lnSpc>
              <a:buClr>
                <a:schemeClr val="accent1"/>
              </a:buClr>
              <a:buFont typeface="Wingdings" panose="05000000000000000000" pitchFamily="2" charset="2"/>
              <a:buChar char="§"/>
            </a:pPr>
            <a:r>
              <a:rPr lang="en-US" dirty="0"/>
              <a:t>Various stages of the software development can be clearly defined in waterfall model</a:t>
            </a:r>
          </a:p>
          <a:p>
            <a:pPr marL="285750" indent="-285750">
              <a:lnSpc>
                <a:spcPct val="100000"/>
              </a:lnSpc>
              <a:buClr>
                <a:schemeClr val="accent1"/>
              </a:buClr>
              <a:buFont typeface="Wingdings" panose="05000000000000000000" pitchFamily="2" charset="2"/>
              <a:buChar char="§"/>
            </a:pPr>
            <a:r>
              <a:rPr lang="en-US" dirty="0"/>
              <a:t>Well understood milestones</a:t>
            </a:r>
          </a:p>
          <a:p>
            <a:pPr marL="285750" indent="-285750">
              <a:lnSpc>
                <a:spcPct val="100000"/>
              </a:lnSpc>
              <a:buClr>
                <a:schemeClr val="accent1"/>
              </a:buClr>
              <a:buFont typeface="Wingdings" panose="05000000000000000000" pitchFamily="2" charset="2"/>
              <a:buChar char="§"/>
            </a:pPr>
            <a:r>
              <a:rPr lang="en-US" dirty="0"/>
              <a:t>A schedule of activities can be created with deadlines for each stage of development</a:t>
            </a:r>
          </a:p>
          <a:p>
            <a:pPr marL="285750" indent="-285750">
              <a:lnSpc>
                <a:spcPct val="100000"/>
              </a:lnSpc>
              <a:buClr>
                <a:schemeClr val="accent1"/>
              </a:buClr>
              <a:buFont typeface="Wingdings" panose="05000000000000000000" pitchFamily="2" charset="2"/>
              <a:buChar char="§"/>
            </a:pPr>
            <a:r>
              <a:rPr lang="en-US" dirty="0"/>
              <a:t>Product development progresses from vision, through design, implementation, testing, and ends up at operation and maintenance</a:t>
            </a:r>
          </a:p>
          <a:p>
            <a:pPr marL="285750" indent="-285750">
              <a:lnSpc>
                <a:spcPct val="100000"/>
              </a:lnSpc>
              <a:buClr>
                <a:schemeClr val="accent1"/>
              </a:buClr>
              <a:buFont typeface="Wingdings" panose="05000000000000000000" pitchFamily="2" charset="2"/>
              <a:buChar char="§"/>
            </a:pPr>
            <a:r>
              <a:rPr lang="en-US" dirty="0"/>
              <a:t>Each phase of development proceeds in strict order</a:t>
            </a:r>
          </a:p>
        </p:txBody>
      </p:sp>
    </p:spTree>
    <p:extLst>
      <p:ext uri="{BB962C8B-B14F-4D97-AF65-F5344CB8AC3E}">
        <p14:creationId xmlns:p14="http://schemas.microsoft.com/office/powerpoint/2010/main" val="1489556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nSpc>
                <a:spcPct val="100000"/>
              </a:lnSpc>
            </a:pPr>
            <a:r>
              <a:rPr lang="en-US" sz="1400" dirty="0"/>
              <a:t>1.1: Overview of Traditional Software Development Model</a:t>
            </a:r>
            <a:br>
              <a:rPr lang="en-US" dirty="0"/>
            </a:br>
            <a:r>
              <a:rPr lang="en-US" dirty="0"/>
              <a:t>“Waterfall Model” – Disadvantages</a:t>
            </a:r>
          </a:p>
        </p:txBody>
      </p:sp>
      <p:sp>
        <p:nvSpPr>
          <p:cNvPr id="5" name="Content Placeholder 4"/>
          <p:cNvSpPr>
            <a:spLocks noGrp="1"/>
          </p:cNvSpPr>
          <p:nvPr>
            <p:ph idx="1"/>
          </p:nvPr>
        </p:nvSpPr>
        <p:spPr>
          <a:xfrm>
            <a:off x="298516" y="1494765"/>
            <a:ext cx="8845484" cy="5045883"/>
          </a:xfrm>
        </p:spPr>
        <p:txBody>
          <a:bodyPr>
            <a:normAutofit/>
          </a:bodyPr>
          <a:lstStyle/>
          <a:p>
            <a:pPr marL="285750" indent="-285750">
              <a:lnSpc>
                <a:spcPct val="100000"/>
              </a:lnSpc>
              <a:buClr>
                <a:schemeClr val="accent1"/>
              </a:buClr>
              <a:buFont typeface="Wingdings" panose="05000000000000000000" pitchFamily="2" charset="2"/>
              <a:buChar char="§"/>
            </a:pPr>
            <a:r>
              <a:rPr lang="en-US" dirty="0"/>
              <a:t>Once an application is in the testing stage, it is very difficult to go back and change something that was not well-thought out in the concept stage</a:t>
            </a:r>
          </a:p>
          <a:p>
            <a:pPr marL="285750" indent="-285750">
              <a:lnSpc>
                <a:spcPct val="100000"/>
              </a:lnSpc>
              <a:buClr>
                <a:schemeClr val="accent1"/>
              </a:buClr>
              <a:buFont typeface="Wingdings" panose="05000000000000000000" pitchFamily="2" charset="2"/>
              <a:buChar char="§"/>
            </a:pPr>
            <a:r>
              <a:rPr lang="en-US" dirty="0"/>
              <a:t>The customer can experience the working model of the product only at the end</a:t>
            </a:r>
          </a:p>
          <a:p>
            <a:pPr marL="285750" indent="-285750">
              <a:lnSpc>
                <a:spcPct val="100000"/>
              </a:lnSpc>
              <a:buClr>
                <a:schemeClr val="accent1"/>
              </a:buClr>
              <a:buFont typeface="Wingdings" panose="05000000000000000000" pitchFamily="2" charset="2"/>
              <a:buChar char="§"/>
            </a:pPr>
            <a:r>
              <a:rPr lang="en-US" dirty="0"/>
              <a:t>Not suitable for complex &amp; large projects</a:t>
            </a:r>
          </a:p>
          <a:p>
            <a:pPr marL="285750" indent="-285750">
              <a:lnSpc>
                <a:spcPct val="100000"/>
              </a:lnSpc>
              <a:buClr>
                <a:schemeClr val="accent1"/>
              </a:buClr>
              <a:buFont typeface="Wingdings" panose="05000000000000000000" pitchFamily="2" charset="2"/>
              <a:buChar char="§"/>
            </a:pPr>
            <a:r>
              <a:rPr lang="en-US" dirty="0"/>
              <a:t>Only a certain number of team members will be qualified for each phase, which can lead at times to some team members being inactive</a:t>
            </a:r>
          </a:p>
          <a:p>
            <a:pPr marL="285750" indent="-285750">
              <a:lnSpc>
                <a:spcPct val="100000"/>
              </a:lnSpc>
              <a:buClr>
                <a:schemeClr val="accent1"/>
              </a:buClr>
              <a:buFont typeface="Wingdings" panose="05000000000000000000" pitchFamily="2" charset="2"/>
              <a:buChar char="§"/>
            </a:pPr>
            <a:r>
              <a:rPr lang="en-US" dirty="0"/>
              <a:t>It is difficult to follow the sequential flow in software development process</a:t>
            </a:r>
          </a:p>
        </p:txBody>
      </p:sp>
    </p:spTree>
    <p:extLst>
      <p:ext uri="{BB962C8B-B14F-4D97-AF65-F5344CB8AC3E}">
        <p14:creationId xmlns:p14="http://schemas.microsoft.com/office/powerpoint/2010/main" val="2698273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nSpc>
                <a:spcPct val="100000"/>
              </a:lnSpc>
            </a:pPr>
            <a:r>
              <a:rPr lang="en-US" sz="1400" dirty="0"/>
              <a:t>1.2: Agile Process Framework</a:t>
            </a:r>
            <a:br>
              <a:rPr lang="en-US" dirty="0"/>
            </a:br>
            <a:r>
              <a:rPr lang="en-US" dirty="0"/>
              <a:t>Agile Development Model</a:t>
            </a:r>
          </a:p>
        </p:txBody>
      </p:sp>
      <p:sp>
        <p:nvSpPr>
          <p:cNvPr id="5" name="Content Placeholder 4"/>
          <p:cNvSpPr>
            <a:spLocks noGrp="1"/>
          </p:cNvSpPr>
          <p:nvPr>
            <p:ph idx="1"/>
          </p:nvPr>
        </p:nvSpPr>
        <p:spPr>
          <a:xfrm>
            <a:off x="298516" y="1494765"/>
            <a:ext cx="8845484" cy="5045883"/>
          </a:xfrm>
        </p:spPr>
        <p:txBody>
          <a:bodyPr>
            <a:normAutofit/>
          </a:bodyPr>
          <a:lstStyle/>
          <a:p>
            <a:pPr marL="285750" indent="-285750">
              <a:lnSpc>
                <a:spcPct val="100000"/>
              </a:lnSpc>
              <a:buClr>
                <a:schemeClr val="accent1"/>
              </a:buClr>
              <a:buFont typeface="Wingdings" panose="05000000000000000000" pitchFamily="2" charset="2"/>
              <a:buChar char="§"/>
            </a:pPr>
            <a:r>
              <a:rPr lang="en-US" dirty="0"/>
              <a:t>Agile development model is an amalgamation of iterative and incremental process models focusing more on process adaptability and customer satisfaction by rapid delivery of functional software product</a:t>
            </a:r>
          </a:p>
          <a:p>
            <a:pPr marL="285750" indent="-285750">
              <a:lnSpc>
                <a:spcPct val="100000"/>
              </a:lnSpc>
              <a:buClr>
                <a:schemeClr val="accent1"/>
              </a:buClr>
              <a:buFont typeface="Wingdings" panose="05000000000000000000" pitchFamily="2" charset="2"/>
              <a:buChar char="§"/>
            </a:pPr>
            <a:r>
              <a:rPr lang="en-US" dirty="0"/>
              <a:t>Agile development model breaks the software into small incremental builds</a:t>
            </a:r>
          </a:p>
          <a:p>
            <a:pPr marL="285750" indent="-285750">
              <a:lnSpc>
                <a:spcPct val="100000"/>
              </a:lnSpc>
              <a:buClr>
                <a:schemeClr val="accent1"/>
              </a:buClr>
              <a:buFont typeface="Wingdings" panose="05000000000000000000" pitchFamily="2" charset="2"/>
              <a:buChar char="§"/>
            </a:pPr>
            <a:r>
              <a:rPr lang="en-US" dirty="0"/>
              <a:t>These builds are provided in iterations</a:t>
            </a:r>
          </a:p>
          <a:p>
            <a:pPr marL="285750" indent="-285750">
              <a:lnSpc>
                <a:spcPct val="100000"/>
              </a:lnSpc>
              <a:buClr>
                <a:schemeClr val="accent1"/>
              </a:buClr>
              <a:buFont typeface="Wingdings" panose="05000000000000000000" pitchFamily="2" charset="2"/>
              <a:buChar char="§"/>
            </a:pPr>
            <a:r>
              <a:rPr lang="en-US" dirty="0"/>
              <a:t>Each iterations lasts from about one to three weeks</a:t>
            </a:r>
          </a:p>
          <a:p>
            <a:pPr marL="285750" indent="-285750">
              <a:lnSpc>
                <a:spcPct val="100000"/>
              </a:lnSpc>
              <a:buClr>
                <a:schemeClr val="accent1"/>
              </a:buClr>
              <a:buFont typeface="Wingdings" panose="05000000000000000000" pitchFamily="2" charset="2"/>
              <a:buChar char="§"/>
            </a:pPr>
            <a:r>
              <a:rPr lang="en-US" dirty="0"/>
              <a:t>Every iteration involves cross functional teams working simultaneously on various areas like planning, requirements analysis, design, coding, unit testing, and acceptance testing</a:t>
            </a:r>
          </a:p>
          <a:p>
            <a:pPr marL="285750" indent="-285750">
              <a:lnSpc>
                <a:spcPct val="100000"/>
              </a:lnSpc>
              <a:buClr>
                <a:schemeClr val="accent1"/>
              </a:buClr>
              <a:buFont typeface="Wingdings" panose="05000000000000000000" pitchFamily="2" charset="2"/>
              <a:buChar char="§"/>
            </a:pPr>
            <a:r>
              <a:rPr lang="en-US" dirty="0"/>
              <a:t>At the end of the iteration a working product is displayed to the customer and important stakeholders</a:t>
            </a:r>
          </a:p>
        </p:txBody>
      </p:sp>
    </p:spTree>
    <p:extLst>
      <p:ext uri="{BB962C8B-B14F-4D97-AF65-F5344CB8AC3E}">
        <p14:creationId xmlns:p14="http://schemas.microsoft.com/office/powerpoint/2010/main" val="3993627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y_template.potx [Read-Only]" id="{13D2DA8F-7125-4B20-8C80-6B6819898CD1}" vid="{B3612849-887B-425D-995B-1E6BA33971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9c6744cef3b63dc926475b7dcd1b685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67ee57ba3d6bba7dddc705dba4695c0f"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26bed2a0-a239-4228-bd8e-b46f54fc12da">Class book</Material_x0020_Type>
    <Category xmlns="26bed2a0-a239-4228-bd8e-b46f54fc12da">Module Artifact</Category>
    <Level xmlns="26bed2a0-a239-4228-bd8e-b46f54fc12da">L1</Level>
    <_Version xmlns="http://schemas.microsoft.com/sharepoint/v3/fields" xsi:nil="true"/>
    <_DCDateModified xmlns="http://schemas.microsoft.com/sharepoint/v3/fields" xsi:nil="true"/>
  </documentManagement>
</p:properties>
</file>

<file path=customXml/itemProps1.xml><?xml version="1.0" encoding="utf-8"?>
<ds:datastoreItem xmlns:ds="http://schemas.openxmlformats.org/officeDocument/2006/customXml" ds:itemID="{F5DA7B51-445D-42C9-AE61-404CE25541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26bed2a0-a239-4228-bd8e-b46f54fc12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26bed2a0-a239-4228-bd8e-b46f54fc12da"/>
    <ds:schemaRef ds:uri="http://purl.org/dc/elements/1.1/"/>
    <ds:schemaRef ds:uri="http://schemas.microsoft.com/sharepoint/v3/field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8896</TotalTime>
  <Words>3683</Words>
  <Application>Microsoft Office PowerPoint</Application>
  <PresentationFormat>On-screen Show (4:3)</PresentationFormat>
  <Paragraphs>260</Paragraphs>
  <Slides>22</Slides>
  <Notes>22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8" baseType="lpstr">
      <vt:lpstr>Arial</vt:lpstr>
      <vt:lpstr>Calibri</vt:lpstr>
      <vt:lpstr>Verdana</vt:lpstr>
      <vt:lpstr>Wingdings</vt:lpstr>
      <vt:lpstr>Section slides</vt:lpstr>
      <vt:lpstr>think-cell Slide</vt:lpstr>
      <vt:lpstr>Introduction to Agile</vt:lpstr>
      <vt:lpstr>Lesson Objectives</vt:lpstr>
      <vt:lpstr>Lesson Objectives</vt:lpstr>
      <vt:lpstr>1.1: Overview of Traditional Software Development Model Software Development Model and SDLC</vt:lpstr>
      <vt:lpstr>1.1: Overview of Traditional Software Development Model “Waterfall Model” – An Overview</vt:lpstr>
      <vt:lpstr>1.1: Overview of Traditional Software Development Model “Real Life” – Waterfall Model</vt:lpstr>
      <vt:lpstr>1.1: Overview of Traditional Software Development Model “Waterfall Model” – Advantages</vt:lpstr>
      <vt:lpstr>1.1: Overview of Traditional Software Development Model “Waterfall Model” – Disadvantages</vt:lpstr>
      <vt:lpstr>1.2: Agile Process Framework Agile Development Model</vt:lpstr>
      <vt:lpstr>1.2: Agile Process Framework Graphical Illustration of Agile Development Model</vt:lpstr>
      <vt:lpstr>1.2: Agile Process Framework Why use Agile?</vt:lpstr>
      <vt:lpstr>1.2: Agile Process Framework Agile Manifesto and Principles</vt:lpstr>
      <vt:lpstr>1.2: Agile Process Framework 12 Principles of Agile Methods</vt:lpstr>
      <vt:lpstr>1.2: Agile Process Framework Agile Values</vt:lpstr>
      <vt:lpstr>1.2: Agile Process Framework What  is NOT an Agile software development?</vt:lpstr>
      <vt:lpstr>1.2: Agile Process Framework Common Characteristics of Agile Methods</vt:lpstr>
      <vt:lpstr>1.2: Agile Process Framework Agile Methods and Practices</vt:lpstr>
      <vt:lpstr>1.2: Agile Process Framework When to use Agile Model?</vt:lpstr>
      <vt:lpstr>1.2: Agile Process Framework Advantages of Agile Model</vt:lpstr>
      <vt:lpstr>1.2: Agile Process Framework Difference between Agile and Waterfall Model</vt:lpstr>
      <vt:lpstr>1.2: Agile Process Framework Agile – Myths and Reality</vt:lpstr>
      <vt:lpstr>Summary</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Automation and Advanced Selenium-Classbook-Lesson01</dc:title>
  <dc:creator>iGATE</dc:creator>
  <cp:lastModifiedBy>Thomson, Alphy Chenganiyadan</cp:lastModifiedBy>
  <cp:revision>281</cp:revision>
  <cp:lastPrinted>2017-01-09T11:30:48Z</cp:lastPrinted>
  <dcterms:created xsi:type="dcterms:W3CDTF">2012-05-18T02:59:15Z</dcterms:created>
  <dcterms:modified xsi:type="dcterms:W3CDTF">2019-09-04T08:06:34Z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ies>
</file>