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2" r:id="rId5"/>
    <p:sldMasterId id="2147483708" r:id="rId6"/>
    <p:sldMasterId id="2147483713" r:id="rId7"/>
  </p:sldMasterIdLst>
  <p:notesMasterIdLst>
    <p:notesMasterId r:id="rId64"/>
  </p:notesMasterIdLst>
  <p:handoutMasterIdLst>
    <p:handoutMasterId r:id="rId65"/>
  </p:handoutMasterIdLst>
  <p:sldIdLst>
    <p:sldId id="265" r:id="rId8"/>
    <p:sldId id="709" r:id="rId9"/>
    <p:sldId id="601" r:id="rId10"/>
    <p:sldId id="668" r:id="rId11"/>
    <p:sldId id="672" r:id="rId12"/>
    <p:sldId id="673" r:id="rId13"/>
    <p:sldId id="716" r:id="rId14"/>
    <p:sldId id="674" r:id="rId15"/>
    <p:sldId id="675" r:id="rId16"/>
    <p:sldId id="676" r:id="rId17"/>
    <p:sldId id="678" r:id="rId18"/>
    <p:sldId id="685" r:id="rId19"/>
    <p:sldId id="677" r:id="rId20"/>
    <p:sldId id="679" r:id="rId21"/>
    <p:sldId id="686" r:id="rId22"/>
    <p:sldId id="680" r:id="rId23"/>
    <p:sldId id="681" r:id="rId24"/>
    <p:sldId id="687" r:id="rId25"/>
    <p:sldId id="682" r:id="rId26"/>
    <p:sldId id="683" r:id="rId27"/>
    <p:sldId id="684" r:id="rId28"/>
    <p:sldId id="692" r:id="rId29"/>
    <p:sldId id="688" r:id="rId30"/>
    <p:sldId id="691" r:id="rId31"/>
    <p:sldId id="690" r:id="rId32"/>
    <p:sldId id="689" r:id="rId33"/>
    <p:sldId id="723" r:id="rId34"/>
    <p:sldId id="717" r:id="rId35"/>
    <p:sldId id="693" r:id="rId36"/>
    <p:sldId id="694" r:id="rId37"/>
    <p:sldId id="695" r:id="rId38"/>
    <p:sldId id="696" r:id="rId39"/>
    <p:sldId id="698" r:id="rId40"/>
    <p:sldId id="702" r:id="rId41"/>
    <p:sldId id="699" r:id="rId42"/>
    <p:sldId id="705" r:id="rId43"/>
    <p:sldId id="704" r:id="rId44"/>
    <p:sldId id="700" r:id="rId45"/>
    <p:sldId id="706" r:id="rId46"/>
    <p:sldId id="703" r:id="rId47"/>
    <p:sldId id="707" r:id="rId48"/>
    <p:sldId id="708" r:id="rId49"/>
    <p:sldId id="710" r:id="rId50"/>
    <p:sldId id="701" r:id="rId51"/>
    <p:sldId id="711" r:id="rId52"/>
    <p:sldId id="712" r:id="rId53"/>
    <p:sldId id="713" r:id="rId54"/>
    <p:sldId id="714" r:id="rId55"/>
    <p:sldId id="715" r:id="rId56"/>
    <p:sldId id="718" r:id="rId57"/>
    <p:sldId id="719" r:id="rId58"/>
    <p:sldId id="720" r:id="rId59"/>
    <p:sldId id="721" r:id="rId60"/>
    <p:sldId id="722" r:id="rId61"/>
    <p:sldId id="669" r:id="rId62"/>
    <p:sldId id="670" r:id="rId6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095" autoAdjust="0"/>
  </p:normalViewPr>
  <p:slideViewPr>
    <p:cSldViewPr snapToGrid="0" showGuides="1">
      <p:cViewPr varScale="1">
        <p:scale>
          <a:sx n="78" d="100"/>
          <a:sy n="78" d="100"/>
        </p:scale>
        <p:origin x="1550" y="72"/>
      </p:cViewPr>
      <p:guideLst>
        <p:guide orient="horz" pos="2160"/>
        <p:guide pos="24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40" d="100"/>
          <a:sy n="40" d="100"/>
        </p:scale>
        <p:origin x="2876" y="37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18.xml"/><Relationship Id="rId7" Type="http://schemas.openxmlformats.org/officeDocument/2006/relationships/slide" Target="slides/slide28.xml"/><Relationship Id="rId12" Type="http://schemas.openxmlformats.org/officeDocument/2006/relationships/slide" Target="slides/slide54.xml"/><Relationship Id="rId2" Type="http://schemas.openxmlformats.org/officeDocument/2006/relationships/slide" Target="slides/slide15.xml"/><Relationship Id="rId1" Type="http://schemas.openxmlformats.org/officeDocument/2006/relationships/slide" Target="slides/slide12.xml"/><Relationship Id="rId6" Type="http://schemas.openxmlformats.org/officeDocument/2006/relationships/slide" Target="slides/slide27.xml"/><Relationship Id="rId11" Type="http://schemas.openxmlformats.org/officeDocument/2006/relationships/slide" Target="slides/slide43.xml"/><Relationship Id="rId5" Type="http://schemas.openxmlformats.org/officeDocument/2006/relationships/slide" Target="slides/slide25.xml"/><Relationship Id="rId10" Type="http://schemas.openxmlformats.org/officeDocument/2006/relationships/slide" Target="slides/slide40.xml"/><Relationship Id="rId4" Type="http://schemas.openxmlformats.org/officeDocument/2006/relationships/slide" Target="slides/slide22.xml"/><Relationship Id="rId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Methods are internal procedures in a class that define the behavior of an object. </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Methods have a parameter interface with which user can supply them with values when calling them and receive values back from them.</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Two types of methods:</a:t>
            </a:r>
          </a:p>
          <a:p>
            <a:pPr marL="800100" lvl="1" indent="-342900" fontAlgn="auto">
              <a:spcBef>
                <a:spcPct val="20000"/>
              </a:spcBef>
              <a:spcAft>
                <a:spcPts val="0"/>
              </a:spcAft>
              <a:buFont typeface="+mj-lt"/>
              <a:buAutoNum type="arabicPeriod"/>
              <a:defRPr/>
            </a:pPr>
            <a:r>
              <a:rPr lang="en-US" kern="1200" dirty="0">
                <a:solidFill>
                  <a:schemeClr val="tx1">
                    <a:lumMod val="65000"/>
                    <a:lumOff val="35000"/>
                  </a:schemeClr>
                </a:solidFill>
                <a:latin typeface="Arial" pitchFamily="34" charset="0"/>
                <a:ea typeface="+mn-ea"/>
                <a:cs typeface="Arial" pitchFamily="34" charset="0"/>
              </a:rPr>
              <a:t>Instance Methods</a:t>
            </a:r>
          </a:p>
          <a:p>
            <a:pPr marL="742950" lvl="1" indent="-285750" fontAlgn="auto">
              <a:spcBef>
                <a:spcPct val="20000"/>
              </a:spcBef>
              <a:spcAft>
                <a:spcPts val="0"/>
              </a:spcAft>
              <a:buFont typeface="Arial" panose="020B0604020202020204" pitchFamily="34" charset="0"/>
              <a:buChar char="•"/>
              <a:defRPr/>
            </a:pPr>
            <a:r>
              <a:rPr lang="en-US" kern="1200" dirty="0">
                <a:solidFill>
                  <a:schemeClr val="tx1">
                    <a:lumMod val="65000"/>
                    <a:lumOff val="35000"/>
                  </a:schemeClr>
                </a:solidFill>
                <a:latin typeface="Arial" pitchFamily="34" charset="0"/>
                <a:ea typeface="+mn-ea"/>
                <a:cs typeface="Arial" pitchFamily="34" charset="0"/>
              </a:rPr>
              <a:t>Declared using METHODS statement.</a:t>
            </a:r>
          </a:p>
          <a:p>
            <a:pPr marL="742950" lvl="1" indent="-285750" fontAlgn="auto">
              <a:spcBef>
                <a:spcPct val="20000"/>
              </a:spcBef>
              <a:spcAft>
                <a:spcPts val="0"/>
              </a:spcAft>
              <a:buFont typeface="Arial" panose="020B0604020202020204" pitchFamily="34" charset="0"/>
              <a:buChar char="•"/>
              <a:defRPr/>
            </a:pPr>
            <a:r>
              <a:rPr lang="en-US" kern="1200" dirty="0">
                <a:solidFill>
                  <a:schemeClr val="tx1">
                    <a:lumMod val="65000"/>
                    <a:lumOff val="35000"/>
                  </a:schemeClr>
                </a:solidFill>
                <a:latin typeface="Arial" pitchFamily="34" charset="0"/>
                <a:ea typeface="+mn-ea"/>
                <a:cs typeface="Arial" pitchFamily="34" charset="0"/>
              </a:rPr>
              <a:t>Can access all the attributes and methods of the class.</a:t>
            </a:r>
          </a:p>
          <a:p>
            <a:pPr marL="800100" lvl="1" indent="-342900" fontAlgn="auto">
              <a:spcBef>
                <a:spcPct val="20000"/>
              </a:spcBef>
              <a:spcAft>
                <a:spcPts val="0"/>
              </a:spcAft>
              <a:buFont typeface="+mj-lt"/>
              <a:buAutoNum type="arabicPeriod" startAt="2"/>
              <a:defRPr/>
            </a:pPr>
            <a:r>
              <a:rPr lang="en-US" kern="1200" dirty="0">
                <a:solidFill>
                  <a:schemeClr val="tx1">
                    <a:lumMod val="65000"/>
                    <a:lumOff val="35000"/>
                  </a:schemeClr>
                </a:solidFill>
                <a:latin typeface="Arial" pitchFamily="34" charset="0"/>
                <a:ea typeface="+mn-ea"/>
                <a:cs typeface="Arial" pitchFamily="34" charset="0"/>
              </a:rPr>
              <a:t>Static Methods</a:t>
            </a:r>
          </a:p>
          <a:p>
            <a:pPr marL="628650" lvl="1" indent="-171450" fontAlgn="auto">
              <a:spcBef>
                <a:spcPct val="20000"/>
              </a:spcBef>
              <a:spcAft>
                <a:spcPts val="0"/>
              </a:spcAft>
              <a:buFont typeface="Arial" panose="020B0604020202020204" pitchFamily="34" charset="0"/>
              <a:buChar char="•"/>
              <a:defRPr/>
            </a:pPr>
            <a:r>
              <a:rPr lang="en-US" kern="1200" dirty="0">
                <a:solidFill>
                  <a:schemeClr val="tx1">
                    <a:lumMod val="65000"/>
                    <a:lumOff val="35000"/>
                  </a:schemeClr>
                </a:solidFill>
                <a:latin typeface="Arial" pitchFamily="34" charset="0"/>
                <a:ea typeface="+mn-ea"/>
                <a:cs typeface="Arial" pitchFamily="34" charset="0"/>
              </a:rPr>
              <a:t>Declared using CLASS-METHODS statement.</a:t>
            </a:r>
          </a:p>
          <a:p>
            <a:pPr marL="628650" lvl="1" indent="-171450" fontAlgn="auto">
              <a:spcBef>
                <a:spcPct val="20000"/>
              </a:spcBef>
              <a:spcAft>
                <a:spcPts val="0"/>
              </a:spcAft>
              <a:buFont typeface="Arial" panose="020B0604020202020204" pitchFamily="34" charset="0"/>
              <a:buChar char="•"/>
              <a:defRPr/>
            </a:pPr>
            <a:r>
              <a:rPr lang="en-US" kern="1200" dirty="0">
                <a:solidFill>
                  <a:schemeClr val="tx1">
                    <a:lumMod val="65000"/>
                    <a:lumOff val="35000"/>
                  </a:schemeClr>
                </a:solidFill>
                <a:latin typeface="Arial" pitchFamily="34" charset="0"/>
                <a:ea typeface="+mn-ea"/>
                <a:cs typeface="Arial" pitchFamily="34" charset="0"/>
              </a:rPr>
              <a:t>Can access only the static attributes and methods of the class.</a:t>
            </a:r>
          </a:p>
          <a:p>
            <a:endParaRPr lang="en-US" dirty="0"/>
          </a:p>
        </p:txBody>
      </p:sp>
    </p:spTree>
    <p:extLst>
      <p:ext uri="{BB962C8B-B14F-4D97-AF65-F5344CB8AC3E}">
        <p14:creationId xmlns:p14="http://schemas.microsoft.com/office/powerpoint/2010/main" val="4065228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pPr marL="231775" indent="-231775" fontAlgn="auto">
              <a:spcBef>
                <a:spcPct val="20000"/>
              </a:spcBef>
              <a:spcAft>
                <a:spcPts val="0"/>
              </a:spcAft>
              <a:buFont typeface="Arial"/>
              <a:buChar char="•"/>
              <a:defRPr/>
            </a:pPr>
            <a:r>
              <a:rPr lang="en-US" kern="1200" dirty="0">
                <a:solidFill>
                  <a:schemeClr val="tx1">
                    <a:lumMod val="65000"/>
                    <a:lumOff val="35000"/>
                  </a:schemeClr>
                </a:solidFill>
                <a:latin typeface="Arial" pitchFamily="34" charset="0"/>
                <a:ea typeface="+mn-ea"/>
                <a:cs typeface="Arial"/>
              </a:rPr>
              <a:t>You can divide the declaration part of the class definition into visibility sections.</a:t>
            </a:r>
          </a:p>
          <a:p>
            <a:pPr marL="231775" indent="-231775" fontAlgn="auto">
              <a:spcBef>
                <a:spcPct val="20000"/>
              </a:spcBef>
              <a:spcAft>
                <a:spcPts val="0"/>
              </a:spcAft>
              <a:buFont typeface="Arial"/>
              <a:buChar char="•"/>
              <a:defRPr/>
            </a:pPr>
            <a:r>
              <a:rPr lang="en-US" kern="1200" dirty="0">
                <a:solidFill>
                  <a:schemeClr val="tx1">
                    <a:lumMod val="65000"/>
                    <a:lumOff val="35000"/>
                  </a:schemeClr>
                </a:solidFill>
                <a:latin typeface="Arial" pitchFamily="34" charset="0"/>
                <a:ea typeface="+mn-ea"/>
                <a:cs typeface="Arial"/>
              </a:rPr>
              <a:t>Each of the class component must be assigned to one of the visibility sections.</a:t>
            </a:r>
          </a:p>
          <a:p>
            <a:pPr marL="231775" indent="-231775" fontAlgn="auto">
              <a:spcBef>
                <a:spcPct val="20000"/>
              </a:spcBef>
              <a:spcAft>
                <a:spcPts val="0"/>
              </a:spcAft>
              <a:buFont typeface="Arial"/>
              <a:buChar char="•"/>
              <a:defRPr/>
            </a:pPr>
            <a:r>
              <a:rPr lang="en-US" kern="1200" dirty="0">
                <a:solidFill>
                  <a:schemeClr val="tx1">
                    <a:lumMod val="65000"/>
                    <a:lumOff val="35000"/>
                  </a:schemeClr>
                </a:solidFill>
                <a:latin typeface="Arial" pitchFamily="34" charset="0"/>
                <a:ea typeface="+mn-ea"/>
                <a:cs typeface="Arial"/>
              </a:rPr>
              <a:t>Three visibility sections are:</a:t>
            </a:r>
          </a:p>
          <a:p>
            <a:pPr marL="800100" lvl="1" indent="-342900" fontAlgn="auto">
              <a:spcBef>
                <a:spcPct val="20000"/>
              </a:spcBef>
              <a:spcAft>
                <a:spcPts val="0"/>
              </a:spcAft>
              <a:buFontTx/>
              <a:buAutoNum type="arabicPeriod"/>
              <a:defRPr/>
            </a:pPr>
            <a:r>
              <a:rPr lang="en-US" sz="1000" kern="1200" dirty="0">
                <a:solidFill>
                  <a:schemeClr val="tx1">
                    <a:lumMod val="65000"/>
                    <a:lumOff val="35000"/>
                  </a:schemeClr>
                </a:solidFill>
                <a:latin typeface="Arial" pitchFamily="34" charset="0"/>
                <a:ea typeface="+mn-ea"/>
                <a:cs typeface="Arial" pitchFamily="34" charset="0"/>
              </a:rPr>
              <a:t>Public Section</a:t>
            </a:r>
          </a:p>
          <a:p>
            <a:pPr marL="800100" lvl="1" indent="-34290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pitchFamily="34" charset="0"/>
              </a:rPr>
              <a:t>All the components declared here are accessible to all users and the methods of that class and classes that inherit from it.</a:t>
            </a:r>
          </a:p>
          <a:p>
            <a:pPr marL="800100" lvl="1" indent="-342900" fontAlgn="auto">
              <a:spcBef>
                <a:spcPct val="20000"/>
              </a:spcBef>
              <a:spcAft>
                <a:spcPts val="0"/>
              </a:spcAft>
              <a:buFont typeface="Arial"/>
              <a:buNone/>
              <a:defRPr/>
            </a:pPr>
            <a:r>
              <a:rPr lang="en-US" sz="1000" kern="1200" dirty="0">
                <a:solidFill>
                  <a:schemeClr val="tx1">
                    <a:lumMod val="65000"/>
                    <a:lumOff val="35000"/>
                  </a:schemeClr>
                </a:solidFill>
                <a:latin typeface="Arial" pitchFamily="34" charset="0"/>
                <a:ea typeface="+mn-ea"/>
                <a:cs typeface="Arial" pitchFamily="34" charset="0"/>
              </a:rPr>
              <a:t>2.  Protected Section</a:t>
            </a:r>
          </a:p>
          <a:p>
            <a:pPr marL="800100" lvl="1" indent="-34290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pitchFamily="34" charset="0"/>
              </a:rPr>
              <a:t>All of the components declared here are accessible to all methods of that class and classes that inherit from it. </a:t>
            </a:r>
          </a:p>
          <a:p>
            <a:pPr marL="800100" lvl="1" indent="-342900" fontAlgn="auto">
              <a:spcBef>
                <a:spcPct val="20000"/>
              </a:spcBef>
              <a:spcAft>
                <a:spcPts val="0"/>
              </a:spcAft>
              <a:buFont typeface="Arial"/>
              <a:buNone/>
              <a:defRPr/>
            </a:pPr>
            <a:r>
              <a:rPr lang="en-US" sz="1000" kern="1200" dirty="0">
                <a:solidFill>
                  <a:schemeClr val="tx1">
                    <a:lumMod val="65000"/>
                    <a:lumOff val="35000"/>
                  </a:schemeClr>
                </a:solidFill>
                <a:latin typeface="Arial" pitchFamily="34" charset="0"/>
                <a:ea typeface="+mn-ea"/>
                <a:cs typeface="Arial" pitchFamily="34" charset="0"/>
              </a:rPr>
              <a:t>3.  Private Section</a:t>
            </a:r>
          </a:p>
          <a:p>
            <a:pPr marL="800100" lvl="1" indent="-34290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pitchFamily="34" charset="0"/>
              </a:rPr>
              <a:t>All of the components declared here are only visible in the methods of that class. </a:t>
            </a:r>
            <a:endParaRPr lang="en-US" sz="1500" kern="1200" dirty="0">
              <a:solidFill>
                <a:schemeClr val="tx1">
                  <a:lumMod val="65000"/>
                  <a:lumOff val="35000"/>
                </a:schemeClr>
              </a:solidFill>
              <a:latin typeface="Times New Roman" pitchFamily="18" charset="0"/>
              <a:ea typeface="+mn-ea"/>
              <a:cs typeface="Arial" pitchFamily="34" charset="0"/>
            </a:endParaRPr>
          </a:p>
          <a:p>
            <a:endParaRPr lang="en-US" dirty="0"/>
          </a:p>
        </p:txBody>
      </p:sp>
    </p:spTree>
    <p:extLst>
      <p:ext uri="{BB962C8B-B14F-4D97-AF65-F5344CB8AC3E}">
        <p14:creationId xmlns:p14="http://schemas.microsoft.com/office/powerpoint/2010/main" val="2163951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5043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869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6360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824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605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851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438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Objects are instances of classes. </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Each object has a unique identity and its own attributes. </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A class can have any number of objects (instances). </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To access an object from an ABAP program, we use object references. </a:t>
            </a:r>
          </a:p>
          <a:p>
            <a:pPr marL="231775" indent="-231775" fontAlgn="auto">
              <a:spcBef>
                <a:spcPct val="20000"/>
              </a:spcBef>
              <a:spcAft>
                <a:spcPts val="0"/>
              </a:spcAft>
              <a:buFont typeface="Arial"/>
              <a:buNone/>
              <a:defRPr/>
            </a:pPr>
            <a:r>
              <a:rPr lang="en-US" sz="1000" kern="1200" dirty="0">
                <a:solidFill>
                  <a:schemeClr val="tx1">
                    <a:lumMod val="65000"/>
                    <a:lumOff val="35000"/>
                  </a:schemeClr>
                </a:solidFill>
                <a:latin typeface="Arial" pitchFamily="34" charset="0"/>
                <a:ea typeface="+mn-ea"/>
                <a:cs typeface="Arial"/>
              </a:rPr>
              <a:t> 	   </a:t>
            </a:r>
            <a:r>
              <a:rPr lang="en-US" sz="800" kern="1200" dirty="0">
                <a:solidFill>
                  <a:schemeClr val="tx1">
                    <a:lumMod val="65000"/>
                    <a:lumOff val="35000"/>
                  </a:schemeClr>
                </a:solidFill>
                <a:latin typeface="Arial" pitchFamily="34" charset="0"/>
                <a:ea typeface="+mn-ea"/>
                <a:cs typeface="Arial"/>
              </a:rPr>
              <a:t>Defined using </a:t>
            </a:r>
            <a:r>
              <a:rPr lang="en-US" sz="800" b="1" kern="1200" dirty="0">
                <a:solidFill>
                  <a:schemeClr val="tx1">
                    <a:lumMod val="65000"/>
                    <a:lumOff val="35000"/>
                  </a:schemeClr>
                </a:solidFill>
                <a:latin typeface="Arial" pitchFamily="34" charset="0"/>
                <a:ea typeface="+mn-ea"/>
                <a:cs typeface="Arial"/>
              </a:rPr>
              <a:t>&lt;ref&gt; TYPE REF TO &lt;class&gt;. </a:t>
            </a:r>
          </a:p>
          <a:p>
            <a:pPr marL="231775" indent="-231775" fontAlgn="auto">
              <a:spcBef>
                <a:spcPct val="20000"/>
              </a:spcBef>
              <a:spcAft>
                <a:spcPts val="0"/>
              </a:spcAft>
              <a:buFont typeface="Arial"/>
              <a:buNone/>
              <a:defRPr/>
            </a:pPr>
            <a:r>
              <a:rPr lang="en-US" sz="800" kern="1200" dirty="0">
                <a:solidFill>
                  <a:schemeClr val="tx1">
                    <a:lumMod val="65000"/>
                    <a:lumOff val="35000"/>
                  </a:schemeClr>
                </a:solidFill>
                <a:latin typeface="Arial" pitchFamily="34" charset="0"/>
                <a:ea typeface="+mn-ea"/>
                <a:cs typeface="Arial"/>
              </a:rPr>
              <a:t> 	   Created using </a:t>
            </a:r>
            <a:r>
              <a:rPr lang="en-US" sz="800" b="1" kern="1200" dirty="0">
                <a:solidFill>
                  <a:schemeClr val="tx1">
                    <a:lumMod val="65000"/>
                    <a:lumOff val="35000"/>
                  </a:schemeClr>
                </a:solidFill>
                <a:latin typeface="Arial" pitchFamily="34" charset="0"/>
                <a:ea typeface="+mn-ea"/>
                <a:cs typeface="Arial"/>
              </a:rPr>
              <a:t>CREATE OBJECT &lt;ref&gt;</a:t>
            </a:r>
            <a:r>
              <a:rPr lang="en-US" sz="800" kern="1200" dirty="0">
                <a:solidFill>
                  <a:schemeClr val="tx1">
                    <a:lumMod val="65000"/>
                    <a:lumOff val="35000"/>
                  </a:schemeClr>
                </a:solidFill>
                <a:latin typeface="Arial" pitchFamily="34" charset="0"/>
                <a:ea typeface="+mn-ea"/>
                <a:cs typeface="Arial"/>
              </a:rPr>
              <a:t>.</a:t>
            </a:r>
          </a:p>
          <a:p>
            <a:pPr marL="231775" indent="-231775" fontAlgn="auto">
              <a:spcBef>
                <a:spcPct val="20000"/>
              </a:spcBef>
              <a:spcAft>
                <a:spcPts val="0"/>
              </a:spcAft>
              <a:buFont typeface="Arial"/>
              <a:buNone/>
              <a:defRPr/>
            </a:pPr>
            <a:endParaRPr lang="en-US" sz="800" kern="1200" dirty="0">
              <a:solidFill>
                <a:schemeClr val="tx1">
                  <a:lumMod val="65000"/>
                  <a:lumOff val="35000"/>
                </a:schemeClr>
              </a:solidFill>
              <a:latin typeface="Arial" pitchFamily="34" charset="0"/>
              <a:ea typeface="+mn-ea"/>
              <a:cs typeface="Arial"/>
            </a:endParaRP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Accessing object attributes </a:t>
            </a:r>
            <a:r>
              <a:rPr lang="en-US" sz="800" b="1" kern="1200" dirty="0">
                <a:solidFill>
                  <a:schemeClr val="tx1">
                    <a:lumMod val="65000"/>
                    <a:lumOff val="35000"/>
                  </a:schemeClr>
                </a:solidFill>
                <a:latin typeface="Arial" pitchFamily="34" charset="0"/>
                <a:ea typeface="+mn-ea"/>
                <a:cs typeface="Arial"/>
              </a:rPr>
              <a:t>&lt;ref&gt;–&gt;&lt;attribute&gt;</a:t>
            </a:r>
            <a:r>
              <a:rPr lang="en-US" sz="1000" kern="1200" dirty="0">
                <a:solidFill>
                  <a:schemeClr val="tx1">
                    <a:lumMod val="65000"/>
                    <a:lumOff val="35000"/>
                  </a:schemeClr>
                </a:solidFill>
                <a:latin typeface="Arial" pitchFamily="34" charset="0"/>
                <a:ea typeface="+mn-ea"/>
                <a:cs typeface="Arial"/>
              </a:rPr>
              <a:t>.</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Accessing class (static) attributes </a:t>
            </a:r>
            <a:r>
              <a:rPr lang="en-US" sz="800" b="1" kern="1200" dirty="0">
                <a:solidFill>
                  <a:schemeClr val="tx1">
                    <a:lumMod val="65000"/>
                    <a:lumOff val="35000"/>
                  </a:schemeClr>
                </a:solidFill>
                <a:latin typeface="Arial" pitchFamily="34" charset="0"/>
                <a:ea typeface="+mn-ea"/>
                <a:cs typeface="Arial"/>
              </a:rPr>
              <a:t>&lt;class&gt;=&gt;&lt;attributes&gt;</a:t>
            </a:r>
            <a:r>
              <a:rPr lang="en-US" sz="1000" kern="1200" dirty="0">
                <a:solidFill>
                  <a:schemeClr val="tx1">
                    <a:lumMod val="65000"/>
                    <a:lumOff val="35000"/>
                  </a:schemeClr>
                </a:solidFill>
                <a:latin typeface="Arial" pitchFamily="34" charset="0"/>
                <a:ea typeface="+mn-ea"/>
                <a:cs typeface="Arial"/>
              </a:rPr>
              <a:t>.</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Accessing object methods </a:t>
            </a:r>
            <a:r>
              <a:rPr lang="en-US" sz="800" b="1" kern="1200" dirty="0">
                <a:solidFill>
                  <a:schemeClr val="tx1">
                    <a:lumMod val="65000"/>
                    <a:lumOff val="35000"/>
                  </a:schemeClr>
                </a:solidFill>
                <a:latin typeface="Arial" pitchFamily="34" charset="0"/>
                <a:ea typeface="+mn-ea"/>
                <a:cs typeface="Arial"/>
              </a:rPr>
              <a:t>CALL METHOD &lt;ref&gt;-&gt;&lt;method&gt;</a:t>
            </a:r>
            <a:r>
              <a:rPr lang="en-US" sz="1000" kern="1200" dirty="0">
                <a:solidFill>
                  <a:schemeClr val="tx1">
                    <a:lumMod val="65000"/>
                    <a:lumOff val="35000"/>
                  </a:schemeClr>
                </a:solidFill>
                <a:latin typeface="Arial" pitchFamily="34" charset="0"/>
                <a:ea typeface="+mn-ea"/>
                <a:cs typeface="Arial"/>
              </a:rPr>
              <a:t>.</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Calling class (static) methods </a:t>
            </a:r>
            <a:r>
              <a:rPr lang="en-US" sz="800" b="1" kern="1200" dirty="0">
                <a:solidFill>
                  <a:schemeClr val="tx1">
                    <a:lumMod val="65000"/>
                    <a:lumOff val="35000"/>
                  </a:schemeClr>
                </a:solidFill>
                <a:latin typeface="Arial" pitchFamily="34" charset="0"/>
                <a:ea typeface="+mn-ea"/>
                <a:cs typeface="Arial"/>
              </a:rPr>
              <a:t>CALL METHOD &lt;class&gt;=&gt;&lt;method&gt;</a:t>
            </a:r>
            <a:r>
              <a:rPr lang="en-US" sz="1000" kern="1200" dirty="0">
                <a:solidFill>
                  <a:schemeClr val="tx1">
                    <a:lumMod val="65000"/>
                    <a:lumOff val="35000"/>
                  </a:schemeClr>
                </a:solidFill>
                <a:latin typeface="Arial" pitchFamily="34" charset="0"/>
                <a:ea typeface="+mn-ea"/>
                <a:cs typeface="Arial"/>
              </a:rPr>
              <a:t>.</a:t>
            </a:r>
          </a:p>
          <a:p>
            <a:endParaRPr lang="en-US" dirty="0"/>
          </a:p>
        </p:txBody>
      </p:sp>
    </p:spTree>
    <p:extLst>
      <p:ext uri="{BB962C8B-B14F-4D97-AF65-F5344CB8AC3E}">
        <p14:creationId xmlns:p14="http://schemas.microsoft.com/office/powerpoint/2010/main" val="201566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638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5122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430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6166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normAutofit/>
          </a:bodyPr>
          <a:lstStyle/>
          <a:p>
            <a:pPr marL="231775" indent="-231775" fontAlgn="auto">
              <a:spcBef>
                <a:spcPct val="20000"/>
              </a:spcBef>
              <a:spcAft>
                <a:spcPts val="0"/>
              </a:spcAft>
              <a:buFont typeface="Arial"/>
              <a:buChar char="•"/>
              <a:defRPr/>
            </a:pPr>
            <a:r>
              <a:rPr lang="en-US" sz="1100" kern="1200" dirty="0">
                <a:solidFill>
                  <a:schemeClr val="tx1">
                    <a:lumMod val="65000"/>
                    <a:lumOff val="35000"/>
                  </a:schemeClr>
                </a:solidFill>
                <a:latin typeface="Arial" pitchFamily="34" charset="0"/>
                <a:ea typeface="+mn-ea"/>
                <a:cs typeface="Arial"/>
              </a:rPr>
              <a:t>Constructors are special methods called automatically by the system to set the starting state of a new object or class. </a:t>
            </a:r>
          </a:p>
          <a:p>
            <a:pPr marL="231775" indent="-231775" fontAlgn="auto">
              <a:spcBef>
                <a:spcPct val="20000"/>
              </a:spcBef>
              <a:spcAft>
                <a:spcPts val="0"/>
              </a:spcAft>
              <a:buFont typeface="Arial"/>
              <a:buChar char="•"/>
              <a:defRPr/>
            </a:pPr>
            <a:r>
              <a:rPr lang="en-US" sz="1100" kern="1200" dirty="0">
                <a:solidFill>
                  <a:schemeClr val="tx1">
                    <a:lumMod val="65000"/>
                    <a:lumOff val="35000"/>
                  </a:schemeClr>
                </a:solidFill>
                <a:latin typeface="Arial" pitchFamily="34" charset="0"/>
                <a:ea typeface="+mn-ea"/>
                <a:cs typeface="Arial"/>
              </a:rPr>
              <a:t>Constructors are called when the class is instantiated.</a:t>
            </a:r>
          </a:p>
          <a:p>
            <a:pPr marL="231775" indent="-231775" fontAlgn="auto">
              <a:spcBef>
                <a:spcPct val="20000"/>
              </a:spcBef>
              <a:spcAft>
                <a:spcPts val="0"/>
              </a:spcAft>
              <a:buFont typeface="Arial"/>
              <a:buChar char="•"/>
              <a:defRPr/>
            </a:pPr>
            <a:r>
              <a:rPr lang="en-US" sz="1100" kern="1200" dirty="0">
                <a:solidFill>
                  <a:schemeClr val="tx1">
                    <a:lumMod val="65000"/>
                    <a:lumOff val="35000"/>
                  </a:schemeClr>
                </a:solidFill>
                <a:latin typeface="Arial" pitchFamily="34" charset="0"/>
                <a:ea typeface="+mn-ea"/>
                <a:cs typeface="Arial"/>
              </a:rPr>
              <a:t>Two types of constructors:</a:t>
            </a:r>
          </a:p>
          <a:p>
            <a:pPr marL="800100" lvl="1" indent="-342900" fontAlgn="auto">
              <a:spcBef>
                <a:spcPct val="20000"/>
              </a:spcBef>
              <a:spcAft>
                <a:spcPts val="0"/>
              </a:spcAft>
              <a:buFontTx/>
              <a:buAutoNum type="arabicPeriod"/>
              <a:defRPr/>
            </a:pPr>
            <a:r>
              <a:rPr lang="en-US" sz="1000" kern="1200" dirty="0">
                <a:solidFill>
                  <a:schemeClr val="tx1">
                    <a:lumMod val="65000"/>
                    <a:lumOff val="35000"/>
                  </a:schemeClr>
                </a:solidFill>
                <a:latin typeface="Arial" pitchFamily="34" charset="0"/>
                <a:ea typeface="+mn-ea"/>
                <a:cs typeface="Arial" pitchFamily="34" charset="0"/>
              </a:rPr>
              <a:t>Instance Constructors</a:t>
            </a:r>
          </a:p>
          <a:p>
            <a:pPr marL="800100" lvl="1" indent="-34290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pitchFamily="34" charset="0"/>
              </a:rPr>
              <a:t>Declared using </a:t>
            </a:r>
            <a:r>
              <a:rPr lang="en-US" b="1" kern="1200" dirty="0">
                <a:solidFill>
                  <a:schemeClr val="tx1">
                    <a:lumMod val="65000"/>
                    <a:lumOff val="35000"/>
                  </a:schemeClr>
                </a:solidFill>
                <a:latin typeface="Arial" pitchFamily="34" charset="0"/>
                <a:ea typeface="+mn-ea"/>
                <a:cs typeface="Arial" pitchFamily="34" charset="0"/>
              </a:rPr>
              <a:t>METHODS CONSTRUCTOR</a:t>
            </a:r>
            <a:r>
              <a:rPr lang="en-US" sz="1500" kern="1200" dirty="0">
                <a:solidFill>
                  <a:schemeClr val="tx1">
                    <a:lumMod val="65000"/>
                    <a:lumOff val="35000"/>
                  </a:schemeClr>
                </a:solidFill>
                <a:latin typeface="Times New Roman" pitchFamily="18" charset="0"/>
                <a:ea typeface="+mn-ea"/>
                <a:cs typeface="Arial" pitchFamily="34" charset="0"/>
              </a:rPr>
              <a:t>. </a:t>
            </a:r>
          </a:p>
          <a:p>
            <a:pPr marL="800100" lvl="1" indent="-34290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pitchFamily="34" charset="0"/>
              </a:rPr>
              <a:t>Used to initialize instance attributes.	</a:t>
            </a:r>
          </a:p>
          <a:p>
            <a:pPr marL="800100" lvl="1" indent="-342900" fontAlgn="auto">
              <a:spcBef>
                <a:spcPct val="20000"/>
              </a:spcBef>
              <a:spcAft>
                <a:spcPts val="0"/>
              </a:spcAft>
              <a:buFontTx/>
              <a:buAutoNum type="arabicPeriod" startAt="2"/>
              <a:defRPr/>
            </a:pPr>
            <a:r>
              <a:rPr lang="en-US" sz="1000" kern="1200" dirty="0">
                <a:solidFill>
                  <a:schemeClr val="tx1">
                    <a:lumMod val="65000"/>
                    <a:lumOff val="35000"/>
                  </a:schemeClr>
                </a:solidFill>
                <a:latin typeface="Arial" pitchFamily="34" charset="0"/>
                <a:ea typeface="+mn-ea"/>
                <a:cs typeface="Arial" pitchFamily="34" charset="0"/>
              </a:rPr>
              <a:t>Static Constructors</a:t>
            </a:r>
          </a:p>
          <a:p>
            <a:pPr marL="800100" lvl="1" indent="-34290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pitchFamily="34" charset="0"/>
              </a:rPr>
              <a:t>Declared using </a:t>
            </a:r>
            <a:r>
              <a:rPr lang="en-US" b="1" kern="1200" dirty="0">
                <a:solidFill>
                  <a:schemeClr val="tx1">
                    <a:lumMod val="65000"/>
                    <a:lumOff val="35000"/>
                  </a:schemeClr>
                </a:solidFill>
                <a:latin typeface="Arial" pitchFamily="34" charset="0"/>
                <a:ea typeface="+mn-ea"/>
                <a:cs typeface="Arial" pitchFamily="34" charset="0"/>
              </a:rPr>
              <a:t>CLASS-METHODS CLASS_CONSTRUCTOR</a:t>
            </a:r>
            <a:r>
              <a:rPr lang="en-US" sz="1500" kern="1200" dirty="0">
                <a:solidFill>
                  <a:schemeClr val="tx1">
                    <a:lumMod val="65000"/>
                    <a:lumOff val="35000"/>
                  </a:schemeClr>
                </a:solidFill>
                <a:latin typeface="Times New Roman" pitchFamily="18" charset="0"/>
                <a:ea typeface="+mn-ea"/>
                <a:cs typeface="Arial" pitchFamily="34" charset="0"/>
              </a:rPr>
              <a:t>.</a:t>
            </a:r>
          </a:p>
          <a:p>
            <a:pPr marL="800100" lvl="1" indent="-34290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pitchFamily="34" charset="0"/>
              </a:rPr>
              <a:t>Used to initialize static attributes.</a:t>
            </a:r>
            <a:endParaRPr lang="en-US" sz="1500" kern="1200" dirty="0">
              <a:solidFill>
                <a:schemeClr val="tx1">
                  <a:lumMod val="65000"/>
                  <a:lumOff val="35000"/>
                </a:schemeClr>
              </a:solidFill>
              <a:latin typeface="Times New Roman" pitchFamily="18" charset="0"/>
              <a:ea typeface="+mn-ea"/>
              <a:cs typeface="Arial" pitchFamily="34" charset="0"/>
            </a:endParaRPr>
          </a:p>
          <a:p>
            <a:pPr marL="231775" indent="-231775" fontAlgn="auto">
              <a:spcBef>
                <a:spcPct val="20000"/>
              </a:spcBef>
              <a:spcAft>
                <a:spcPts val="0"/>
              </a:spcAft>
              <a:buFont typeface="Arial"/>
              <a:buChar char="•"/>
              <a:defRPr/>
            </a:pPr>
            <a:r>
              <a:rPr lang="en-US" kern="1200" dirty="0">
                <a:solidFill>
                  <a:schemeClr val="tx1">
                    <a:lumMod val="65000"/>
                    <a:lumOff val="35000"/>
                  </a:schemeClr>
                </a:solidFill>
                <a:latin typeface="Arial" pitchFamily="34" charset="0"/>
                <a:ea typeface="+mn-ea"/>
                <a:cs typeface="Arial"/>
              </a:rPr>
              <a:t>Constructors are implemented in the implementation part using</a:t>
            </a:r>
          </a:p>
          <a:p>
            <a:pPr marL="231775" indent="-231775" fontAlgn="auto">
              <a:spcBef>
                <a:spcPct val="20000"/>
              </a:spcBef>
              <a:spcAft>
                <a:spcPts val="0"/>
              </a:spcAft>
              <a:buFont typeface="Arial"/>
              <a:buNone/>
              <a:defRPr/>
            </a:pPr>
            <a:r>
              <a:rPr lang="en-US" sz="2000" kern="1200" dirty="0">
                <a:solidFill>
                  <a:srgbClr val="996633"/>
                </a:solidFill>
                <a:latin typeface="Arial" pitchFamily="34" charset="0"/>
                <a:ea typeface="+mn-ea"/>
                <a:cs typeface="Arial"/>
              </a:rPr>
              <a:t>	</a:t>
            </a:r>
            <a:r>
              <a:rPr lang="en-US" sz="2000" kern="1200" dirty="0">
                <a:latin typeface="Arial" pitchFamily="34" charset="0"/>
                <a:ea typeface="+mn-ea"/>
                <a:cs typeface="Arial"/>
              </a:rPr>
              <a:t>  </a:t>
            </a:r>
            <a:r>
              <a:rPr lang="en-US" kern="1200" dirty="0">
                <a:cs typeface="Arial"/>
              </a:rPr>
              <a:t>METHOD &lt;method&gt;.</a:t>
            </a:r>
          </a:p>
          <a:p>
            <a:pPr marL="800100" lvl="1" indent="-342900" fontAlgn="auto">
              <a:spcBef>
                <a:spcPct val="20000"/>
              </a:spcBef>
              <a:spcAft>
                <a:spcPts val="0"/>
              </a:spcAft>
              <a:buFont typeface="Arial"/>
              <a:buNone/>
              <a:defRPr/>
            </a:pPr>
            <a:r>
              <a:rPr lang="en-US" kern="1200" dirty="0"/>
              <a:t> ...</a:t>
            </a:r>
          </a:p>
          <a:p>
            <a:pPr marL="800100" lvl="1" indent="-342900" fontAlgn="auto">
              <a:spcBef>
                <a:spcPct val="20000"/>
              </a:spcBef>
              <a:spcAft>
                <a:spcPts val="0"/>
              </a:spcAft>
              <a:buFont typeface="Arial"/>
              <a:buNone/>
              <a:defRPr/>
            </a:pPr>
            <a:r>
              <a:rPr lang="en-US" kern="1200" dirty="0"/>
              <a:t>ENDMETHOD</a:t>
            </a:r>
            <a:endParaRPr lang="en-US" dirty="0"/>
          </a:p>
        </p:txBody>
      </p:sp>
    </p:spTree>
    <p:extLst>
      <p:ext uri="{BB962C8B-B14F-4D97-AF65-F5344CB8AC3E}">
        <p14:creationId xmlns:p14="http://schemas.microsoft.com/office/powerpoint/2010/main" val="2176577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0469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0429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0062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7086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3449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855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4943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7058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1887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295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8658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9663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0123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8823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923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901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6460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0984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pPr marL="171450" indent="-171450" fontAlgn="auto">
              <a:spcBef>
                <a:spcPct val="20000"/>
              </a:spcBef>
              <a:spcAft>
                <a:spcPts val="0"/>
              </a:spcAft>
              <a:buFont typeface="Arial"/>
              <a:buChar char="•"/>
              <a:defRPr/>
            </a:pPr>
            <a:r>
              <a:rPr lang="en-GB" sz="1000" kern="1200" dirty="0">
                <a:solidFill>
                  <a:schemeClr val="tx1">
                    <a:lumMod val="65000"/>
                    <a:lumOff val="35000"/>
                  </a:schemeClr>
                </a:solidFill>
                <a:latin typeface="Arial" pitchFamily="34" charset="0"/>
                <a:ea typeface="+mn-ea"/>
                <a:cs typeface="Arial"/>
              </a:rPr>
              <a:t>Interfaces exclusively describe the external point of contact of a class, but they do not contain their own implementation part.</a:t>
            </a:r>
          </a:p>
          <a:p>
            <a:pPr marL="171450" indent="-171450" fontAlgn="auto">
              <a:spcBef>
                <a:spcPct val="20000"/>
              </a:spcBef>
              <a:spcAft>
                <a:spcPts val="0"/>
              </a:spcAft>
              <a:buFont typeface="Arial"/>
              <a:buChar char="•"/>
              <a:defRPr/>
            </a:pPr>
            <a:endParaRPr lang="en-GB" sz="1000" kern="1200" dirty="0">
              <a:solidFill>
                <a:schemeClr val="tx1">
                  <a:lumMod val="65000"/>
                  <a:lumOff val="35000"/>
                </a:schemeClr>
              </a:solidFill>
              <a:latin typeface="Arial" pitchFamily="34" charset="0"/>
              <a:ea typeface="+mn-ea"/>
              <a:cs typeface="Arial"/>
            </a:endParaRPr>
          </a:p>
          <a:p>
            <a:pPr marL="171450" indent="-171450" fontAlgn="auto">
              <a:spcBef>
                <a:spcPct val="20000"/>
              </a:spcBef>
              <a:spcAft>
                <a:spcPts val="0"/>
              </a:spcAft>
              <a:buFont typeface="Arial"/>
              <a:buChar char="•"/>
              <a:defRPr/>
            </a:pPr>
            <a:r>
              <a:rPr lang="en-GB" sz="1000" kern="1200" dirty="0">
                <a:solidFill>
                  <a:schemeClr val="tx1">
                    <a:lumMod val="65000"/>
                    <a:lumOff val="35000"/>
                  </a:schemeClr>
                </a:solidFill>
                <a:latin typeface="Arial" pitchFamily="34" charset="0"/>
                <a:ea typeface="+mn-ea"/>
                <a:cs typeface="Arial"/>
              </a:rPr>
              <a:t>Interface has only declaration part, implemented in the public section of classes.</a:t>
            </a:r>
          </a:p>
          <a:p>
            <a:pPr marL="171450" indent="-171450" fontAlgn="auto">
              <a:spcBef>
                <a:spcPct val="20000"/>
              </a:spcBef>
              <a:spcAft>
                <a:spcPts val="0"/>
              </a:spcAft>
              <a:buFont typeface="Arial"/>
              <a:buChar char="•"/>
              <a:defRPr/>
            </a:pPr>
            <a:endParaRPr lang="en-GB" sz="1000" kern="1200" dirty="0">
              <a:solidFill>
                <a:schemeClr val="tx1">
                  <a:lumMod val="65000"/>
                  <a:lumOff val="35000"/>
                </a:schemeClr>
              </a:solidFill>
              <a:latin typeface="Arial" pitchFamily="34" charset="0"/>
              <a:ea typeface="+mn-ea"/>
              <a:cs typeface="Arial"/>
            </a:endParaRPr>
          </a:p>
          <a:p>
            <a:pPr marL="171450" indent="-171450" fontAlgn="auto">
              <a:spcBef>
                <a:spcPct val="20000"/>
              </a:spcBef>
              <a:spcAft>
                <a:spcPts val="0"/>
              </a:spcAft>
              <a:buFont typeface="Arial"/>
              <a:buChar char="•"/>
              <a:defRPr/>
            </a:pPr>
            <a:r>
              <a:rPr lang="en-GB" sz="1000" kern="1200" dirty="0">
                <a:solidFill>
                  <a:schemeClr val="tx1">
                    <a:lumMod val="65000"/>
                    <a:lumOff val="35000"/>
                  </a:schemeClr>
                </a:solidFill>
                <a:latin typeface="Arial" pitchFamily="34" charset="0"/>
                <a:ea typeface="+mn-ea"/>
                <a:cs typeface="Arial"/>
              </a:rPr>
              <a:t>Interfaces do not have visibility section.</a:t>
            </a:r>
          </a:p>
          <a:p>
            <a:pPr marL="171450" indent="-171450" fontAlgn="auto">
              <a:spcBef>
                <a:spcPct val="20000"/>
              </a:spcBef>
              <a:spcAft>
                <a:spcPts val="0"/>
              </a:spcAft>
              <a:buFont typeface="Arial"/>
              <a:buChar char="•"/>
              <a:defRPr/>
            </a:pPr>
            <a:endParaRPr lang="en-GB" sz="1000" kern="1200" dirty="0">
              <a:solidFill>
                <a:schemeClr val="tx1">
                  <a:lumMod val="65000"/>
                  <a:lumOff val="35000"/>
                </a:schemeClr>
              </a:solidFill>
              <a:latin typeface="Arial" pitchFamily="34" charset="0"/>
              <a:ea typeface="+mn-ea"/>
              <a:cs typeface="Arial"/>
            </a:endParaRPr>
          </a:p>
          <a:p>
            <a:pPr marL="171450" indent="-171450"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A class can implement any number of interfaces and an interface can be implemented by any number of classes.</a:t>
            </a:r>
          </a:p>
          <a:p>
            <a:pPr marL="171450" indent="-171450" fontAlgn="auto">
              <a:spcBef>
                <a:spcPct val="20000"/>
              </a:spcBef>
              <a:spcAft>
                <a:spcPts val="0"/>
              </a:spcAft>
              <a:buFont typeface="Arial"/>
              <a:buChar char="•"/>
              <a:defRPr/>
            </a:pPr>
            <a:endParaRPr lang="en-US" sz="1000" kern="1200" dirty="0">
              <a:solidFill>
                <a:schemeClr val="tx1">
                  <a:lumMod val="65000"/>
                  <a:lumOff val="35000"/>
                </a:schemeClr>
              </a:solidFill>
              <a:latin typeface="Arial" pitchFamily="34" charset="0"/>
              <a:ea typeface="+mn-ea"/>
              <a:cs typeface="Arial"/>
            </a:endParaRPr>
          </a:p>
          <a:p>
            <a:pPr marL="171450" indent="-171450" fontAlgn="auto">
              <a:spcBef>
                <a:spcPct val="20000"/>
              </a:spcBef>
              <a:spcAft>
                <a:spcPts val="0"/>
              </a:spcAft>
              <a:buFont typeface="Arial"/>
              <a:buChar char="•"/>
              <a:defRPr/>
            </a:pPr>
            <a:r>
              <a:rPr lang="en-GB" sz="1000" kern="1200" dirty="0">
                <a:solidFill>
                  <a:schemeClr val="tx1">
                    <a:lumMod val="65000"/>
                    <a:lumOff val="35000"/>
                  </a:schemeClr>
                </a:solidFill>
                <a:latin typeface="Arial" pitchFamily="34" charset="0"/>
                <a:ea typeface="+mn-ea"/>
                <a:cs typeface="Arial"/>
              </a:rPr>
              <a:t>Interface resolution operator enables to access interface components using an object reference belonging to the class implementing the interface. </a:t>
            </a:r>
            <a:endParaRPr lang="en-US" sz="1000" kern="1200" dirty="0">
              <a:solidFill>
                <a:schemeClr val="tx1">
                  <a:lumMod val="65000"/>
                  <a:lumOff val="35000"/>
                </a:schemeClr>
              </a:solidFill>
              <a:latin typeface="Arial" pitchFamily="34" charset="0"/>
              <a:ea typeface="+mn-ea"/>
              <a:cs typeface="Arial"/>
            </a:endParaRPr>
          </a:p>
          <a:p>
            <a:endParaRPr lang="en-US" dirty="0"/>
          </a:p>
        </p:txBody>
      </p:sp>
    </p:spTree>
    <p:extLst>
      <p:ext uri="{BB962C8B-B14F-4D97-AF65-F5344CB8AC3E}">
        <p14:creationId xmlns:p14="http://schemas.microsoft.com/office/powerpoint/2010/main" val="14183677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5339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1241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26139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63430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51743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02693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87609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74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23011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08812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61253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4163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452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46182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2292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9209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129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dirty="0"/>
              <a:t>Defining</a:t>
            </a:r>
            <a:r>
              <a:rPr lang="en-US" baseline="0" dirty="0"/>
              <a:t> Local Classes:</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A complete class definition consists of a declaration part and, if required, an implementation part. </a:t>
            </a: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The </a:t>
            </a:r>
            <a:r>
              <a:rPr lang="en-US" sz="1000" b="1" kern="1200" dirty="0">
                <a:solidFill>
                  <a:schemeClr val="tx1">
                    <a:lumMod val="65000"/>
                    <a:lumOff val="35000"/>
                  </a:schemeClr>
                </a:solidFill>
                <a:latin typeface="Arial" pitchFamily="34" charset="0"/>
                <a:ea typeface="+mn-ea"/>
                <a:cs typeface="Arial"/>
              </a:rPr>
              <a:t>declaration part</a:t>
            </a:r>
            <a:r>
              <a:rPr lang="en-US" sz="1000" kern="1200" dirty="0">
                <a:solidFill>
                  <a:schemeClr val="tx1">
                    <a:lumMod val="65000"/>
                    <a:lumOff val="35000"/>
                  </a:schemeClr>
                </a:solidFill>
                <a:latin typeface="Arial" pitchFamily="34" charset="0"/>
                <a:ea typeface="+mn-ea"/>
                <a:cs typeface="Arial"/>
              </a:rPr>
              <a:t> of a class is a statement block that contains the declaration for all components (attributes, methods, events) of the class.</a:t>
            </a:r>
          </a:p>
          <a:p>
            <a:pPr marL="231775" indent="-231775" fontAlgn="auto">
              <a:spcBef>
                <a:spcPct val="20000"/>
              </a:spcBef>
              <a:spcAft>
                <a:spcPts val="0"/>
              </a:spcAft>
              <a:buFont typeface="Arial"/>
              <a:buNone/>
              <a:defRPr/>
            </a:pPr>
            <a:r>
              <a:rPr lang="en-US" sz="1000" b="1" dirty="0">
                <a:latin typeface="Times New Roman" pitchFamily="18" charset="0"/>
                <a:cs typeface="Arial"/>
              </a:rPr>
              <a:t>      </a:t>
            </a:r>
            <a:r>
              <a:rPr lang="en-US" sz="800" b="1" kern="1200" dirty="0">
                <a:cs typeface="Arial"/>
              </a:rPr>
              <a:t>CLASS &lt;class&gt; DEFINITION. </a:t>
            </a:r>
            <a:br>
              <a:rPr lang="en-US" sz="800" b="1" kern="1200" dirty="0">
                <a:cs typeface="Arial"/>
              </a:rPr>
            </a:br>
            <a:r>
              <a:rPr lang="en-US" sz="800" b="1" kern="1200" dirty="0">
                <a:cs typeface="Arial"/>
              </a:rPr>
              <a:t>   ...</a:t>
            </a:r>
            <a:br>
              <a:rPr lang="en-US" sz="800" b="1" kern="1200" dirty="0">
                <a:cs typeface="Arial"/>
              </a:rPr>
            </a:br>
            <a:r>
              <a:rPr lang="en-US" sz="800" b="1" kern="1200" dirty="0">
                <a:cs typeface="Arial"/>
              </a:rPr>
              <a:t>ENDCLASS.</a:t>
            </a:r>
          </a:p>
          <a:p>
            <a:pPr marL="231775" indent="-231775" fontAlgn="auto">
              <a:spcBef>
                <a:spcPct val="20000"/>
              </a:spcBef>
              <a:spcAft>
                <a:spcPts val="0"/>
              </a:spcAft>
              <a:buFont typeface="Arial"/>
              <a:buNone/>
              <a:defRPr/>
            </a:pPr>
            <a:endParaRPr lang="en-US" sz="1000" kern="1200" dirty="0">
              <a:solidFill>
                <a:schemeClr val="accent2"/>
              </a:solidFill>
              <a:latin typeface="Arial" pitchFamily="34" charset="0"/>
              <a:ea typeface="+mn-ea"/>
              <a:cs typeface="Arial"/>
            </a:endParaRPr>
          </a:p>
          <a:p>
            <a:pPr marL="231775" indent="-231775" fontAlgn="auto">
              <a:spcBef>
                <a:spcPct val="20000"/>
              </a:spcBef>
              <a:spcAft>
                <a:spcPts val="0"/>
              </a:spcAft>
              <a:buFont typeface="Arial"/>
              <a:buChar char="•"/>
              <a:defRPr/>
            </a:pPr>
            <a:r>
              <a:rPr lang="en-US" sz="1000" kern="1200" dirty="0">
                <a:solidFill>
                  <a:schemeClr val="tx1">
                    <a:lumMod val="65000"/>
                    <a:lumOff val="35000"/>
                  </a:schemeClr>
                </a:solidFill>
                <a:latin typeface="Arial" pitchFamily="34" charset="0"/>
                <a:ea typeface="+mn-ea"/>
                <a:cs typeface="Arial"/>
              </a:rPr>
              <a:t>If you declare methods in the declaration part of a class, you must also write an </a:t>
            </a:r>
            <a:r>
              <a:rPr lang="en-US" sz="1000" b="1" kern="1200" dirty="0">
                <a:solidFill>
                  <a:schemeClr val="tx1">
                    <a:lumMod val="65000"/>
                    <a:lumOff val="35000"/>
                  </a:schemeClr>
                </a:solidFill>
                <a:latin typeface="Arial" pitchFamily="34" charset="0"/>
                <a:ea typeface="+mn-ea"/>
                <a:cs typeface="Arial"/>
              </a:rPr>
              <a:t>implementation part</a:t>
            </a:r>
            <a:r>
              <a:rPr lang="en-US" sz="1000" kern="1200" dirty="0">
                <a:solidFill>
                  <a:schemeClr val="tx1">
                    <a:lumMod val="65000"/>
                    <a:lumOff val="35000"/>
                  </a:schemeClr>
                </a:solidFill>
                <a:latin typeface="Arial" pitchFamily="34" charset="0"/>
                <a:ea typeface="+mn-ea"/>
                <a:cs typeface="Arial"/>
              </a:rPr>
              <a:t> for it. The implementation part of a class contains the implementation of all methods of the class. </a:t>
            </a:r>
          </a:p>
          <a:p>
            <a:pPr marL="231775" indent="-231775" fontAlgn="auto">
              <a:spcBef>
                <a:spcPct val="20000"/>
              </a:spcBef>
              <a:spcAft>
                <a:spcPts val="0"/>
              </a:spcAft>
              <a:buFont typeface="Arial"/>
              <a:buNone/>
              <a:defRPr/>
            </a:pPr>
            <a:r>
              <a:rPr lang="en-US" dirty="0">
                <a:solidFill>
                  <a:srgbClr val="996633"/>
                </a:solidFill>
                <a:latin typeface="Times New Roman" pitchFamily="18" charset="0"/>
                <a:cs typeface="Arial"/>
              </a:rPr>
              <a:t>	</a:t>
            </a:r>
            <a:r>
              <a:rPr lang="en-US" sz="800" b="1" kern="1200" dirty="0">
                <a:latin typeface="Arial" pitchFamily="34" charset="0"/>
                <a:ea typeface="+mn-ea"/>
                <a:cs typeface="Arial"/>
              </a:rPr>
              <a:t>CLASS &lt;class&gt; IMPLEMENTATION.</a:t>
            </a:r>
            <a:br>
              <a:rPr lang="en-US" sz="800" b="1" kern="1200" dirty="0">
                <a:latin typeface="Arial" pitchFamily="34" charset="0"/>
                <a:ea typeface="+mn-ea"/>
                <a:cs typeface="Arial"/>
              </a:rPr>
            </a:br>
            <a:r>
              <a:rPr lang="en-US" sz="800" b="1" kern="1200" dirty="0">
                <a:latin typeface="Arial" pitchFamily="34" charset="0"/>
                <a:ea typeface="+mn-ea"/>
                <a:cs typeface="Arial"/>
              </a:rPr>
              <a:t>   ...</a:t>
            </a:r>
            <a:br>
              <a:rPr lang="en-US" sz="800" b="1" kern="1200" dirty="0">
                <a:latin typeface="Arial" pitchFamily="34" charset="0"/>
                <a:ea typeface="+mn-ea"/>
                <a:cs typeface="Arial"/>
              </a:rPr>
            </a:br>
            <a:r>
              <a:rPr lang="en-US" sz="800" b="1" kern="1200" dirty="0">
                <a:latin typeface="Arial" pitchFamily="34" charset="0"/>
                <a:ea typeface="+mn-ea"/>
                <a:cs typeface="Arial"/>
              </a:rPr>
              <a:t>ENDCLASS.</a:t>
            </a:r>
          </a:p>
          <a:p>
            <a:pPr marL="231775" indent="-231775" fontAlgn="auto">
              <a:spcBef>
                <a:spcPct val="20000"/>
              </a:spcBef>
              <a:spcAft>
                <a:spcPts val="0"/>
              </a:spcAft>
              <a:buFont typeface="Arial"/>
              <a:buChar char="•"/>
              <a:defRPr/>
            </a:pPr>
            <a:endParaRPr lang="en-US" sz="1000" kern="1200" dirty="0">
              <a:solidFill>
                <a:schemeClr val="tx1">
                  <a:lumMod val="65000"/>
                  <a:lumOff val="35000"/>
                </a:schemeClr>
              </a:solidFill>
              <a:latin typeface="Arial" pitchFamily="34" charset="0"/>
              <a:ea typeface="+mn-ea"/>
              <a:cs typeface="Arial"/>
            </a:endParaRPr>
          </a:p>
          <a:p>
            <a:endParaRPr lang="en-US" dirty="0"/>
          </a:p>
        </p:txBody>
      </p:sp>
    </p:spTree>
    <p:extLst>
      <p:ext uri="{BB962C8B-B14F-4D97-AF65-F5344CB8AC3E}">
        <p14:creationId xmlns:p14="http://schemas.microsoft.com/office/powerpoint/2010/main" val="81385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pPr marL="231775" indent="-231775" fontAlgn="auto">
              <a:spcBef>
                <a:spcPct val="20000"/>
              </a:spcBef>
              <a:spcAft>
                <a:spcPts val="0"/>
              </a:spcAft>
              <a:buFont typeface="Arial"/>
              <a:buChar char="•"/>
              <a:defRPr/>
            </a:pPr>
            <a:r>
              <a:rPr lang="en-US" kern="1200" dirty="0">
                <a:solidFill>
                  <a:schemeClr val="tx1">
                    <a:lumMod val="65000"/>
                    <a:lumOff val="35000"/>
                  </a:schemeClr>
                </a:solidFill>
                <a:latin typeface="Arial" pitchFamily="34" charset="0"/>
                <a:ea typeface="+mn-ea"/>
                <a:cs typeface="Arial"/>
              </a:rPr>
              <a:t>Attributes are internal data fields within a class that can have any data type. </a:t>
            </a:r>
          </a:p>
          <a:p>
            <a:pPr marL="231775" indent="-231775" fontAlgn="auto">
              <a:spcBef>
                <a:spcPct val="20000"/>
              </a:spcBef>
              <a:spcAft>
                <a:spcPts val="0"/>
              </a:spcAft>
              <a:buFont typeface="Arial"/>
              <a:buChar char="•"/>
              <a:defRPr/>
            </a:pPr>
            <a:r>
              <a:rPr lang="en-US" kern="1200" dirty="0">
                <a:solidFill>
                  <a:schemeClr val="tx1">
                    <a:lumMod val="65000"/>
                    <a:lumOff val="35000"/>
                  </a:schemeClr>
                </a:solidFill>
                <a:latin typeface="Arial" pitchFamily="34" charset="0"/>
                <a:ea typeface="+mn-ea"/>
                <a:cs typeface="Arial"/>
              </a:rPr>
              <a:t>The state of an object is determined by the contents of its attributes. </a:t>
            </a:r>
          </a:p>
          <a:p>
            <a:pPr marL="231775" indent="-231775" fontAlgn="auto">
              <a:spcBef>
                <a:spcPct val="20000"/>
              </a:spcBef>
              <a:spcAft>
                <a:spcPts val="0"/>
              </a:spcAft>
              <a:buFont typeface="Arial"/>
              <a:buChar char="•"/>
              <a:defRPr/>
            </a:pPr>
            <a:r>
              <a:rPr lang="en-US" kern="1200" dirty="0">
                <a:solidFill>
                  <a:schemeClr val="tx1">
                    <a:lumMod val="65000"/>
                    <a:lumOff val="35000"/>
                  </a:schemeClr>
                </a:solidFill>
                <a:latin typeface="Arial" pitchFamily="34" charset="0"/>
                <a:ea typeface="+mn-ea"/>
                <a:cs typeface="Arial"/>
              </a:rPr>
              <a:t>Two types of attributes:</a:t>
            </a:r>
          </a:p>
          <a:p>
            <a:pPr marL="800100" lvl="1" indent="-342900" fontAlgn="auto">
              <a:spcBef>
                <a:spcPct val="20000"/>
              </a:spcBef>
              <a:spcAft>
                <a:spcPts val="0"/>
              </a:spcAft>
              <a:buFont typeface="+mj-lt"/>
              <a:buAutoNum type="arabicPeriod"/>
              <a:defRPr/>
            </a:pPr>
            <a:r>
              <a:rPr lang="en-US" sz="1000" kern="1200" dirty="0">
                <a:solidFill>
                  <a:schemeClr val="tx1">
                    <a:lumMod val="65000"/>
                    <a:lumOff val="35000"/>
                  </a:schemeClr>
                </a:solidFill>
                <a:latin typeface="Arial" pitchFamily="34" charset="0"/>
                <a:ea typeface="+mn-ea"/>
                <a:cs typeface="Arial" pitchFamily="34" charset="0"/>
              </a:rPr>
              <a:t>Instance Attributes</a:t>
            </a:r>
          </a:p>
          <a:p>
            <a:pPr marL="1200150" lvl="2" indent="-285750">
              <a:spcBef>
                <a:spcPct val="20000"/>
              </a:spcBef>
              <a:buFont typeface="Arial" panose="020B0604020202020204" pitchFamily="34" charset="0"/>
              <a:buChar char="•"/>
              <a:defRPr/>
            </a:pPr>
            <a:r>
              <a:rPr lang="en-US" dirty="0">
                <a:solidFill>
                  <a:schemeClr val="tx1">
                    <a:lumMod val="65000"/>
                    <a:lumOff val="35000"/>
                  </a:schemeClr>
                </a:solidFill>
              </a:rPr>
              <a:t>Define the instance specific state of an object.</a:t>
            </a:r>
          </a:p>
          <a:p>
            <a:pPr marL="1200150" lvl="2" indent="-285750">
              <a:spcBef>
                <a:spcPct val="20000"/>
              </a:spcBef>
              <a:buFont typeface="Arial" panose="020B0604020202020204" pitchFamily="34" charset="0"/>
              <a:buChar char="•"/>
              <a:defRPr/>
            </a:pPr>
            <a:r>
              <a:rPr lang="en-US" dirty="0">
                <a:solidFill>
                  <a:schemeClr val="tx1">
                    <a:lumMod val="65000"/>
                    <a:lumOff val="35000"/>
                  </a:schemeClr>
                </a:solidFill>
              </a:rPr>
              <a:t>Declared using DATA statement</a:t>
            </a:r>
            <a:r>
              <a:rPr lang="en-US" kern="1200" dirty="0">
                <a:solidFill>
                  <a:schemeClr val="tx1">
                    <a:lumMod val="65000"/>
                    <a:lumOff val="35000"/>
                  </a:schemeClr>
                </a:solidFill>
                <a:latin typeface="Arial" pitchFamily="34" charset="0"/>
                <a:ea typeface="+mn-ea"/>
                <a:cs typeface="Arial" pitchFamily="34" charset="0"/>
              </a:rPr>
              <a:t>.</a:t>
            </a:r>
          </a:p>
          <a:p>
            <a:pPr marL="800100" lvl="1" indent="-342900" fontAlgn="auto">
              <a:spcBef>
                <a:spcPct val="20000"/>
              </a:spcBef>
              <a:spcAft>
                <a:spcPts val="0"/>
              </a:spcAft>
              <a:buFont typeface="+mj-lt"/>
              <a:buAutoNum type="arabicPeriod" startAt="2"/>
              <a:defRPr/>
            </a:pPr>
            <a:r>
              <a:rPr lang="en-US" sz="1000" kern="1200" dirty="0">
                <a:solidFill>
                  <a:schemeClr val="tx1">
                    <a:lumMod val="65000"/>
                    <a:lumOff val="35000"/>
                  </a:schemeClr>
                </a:solidFill>
                <a:latin typeface="Arial" pitchFamily="34" charset="0"/>
                <a:ea typeface="+mn-ea"/>
                <a:cs typeface="Arial" pitchFamily="34" charset="0"/>
              </a:rPr>
              <a:t>Static Attributes</a:t>
            </a:r>
          </a:p>
          <a:p>
            <a:pPr marL="1085850" lvl="2" indent="-171450">
              <a:spcBef>
                <a:spcPct val="20000"/>
              </a:spcBef>
              <a:buFont typeface="Arial" panose="020B0604020202020204" pitchFamily="34" charset="0"/>
              <a:buChar char="•"/>
              <a:defRPr/>
            </a:pPr>
            <a:r>
              <a:rPr lang="en-US" kern="1200" dirty="0">
                <a:solidFill>
                  <a:schemeClr val="tx1">
                    <a:lumMod val="65000"/>
                    <a:lumOff val="35000"/>
                  </a:schemeClr>
                </a:solidFill>
                <a:latin typeface="Arial" pitchFamily="34" charset="0"/>
                <a:ea typeface="+mn-ea"/>
                <a:cs typeface="Arial" pitchFamily="34" charset="0"/>
              </a:rPr>
              <a:t>Define the state of the class that is valid for all instances of the class. </a:t>
            </a:r>
          </a:p>
          <a:p>
            <a:pPr marL="1085850" lvl="2" indent="-171450">
              <a:spcBef>
                <a:spcPct val="20000"/>
              </a:spcBef>
              <a:buFont typeface="Arial" panose="020B0604020202020204" pitchFamily="34" charset="0"/>
              <a:buChar char="•"/>
              <a:defRPr/>
            </a:pPr>
            <a:r>
              <a:rPr lang="en-US" kern="1200" dirty="0">
                <a:solidFill>
                  <a:schemeClr val="tx1">
                    <a:lumMod val="65000"/>
                    <a:lumOff val="35000"/>
                  </a:schemeClr>
                </a:solidFill>
                <a:latin typeface="Arial" pitchFamily="34" charset="0"/>
                <a:ea typeface="+mn-ea"/>
                <a:cs typeface="Arial" pitchFamily="34" charset="0"/>
              </a:rPr>
              <a:t>Exist once for each class.</a:t>
            </a:r>
          </a:p>
          <a:p>
            <a:pPr marL="1085850" lvl="2" indent="-171450">
              <a:spcBef>
                <a:spcPct val="20000"/>
              </a:spcBef>
              <a:buFont typeface="Arial" panose="020B0604020202020204" pitchFamily="34" charset="0"/>
              <a:buChar char="•"/>
              <a:defRPr/>
            </a:pPr>
            <a:r>
              <a:rPr lang="en-US" kern="1200" dirty="0">
                <a:solidFill>
                  <a:schemeClr val="tx1">
                    <a:lumMod val="65000"/>
                    <a:lumOff val="35000"/>
                  </a:schemeClr>
                </a:solidFill>
                <a:latin typeface="Arial" pitchFamily="34" charset="0"/>
                <a:ea typeface="+mn-ea"/>
                <a:cs typeface="Arial" pitchFamily="34" charset="0"/>
              </a:rPr>
              <a:t>Declared using CLASS-DATA statement.</a:t>
            </a:r>
          </a:p>
          <a:p>
            <a:endParaRPr lang="en-US" dirty="0"/>
          </a:p>
        </p:txBody>
      </p:sp>
    </p:spTree>
    <p:extLst>
      <p:ext uri="{BB962C8B-B14F-4D97-AF65-F5344CB8AC3E}">
        <p14:creationId xmlns:p14="http://schemas.microsoft.com/office/powerpoint/2010/main" val="241821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5668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7.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slideMaster" Target="../slideMasters/slideMaster4.xml"/><Relationship Id="rId4" Type="http://schemas.openxmlformats.org/officeDocument/2006/relationships/tags" Target="../tags/tag1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42158937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0648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54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133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874450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694680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136627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55214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24055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54779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27304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807095803"/>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045292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801285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137293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95967191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27346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5700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27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16439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168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99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50681874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05852045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87297888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310931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627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804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48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3.png"/><Relationship Id="rId4" Type="http://schemas.openxmlformats.org/officeDocument/2006/relationships/slideLayout" Target="../slideLayouts/slideLayout2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196816607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17173958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3407563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10"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3536083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1: Object oriented ABAP</a:t>
            </a:r>
          </a:p>
          <a:p>
            <a:pPr algn="l"/>
            <a:endParaRPr lang="en-US" sz="2000" dirty="0">
              <a:solidFill>
                <a:schemeClr val="tx1"/>
              </a:solidFill>
            </a:endParaRPr>
          </a:p>
        </p:txBody>
      </p:sp>
      <p:sp>
        <p:nvSpPr>
          <p:cNvPr id="11" name="Title 10"/>
          <p:cNvSpPr>
            <a:spLocks noGrp="1"/>
          </p:cNvSpPr>
          <p:nvPr>
            <p:ph type="ctrTitle" idx="4294967295"/>
          </p:nvPr>
        </p:nvSpPr>
        <p:spPr>
          <a:xfrm>
            <a:off x="176981" y="2880519"/>
            <a:ext cx="5035550" cy="1096962"/>
          </a:xfrm>
        </p:spPr>
        <p:txBody>
          <a:bodyPr>
            <a:normAutofit/>
          </a:bodyPr>
          <a:lstStyle/>
          <a:p>
            <a:r>
              <a:rPr lang="en-US" sz="3600" dirty="0"/>
              <a:t>ABAP Part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ABAP Objects - Methods</a:t>
            </a:r>
          </a:p>
        </p:txBody>
      </p:sp>
      <p:sp>
        <p:nvSpPr>
          <p:cNvPr id="3" name="Content Placeholder 2"/>
          <p:cNvSpPr>
            <a:spLocks noGrp="1"/>
          </p:cNvSpPr>
          <p:nvPr>
            <p:ph idx="1"/>
          </p:nvPr>
        </p:nvSpPr>
        <p:spPr/>
        <p:txBody>
          <a:bodyPr/>
          <a:lstStyle/>
          <a:p>
            <a:r>
              <a:rPr lang="en-US" dirty="0"/>
              <a:t>1. Methods are internal procedures in classes that determine the behavior of an object. They can access all attributes in their class and can therefore change the state of an object. </a:t>
            </a:r>
          </a:p>
          <a:p>
            <a:r>
              <a:rPr lang="en-US" dirty="0"/>
              <a:t>2. Methods have a parameter interface (called signature) that enables them to receive values when they are called and pass values back to the calling program. </a:t>
            </a:r>
          </a:p>
          <a:p>
            <a:endParaRPr lang="en-US" dirty="0"/>
          </a:p>
        </p:txBody>
      </p:sp>
      <p:pic>
        <p:nvPicPr>
          <p:cNvPr id="4" name="Picture 3"/>
          <p:cNvPicPr>
            <a:picLocks noChangeAspect="1"/>
          </p:cNvPicPr>
          <p:nvPr/>
        </p:nvPicPr>
        <p:blipFill>
          <a:blip r:embed="rId3"/>
          <a:stretch>
            <a:fillRect/>
          </a:stretch>
        </p:blipFill>
        <p:spPr>
          <a:xfrm>
            <a:off x="4572000" y="3478907"/>
            <a:ext cx="3924640" cy="2659610"/>
          </a:xfrm>
          <a:prstGeom prst="rect">
            <a:avLst/>
          </a:prstGeom>
          <a:ln>
            <a:solidFill>
              <a:schemeClr val="tx1"/>
            </a:solidFill>
          </a:ln>
        </p:spPr>
      </p:pic>
    </p:spTree>
    <p:extLst>
      <p:ext uri="{BB962C8B-B14F-4D97-AF65-F5344CB8AC3E}">
        <p14:creationId xmlns:p14="http://schemas.microsoft.com/office/powerpoint/2010/main" val="35151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Methods and Visibility </a:t>
            </a:r>
          </a:p>
        </p:txBody>
      </p:sp>
      <p:sp>
        <p:nvSpPr>
          <p:cNvPr id="3" name="Content Placeholder 2"/>
          <p:cNvSpPr>
            <a:spLocks noGrp="1"/>
          </p:cNvSpPr>
          <p:nvPr>
            <p:ph idx="1"/>
          </p:nvPr>
        </p:nvSpPr>
        <p:spPr/>
        <p:txBody>
          <a:bodyPr/>
          <a:lstStyle/>
          <a:p>
            <a:r>
              <a:rPr lang="en-US" dirty="0"/>
              <a:t>Public methods</a:t>
            </a:r>
          </a:p>
          <a:p>
            <a:pPr lvl="1"/>
            <a:r>
              <a:rPr lang="en-US" dirty="0"/>
              <a:t>Can be called from anywhere </a:t>
            </a:r>
          </a:p>
          <a:p>
            <a:r>
              <a:rPr lang="en-US" dirty="0"/>
              <a:t>Private methods</a:t>
            </a:r>
          </a:p>
          <a:p>
            <a:pPr lvl="1"/>
            <a:r>
              <a:rPr lang="en-US" dirty="0"/>
              <a:t>Can only be called within the class </a:t>
            </a:r>
          </a:p>
          <a:p>
            <a:endParaRPr lang="en-US" dirty="0"/>
          </a:p>
        </p:txBody>
      </p:sp>
    </p:spTree>
    <p:extLst>
      <p:ext uri="{BB962C8B-B14F-4D97-AF65-F5344CB8AC3E}">
        <p14:creationId xmlns:p14="http://schemas.microsoft.com/office/powerpoint/2010/main" val="36914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09802" y="260648"/>
            <a:ext cx="7811643" cy="859536"/>
          </a:xfrm>
        </p:spPr>
        <p:txBody>
          <a:bodyPr>
            <a:normAutofit/>
          </a:bodyPr>
          <a:lstStyle/>
          <a:p>
            <a:pPr eaLnBrk="1" hangingPunct="1"/>
            <a:r>
              <a:rPr lang="en-US" altLang="en-US" sz="2400" dirty="0"/>
              <a:t>Demo: Create a class with instance attributes and instance methods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67194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Instance attributes and Static attributes </a:t>
            </a:r>
            <a:br>
              <a:rPr lang="en-US" dirty="0"/>
            </a:br>
            <a:endParaRPr lang="en-US" dirty="0"/>
          </a:p>
        </p:txBody>
      </p:sp>
      <p:sp>
        <p:nvSpPr>
          <p:cNvPr id="3" name="Content Placeholder 2"/>
          <p:cNvSpPr>
            <a:spLocks noGrp="1"/>
          </p:cNvSpPr>
          <p:nvPr>
            <p:ph idx="1"/>
          </p:nvPr>
        </p:nvSpPr>
        <p:spPr>
          <a:xfrm>
            <a:off x="298516" y="1494766"/>
            <a:ext cx="4352142" cy="4643751"/>
          </a:xfrm>
        </p:spPr>
        <p:txBody>
          <a:bodyPr/>
          <a:lstStyle/>
          <a:p>
            <a:r>
              <a:rPr lang="en-US" dirty="0"/>
              <a:t>Instance attributes </a:t>
            </a:r>
          </a:p>
          <a:p>
            <a:pPr lvl="1"/>
            <a:r>
              <a:rPr lang="en-US" dirty="0"/>
              <a:t>One per instance</a:t>
            </a:r>
          </a:p>
          <a:p>
            <a:pPr lvl="1"/>
            <a:r>
              <a:rPr lang="en-US" dirty="0"/>
              <a:t>Statement: DATA </a:t>
            </a:r>
          </a:p>
          <a:p>
            <a:r>
              <a:rPr lang="en-US" dirty="0"/>
              <a:t>Static attributes</a:t>
            </a:r>
          </a:p>
          <a:p>
            <a:pPr lvl="1"/>
            <a:r>
              <a:rPr lang="en-US" dirty="0"/>
              <a:t>Only one per class </a:t>
            </a:r>
          </a:p>
          <a:p>
            <a:pPr lvl="1"/>
            <a:r>
              <a:rPr lang="en-US" dirty="0"/>
              <a:t>Statement: CLASS-DATA </a:t>
            </a:r>
          </a:p>
          <a:p>
            <a:pPr lvl="1"/>
            <a:r>
              <a:rPr lang="en-US" dirty="0"/>
              <a:t>Also known as class attributes </a:t>
            </a:r>
          </a:p>
          <a:p>
            <a:endParaRPr lang="en-US" dirty="0"/>
          </a:p>
        </p:txBody>
      </p:sp>
      <p:pic>
        <p:nvPicPr>
          <p:cNvPr id="4" name="Picture 3"/>
          <p:cNvPicPr>
            <a:picLocks noChangeAspect="1"/>
          </p:cNvPicPr>
          <p:nvPr/>
        </p:nvPicPr>
        <p:blipFill>
          <a:blip r:embed="rId3"/>
          <a:stretch>
            <a:fillRect/>
          </a:stretch>
        </p:blipFill>
        <p:spPr>
          <a:xfrm>
            <a:off x="5038552" y="1494766"/>
            <a:ext cx="2979678" cy="2354784"/>
          </a:xfrm>
          <a:prstGeom prst="rect">
            <a:avLst/>
          </a:prstGeom>
          <a:ln>
            <a:solidFill>
              <a:schemeClr val="tx1"/>
            </a:solidFill>
          </a:ln>
        </p:spPr>
      </p:pic>
    </p:spTree>
    <p:extLst>
      <p:ext uri="{BB962C8B-B14F-4D97-AF65-F5344CB8AC3E}">
        <p14:creationId xmlns:p14="http://schemas.microsoft.com/office/powerpoint/2010/main" val="271140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Instance method and Static method </a:t>
            </a:r>
            <a:br>
              <a:rPr lang="en-US" dirty="0"/>
            </a:br>
            <a:endParaRPr lang="en-US" dirty="0"/>
          </a:p>
        </p:txBody>
      </p:sp>
      <p:sp>
        <p:nvSpPr>
          <p:cNvPr id="3" name="Content Placeholder 2"/>
          <p:cNvSpPr>
            <a:spLocks noGrp="1"/>
          </p:cNvSpPr>
          <p:nvPr>
            <p:ph idx="1"/>
          </p:nvPr>
        </p:nvSpPr>
        <p:spPr/>
        <p:txBody>
          <a:bodyPr/>
          <a:lstStyle/>
          <a:p>
            <a:r>
              <a:rPr lang="en-US" dirty="0"/>
              <a:t>Instance methods</a:t>
            </a:r>
          </a:p>
          <a:p>
            <a:pPr lvl="1"/>
            <a:r>
              <a:rPr lang="en-US" dirty="0"/>
              <a:t>Can use both static and instance components in their implementation part</a:t>
            </a:r>
          </a:p>
          <a:p>
            <a:pPr lvl="1"/>
            <a:r>
              <a:rPr lang="en-US" dirty="0"/>
              <a:t>Can be called using an instance </a:t>
            </a:r>
          </a:p>
          <a:p>
            <a:r>
              <a:rPr lang="en-US" dirty="0"/>
              <a:t>Static methods </a:t>
            </a:r>
          </a:p>
          <a:p>
            <a:pPr lvl="1"/>
            <a:r>
              <a:rPr lang="en-US" dirty="0"/>
              <a:t>Can only use static components in their implementation part </a:t>
            </a:r>
          </a:p>
          <a:p>
            <a:pPr lvl="1"/>
            <a:r>
              <a:rPr lang="en-US" dirty="0"/>
              <a:t>Can be called using the class </a:t>
            </a:r>
          </a:p>
          <a:p>
            <a:endParaRPr lang="en-US" dirty="0"/>
          </a:p>
        </p:txBody>
      </p:sp>
    </p:spTree>
    <p:extLst>
      <p:ext uri="{BB962C8B-B14F-4D97-AF65-F5344CB8AC3E}">
        <p14:creationId xmlns:p14="http://schemas.microsoft.com/office/powerpoint/2010/main" val="80685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 class with static attributes and static method</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79751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Variable </a:t>
            </a:r>
          </a:p>
        </p:txBody>
      </p:sp>
      <p:sp>
        <p:nvSpPr>
          <p:cNvPr id="3" name="Content Placeholder 2"/>
          <p:cNvSpPr>
            <a:spLocks noGrp="1"/>
          </p:cNvSpPr>
          <p:nvPr>
            <p:ph idx="1"/>
          </p:nvPr>
        </p:nvSpPr>
        <p:spPr/>
        <p:txBody>
          <a:bodyPr/>
          <a:lstStyle/>
          <a:p>
            <a:r>
              <a:rPr lang="en-US" dirty="0"/>
              <a:t>A reference variable acts as a pointer to an object. </a:t>
            </a:r>
          </a:p>
          <a:p>
            <a:pPr lvl="1"/>
            <a:r>
              <a:rPr lang="en-US" dirty="0"/>
              <a:t>DATA: R_VEHICLE1 TYPE REF TO LCL_VEHICLE. </a:t>
            </a:r>
          </a:p>
          <a:p>
            <a:pPr lvl="1"/>
            <a:r>
              <a:rPr lang="en-US" dirty="0"/>
              <a:t>Declares a reference variable that acts as a pointer to an object </a:t>
            </a:r>
          </a:p>
        </p:txBody>
      </p:sp>
      <p:pic>
        <p:nvPicPr>
          <p:cNvPr id="4" name="Picture 3"/>
          <p:cNvPicPr>
            <a:picLocks noChangeAspect="1"/>
          </p:cNvPicPr>
          <p:nvPr/>
        </p:nvPicPr>
        <p:blipFill>
          <a:blip r:embed="rId3"/>
          <a:stretch>
            <a:fillRect/>
          </a:stretch>
        </p:blipFill>
        <p:spPr>
          <a:xfrm>
            <a:off x="800184" y="2680538"/>
            <a:ext cx="4183743" cy="2453853"/>
          </a:xfrm>
          <a:prstGeom prst="rect">
            <a:avLst/>
          </a:prstGeom>
          <a:ln>
            <a:solidFill>
              <a:schemeClr val="tx1"/>
            </a:solidFill>
          </a:ln>
        </p:spPr>
      </p:pic>
    </p:spTree>
    <p:extLst>
      <p:ext uri="{BB962C8B-B14F-4D97-AF65-F5344CB8AC3E}">
        <p14:creationId xmlns:p14="http://schemas.microsoft.com/office/powerpoint/2010/main" val="150096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Variable ME	</a:t>
            </a:r>
          </a:p>
        </p:txBody>
      </p:sp>
      <p:sp>
        <p:nvSpPr>
          <p:cNvPr id="3" name="Content Placeholder 2"/>
          <p:cNvSpPr>
            <a:spLocks noGrp="1"/>
          </p:cNvSpPr>
          <p:nvPr>
            <p:ph idx="1"/>
          </p:nvPr>
        </p:nvSpPr>
        <p:spPr/>
        <p:txBody>
          <a:bodyPr/>
          <a:lstStyle/>
          <a:p>
            <a:r>
              <a:rPr lang="en-US" dirty="0"/>
              <a:t>You can address the object itself within instance methods using the implicitly available reference variable me. </a:t>
            </a:r>
          </a:p>
          <a:p>
            <a:r>
              <a:rPr lang="en-US" dirty="0"/>
              <a:t>Description of example: In the constructor, the instance attribute make is covered by the locally defined variable make. In order to still be able to address the instance attribute, you need to use me. </a:t>
            </a:r>
          </a:p>
          <a:p>
            <a:endParaRPr lang="en-US" dirty="0"/>
          </a:p>
        </p:txBody>
      </p:sp>
      <p:pic>
        <p:nvPicPr>
          <p:cNvPr id="4" name="Picture 3"/>
          <p:cNvPicPr>
            <a:picLocks noChangeAspect="1"/>
          </p:cNvPicPr>
          <p:nvPr/>
        </p:nvPicPr>
        <p:blipFill>
          <a:blip r:embed="rId3"/>
          <a:stretch>
            <a:fillRect/>
          </a:stretch>
        </p:blipFill>
        <p:spPr>
          <a:xfrm>
            <a:off x="724634" y="3341536"/>
            <a:ext cx="3505504" cy="2301439"/>
          </a:xfrm>
          <a:prstGeom prst="rect">
            <a:avLst/>
          </a:prstGeom>
          <a:ln>
            <a:solidFill>
              <a:schemeClr val="tx1"/>
            </a:solidFill>
          </a:ln>
        </p:spPr>
      </p:pic>
    </p:spTree>
    <p:extLst>
      <p:ext uri="{BB962C8B-B14F-4D97-AF65-F5344CB8AC3E}">
        <p14:creationId xmlns:p14="http://schemas.microsoft.com/office/powerpoint/2010/main" val="233764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98517" y="289715"/>
            <a:ext cx="8224598" cy="859536"/>
          </a:xfrm>
        </p:spPr>
        <p:txBody>
          <a:bodyPr/>
          <a:lstStyle/>
          <a:p>
            <a:pPr eaLnBrk="1" hangingPunct="1"/>
            <a:r>
              <a:rPr lang="en-US" altLang="en-US" dirty="0"/>
              <a:t>Demo: Create a class with Reference variable Me</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91094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Accessing Objects </a:t>
            </a:r>
          </a:p>
        </p:txBody>
      </p:sp>
      <p:sp>
        <p:nvSpPr>
          <p:cNvPr id="3" name="Content Placeholder 2"/>
          <p:cNvSpPr>
            <a:spLocks noGrp="1"/>
          </p:cNvSpPr>
          <p:nvPr>
            <p:ph sz="quarter" idx="10"/>
          </p:nvPr>
        </p:nvSpPr>
        <p:spPr/>
        <p:txBody>
          <a:bodyPr/>
          <a:lstStyle/>
          <a:p>
            <a:r>
              <a:rPr lang="en-US" dirty="0"/>
              <a:t>An object is a section of source code that contains data and provides services </a:t>
            </a:r>
          </a:p>
          <a:p>
            <a:r>
              <a:rPr lang="en-US" dirty="0"/>
              <a:t>Objects are created using the CREATE OBJECT statement</a:t>
            </a:r>
          </a:p>
          <a:p>
            <a:r>
              <a:rPr lang="en-US" dirty="0"/>
              <a:t>Objects can only be created and addressed using reference variables </a:t>
            </a:r>
          </a:p>
          <a:p>
            <a:r>
              <a:rPr lang="en-US" dirty="0"/>
              <a:t>An object is a section of source code that contains data and provides services. </a:t>
            </a:r>
          </a:p>
          <a:p>
            <a:endParaRPr lang="en-US" sz="2400" dirty="0"/>
          </a:p>
          <a:p>
            <a:pPr lvl="1"/>
            <a:endParaRPr lang="en-US" dirty="0"/>
          </a:p>
        </p:txBody>
      </p:sp>
      <p:pic>
        <p:nvPicPr>
          <p:cNvPr id="4" name="Picture 3"/>
          <p:cNvPicPr>
            <a:picLocks noChangeAspect="1"/>
          </p:cNvPicPr>
          <p:nvPr/>
        </p:nvPicPr>
        <p:blipFill>
          <a:blip r:embed="rId3"/>
          <a:stretch>
            <a:fillRect/>
          </a:stretch>
        </p:blipFill>
        <p:spPr>
          <a:xfrm>
            <a:off x="465896" y="4298324"/>
            <a:ext cx="3810330" cy="1493649"/>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919258" y="3816641"/>
            <a:ext cx="3581710" cy="2240474"/>
          </a:xfrm>
          <a:prstGeom prst="rect">
            <a:avLst/>
          </a:prstGeom>
          <a:ln>
            <a:solidFill>
              <a:schemeClr val="tx1"/>
            </a:solidFill>
          </a:ln>
        </p:spPr>
      </p:pic>
    </p:spTree>
    <p:extLst>
      <p:ext uri="{BB962C8B-B14F-4D97-AF65-F5344CB8AC3E}">
        <p14:creationId xmlns:p14="http://schemas.microsoft.com/office/powerpoint/2010/main" val="405953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understand -</a:t>
            </a:r>
          </a:p>
          <a:p>
            <a:pPr lvl="1"/>
            <a:r>
              <a:rPr lang="pt-BR" dirty="0"/>
              <a:t>OOPS Concepts</a:t>
            </a:r>
          </a:p>
          <a:p>
            <a:pPr lvl="1"/>
            <a:r>
              <a:rPr lang="pt-BR" dirty="0"/>
              <a:t>ABAP Objects</a:t>
            </a:r>
          </a:p>
          <a:p>
            <a:pPr lvl="1"/>
            <a:r>
              <a:rPr lang="pt-BR" dirty="0"/>
              <a:t>Creating &amp; Accessing objects</a:t>
            </a:r>
          </a:p>
          <a:p>
            <a:pPr lvl="1"/>
            <a:r>
              <a:rPr lang="pt-BR" dirty="0"/>
              <a:t>Constructor</a:t>
            </a:r>
          </a:p>
          <a:p>
            <a:pPr lvl="1"/>
            <a:r>
              <a:rPr lang="pt-BR" dirty="0"/>
              <a:t>Inheritance</a:t>
            </a:r>
          </a:p>
          <a:p>
            <a:pPr lvl="1"/>
            <a:r>
              <a:rPr lang="pt-BR" dirty="0"/>
              <a:t>Casting</a:t>
            </a:r>
          </a:p>
          <a:p>
            <a:pPr lvl="1"/>
            <a:r>
              <a:rPr lang="pt-BR" dirty="0"/>
              <a:t>Interfaces</a:t>
            </a:r>
          </a:p>
          <a:p>
            <a:pPr lvl="1"/>
            <a:r>
              <a:rPr lang="pt-BR" dirty="0"/>
              <a:t>Events</a:t>
            </a:r>
          </a:p>
          <a:p>
            <a:pPr lvl="1"/>
            <a:r>
              <a:rPr lang="pt-BR" dirty="0"/>
              <a:t>Exceptions</a:t>
            </a:r>
          </a:p>
          <a:p>
            <a:pPr lvl="1"/>
            <a:endParaRPr lang="en-US" dirty="0"/>
          </a:p>
          <a:p>
            <a:pPr lvl="1"/>
            <a:endParaRPr lang="en-US" dirty="0"/>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90162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Attributes and Method </a:t>
            </a:r>
          </a:p>
        </p:txBody>
      </p:sp>
      <p:sp>
        <p:nvSpPr>
          <p:cNvPr id="3" name="Content Placeholder 2"/>
          <p:cNvSpPr>
            <a:spLocks noGrp="1"/>
          </p:cNvSpPr>
          <p:nvPr>
            <p:ph idx="1"/>
          </p:nvPr>
        </p:nvSpPr>
        <p:spPr/>
        <p:txBody>
          <a:bodyPr/>
          <a:lstStyle/>
          <a:p>
            <a:r>
              <a:rPr lang="en-US" dirty="0"/>
              <a:t>Instance methods are called using </a:t>
            </a:r>
          </a:p>
          <a:p>
            <a:pPr marL="0" indent="0">
              <a:buNone/>
            </a:pPr>
            <a:r>
              <a:rPr lang="en-US" dirty="0"/>
              <a:t>	</a:t>
            </a:r>
            <a:r>
              <a:rPr lang="en-US" b="1" dirty="0"/>
              <a:t>CALL METHOD &lt;reference&gt;-&gt;&lt;</a:t>
            </a:r>
            <a:r>
              <a:rPr lang="en-US" b="1" dirty="0" err="1"/>
              <a:t>instance_method</a:t>
            </a:r>
            <a:r>
              <a:rPr lang="en-US" b="1" dirty="0"/>
              <a:t>&gt;. </a:t>
            </a:r>
          </a:p>
          <a:p>
            <a:r>
              <a:rPr lang="en-US" dirty="0"/>
              <a:t>Static methods (also referred to as class methods) are called using 	</a:t>
            </a:r>
            <a:r>
              <a:rPr lang="en-US" b="1" dirty="0"/>
              <a:t>CALL METHOD &lt;</a:t>
            </a:r>
            <a:r>
              <a:rPr lang="en-US" b="1" dirty="0" err="1"/>
              <a:t>classname</a:t>
            </a:r>
            <a:r>
              <a:rPr lang="en-US" b="1" dirty="0"/>
              <a:t>&gt;=&gt;&lt;</a:t>
            </a:r>
            <a:r>
              <a:rPr lang="en-US" b="1" dirty="0" err="1"/>
              <a:t>class_method</a:t>
            </a:r>
            <a:r>
              <a:rPr lang="en-US" b="1" dirty="0"/>
              <a:t>&gt;. </a:t>
            </a:r>
          </a:p>
          <a:p>
            <a:r>
              <a:rPr lang="en-US" dirty="0"/>
              <a:t>If you are calling a static method from within the class, you can omit the class name. </a:t>
            </a:r>
          </a:p>
          <a:p>
            <a:r>
              <a:rPr lang="en-US" dirty="0"/>
              <a:t>Static attributes are accessed using 	</a:t>
            </a:r>
            <a:r>
              <a:rPr lang="en-US" b="1" dirty="0"/>
              <a:t>&lt;</a:t>
            </a:r>
            <a:r>
              <a:rPr lang="en-US" b="1" dirty="0" err="1"/>
              <a:t>classname</a:t>
            </a:r>
            <a:r>
              <a:rPr lang="en-US" b="1" dirty="0"/>
              <a:t>&gt;=&gt;&lt;</a:t>
            </a:r>
            <a:r>
              <a:rPr lang="en-US" b="1" dirty="0" err="1"/>
              <a:t>class_attribute</a:t>
            </a:r>
            <a:r>
              <a:rPr lang="en-US" b="1" dirty="0"/>
              <a:t>&gt; </a:t>
            </a:r>
          </a:p>
          <a:p>
            <a:r>
              <a:rPr lang="en-US" dirty="0"/>
              <a:t>instance attributes are accessed using </a:t>
            </a:r>
          </a:p>
          <a:p>
            <a:pPr marL="0" indent="0">
              <a:buNone/>
            </a:pPr>
            <a:r>
              <a:rPr lang="en-US" dirty="0"/>
              <a:t>	</a:t>
            </a:r>
            <a:r>
              <a:rPr lang="en-US" b="1" dirty="0"/>
              <a:t>&lt;instance&gt;-&gt;&lt;</a:t>
            </a:r>
            <a:r>
              <a:rPr lang="en-US" b="1" dirty="0" err="1"/>
              <a:t>instance_attribute</a:t>
            </a:r>
            <a:r>
              <a:rPr lang="en-US" b="1" dirty="0"/>
              <a:t>&gt; </a:t>
            </a:r>
          </a:p>
          <a:p>
            <a:r>
              <a:rPr lang="en-US" dirty="0"/>
              <a:t>=&gt; and -&gt; are the component selectors </a:t>
            </a:r>
          </a:p>
          <a:p>
            <a:endParaRPr lang="en-US" dirty="0"/>
          </a:p>
        </p:txBody>
      </p:sp>
    </p:spTree>
    <p:extLst>
      <p:ext uri="{BB962C8B-B14F-4D97-AF65-F5344CB8AC3E}">
        <p14:creationId xmlns:p14="http://schemas.microsoft.com/office/powerpoint/2010/main" val="3258113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Method</a:t>
            </a:r>
          </a:p>
        </p:txBody>
      </p:sp>
      <p:sp>
        <p:nvSpPr>
          <p:cNvPr id="3" name="Content Placeholder 2"/>
          <p:cNvSpPr>
            <a:spLocks noGrp="1"/>
          </p:cNvSpPr>
          <p:nvPr>
            <p:ph idx="1"/>
          </p:nvPr>
        </p:nvSpPr>
        <p:spPr/>
        <p:txBody>
          <a:bodyPr/>
          <a:lstStyle/>
          <a:p>
            <a:r>
              <a:rPr lang="en-US" dirty="0"/>
              <a:t>Methods that have a RETURNING parameter are described as functional methods. These methods cannot have EXPORTING or CHANGING parameters, but has many (or as few) IMPORTING parameters and exceptions as required. You can only do this for a single parameter, which additionally must be passed as a value. </a:t>
            </a:r>
          </a:p>
          <a:p>
            <a:endParaRPr lang="en-US" dirty="0"/>
          </a:p>
        </p:txBody>
      </p:sp>
      <p:pic>
        <p:nvPicPr>
          <p:cNvPr id="4" name="Picture 3"/>
          <p:cNvPicPr>
            <a:picLocks noChangeAspect="1"/>
          </p:cNvPicPr>
          <p:nvPr/>
        </p:nvPicPr>
        <p:blipFill>
          <a:blip r:embed="rId3"/>
          <a:stretch>
            <a:fillRect/>
          </a:stretch>
        </p:blipFill>
        <p:spPr>
          <a:xfrm>
            <a:off x="594102" y="3177621"/>
            <a:ext cx="3894157" cy="2225233"/>
          </a:xfrm>
          <a:prstGeom prst="rect">
            <a:avLst/>
          </a:prstGeom>
          <a:ln>
            <a:solidFill>
              <a:schemeClr val="tx1"/>
            </a:solidFill>
          </a:ln>
        </p:spPr>
      </p:pic>
    </p:spTree>
    <p:extLst>
      <p:ext uri="{BB962C8B-B14F-4D97-AF65-F5344CB8AC3E}">
        <p14:creationId xmlns:p14="http://schemas.microsoft.com/office/powerpoint/2010/main" val="1359717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 class with Functional Method</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95465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t>
            </a:r>
          </a:p>
        </p:txBody>
      </p:sp>
      <p:sp>
        <p:nvSpPr>
          <p:cNvPr id="3" name="Content Placeholder 2"/>
          <p:cNvSpPr>
            <a:spLocks noGrp="1"/>
          </p:cNvSpPr>
          <p:nvPr>
            <p:ph idx="1"/>
          </p:nvPr>
        </p:nvSpPr>
        <p:spPr/>
        <p:txBody>
          <a:bodyPr/>
          <a:lstStyle/>
          <a:p>
            <a:r>
              <a:rPr lang="en-US" dirty="0"/>
              <a:t>The constructor is a special instance method in a class with the name constructor. </a:t>
            </a:r>
          </a:p>
          <a:p>
            <a:r>
              <a:rPr lang="en-US" dirty="0"/>
              <a:t>Each class can have one constructor. </a:t>
            </a:r>
          </a:p>
          <a:p>
            <a:r>
              <a:rPr lang="en-US" dirty="0"/>
              <a:t>The constructor is automatically called at runtime within the CREATE OBJECT statement. </a:t>
            </a:r>
          </a:p>
          <a:p>
            <a:r>
              <a:rPr lang="en-US" dirty="0"/>
              <a:t>If you need to implement the constructor, then you must define and implement it in the PUBLIC SECTION. </a:t>
            </a:r>
          </a:p>
          <a:p>
            <a:r>
              <a:rPr lang="en-US" dirty="0"/>
              <a:t>You cannot normally call the constructor explicitly </a:t>
            </a:r>
          </a:p>
          <a:p>
            <a:r>
              <a:rPr lang="en-US" dirty="0"/>
              <a:t>Special method for creating objects with defined initial state</a:t>
            </a:r>
          </a:p>
          <a:p>
            <a:r>
              <a:rPr lang="en-US" dirty="0"/>
              <a:t>Only has IMPORTING parameters and EXCEPTIONS</a:t>
            </a:r>
          </a:p>
          <a:p>
            <a:r>
              <a:rPr lang="en-US" dirty="0"/>
              <a:t>Is executed only once per instance</a:t>
            </a:r>
          </a:p>
          <a:p>
            <a:endParaRPr lang="en-US" dirty="0"/>
          </a:p>
          <a:p>
            <a:endParaRPr lang="en-US" dirty="0"/>
          </a:p>
        </p:txBody>
      </p:sp>
    </p:spTree>
    <p:extLst>
      <p:ext uri="{BB962C8B-B14F-4D97-AF65-F5344CB8AC3E}">
        <p14:creationId xmlns:p14="http://schemas.microsoft.com/office/powerpoint/2010/main" val="300017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pic>
        <p:nvPicPr>
          <p:cNvPr id="4" name="Content Placeholder 3"/>
          <p:cNvPicPr>
            <a:picLocks noGrp="1" noChangeAspect="1"/>
          </p:cNvPicPr>
          <p:nvPr>
            <p:ph idx="1"/>
          </p:nvPr>
        </p:nvPicPr>
        <p:blipFill>
          <a:blip r:embed="rId3"/>
          <a:stretch>
            <a:fillRect/>
          </a:stretch>
        </p:blipFill>
        <p:spPr>
          <a:xfrm>
            <a:off x="789557" y="1430360"/>
            <a:ext cx="4397121" cy="2987299"/>
          </a:xfrm>
          <a:prstGeom prst="rect">
            <a:avLst/>
          </a:prstGeom>
          <a:solidFill>
            <a:schemeClr val="bg1"/>
          </a:solidFill>
          <a:ln>
            <a:solidFill>
              <a:schemeClr val="tx1"/>
            </a:solidFill>
          </a:ln>
        </p:spPr>
      </p:pic>
    </p:spTree>
    <p:extLst>
      <p:ext uri="{BB962C8B-B14F-4D97-AF65-F5344CB8AC3E}">
        <p14:creationId xmlns:p14="http://schemas.microsoft.com/office/powerpoint/2010/main" val="1558516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 class with Constructor</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479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Constructor </a:t>
            </a:r>
          </a:p>
        </p:txBody>
      </p:sp>
      <p:sp>
        <p:nvSpPr>
          <p:cNvPr id="3" name="Content Placeholder 2"/>
          <p:cNvSpPr>
            <a:spLocks noGrp="1"/>
          </p:cNvSpPr>
          <p:nvPr>
            <p:ph idx="1"/>
          </p:nvPr>
        </p:nvSpPr>
        <p:spPr>
          <a:xfrm>
            <a:off x="447372" y="1377808"/>
            <a:ext cx="8388284" cy="4789076"/>
          </a:xfrm>
        </p:spPr>
        <p:txBody>
          <a:bodyPr>
            <a:normAutofit fontScale="62500" lnSpcReduction="20000"/>
          </a:bodyPr>
          <a:lstStyle/>
          <a:p>
            <a:r>
              <a:rPr lang="en-US" sz="2600" dirty="0"/>
              <a:t>The static constructor is a special static method in a class with the name </a:t>
            </a:r>
            <a:r>
              <a:rPr lang="en-US" sz="2600" dirty="0" err="1"/>
              <a:t>class_constructor</a:t>
            </a:r>
            <a:r>
              <a:rPr lang="en-US" sz="2600" dirty="0"/>
              <a:t>. It is executed precisely once per program. </a:t>
            </a:r>
          </a:p>
          <a:p>
            <a:r>
              <a:rPr lang="en-US" sz="2600" dirty="0"/>
              <a:t>The static constructor of a class &lt;</a:t>
            </a:r>
            <a:r>
              <a:rPr lang="en-US" sz="2600" dirty="0" err="1"/>
              <a:t>classname</a:t>
            </a:r>
            <a:r>
              <a:rPr lang="en-US" sz="2600" dirty="0"/>
              <a:t>&gt; is called automatically when the class is first accessed, but before any of the following actions are executed: </a:t>
            </a:r>
          </a:p>
          <a:p>
            <a:r>
              <a:rPr lang="en-US" sz="2600" dirty="0"/>
              <a:t>Creating an instance in the class using CREATE OBJECT &lt;</a:t>
            </a:r>
            <a:r>
              <a:rPr lang="en-US" sz="2600" dirty="0" err="1"/>
              <a:t>obj</a:t>
            </a:r>
            <a:r>
              <a:rPr lang="en-US" sz="2600" dirty="0"/>
              <a:t>&gt;, where &lt;</a:t>
            </a:r>
            <a:r>
              <a:rPr lang="en-US" sz="2600" dirty="0" err="1"/>
              <a:t>obj</a:t>
            </a:r>
            <a:r>
              <a:rPr lang="en-US" sz="2600" dirty="0"/>
              <a:t>&gt; has the data type REF TO &lt;</a:t>
            </a:r>
            <a:r>
              <a:rPr lang="en-US" sz="2600" dirty="0" err="1"/>
              <a:t>classname</a:t>
            </a:r>
            <a:r>
              <a:rPr lang="en-US" sz="2600" dirty="0"/>
              <a:t>&gt; </a:t>
            </a:r>
          </a:p>
          <a:p>
            <a:r>
              <a:rPr lang="en-US" sz="2600" dirty="0"/>
              <a:t>Addressing a static attribute using &lt;</a:t>
            </a:r>
            <a:r>
              <a:rPr lang="en-US" sz="2600" dirty="0" err="1"/>
              <a:t>classname</a:t>
            </a:r>
            <a:r>
              <a:rPr lang="en-US" sz="2600" dirty="0"/>
              <a:t>&gt;=&gt;&lt;attribute&gt; </a:t>
            </a:r>
          </a:p>
          <a:p>
            <a:r>
              <a:rPr lang="en-US" sz="2600" dirty="0"/>
              <a:t>Calling a static attribute using CALL METHOD &lt;</a:t>
            </a:r>
            <a:r>
              <a:rPr lang="en-US" sz="2600" dirty="0" err="1"/>
              <a:t>classname</a:t>
            </a:r>
            <a:r>
              <a:rPr lang="en-US" sz="2600" dirty="0"/>
              <a:t>&gt;=&gt;&lt;</a:t>
            </a:r>
            <a:r>
              <a:rPr lang="en-US" sz="2600" dirty="0" err="1"/>
              <a:t>classmethod</a:t>
            </a:r>
            <a:r>
              <a:rPr lang="en-US" sz="2600" dirty="0"/>
              <a:t>&gt; </a:t>
            </a:r>
          </a:p>
          <a:p>
            <a:r>
              <a:rPr lang="en-US" sz="2600" dirty="0"/>
              <a:t>Registering a static event handler method using SET HANDLER &lt;</a:t>
            </a:r>
            <a:r>
              <a:rPr lang="en-US" sz="2600" dirty="0" err="1"/>
              <a:t>classname</a:t>
            </a:r>
            <a:r>
              <a:rPr lang="en-US" sz="2600" dirty="0"/>
              <a:t>&gt;=&gt;&lt;</a:t>
            </a:r>
            <a:r>
              <a:rPr lang="en-US" sz="2600" dirty="0" err="1"/>
              <a:t>handler_method</a:t>
            </a:r>
            <a:r>
              <a:rPr lang="en-US" sz="2600" dirty="0"/>
              <a:t>&gt; FOR &lt;</a:t>
            </a:r>
            <a:r>
              <a:rPr lang="en-US" sz="2600" dirty="0" err="1"/>
              <a:t>obj</a:t>
            </a:r>
            <a:r>
              <a:rPr lang="en-US" sz="2600" dirty="0"/>
              <a:t>&gt; </a:t>
            </a:r>
          </a:p>
          <a:p>
            <a:r>
              <a:rPr lang="en-US" sz="2600" dirty="0"/>
              <a:t>Registering an event handler method for a static event in class &lt;</a:t>
            </a:r>
            <a:r>
              <a:rPr lang="en-US" sz="2600" dirty="0" err="1"/>
              <a:t>classname</a:t>
            </a:r>
            <a:r>
              <a:rPr lang="en-US" sz="2600" dirty="0"/>
              <a:t>&gt;. </a:t>
            </a:r>
          </a:p>
          <a:p>
            <a:r>
              <a:rPr lang="en-US" sz="2600" dirty="0"/>
              <a:t>The static constructor cannot be called explicitly</a:t>
            </a:r>
            <a:r>
              <a:rPr lang="en-US" sz="2000" dirty="0"/>
              <a:t>. </a:t>
            </a:r>
          </a:p>
          <a:p>
            <a:endParaRPr lang="en-US" dirty="0"/>
          </a:p>
        </p:txBody>
      </p:sp>
    </p:spTree>
    <p:extLst>
      <p:ext uri="{BB962C8B-B14F-4D97-AF65-F5344CB8AC3E}">
        <p14:creationId xmlns:p14="http://schemas.microsoft.com/office/powerpoint/2010/main" val="12342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 class with Static Constructor</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1964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Global Class creation through SE24</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5867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quarter" idx="10"/>
          </p:nvPr>
        </p:nvSpPr>
        <p:spPr/>
        <p:txBody>
          <a:bodyPr/>
          <a:lstStyle/>
          <a:p>
            <a:r>
              <a:rPr lang="en-US" dirty="0"/>
              <a:t>Inheritance is a relationship, in which one class (the subclass) inherits all the main characteristics of another class (the superclass). The subclass can also add new components (attributes, methods, and so on) and replace inherited methods with its own implementations. </a:t>
            </a:r>
          </a:p>
          <a:p>
            <a:r>
              <a:rPr lang="en-US" dirty="0"/>
              <a:t>The inheritance relationship is often described as an "is a" relationship: </a:t>
            </a:r>
          </a:p>
          <a:p>
            <a:pPr lvl="1"/>
            <a:r>
              <a:rPr lang="en-US" dirty="0"/>
              <a:t>A truck is a vehicle </a:t>
            </a:r>
          </a:p>
          <a:p>
            <a:endParaRPr lang="en-US" dirty="0"/>
          </a:p>
        </p:txBody>
      </p:sp>
      <p:pic>
        <p:nvPicPr>
          <p:cNvPr id="5" name="Picture 4"/>
          <p:cNvPicPr>
            <a:picLocks noChangeAspect="1"/>
          </p:cNvPicPr>
          <p:nvPr/>
        </p:nvPicPr>
        <p:blipFill>
          <a:blip r:embed="rId3"/>
          <a:stretch>
            <a:fillRect/>
          </a:stretch>
        </p:blipFill>
        <p:spPr>
          <a:xfrm>
            <a:off x="4300438" y="3501769"/>
            <a:ext cx="3817951" cy="2636748"/>
          </a:xfrm>
          <a:prstGeom prst="rect">
            <a:avLst/>
          </a:prstGeom>
          <a:ln>
            <a:solidFill>
              <a:schemeClr val="tx1"/>
            </a:solidFill>
          </a:ln>
        </p:spPr>
      </p:pic>
    </p:spTree>
    <p:extLst>
      <p:ext uri="{BB962C8B-B14F-4D97-AF65-F5344CB8AC3E}">
        <p14:creationId xmlns:p14="http://schemas.microsoft.com/office/powerpoint/2010/main" val="20110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 Concept</a:t>
            </a:r>
          </a:p>
        </p:txBody>
      </p:sp>
      <p:sp>
        <p:nvSpPr>
          <p:cNvPr id="3" name="Content Placeholder 2"/>
          <p:cNvSpPr>
            <a:spLocks noGrp="1"/>
          </p:cNvSpPr>
          <p:nvPr>
            <p:ph idx="1"/>
          </p:nvPr>
        </p:nvSpPr>
        <p:spPr/>
        <p:txBody>
          <a:bodyPr/>
          <a:lstStyle/>
          <a:p>
            <a:r>
              <a:rPr lang="en-US" dirty="0"/>
              <a:t>Object-oriented programming, is a problem-solving method in which the software solution reflects objects in the real world. </a:t>
            </a:r>
          </a:p>
          <a:p>
            <a:r>
              <a:rPr lang="en-US" dirty="0"/>
              <a:t>Benefits of Object-oriented programming are : </a:t>
            </a:r>
          </a:p>
          <a:p>
            <a:pPr lvl="1"/>
            <a:r>
              <a:rPr lang="en-US" dirty="0"/>
              <a:t> Multiple Instances </a:t>
            </a:r>
          </a:p>
          <a:p>
            <a:pPr lvl="1"/>
            <a:r>
              <a:rPr lang="en-US" dirty="0"/>
              <a:t> Encapsulation </a:t>
            </a:r>
          </a:p>
          <a:p>
            <a:pPr lvl="1"/>
            <a:r>
              <a:rPr lang="en-US" dirty="0"/>
              <a:t> Inheritance </a:t>
            </a:r>
          </a:p>
          <a:p>
            <a:pPr lvl="1"/>
            <a:r>
              <a:rPr lang="en-US" dirty="0"/>
              <a:t> Polymorphism </a:t>
            </a:r>
          </a:p>
          <a:p>
            <a:pPr lvl="1"/>
            <a:r>
              <a:rPr lang="en-US" dirty="0"/>
              <a:t> Compatibility </a:t>
            </a:r>
          </a:p>
          <a:p>
            <a:pPr lvl="1"/>
            <a:r>
              <a:rPr lang="en-US" dirty="0"/>
              <a:t> Maintainability </a:t>
            </a:r>
          </a:p>
          <a:p>
            <a:endParaRPr lang="en-US" dirty="0"/>
          </a:p>
        </p:txBody>
      </p:sp>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quarter" idx="10"/>
          </p:nvPr>
        </p:nvSpPr>
        <p:spPr/>
        <p:txBody>
          <a:bodyPr/>
          <a:lstStyle/>
          <a:p>
            <a:r>
              <a:rPr lang="en-US" dirty="0"/>
              <a:t>Single Inheritance </a:t>
            </a:r>
          </a:p>
          <a:p>
            <a:pPr lvl="1"/>
            <a:r>
              <a:rPr lang="en-US" dirty="0"/>
              <a:t>ABAP Objects only has single inheritance. </a:t>
            </a:r>
          </a:p>
          <a:p>
            <a:pPr lvl="1"/>
            <a:r>
              <a:rPr lang="en-US" dirty="0"/>
              <a:t>A class may only have one direct superclass, but it can have more than one direct subclass. The empty class OBJECT is the root node of every inheritance tree in ABAP Objects. </a:t>
            </a:r>
          </a:p>
          <a:p>
            <a:pPr lvl="1"/>
            <a:endParaRPr lang="en-US" dirty="0"/>
          </a:p>
        </p:txBody>
      </p:sp>
    </p:spTree>
    <p:extLst>
      <p:ext uri="{BB962C8B-B14F-4D97-AF65-F5344CB8AC3E}">
        <p14:creationId xmlns:p14="http://schemas.microsoft.com/office/powerpoint/2010/main" val="821971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quarter" idx="10"/>
          </p:nvPr>
        </p:nvSpPr>
        <p:spPr/>
        <p:txBody>
          <a:bodyPr/>
          <a:lstStyle/>
          <a:p>
            <a:r>
              <a:rPr lang="en-US" dirty="0"/>
              <a:t>Relationship between Super class and Sub class </a:t>
            </a:r>
          </a:p>
          <a:p>
            <a:pPr lvl="1"/>
            <a:r>
              <a:rPr lang="en-US" dirty="0"/>
              <a:t>Common components only exist once in the superclass</a:t>
            </a:r>
          </a:p>
          <a:p>
            <a:pPr lvl="2"/>
            <a:r>
              <a:rPr lang="en-US" dirty="0"/>
              <a:t>New components in the superclass are automatically available in subclasses</a:t>
            </a:r>
          </a:p>
          <a:p>
            <a:pPr lvl="2"/>
            <a:r>
              <a:rPr lang="en-US" dirty="0"/>
              <a:t>Amount of new coding is reduced ("programming by difference") </a:t>
            </a:r>
          </a:p>
          <a:p>
            <a:pPr lvl="1"/>
            <a:r>
              <a:rPr lang="en-US" dirty="0"/>
              <a:t>Subclasses are extremely dependent on </a:t>
            </a:r>
            <a:r>
              <a:rPr lang="en-US" dirty="0" err="1"/>
              <a:t>superclasses</a:t>
            </a:r>
            <a:r>
              <a:rPr lang="en-US" dirty="0"/>
              <a:t> </a:t>
            </a:r>
          </a:p>
          <a:p>
            <a:pPr lvl="1"/>
            <a:r>
              <a:rPr lang="en-US" dirty="0"/>
              <a:t>"White Box Reuse": </a:t>
            </a:r>
          </a:p>
          <a:p>
            <a:pPr lvl="2"/>
            <a:r>
              <a:rPr lang="en-US" dirty="0"/>
              <a:t>Subclass must possess detailed knowledge of the implementation of the superclass </a:t>
            </a:r>
          </a:p>
          <a:p>
            <a:pPr lvl="1"/>
            <a:endParaRPr lang="en-US" dirty="0"/>
          </a:p>
        </p:txBody>
      </p:sp>
    </p:spTree>
    <p:extLst>
      <p:ext uri="{BB962C8B-B14F-4D97-AF65-F5344CB8AC3E}">
        <p14:creationId xmlns:p14="http://schemas.microsoft.com/office/powerpoint/2010/main" val="4045871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quarter" idx="10"/>
          </p:nvPr>
        </p:nvSpPr>
        <p:spPr/>
        <p:txBody>
          <a:bodyPr/>
          <a:lstStyle/>
          <a:p>
            <a:r>
              <a:rPr lang="en-US" dirty="0"/>
              <a:t>Normally the only other entry required for subclasses is what has changed in relation to the direct superclass. Only additions are permitted in ABAP Objects, that is, in a subclass you can "never take something away from a superclass". All components from the superclass are automatically present in the subclass. </a:t>
            </a:r>
          </a:p>
          <a:p>
            <a:endParaRPr lang="en-US" dirty="0"/>
          </a:p>
        </p:txBody>
      </p:sp>
    </p:spTree>
    <p:extLst>
      <p:ext uri="{BB962C8B-B14F-4D97-AF65-F5344CB8AC3E}">
        <p14:creationId xmlns:p14="http://schemas.microsoft.com/office/powerpoint/2010/main" val="3271917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quarter" idx="10"/>
          </p:nvPr>
        </p:nvSpPr>
        <p:spPr/>
        <p:txBody>
          <a:bodyPr/>
          <a:lstStyle/>
          <a:p>
            <a:r>
              <a:rPr lang="en-US" dirty="0"/>
              <a:t>The REDEFINITION statement for the inherited method must be in the same SECTION as the definition of the original method. </a:t>
            </a:r>
          </a:p>
          <a:p>
            <a:r>
              <a:rPr lang="en-US" dirty="0"/>
              <a:t>If you redefine a method, you do not need to enter its interface again in the subclass, but only the name of the method. </a:t>
            </a:r>
          </a:p>
          <a:p>
            <a:r>
              <a:rPr lang="en-US" dirty="0"/>
              <a:t>In the case of redefined methods, changing the interface (overloading) is not permitted; exception: Overloading is possible with the constructor. </a:t>
            </a:r>
          </a:p>
          <a:p>
            <a:r>
              <a:rPr lang="en-US" dirty="0"/>
              <a:t>Within the redefined method, you can access components of the direct superclass using the SUPER reference. </a:t>
            </a:r>
          </a:p>
          <a:p>
            <a:r>
              <a:rPr lang="en-US" dirty="0"/>
              <a:t>The pseudo-reference super can only be used in redefined methods. </a:t>
            </a:r>
          </a:p>
          <a:p>
            <a:endParaRPr lang="en-US" dirty="0"/>
          </a:p>
        </p:txBody>
      </p:sp>
    </p:spTree>
    <p:extLst>
      <p:ext uri="{BB962C8B-B14F-4D97-AF65-F5344CB8AC3E}">
        <p14:creationId xmlns:p14="http://schemas.microsoft.com/office/powerpoint/2010/main" val="2943780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Inheritance</a:t>
            </a:r>
          </a:p>
        </p:txBody>
      </p:sp>
      <p:sp>
        <p:nvSpPr>
          <p:cNvPr id="2" name="Content Placeholder 1">
            <a:extLst>
              <a:ext uri="{FF2B5EF4-FFF2-40B4-BE49-F238E27FC236}">
                <a16:creationId xmlns:a16="http://schemas.microsoft.com/office/drawing/2014/main" id="{A8ED819F-79BD-41FD-ABA5-31BDA7622D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7836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sz="quarter" idx="10"/>
          </p:nvPr>
        </p:nvSpPr>
        <p:spPr/>
        <p:txBody>
          <a:bodyPr/>
          <a:lstStyle/>
          <a:p>
            <a:r>
              <a:rPr lang="en-US" dirty="0"/>
              <a:t>Up-Cast (Widening Cast) </a:t>
            </a:r>
          </a:p>
          <a:p>
            <a:pPr lvl="1"/>
            <a:r>
              <a:rPr lang="en-US" dirty="0"/>
              <a:t>The assignment of a subclass instance to a reference variable of the type "reference to superclass" is described as a Widening cast. As the target variable can accept more dynamic types in comparison to the source variable, this assignment is also called widening cast. </a:t>
            </a:r>
          </a:p>
          <a:p>
            <a:endParaRPr lang="en-US" dirty="0"/>
          </a:p>
          <a:p>
            <a:r>
              <a:rPr lang="en-US" dirty="0"/>
              <a:t>What is a Widening cast used for? </a:t>
            </a:r>
          </a:p>
          <a:p>
            <a:pPr lvl="1"/>
            <a:r>
              <a:rPr lang="en-US" dirty="0"/>
              <a:t>A user who is not interested in the finer points of cars, trucks, and busses (but only, for example, in the fuel consumption and tank gauge) does not need to know about them. This user only wants and needs to work with (references to) the lcl_vehicle class. However, in order to allow the user to work with cars, busses, or trucks, you generally need a narrowing cast. </a:t>
            </a:r>
          </a:p>
          <a:p>
            <a:endParaRPr lang="en-US" dirty="0"/>
          </a:p>
        </p:txBody>
      </p:sp>
    </p:spTree>
    <p:extLst>
      <p:ext uri="{BB962C8B-B14F-4D97-AF65-F5344CB8AC3E}">
        <p14:creationId xmlns:p14="http://schemas.microsoft.com/office/powerpoint/2010/main" val="3952994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Widening Cast</a:t>
            </a:r>
          </a:p>
        </p:txBody>
      </p:sp>
      <p:pic>
        <p:nvPicPr>
          <p:cNvPr id="5" name="Content Placeholder 4"/>
          <p:cNvPicPr>
            <a:picLocks noGrp="1" noChangeAspect="1"/>
          </p:cNvPicPr>
          <p:nvPr>
            <p:ph sz="quarter" idx="10"/>
          </p:nvPr>
        </p:nvPicPr>
        <p:blipFill>
          <a:blip r:embed="rId3"/>
          <a:stretch>
            <a:fillRect/>
          </a:stretch>
        </p:blipFill>
        <p:spPr>
          <a:xfrm>
            <a:off x="2522042" y="2485271"/>
            <a:ext cx="4099915" cy="2751058"/>
          </a:xfrm>
          <a:prstGeom prst="rect">
            <a:avLst/>
          </a:prstGeom>
          <a:ln>
            <a:solidFill>
              <a:schemeClr val="tx1"/>
            </a:solidFill>
          </a:ln>
        </p:spPr>
      </p:pic>
    </p:spTree>
    <p:extLst>
      <p:ext uri="{BB962C8B-B14F-4D97-AF65-F5344CB8AC3E}">
        <p14:creationId xmlns:p14="http://schemas.microsoft.com/office/powerpoint/2010/main" val="3933344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Inheritance – Widening cast</a:t>
            </a:r>
          </a:p>
        </p:txBody>
      </p:sp>
      <p:sp>
        <p:nvSpPr>
          <p:cNvPr id="4" name="Content Placeholder 3">
            <a:extLst>
              <a:ext uri="{FF2B5EF4-FFF2-40B4-BE49-F238E27FC236}">
                <a16:creationId xmlns:a16="http://schemas.microsoft.com/office/drawing/2014/main" id="{DE8BA2AA-C220-4AFE-AC74-43742D8A5909}"/>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653553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sz="quarter" idx="10"/>
          </p:nvPr>
        </p:nvSpPr>
        <p:spPr/>
        <p:txBody>
          <a:bodyPr/>
          <a:lstStyle/>
          <a:p>
            <a:r>
              <a:rPr lang="en-US" dirty="0"/>
              <a:t>Down-cast (Narrowing Cast) </a:t>
            </a:r>
          </a:p>
          <a:p>
            <a:pPr lvl="1"/>
            <a:r>
              <a:rPr lang="en-US" dirty="0"/>
              <a:t>The Narrowing cast logically represents the opposite of the widening cast. The narrowing cast cannot be checked statically, only at runtime. The Cast Operator ?= (or the equivalent MOVE ... ?TO…) must be used to make this visible. </a:t>
            </a:r>
          </a:p>
          <a:p>
            <a:pPr lvl="1"/>
            <a:r>
              <a:rPr lang="en-US" dirty="0"/>
              <a:t>As the target variable can accept less dynamic types after the assignment, this assignment is also called narrowing cast. </a:t>
            </a:r>
          </a:p>
          <a:p>
            <a:r>
              <a:rPr lang="en-US" i="1" dirty="0"/>
              <a:t>What is a </a:t>
            </a:r>
            <a:r>
              <a:rPr lang="en-US" dirty="0"/>
              <a:t>Narrowing </a:t>
            </a:r>
            <a:r>
              <a:rPr lang="en-US" i="1" dirty="0"/>
              <a:t>cast used for? </a:t>
            </a:r>
            <a:endParaRPr lang="en-US" dirty="0"/>
          </a:p>
          <a:p>
            <a:pPr lvl="1"/>
            <a:r>
              <a:rPr lang="en-US" dirty="0"/>
              <a:t>The client, the car rental company wants to execute a function for specific vehicles form the list (vehicle_list). For example, the client wants to ascertain the truck with the largest cargo capacity. However, not all vehicles are in the trucks list, it also includes references to cars and busses. </a:t>
            </a:r>
          </a:p>
          <a:p>
            <a:endParaRPr lang="en-US" dirty="0"/>
          </a:p>
        </p:txBody>
      </p:sp>
    </p:spTree>
    <p:extLst>
      <p:ext uri="{BB962C8B-B14F-4D97-AF65-F5344CB8AC3E}">
        <p14:creationId xmlns:p14="http://schemas.microsoft.com/office/powerpoint/2010/main" val="3981171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sz="quarter" idx="10"/>
          </p:nvPr>
        </p:nvSpPr>
        <p:spPr/>
        <p:txBody>
          <a:bodyPr/>
          <a:lstStyle/>
          <a:p>
            <a:r>
              <a:rPr lang="en-US" dirty="0"/>
              <a:t>With this kind of cast, a check is carried out at runtime to ensure that the current content of the source variable corresponds to the type requirements of the target variables. If it is, the assignment is carried out. Otherwise, an exception of the error class CX_SY_MOVE_CAST_ERROR is raised. </a:t>
            </a:r>
          </a:p>
          <a:p>
            <a:endParaRPr lang="en-US" dirty="0"/>
          </a:p>
        </p:txBody>
      </p:sp>
      <p:pic>
        <p:nvPicPr>
          <p:cNvPr id="5" name="Picture 4"/>
          <p:cNvPicPr>
            <a:picLocks noChangeAspect="1"/>
          </p:cNvPicPr>
          <p:nvPr/>
        </p:nvPicPr>
        <p:blipFill>
          <a:blip r:embed="rId3"/>
          <a:stretch>
            <a:fillRect/>
          </a:stretch>
        </p:blipFill>
        <p:spPr>
          <a:xfrm>
            <a:off x="905095" y="3153233"/>
            <a:ext cx="4122777" cy="2720576"/>
          </a:xfrm>
          <a:prstGeom prst="rect">
            <a:avLst/>
          </a:prstGeom>
          <a:ln>
            <a:solidFill>
              <a:schemeClr val="tx1"/>
            </a:solidFill>
          </a:ln>
        </p:spPr>
      </p:pic>
    </p:spTree>
    <p:extLst>
      <p:ext uri="{BB962C8B-B14F-4D97-AF65-F5344CB8AC3E}">
        <p14:creationId xmlns:p14="http://schemas.microsoft.com/office/powerpoint/2010/main" val="32550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Benefits of Object-oriented programming </a:t>
            </a:r>
          </a:p>
        </p:txBody>
      </p:sp>
      <p:sp>
        <p:nvSpPr>
          <p:cNvPr id="3" name="Content Placeholder 2"/>
          <p:cNvSpPr>
            <a:spLocks noGrp="1"/>
          </p:cNvSpPr>
          <p:nvPr>
            <p:ph idx="1"/>
          </p:nvPr>
        </p:nvSpPr>
        <p:spPr/>
        <p:txBody>
          <a:bodyPr/>
          <a:lstStyle/>
          <a:p>
            <a:r>
              <a:rPr lang="en-US" dirty="0"/>
              <a:t>Multiple Instances </a:t>
            </a:r>
          </a:p>
          <a:p>
            <a:pPr lvl="1"/>
            <a:r>
              <a:rPr lang="en-US" dirty="0"/>
              <a:t>The ability to create multiple instances of a "class", such as a vehicle, is one of the central attributes of object-oriented languages. </a:t>
            </a:r>
          </a:p>
          <a:p>
            <a:r>
              <a:rPr lang="en-US" dirty="0"/>
              <a:t>Encapsulation </a:t>
            </a:r>
          </a:p>
          <a:p>
            <a:pPr lvl="1"/>
            <a:r>
              <a:rPr lang="en-US" dirty="0"/>
              <a:t>Encapsulation means that the implementation of an object is hidden from other components in the system, so that they cannot make assumptions about the internal status of the object and therefore dependencies on specific implementations do not arise </a:t>
            </a:r>
          </a:p>
        </p:txBody>
      </p:sp>
    </p:spTree>
    <p:extLst>
      <p:ext uri="{BB962C8B-B14F-4D97-AF65-F5344CB8AC3E}">
        <p14:creationId xmlns:p14="http://schemas.microsoft.com/office/powerpoint/2010/main" val="3567629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Inheritance – Narrowing cast</a:t>
            </a:r>
          </a:p>
        </p:txBody>
      </p:sp>
      <p:sp>
        <p:nvSpPr>
          <p:cNvPr id="2" name="Content Placeholder 1">
            <a:extLst>
              <a:ext uri="{FF2B5EF4-FFF2-40B4-BE49-F238E27FC236}">
                <a16:creationId xmlns:a16="http://schemas.microsoft.com/office/drawing/2014/main" id="{7727314D-66A5-4849-9A77-790A917FF1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3487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sz="quarter" idx="10"/>
          </p:nvPr>
        </p:nvSpPr>
        <p:spPr/>
        <p:txBody>
          <a:bodyPr/>
          <a:lstStyle/>
          <a:p>
            <a:r>
              <a:rPr lang="en-US" dirty="0"/>
              <a:t>Interfaces only describe the external point of contact of a class (protocols), they do not contain any implementation. </a:t>
            </a:r>
          </a:p>
          <a:p>
            <a:r>
              <a:rPr lang="en-US" dirty="0"/>
              <a:t>Interfaces are usually defined by a user. The user describes in the interface which services (technical and semantic) it needs in order to carry out a task. </a:t>
            </a:r>
          </a:p>
          <a:p>
            <a:r>
              <a:rPr lang="en-US" dirty="0"/>
              <a:t>The user never actually knows the providers of these services, but communicates with them through the interface. </a:t>
            </a:r>
          </a:p>
          <a:p>
            <a:r>
              <a:rPr lang="en-US" dirty="0"/>
              <a:t>In this way the user is protected from actual implementations and can work in the same way with different classes/objects, as long as they provide the services required. This is known as polymorphism with interfaces. </a:t>
            </a:r>
          </a:p>
          <a:p>
            <a:endParaRPr lang="en-US" dirty="0"/>
          </a:p>
        </p:txBody>
      </p:sp>
    </p:spTree>
    <p:extLst>
      <p:ext uri="{BB962C8B-B14F-4D97-AF65-F5344CB8AC3E}">
        <p14:creationId xmlns:p14="http://schemas.microsoft.com/office/powerpoint/2010/main" val="2428416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5" name="Content Placeholder 4"/>
          <p:cNvPicPr>
            <a:picLocks noGrp="1" noChangeAspect="1"/>
          </p:cNvPicPr>
          <p:nvPr>
            <p:ph sz="quarter" idx="10"/>
          </p:nvPr>
        </p:nvPicPr>
        <p:blipFill>
          <a:blip r:embed="rId3"/>
          <a:stretch>
            <a:fillRect/>
          </a:stretch>
        </p:blipFill>
        <p:spPr>
          <a:xfrm>
            <a:off x="2301043" y="2431926"/>
            <a:ext cx="4541914" cy="2857748"/>
          </a:xfrm>
          <a:prstGeom prst="rect">
            <a:avLst/>
          </a:prstGeom>
          <a:ln>
            <a:solidFill>
              <a:schemeClr val="tx1"/>
            </a:solidFill>
          </a:ln>
        </p:spPr>
      </p:pic>
    </p:spTree>
    <p:extLst>
      <p:ext uri="{BB962C8B-B14F-4D97-AF65-F5344CB8AC3E}">
        <p14:creationId xmlns:p14="http://schemas.microsoft.com/office/powerpoint/2010/main" val="1827255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Interfaces</a:t>
            </a:r>
          </a:p>
        </p:txBody>
      </p:sp>
      <p:sp>
        <p:nvSpPr>
          <p:cNvPr id="2" name="Content Placeholder 1">
            <a:extLst>
              <a:ext uri="{FF2B5EF4-FFF2-40B4-BE49-F238E27FC236}">
                <a16:creationId xmlns:a16="http://schemas.microsoft.com/office/drawing/2014/main" id="{5C12558F-DE06-4548-A453-A41604F01A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0861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t>
            </a:r>
          </a:p>
        </p:txBody>
      </p:sp>
      <p:sp>
        <p:nvSpPr>
          <p:cNvPr id="3" name="Content Placeholder 2"/>
          <p:cNvSpPr>
            <a:spLocks noGrp="1"/>
          </p:cNvSpPr>
          <p:nvPr>
            <p:ph sz="quarter" idx="10"/>
          </p:nvPr>
        </p:nvSpPr>
        <p:spPr/>
        <p:txBody>
          <a:bodyPr/>
          <a:lstStyle/>
          <a:p>
            <a:r>
              <a:rPr lang="en-US" dirty="0"/>
              <a:t>Exception refer to a situation that arises while an ABAP program is being executed, where there is no point in continuing to run the program in the normal way. </a:t>
            </a:r>
          </a:p>
          <a:p>
            <a:r>
              <a:rPr lang="en-US" dirty="0"/>
              <a:t>Class-based exceptions are raised either using the ABAP statement RAISE EXCEPTION or by the ABAP runtime environment. </a:t>
            </a:r>
          </a:p>
          <a:p>
            <a:r>
              <a:rPr lang="en-US" dirty="0"/>
              <a:t>If a class-based exception occurs, the system interrupts the normal program flow and tries to navigate to a suitable handler. If it cannot find a handler, a runtime error occurs. </a:t>
            </a:r>
          </a:p>
          <a:p>
            <a:r>
              <a:rPr lang="en-US" dirty="0"/>
              <a:t>The use of class-based exceptions is not limited to object-oriented contexts. Class-based exceptions can be raised and handled in all ABAP processing blocks. </a:t>
            </a:r>
          </a:p>
          <a:p>
            <a:endParaRPr lang="en-US" dirty="0"/>
          </a:p>
        </p:txBody>
      </p:sp>
    </p:spTree>
    <p:extLst>
      <p:ext uri="{BB962C8B-B14F-4D97-AF65-F5344CB8AC3E}">
        <p14:creationId xmlns:p14="http://schemas.microsoft.com/office/powerpoint/2010/main" val="1390308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Classes: Inheritance hierarchy </a:t>
            </a:r>
          </a:p>
        </p:txBody>
      </p:sp>
      <p:pic>
        <p:nvPicPr>
          <p:cNvPr id="5" name="Content Placeholder 4"/>
          <p:cNvPicPr>
            <a:picLocks noGrp="1" noChangeAspect="1"/>
          </p:cNvPicPr>
          <p:nvPr>
            <p:ph sz="quarter" idx="10"/>
          </p:nvPr>
        </p:nvPicPr>
        <p:blipFill>
          <a:blip r:embed="rId3"/>
          <a:stretch>
            <a:fillRect/>
          </a:stretch>
        </p:blipFill>
        <p:spPr>
          <a:xfrm>
            <a:off x="2506801" y="2458598"/>
            <a:ext cx="4130398" cy="2804403"/>
          </a:xfrm>
          <a:prstGeom prst="rect">
            <a:avLst/>
          </a:prstGeom>
          <a:ln>
            <a:solidFill>
              <a:schemeClr val="tx1"/>
            </a:solidFill>
          </a:ln>
        </p:spPr>
      </p:pic>
    </p:spTree>
    <p:extLst>
      <p:ext uri="{BB962C8B-B14F-4D97-AF65-F5344CB8AC3E}">
        <p14:creationId xmlns:p14="http://schemas.microsoft.com/office/powerpoint/2010/main" val="3301190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Classes: Inheritance hierarchy</a:t>
            </a:r>
          </a:p>
        </p:txBody>
      </p:sp>
      <p:sp>
        <p:nvSpPr>
          <p:cNvPr id="3" name="Content Placeholder 2"/>
          <p:cNvSpPr>
            <a:spLocks noGrp="1"/>
          </p:cNvSpPr>
          <p:nvPr>
            <p:ph sz="quarter" idx="10"/>
          </p:nvPr>
        </p:nvSpPr>
        <p:spPr/>
        <p:txBody>
          <a:bodyPr>
            <a:normAutofit/>
          </a:bodyPr>
          <a:lstStyle/>
          <a:p>
            <a:r>
              <a:rPr lang="en-US" dirty="0"/>
              <a:t>The root class CX_ROOT contains two predefined methods that are inherited by the other classes. </a:t>
            </a:r>
          </a:p>
          <a:p>
            <a:r>
              <a:rPr lang="en-US" dirty="0"/>
              <a:t>The GET_SOURCE_POSITION method returns the program name, include name (if relevant), and line number in the source code where the exception occurred. </a:t>
            </a:r>
          </a:p>
          <a:p>
            <a:r>
              <a:rPr lang="en-US" dirty="0"/>
              <a:t>The GET_TEXT method returns an exception text of a class in the form of a string. </a:t>
            </a:r>
          </a:p>
          <a:p>
            <a:r>
              <a:rPr lang="en-US" dirty="0"/>
              <a:t>You can assign several texts to each class. You can then specify which text is to used when an exception is raised by passing an identifier to the IMPORTING parameter TEXTID of the instance constructor. </a:t>
            </a:r>
          </a:p>
          <a:p>
            <a:r>
              <a:rPr lang="en-US" dirty="0"/>
              <a:t>All exception classes inherit the KERNEL_ERRID attribute from CX_ROOT. This attribute contains the name of the appropriate runtime error if the exception was raised by the runtime environment - such as COMPUTE_INT_ZERODIVIDE if the program tries to divide by zero </a:t>
            </a:r>
          </a:p>
          <a:p>
            <a:endParaRPr lang="en-US" dirty="0"/>
          </a:p>
        </p:txBody>
      </p:sp>
    </p:spTree>
    <p:extLst>
      <p:ext uri="{BB962C8B-B14F-4D97-AF65-F5344CB8AC3E}">
        <p14:creationId xmlns:p14="http://schemas.microsoft.com/office/powerpoint/2010/main" val="766110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pic>
        <p:nvPicPr>
          <p:cNvPr id="5" name="Content Placeholder 4"/>
          <p:cNvPicPr>
            <a:picLocks noGrp="1" noChangeAspect="1"/>
          </p:cNvPicPr>
          <p:nvPr>
            <p:ph sz="quarter" idx="10"/>
          </p:nvPr>
        </p:nvPicPr>
        <p:blipFill>
          <a:blip r:embed="rId3"/>
          <a:stretch>
            <a:fillRect/>
          </a:stretch>
        </p:blipFill>
        <p:spPr>
          <a:xfrm>
            <a:off x="2381060" y="2329047"/>
            <a:ext cx="4381880" cy="3063505"/>
          </a:xfrm>
          <a:prstGeom prst="rect">
            <a:avLst/>
          </a:prstGeom>
          <a:ln>
            <a:solidFill>
              <a:schemeClr val="tx1"/>
            </a:solidFill>
          </a:ln>
        </p:spPr>
      </p:pic>
    </p:spTree>
    <p:extLst>
      <p:ext uri="{BB962C8B-B14F-4D97-AF65-F5344CB8AC3E}">
        <p14:creationId xmlns:p14="http://schemas.microsoft.com/office/powerpoint/2010/main" val="1812287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3" name="Content Placeholder 2"/>
          <p:cNvSpPr>
            <a:spLocks noGrp="1"/>
          </p:cNvSpPr>
          <p:nvPr>
            <p:ph sz="quarter" idx="10"/>
          </p:nvPr>
        </p:nvSpPr>
        <p:spPr/>
        <p:txBody>
          <a:bodyPr>
            <a:normAutofit/>
          </a:bodyPr>
          <a:lstStyle/>
          <a:p>
            <a:r>
              <a:rPr lang="en-US" dirty="0"/>
              <a:t>The TRY block contains the application code that is to handle the exceptions. </a:t>
            </a:r>
          </a:p>
          <a:p>
            <a:r>
              <a:rPr lang="en-US" dirty="0"/>
              <a:t>If an exception occurs in the TRY block the system searches first for a CATCH statement (which will handle the exception) in the same TRY-ENDTRY structure and then step by step outwards in all the enclosing TRY-ENDTRY structures. </a:t>
            </a:r>
          </a:p>
          <a:p>
            <a:r>
              <a:rPr lang="en-US" dirty="0"/>
              <a:t>A CATCH block contains the exception handler that is executed if a specified exception has occurred in the TRY block in the same TRY-ENDTRY structure. </a:t>
            </a:r>
          </a:p>
          <a:p>
            <a:r>
              <a:rPr lang="en-US" dirty="0"/>
              <a:t>In some cases, the system cannot find a handler for an exception within a specific TRY-ENDTRY structure but the exception is handled in a surrounding TRY-ENDTRY structure or passed along to a calling program. If this occurs, a CLEANUP block is executed before leaving the TRY-ENDTRY structure. </a:t>
            </a:r>
          </a:p>
        </p:txBody>
      </p:sp>
    </p:spTree>
    <p:extLst>
      <p:ext uri="{BB962C8B-B14F-4D97-AF65-F5344CB8AC3E}">
        <p14:creationId xmlns:p14="http://schemas.microsoft.com/office/powerpoint/2010/main" val="295563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0"/>
          </p:nvPr>
        </p:nvSpPr>
        <p:spPr/>
        <p:txBody>
          <a:bodyPr/>
          <a:lstStyle/>
          <a:p>
            <a:r>
              <a:rPr lang="en-US" dirty="0"/>
              <a:t>By triggering an event, an object or class announces a change of state, or that a certain state has been achieved. </a:t>
            </a:r>
          </a:p>
          <a:p>
            <a:r>
              <a:rPr lang="en-US" dirty="0"/>
              <a:t> </a:t>
            </a:r>
          </a:p>
        </p:txBody>
      </p:sp>
      <p:pic>
        <p:nvPicPr>
          <p:cNvPr id="5" name="Picture 4"/>
          <p:cNvPicPr>
            <a:picLocks noChangeAspect="1"/>
          </p:cNvPicPr>
          <p:nvPr/>
        </p:nvPicPr>
        <p:blipFill>
          <a:blip r:embed="rId3"/>
          <a:stretch>
            <a:fillRect/>
          </a:stretch>
        </p:blipFill>
        <p:spPr>
          <a:xfrm>
            <a:off x="787021" y="2726689"/>
            <a:ext cx="4000847" cy="2347163"/>
          </a:xfrm>
          <a:prstGeom prst="rect">
            <a:avLst/>
          </a:prstGeom>
          <a:ln>
            <a:solidFill>
              <a:schemeClr val="tx1"/>
            </a:solidFill>
          </a:ln>
        </p:spPr>
      </p:pic>
    </p:spTree>
    <p:extLst>
      <p:ext uri="{BB962C8B-B14F-4D97-AF65-F5344CB8AC3E}">
        <p14:creationId xmlns:p14="http://schemas.microsoft.com/office/powerpoint/2010/main" val="346524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Object-oriented programming </a:t>
            </a:r>
          </a:p>
        </p:txBody>
      </p:sp>
      <p:sp>
        <p:nvSpPr>
          <p:cNvPr id="3" name="Content Placeholder 2"/>
          <p:cNvSpPr>
            <a:spLocks noGrp="1"/>
          </p:cNvSpPr>
          <p:nvPr>
            <p:ph idx="1"/>
          </p:nvPr>
        </p:nvSpPr>
        <p:spPr/>
        <p:txBody>
          <a:bodyPr/>
          <a:lstStyle/>
          <a:p>
            <a:r>
              <a:rPr lang="en-US" dirty="0"/>
              <a:t>Polymorphism </a:t>
            </a:r>
          </a:p>
          <a:p>
            <a:pPr lvl="1"/>
            <a:r>
              <a:rPr lang="en-US" dirty="0"/>
              <a:t>Polymorphism (ability to have multiple forms) in the context of object technology signifies that objects in different classes react differently to the same messages. </a:t>
            </a:r>
          </a:p>
          <a:p>
            <a:r>
              <a:rPr lang="en-US" dirty="0"/>
              <a:t>Inheritance</a:t>
            </a:r>
            <a:r>
              <a:rPr lang="en-US" b="1" dirty="0"/>
              <a:t> </a:t>
            </a:r>
            <a:endParaRPr lang="en-US" dirty="0"/>
          </a:p>
          <a:p>
            <a:pPr lvl="1"/>
            <a:r>
              <a:rPr lang="en-US" dirty="0"/>
              <a:t>Inheritance defines the implementation relationship between classes, in which one class (the subclass) shares the structure and the behavior defined in one or more other classes (super classes). </a:t>
            </a:r>
          </a:p>
          <a:p>
            <a:pPr lvl="1"/>
            <a:r>
              <a:rPr lang="en-US" dirty="0"/>
              <a:t>Note: ABAP Objects only allows single inheritance. </a:t>
            </a:r>
          </a:p>
          <a:p>
            <a:r>
              <a:rPr lang="en-US" dirty="0"/>
              <a:t>Compatibility </a:t>
            </a:r>
          </a:p>
          <a:p>
            <a:pPr lvl="1"/>
            <a:r>
              <a:rPr lang="en-US" dirty="0"/>
              <a:t>ABAP object is true extension of ABAP language. ABAP OOPS statements can be used in procedural ABAP programs. Object themselves can contain classic ABAP statements, Only OOPS concepts that have been proved useful have been included. It has been kept the simplest. There is increased use of type checks. </a:t>
            </a:r>
          </a:p>
        </p:txBody>
      </p:sp>
    </p:spTree>
    <p:extLst>
      <p:ext uri="{BB962C8B-B14F-4D97-AF65-F5344CB8AC3E}">
        <p14:creationId xmlns:p14="http://schemas.microsoft.com/office/powerpoint/2010/main" val="2140581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0"/>
          </p:nvPr>
        </p:nvSpPr>
        <p:spPr/>
        <p:txBody>
          <a:bodyPr>
            <a:normAutofit/>
          </a:bodyPr>
          <a:lstStyle/>
          <a:p>
            <a:r>
              <a:rPr lang="en-US" dirty="0"/>
              <a:t>At the moment of implementation, a class defines its :Instance events (using the EVENTS statement) Static events (using the CLASS-EVENTS statement) </a:t>
            </a:r>
          </a:p>
          <a:p>
            <a:r>
              <a:rPr lang="en-US" dirty="0"/>
              <a:t>Classes or their instances that receive a message when an event is triggered at runtime and want to react to this event define event handler methods. Statement: [CLASS-]METHODS &lt;handler_method&gt; FOR EVENT &lt;event&gt; OF &lt;classname&gt;. </a:t>
            </a:r>
          </a:p>
          <a:p>
            <a:r>
              <a:rPr lang="en-US" dirty="0"/>
              <a:t>These classes or their instances are registered to one or more events at runtime. Statement: SET HANDLER &lt;handler_method&gt; FOR &lt;reference&gt;. (for instance events) SET HANDLER &lt;handler_method&gt;. (for static events) </a:t>
            </a:r>
          </a:p>
          <a:p>
            <a:r>
              <a:rPr lang="en-US" dirty="0"/>
              <a:t>A class or instance can trigger an event at runtime using the RAISE EVENT statement. </a:t>
            </a:r>
          </a:p>
          <a:p>
            <a:endParaRPr lang="en-US" dirty="0"/>
          </a:p>
        </p:txBody>
      </p:sp>
    </p:spTree>
    <p:extLst>
      <p:ext uri="{BB962C8B-B14F-4D97-AF65-F5344CB8AC3E}">
        <p14:creationId xmlns:p14="http://schemas.microsoft.com/office/powerpoint/2010/main" val="3237765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0"/>
          </p:nvPr>
        </p:nvSpPr>
        <p:spPr/>
        <p:txBody>
          <a:bodyPr/>
          <a:lstStyle/>
          <a:p>
            <a:r>
              <a:rPr lang="en-US" dirty="0"/>
              <a:t>Both instance and static events can be triggered in instance methods. Only static events can be triggered in static methods. </a:t>
            </a:r>
          </a:p>
          <a:p>
            <a:r>
              <a:rPr lang="en-US" dirty="0"/>
              <a:t>Events can only have EXPORTING parameters which must be passed by value. </a:t>
            </a:r>
          </a:p>
          <a:p>
            <a:r>
              <a:rPr lang="en-US" dirty="0"/>
              <a:t>Triggering an event using the statement RAISE EVENT has the following effect: </a:t>
            </a:r>
          </a:p>
          <a:p>
            <a:pPr lvl="1"/>
            <a:r>
              <a:rPr lang="en-US" dirty="0"/>
              <a:t>1.The program flow is interrupted at that point </a:t>
            </a:r>
          </a:p>
          <a:p>
            <a:pPr lvl="1"/>
            <a:r>
              <a:rPr lang="en-US" dirty="0"/>
              <a:t>2.The event handler methods registered to this event are called and processed </a:t>
            </a:r>
          </a:p>
          <a:p>
            <a:pPr lvl="1"/>
            <a:r>
              <a:rPr lang="en-US" dirty="0"/>
              <a:t>3.Once all event handler methods have been executed, the program flow continues </a:t>
            </a:r>
          </a:p>
          <a:p>
            <a:endParaRPr lang="en-US" dirty="0"/>
          </a:p>
        </p:txBody>
      </p:sp>
    </p:spTree>
    <p:extLst>
      <p:ext uri="{BB962C8B-B14F-4D97-AF65-F5344CB8AC3E}">
        <p14:creationId xmlns:p14="http://schemas.microsoft.com/office/powerpoint/2010/main" val="1131775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0"/>
          </p:nvPr>
        </p:nvSpPr>
        <p:spPr/>
        <p:txBody>
          <a:bodyPr/>
          <a:lstStyle/>
          <a:p>
            <a:r>
              <a:rPr lang="en-US" dirty="0"/>
              <a:t>Registering for an event </a:t>
            </a:r>
          </a:p>
          <a:p>
            <a:pPr lvl="1"/>
            <a:r>
              <a:rPr lang="en-US" dirty="0"/>
              <a:t>When an event is triggered, only those event handler methods are executed that have, by this point, registered themselves using SET HANDLER. </a:t>
            </a:r>
          </a:p>
          <a:p>
            <a:pPr lvl="1"/>
            <a:r>
              <a:rPr lang="en-US" dirty="0"/>
              <a:t>You can register an event using ACTIVATION 'X', and deregister it using ACTIVATION space. If you do not specify ACTIVATION, then the event registers (default behavior). </a:t>
            </a:r>
          </a:p>
          <a:p>
            <a:pPr lvl="1"/>
            <a:r>
              <a:rPr lang="en-US" dirty="0"/>
              <a:t>You can register several methods in one SET HANDLER statement: SET HANDLER &lt;ref_handle1&gt;-&gt;&lt;handler_method1&gt; ... &lt;ref_handleN&gt;-&gt;&lt;handler_methodN&gt; FOR &lt;ref_sender&gt; | FOR ALL INSTANCES </a:t>
            </a:r>
          </a:p>
          <a:p>
            <a:pPr lvl="1"/>
            <a:endParaRPr lang="en-US" dirty="0"/>
          </a:p>
        </p:txBody>
      </p:sp>
    </p:spTree>
    <p:extLst>
      <p:ext uri="{BB962C8B-B14F-4D97-AF65-F5344CB8AC3E}">
        <p14:creationId xmlns:p14="http://schemas.microsoft.com/office/powerpoint/2010/main" val="933502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0"/>
          </p:nvPr>
        </p:nvSpPr>
        <p:spPr/>
        <p:txBody>
          <a:bodyPr/>
          <a:lstStyle/>
          <a:p>
            <a:r>
              <a:rPr lang="en-US" dirty="0"/>
              <a:t>Registration/De registration: Handler Tables </a:t>
            </a:r>
          </a:p>
          <a:p>
            <a:pPr lvl="1"/>
            <a:r>
              <a:rPr lang="en-US" dirty="0"/>
              <a:t>Every object that has defined events has an internal table, the handler table. All objects that have registered for events are entered in this table together with their event handler methods. </a:t>
            </a:r>
          </a:p>
          <a:p>
            <a:pPr lvl="1"/>
            <a:endParaRPr lang="en-US" dirty="0"/>
          </a:p>
        </p:txBody>
      </p:sp>
    </p:spTree>
    <p:extLst>
      <p:ext uri="{BB962C8B-B14F-4D97-AF65-F5344CB8AC3E}">
        <p14:creationId xmlns:p14="http://schemas.microsoft.com/office/powerpoint/2010/main" val="1011547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Events</a:t>
            </a:r>
          </a:p>
        </p:txBody>
      </p:sp>
      <p:sp>
        <p:nvSpPr>
          <p:cNvPr id="2" name="Content Placeholder 1">
            <a:extLst>
              <a:ext uri="{FF2B5EF4-FFF2-40B4-BE49-F238E27FC236}">
                <a16:creationId xmlns:a16="http://schemas.microsoft.com/office/drawing/2014/main" id="{7CB098EE-5C08-4DE0-A2A9-E2158D4FC8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0577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sz="quarter" idx="10"/>
          </p:nvPr>
        </p:nvSpPr>
        <p:spPr/>
        <p:txBody>
          <a:bodyPr/>
          <a:lstStyle/>
          <a:p>
            <a:r>
              <a:rPr lang="en-US" dirty="0">
                <a:solidFill>
                  <a:schemeClr val="tx1"/>
                </a:solidFill>
              </a:rPr>
              <a:t>In this lesson, you have learnt:</a:t>
            </a:r>
          </a:p>
          <a:p>
            <a:pPr lvl="1"/>
            <a:r>
              <a:rPr lang="pt-BR" dirty="0">
                <a:solidFill>
                  <a:schemeClr val="tx1"/>
                </a:solidFill>
              </a:rPr>
              <a:t>OOPS Concepts</a:t>
            </a:r>
          </a:p>
          <a:p>
            <a:pPr lvl="1"/>
            <a:r>
              <a:rPr lang="pt-BR" dirty="0">
                <a:solidFill>
                  <a:schemeClr val="tx1"/>
                </a:solidFill>
              </a:rPr>
              <a:t>ABAP Objects</a:t>
            </a:r>
          </a:p>
          <a:p>
            <a:pPr lvl="1"/>
            <a:r>
              <a:rPr lang="pt-BR" dirty="0">
                <a:solidFill>
                  <a:schemeClr val="tx1"/>
                </a:solidFill>
              </a:rPr>
              <a:t>Creating &amp; Accessing objects</a:t>
            </a:r>
          </a:p>
          <a:p>
            <a:pPr lvl="1"/>
            <a:r>
              <a:rPr lang="pt-BR" dirty="0">
                <a:solidFill>
                  <a:schemeClr val="tx1"/>
                </a:solidFill>
              </a:rPr>
              <a:t>Constructer</a:t>
            </a:r>
          </a:p>
          <a:p>
            <a:pPr lvl="1"/>
            <a:r>
              <a:rPr lang="pt-BR" dirty="0">
                <a:solidFill>
                  <a:schemeClr val="tx1"/>
                </a:solidFill>
              </a:rPr>
              <a:t>Inheritance</a:t>
            </a:r>
          </a:p>
          <a:p>
            <a:pPr lvl="1"/>
            <a:r>
              <a:rPr lang="pt-BR" dirty="0">
                <a:solidFill>
                  <a:schemeClr val="tx1"/>
                </a:solidFill>
              </a:rPr>
              <a:t>Casting</a:t>
            </a:r>
          </a:p>
          <a:p>
            <a:pPr lvl="1"/>
            <a:r>
              <a:rPr lang="pt-BR" dirty="0">
                <a:solidFill>
                  <a:schemeClr val="tx1"/>
                </a:solidFill>
              </a:rPr>
              <a:t>Interfaces</a:t>
            </a:r>
          </a:p>
          <a:p>
            <a:pPr lvl="1"/>
            <a:r>
              <a:rPr lang="pt-BR" dirty="0">
                <a:solidFill>
                  <a:schemeClr val="tx1"/>
                </a:solidFill>
              </a:rPr>
              <a:t>Events</a:t>
            </a:r>
          </a:p>
          <a:p>
            <a:pPr lvl="1"/>
            <a:r>
              <a:rPr lang="pt-BR" dirty="0">
                <a:solidFill>
                  <a:schemeClr val="tx1"/>
                </a:solidFill>
              </a:rPr>
              <a:t>Exceptions</a:t>
            </a:r>
          </a:p>
        </p:txBody>
      </p:sp>
    </p:spTree>
    <p:extLst>
      <p:ext uri="{BB962C8B-B14F-4D97-AF65-F5344CB8AC3E}">
        <p14:creationId xmlns:p14="http://schemas.microsoft.com/office/powerpoint/2010/main" val="89938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sz="quarter" idx="10"/>
          </p:nvPr>
        </p:nvSpPr>
        <p:spPr/>
        <p:txBody>
          <a:bodyPr/>
          <a:lstStyle/>
          <a:p>
            <a:r>
              <a:rPr lang="en-US" altLang="en-US" dirty="0"/>
              <a:t>Question 1: _______ do not contain implementation.</a:t>
            </a:r>
          </a:p>
          <a:p>
            <a:pPr>
              <a:buNone/>
            </a:pPr>
            <a:r>
              <a:rPr lang="en-US" altLang="en-US" dirty="0"/>
              <a:t> </a:t>
            </a:r>
          </a:p>
          <a:p>
            <a:r>
              <a:rPr lang="en-US" altLang="en-US" dirty="0"/>
              <a:t>Question 2</a:t>
            </a:r>
            <a:r>
              <a:rPr lang="en-US" altLang="en-US"/>
              <a:t>: </a:t>
            </a:r>
            <a:r>
              <a:rPr lang="en-US"/>
              <a:t>_____means </a:t>
            </a:r>
            <a:r>
              <a:rPr lang="en-US" dirty="0"/>
              <a:t>that the implementation of an object is hidden from other components in </a:t>
            </a:r>
            <a:r>
              <a:rPr lang="en-US"/>
              <a:t>the system.</a:t>
            </a:r>
            <a:endParaRPr lang="en-US" dirty="0">
              <a:solidFill>
                <a:schemeClr val="tx1"/>
              </a:solidFill>
            </a:endParaRPr>
          </a:p>
        </p:txBody>
      </p:sp>
    </p:spTree>
    <p:extLst>
      <p:ext uri="{BB962C8B-B14F-4D97-AF65-F5344CB8AC3E}">
        <p14:creationId xmlns:p14="http://schemas.microsoft.com/office/powerpoint/2010/main" val="233486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Objects - Class</a:t>
            </a:r>
          </a:p>
        </p:txBody>
      </p:sp>
      <p:sp>
        <p:nvSpPr>
          <p:cNvPr id="3" name="Content Placeholder 2"/>
          <p:cNvSpPr>
            <a:spLocks noGrp="1"/>
          </p:cNvSpPr>
          <p:nvPr>
            <p:ph idx="1"/>
          </p:nvPr>
        </p:nvSpPr>
        <p:spPr/>
        <p:txBody>
          <a:bodyPr/>
          <a:lstStyle/>
          <a:p>
            <a:r>
              <a:rPr lang="en-US" dirty="0"/>
              <a:t>A class is a set of objects that have the same structure and the same behavior. A class is therefore like a blueprint, in accordance with which all objects in that class are created. </a:t>
            </a:r>
          </a:p>
          <a:p>
            <a:r>
              <a:rPr lang="en-US" dirty="0"/>
              <a:t>The components of the class are defined in the definition part. The components are attributes, methods, events, constants, types, and implemented interfaces. Only methods are implemented in the implementation part. </a:t>
            </a:r>
          </a:p>
          <a:p>
            <a:r>
              <a:rPr lang="en-US" dirty="0"/>
              <a:t>The CLASS statement cannot be nested, that is, you cannot define a class within a class. </a:t>
            </a:r>
          </a:p>
          <a:p>
            <a:endParaRPr lang="en-US" dirty="0"/>
          </a:p>
        </p:txBody>
      </p:sp>
      <p:pic>
        <p:nvPicPr>
          <p:cNvPr id="4" name="Picture 3"/>
          <p:cNvPicPr>
            <a:picLocks noChangeAspect="1"/>
          </p:cNvPicPr>
          <p:nvPr/>
        </p:nvPicPr>
        <p:blipFill>
          <a:blip r:embed="rId3"/>
          <a:stretch>
            <a:fillRect/>
          </a:stretch>
        </p:blipFill>
        <p:spPr>
          <a:xfrm>
            <a:off x="4857136" y="4081135"/>
            <a:ext cx="3696020" cy="1928027"/>
          </a:xfrm>
          <a:prstGeom prst="rect">
            <a:avLst/>
          </a:prstGeom>
          <a:ln>
            <a:solidFill>
              <a:schemeClr val="tx1"/>
            </a:solidFill>
          </a:ln>
        </p:spPr>
      </p:pic>
    </p:spTree>
    <p:extLst>
      <p:ext uri="{BB962C8B-B14F-4D97-AF65-F5344CB8AC3E}">
        <p14:creationId xmlns:p14="http://schemas.microsoft.com/office/powerpoint/2010/main" val="138841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br>
              <a:rPr lang="en-US" dirty="0"/>
            </a:br>
            <a:endParaRPr lang="en-US" dirty="0"/>
          </a:p>
        </p:txBody>
      </p:sp>
      <p:sp>
        <p:nvSpPr>
          <p:cNvPr id="3" name="Content Placeholder 2"/>
          <p:cNvSpPr>
            <a:spLocks noGrp="1"/>
          </p:cNvSpPr>
          <p:nvPr>
            <p:ph idx="1"/>
          </p:nvPr>
        </p:nvSpPr>
        <p:spPr>
          <a:xfrm>
            <a:off x="298516" y="1120184"/>
            <a:ext cx="8845484" cy="4643751"/>
          </a:xfrm>
        </p:spPr>
        <p:txBody>
          <a:bodyPr/>
          <a:lstStyle/>
          <a:p>
            <a:r>
              <a:rPr lang="en-US" dirty="0"/>
              <a:t>Classes are the central element of object-orientation.</a:t>
            </a:r>
          </a:p>
          <a:p>
            <a:r>
              <a:rPr lang="en-US" dirty="0"/>
              <a:t>A Class is an abstract description of an object.</a:t>
            </a:r>
          </a:p>
          <a:p>
            <a:r>
              <a:rPr lang="en-US" dirty="0"/>
              <a:t>Classes are templates for objects.</a:t>
            </a:r>
          </a:p>
          <a:p>
            <a:r>
              <a:rPr lang="en-US" dirty="0"/>
              <a:t>Defines the state and behavior of the object.</a:t>
            </a:r>
          </a:p>
          <a:p>
            <a:r>
              <a:rPr lang="en-US" dirty="0"/>
              <a:t>Types of classes</a:t>
            </a:r>
          </a:p>
          <a:p>
            <a:pPr lvl="1"/>
            <a:r>
              <a:rPr lang="en-US" dirty="0"/>
              <a:t>Local classes</a:t>
            </a:r>
          </a:p>
          <a:p>
            <a:pPr lvl="2"/>
            <a:r>
              <a:rPr lang="en-US" dirty="0"/>
              <a:t>Defined within an ABAP program</a:t>
            </a:r>
          </a:p>
          <a:p>
            <a:pPr lvl="2"/>
            <a:r>
              <a:rPr lang="en-US" dirty="0"/>
              <a:t>Can be used only within that program</a:t>
            </a:r>
          </a:p>
          <a:p>
            <a:pPr lvl="1"/>
            <a:r>
              <a:rPr lang="en-US" dirty="0"/>
              <a:t>Global classes</a:t>
            </a:r>
          </a:p>
          <a:p>
            <a:pPr lvl="2"/>
            <a:r>
              <a:rPr lang="en-US" dirty="0"/>
              <a:t>Defined in the class builder SE24</a:t>
            </a:r>
          </a:p>
          <a:p>
            <a:pPr lvl="2"/>
            <a:r>
              <a:rPr lang="en-US" dirty="0"/>
              <a:t>Stored centrally in class library in the R/3 repository</a:t>
            </a:r>
          </a:p>
          <a:p>
            <a:pPr lvl="2"/>
            <a:r>
              <a:rPr lang="en-US" dirty="0"/>
              <a:t>Can be accessed from all the programs in the R/3 system	</a:t>
            </a:r>
          </a:p>
          <a:p>
            <a:pPr lvl="2"/>
            <a:r>
              <a:rPr lang="en-US" dirty="0"/>
              <a:t>e.g. CL_GUI_ALV_GRID, CL_GUI_CUSTOM_CONTAINER</a:t>
            </a:r>
          </a:p>
          <a:p>
            <a:endParaRPr lang="en-US" dirty="0"/>
          </a:p>
        </p:txBody>
      </p:sp>
    </p:spTree>
    <p:extLst>
      <p:ext uri="{BB962C8B-B14F-4D97-AF65-F5344CB8AC3E}">
        <p14:creationId xmlns:p14="http://schemas.microsoft.com/office/powerpoint/2010/main" val="273278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Objects - Attributes</a:t>
            </a:r>
          </a:p>
        </p:txBody>
      </p:sp>
      <p:sp>
        <p:nvSpPr>
          <p:cNvPr id="3" name="Content Placeholder 2"/>
          <p:cNvSpPr>
            <a:spLocks noGrp="1"/>
          </p:cNvSpPr>
          <p:nvPr>
            <p:ph idx="1"/>
          </p:nvPr>
        </p:nvSpPr>
        <p:spPr>
          <a:xfrm>
            <a:off x="149258" y="1189966"/>
            <a:ext cx="8845484" cy="4643751"/>
          </a:xfrm>
        </p:spPr>
        <p:txBody>
          <a:bodyPr/>
          <a:lstStyle/>
          <a:p>
            <a:r>
              <a:rPr lang="en-US" dirty="0"/>
              <a:t>Attributes describe the data that can be stored in the objects of a class. </a:t>
            </a:r>
          </a:p>
          <a:p>
            <a:r>
              <a:rPr lang="en-US" dirty="0"/>
              <a:t>Attributes can have any kind of data type: </a:t>
            </a:r>
          </a:p>
          <a:p>
            <a:pPr lvl="1"/>
            <a:r>
              <a:rPr lang="en-US" dirty="0"/>
              <a:t>C, N, I, P, ..., STRING </a:t>
            </a:r>
          </a:p>
          <a:p>
            <a:pPr lvl="1"/>
            <a:r>
              <a:rPr lang="en-US" dirty="0"/>
              <a:t>Dictionary types</a:t>
            </a:r>
          </a:p>
          <a:p>
            <a:pPr lvl="1"/>
            <a:r>
              <a:rPr lang="en-US" dirty="0"/>
              <a:t>User-defined types </a:t>
            </a:r>
          </a:p>
          <a:p>
            <a:pPr lvl="1"/>
            <a:r>
              <a:rPr lang="en-US" dirty="0"/>
              <a:t>TYPE REF TO defines a reference to an object, in this case “</a:t>
            </a:r>
            <a:r>
              <a:rPr lang="en-US" dirty="0" err="1"/>
              <a:t>r_car</a:t>
            </a:r>
            <a:r>
              <a:rPr lang="en-US" dirty="0"/>
              <a:t>” </a:t>
            </a:r>
          </a:p>
          <a:p>
            <a:r>
              <a:rPr lang="en-US" dirty="0"/>
              <a:t>Public attributes </a:t>
            </a:r>
          </a:p>
          <a:p>
            <a:pPr lvl="1"/>
            <a:r>
              <a:rPr lang="en-US" dirty="0"/>
              <a:t>Can be viewed and changed by all users and in all methods</a:t>
            </a:r>
          </a:p>
          <a:p>
            <a:pPr lvl="1"/>
            <a:r>
              <a:rPr lang="en-US" dirty="0"/>
              <a:t>Direct access </a:t>
            </a:r>
          </a:p>
          <a:p>
            <a:r>
              <a:rPr lang="en-US" dirty="0"/>
              <a:t>Private attributes </a:t>
            </a:r>
          </a:p>
          <a:p>
            <a:pPr lvl="1"/>
            <a:r>
              <a:rPr lang="en-US" dirty="0"/>
              <a:t>Can only be viewed and changed from within the class</a:t>
            </a:r>
          </a:p>
          <a:p>
            <a:pPr lvl="1"/>
            <a:r>
              <a:rPr lang="en-US" dirty="0"/>
              <a:t>No direct access from outside the class </a:t>
            </a:r>
          </a:p>
          <a:p>
            <a:endParaRPr lang="en-US" dirty="0"/>
          </a:p>
          <a:p>
            <a:endParaRPr lang="en-US" dirty="0"/>
          </a:p>
        </p:txBody>
      </p:sp>
    </p:spTree>
    <p:extLst>
      <p:ext uri="{BB962C8B-B14F-4D97-AF65-F5344CB8AC3E}">
        <p14:creationId xmlns:p14="http://schemas.microsoft.com/office/powerpoint/2010/main" val="343768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Objects - Attributes</a:t>
            </a:r>
          </a:p>
        </p:txBody>
      </p:sp>
      <p:sp>
        <p:nvSpPr>
          <p:cNvPr id="3" name="Content Placeholder 2"/>
          <p:cNvSpPr>
            <a:spLocks noGrp="1"/>
          </p:cNvSpPr>
          <p:nvPr>
            <p:ph idx="1"/>
          </p:nvPr>
        </p:nvSpPr>
        <p:spPr/>
        <p:txBody>
          <a:bodyPr/>
          <a:lstStyle/>
          <a:p>
            <a:r>
              <a:rPr lang="en-US" dirty="0"/>
              <a:t>Accessing private attributes :You can access an object's private attributes using public methods, which in turn output this attribute or change it. </a:t>
            </a:r>
          </a:p>
          <a:p>
            <a:endParaRPr lang="en-US" dirty="0"/>
          </a:p>
        </p:txBody>
      </p:sp>
      <p:pic>
        <p:nvPicPr>
          <p:cNvPr id="4" name="Picture 3"/>
          <p:cNvPicPr>
            <a:picLocks noChangeAspect="1"/>
          </p:cNvPicPr>
          <p:nvPr/>
        </p:nvPicPr>
        <p:blipFill>
          <a:blip r:embed="rId3"/>
          <a:stretch>
            <a:fillRect/>
          </a:stretch>
        </p:blipFill>
        <p:spPr>
          <a:xfrm>
            <a:off x="6392234" y="2616387"/>
            <a:ext cx="2065199" cy="2270957"/>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2268750" y="2616387"/>
            <a:ext cx="3436918" cy="2400508"/>
          </a:xfrm>
          <a:prstGeom prst="rect">
            <a:avLst/>
          </a:prstGeom>
          <a:ln>
            <a:solidFill>
              <a:schemeClr val="tx1"/>
            </a:solidFill>
          </a:ln>
        </p:spPr>
      </p:pic>
    </p:spTree>
    <p:extLst>
      <p:ext uri="{BB962C8B-B14F-4D97-AF65-F5344CB8AC3E}">
        <p14:creationId xmlns:p14="http://schemas.microsoft.com/office/powerpoint/2010/main" val="999601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9b258c7-9c72-463b-80f6-91d061ebb25d"/>
    <ds:schemaRef ds:uri="http://purl.org/dc/term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7723</TotalTime>
  <Words>3398</Words>
  <Application>Microsoft Office PowerPoint</Application>
  <PresentationFormat>On-screen Show (4:3)</PresentationFormat>
  <Paragraphs>319</Paragraphs>
  <Slides>56</Slides>
  <Notes>56</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56</vt:i4>
      </vt:variant>
    </vt:vector>
  </HeadingPairs>
  <TitlesOfParts>
    <vt:vector size="67" baseType="lpstr">
      <vt:lpstr>Arial</vt:lpstr>
      <vt:lpstr>Calibri</vt:lpstr>
      <vt:lpstr>Candara</vt:lpstr>
      <vt:lpstr>Times New Roman</vt:lpstr>
      <vt:lpstr>Verdana</vt:lpstr>
      <vt:lpstr>Wingdings</vt:lpstr>
      <vt:lpstr>Covers</vt:lpstr>
      <vt:lpstr>Slides</vt:lpstr>
      <vt:lpstr>Dividers</vt:lpstr>
      <vt:lpstr>Back cover</vt:lpstr>
      <vt:lpstr>think-cell Slide</vt:lpstr>
      <vt:lpstr>ABAP Part II</vt:lpstr>
      <vt:lpstr>Lesson Objectives</vt:lpstr>
      <vt:lpstr>OOPS Concept</vt:lpstr>
      <vt:lpstr> Benefits of Object-oriented programming </vt:lpstr>
      <vt:lpstr>Benefits of Object-oriented programming </vt:lpstr>
      <vt:lpstr>ABAP Objects - Class</vt:lpstr>
      <vt:lpstr>Classes </vt:lpstr>
      <vt:lpstr>ABAP Objects - Attributes</vt:lpstr>
      <vt:lpstr>ABAP Objects - Attributes</vt:lpstr>
      <vt:lpstr> ABAP Objects - Methods</vt:lpstr>
      <vt:lpstr> Methods and Visibility </vt:lpstr>
      <vt:lpstr>Demo: Create a class with instance attributes and instance methods</vt:lpstr>
      <vt:lpstr> Instance attributes and Static attributes  </vt:lpstr>
      <vt:lpstr> Instance method and Static method  </vt:lpstr>
      <vt:lpstr>Demo: Create a class with static attributes and static method</vt:lpstr>
      <vt:lpstr>Reference Variable </vt:lpstr>
      <vt:lpstr>Reference Variable ME </vt:lpstr>
      <vt:lpstr>Demo: Create a class with Reference variable Me</vt:lpstr>
      <vt:lpstr>Creating and Accessing Objects </vt:lpstr>
      <vt:lpstr>Accessing Attributes and Method </vt:lpstr>
      <vt:lpstr>Functional Method</vt:lpstr>
      <vt:lpstr>Demo: Create a class with Functional Method</vt:lpstr>
      <vt:lpstr>Constructor </vt:lpstr>
      <vt:lpstr>Constructor</vt:lpstr>
      <vt:lpstr>Demo: Create a class with Constructor</vt:lpstr>
      <vt:lpstr>Static Constructor </vt:lpstr>
      <vt:lpstr>Demo: Create a class with Static Constructor</vt:lpstr>
      <vt:lpstr>Demo: Global Class creation through SE24</vt:lpstr>
      <vt:lpstr>Inheritance</vt:lpstr>
      <vt:lpstr>Inheritance</vt:lpstr>
      <vt:lpstr>Inheritance</vt:lpstr>
      <vt:lpstr>Inheritance</vt:lpstr>
      <vt:lpstr>Inheritance</vt:lpstr>
      <vt:lpstr>Demo: Inheritance</vt:lpstr>
      <vt:lpstr>Casting</vt:lpstr>
      <vt:lpstr>Widening Cast</vt:lpstr>
      <vt:lpstr>Demo: Inheritance – Widening cast</vt:lpstr>
      <vt:lpstr>Casting</vt:lpstr>
      <vt:lpstr>Casting</vt:lpstr>
      <vt:lpstr>Demo: Inheritance – Narrowing cast</vt:lpstr>
      <vt:lpstr>Interfaces</vt:lpstr>
      <vt:lpstr>Interfaces</vt:lpstr>
      <vt:lpstr>Demo: Interfaces</vt:lpstr>
      <vt:lpstr>Exceptions </vt:lpstr>
      <vt:lpstr>Exceptions Classes: Inheritance hierarchy </vt:lpstr>
      <vt:lpstr>Exceptions Classes: Inheritance hierarchy</vt:lpstr>
      <vt:lpstr>Handling Exceptions</vt:lpstr>
      <vt:lpstr>Handling Exceptions</vt:lpstr>
      <vt:lpstr>Events</vt:lpstr>
      <vt:lpstr>Events</vt:lpstr>
      <vt:lpstr>Events</vt:lpstr>
      <vt:lpstr>Events</vt:lpstr>
      <vt:lpstr>Events</vt:lpstr>
      <vt:lpstr>Demo: Events</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412</cp:revision>
  <cp:lastPrinted>2016-07-11T09:30:50Z</cp:lastPrinted>
  <dcterms:created xsi:type="dcterms:W3CDTF">2012-05-18T02:59:15Z</dcterms:created>
  <dcterms:modified xsi:type="dcterms:W3CDTF">2018-04-03T09:56:21Z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