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2" r:id="rId5"/>
    <p:sldMasterId id="2147483708" r:id="rId6"/>
    <p:sldMasterId id="2147483713" r:id="rId7"/>
  </p:sldMasterIdLst>
  <p:notesMasterIdLst>
    <p:notesMasterId r:id="rId63"/>
  </p:notesMasterIdLst>
  <p:handoutMasterIdLst>
    <p:handoutMasterId r:id="rId64"/>
  </p:handoutMasterIdLst>
  <p:sldIdLst>
    <p:sldId id="265" r:id="rId8"/>
    <p:sldId id="648" r:id="rId9"/>
    <p:sldId id="601" r:id="rId10"/>
    <p:sldId id="668" r:id="rId11"/>
    <p:sldId id="669" r:id="rId12"/>
    <p:sldId id="670" r:id="rId13"/>
    <p:sldId id="672" r:id="rId14"/>
    <p:sldId id="673" r:id="rId15"/>
    <p:sldId id="674" r:id="rId16"/>
    <p:sldId id="675" r:id="rId17"/>
    <p:sldId id="678" r:id="rId18"/>
    <p:sldId id="676" r:id="rId19"/>
    <p:sldId id="679" r:id="rId20"/>
    <p:sldId id="677" r:id="rId21"/>
    <p:sldId id="680" r:id="rId22"/>
    <p:sldId id="681" r:id="rId23"/>
    <p:sldId id="682" r:id="rId24"/>
    <p:sldId id="684" r:id="rId25"/>
    <p:sldId id="685" r:id="rId26"/>
    <p:sldId id="683" r:id="rId27"/>
    <p:sldId id="688" r:id="rId28"/>
    <p:sldId id="686" r:id="rId29"/>
    <p:sldId id="687" r:id="rId30"/>
    <p:sldId id="689" r:id="rId31"/>
    <p:sldId id="690" r:id="rId32"/>
    <p:sldId id="691" r:id="rId33"/>
    <p:sldId id="692" r:id="rId34"/>
    <p:sldId id="693" r:id="rId35"/>
    <p:sldId id="694" r:id="rId36"/>
    <p:sldId id="695" r:id="rId37"/>
    <p:sldId id="696" r:id="rId38"/>
    <p:sldId id="701" r:id="rId39"/>
    <p:sldId id="697" r:id="rId40"/>
    <p:sldId id="698" r:id="rId41"/>
    <p:sldId id="699" r:id="rId42"/>
    <p:sldId id="702" r:id="rId43"/>
    <p:sldId id="705" r:id="rId44"/>
    <p:sldId id="706" r:id="rId45"/>
    <p:sldId id="704" r:id="rId46"/>
    <p:sldId id="707" r:id="rId47"/>
    <p:sldId id="708" r:id="rId48"/>
    <p:sldId id="709" r:id="rId49"/>
    <p:sldId id="710" r:id="rId50"/>
    <p:sldId id="711" r:id="rId51"/>
    <p:sldId id="712" r:id="rId52"/>
    <p:sldId id="714" r:id="rId53"/>
    <p:sldId id="715" r:id="rId54"/>
    <p:sldId id="713" r:id="rId55"/>
    <p:sldId id="716" r:id="rId56"/>
    <p:sldId id="717" r:id="rId57"/>
    <p:sldId id="718" r:id="rId58"/>
    <p:sldId id="719" r:id="rId59"/>
    <p:sldId id="720" r:id="rId60"/>
    <p:sldId id="722" r:id="rId61"/>
    <p:sldId id="723" r:id="rId6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1" autoAdjust="0"/>
    <p:restoredTop sz="84902" autoAdjust="0"/>
  </p:normalViewPr>
  <p:slideViewPr>
    <p:cSldViewPr snapToGrid="0" showGuides="1">
      <p:cViewPr varScale="1">
        <p:scale>
          <a:sx n="70" d="100"/>
          <a:sy n="70" d="100"/>
        </p:scale>
        <p:origin x="1704" y="58"/>
      </p:cViewPr>
      <p:guideLst>
        <p:guide orient="horz" pos="2160"/>
        <p:guide pos="249"/>
      </p:guideLst>
    </p:cSldViewPr>
  </p:slideViewPr>
  <p:outlineViewPr>
    <p:cViewPr>
      <p:scale>
        <a:sx n="33" d="100"/>
        <a:sy n="33" d="100"/>
      </p:scale>
      <p:origin x="0" y="10956"/>
    </p:cViewPr>
    <p:sldLst>
      <p:sld r:id="rId1" collapse="1"/>
      <p:sld r:id="rId2" collapse="1"/>
      <p:sld r:id="rId3" collapse="1"/>
      <p:sld r:id="rId4" collapse="1"/>
      <p:sld r:id="rId5" collapse="1"/>
      <p:sld r:id="rId6" collapse="1"/>
    </p:sldLst>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51" d="100"/>
          <a:sy n="51" d="100"/>
        </p:scale>
        <p:origin x="2620" y="36"/>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38.xml"/><Relationship Id="rId1" Type="http://schemas.openxmlformats.org/officeDocument/2006/relationships/slide" Target="slides/slide37.xml"/><Relationship Id="rId6" Type="http://schemas.openxmlformats.org/officeDocument/2006/relationships/slide" Target="slides/slide47.xml"/><Relationship Id="rId5" Type="http://schemas.openxmlformats.org/officeDocument/2006/relationships/slide" Target="slides/slide45.xml"/><Relationship Id="rId4"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3474294" y="872107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10-</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1229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372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0598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6378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221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3957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6262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419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7315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1891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605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5814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7288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3774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0695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9680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9633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40358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91937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3066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6572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366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43614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3027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1469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0468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8471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8714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0397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8082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2421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2535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054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685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03879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7248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89236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5714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51818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32798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0522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43342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54772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93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33401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06711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480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88946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0913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290130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0196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712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3327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453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5437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7.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tags" Target="../tags/tag10.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1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slideMaster" Target="../slideMasters/slideMaster4.xml"/><Relationship Id="rId4" Type="http://schemas.openxmlformats.org/officeDocument/2006/relationships/tags" Target="../tags/tag1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4.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111822803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6827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7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7967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079490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41368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2950456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04411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145951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54225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65319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026304242"/>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95011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611698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457511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18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628155913"/>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48410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sz="1800"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6414784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636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1800" b="0" kern="1200" dirty="0" smtClean="0">
                <a:solidFill>
                  <a:srgbClr val="000000"/>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192843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941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76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06140607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94488417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4631688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35674285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62782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37451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90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3.png"/><Relationship Id="rId4" Type="http://schemas.openxmlformats.org/officeDocument/2006/relationships/slideLayout" Target="../slideLayouts/slideLayout2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209449114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114700963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6626115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10"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65062462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5.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5.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r>
              <a:rPr lang="en-US" sz="2000" dirty="0">
                <a:solidFill>
                  <a:srgbClr val="000000"/>
                </a:solidFill>
              </a:rPr>
              <a:t>Lesson 10: ALE IDOCS</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a:t>
            </a:r>
            <a:r>
              <a:rPr lang="en-US" sz="3600"/>
              <a:t>Part II</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IDoc</a:t>
            </a:r>
            <a:endParaRPr lang="en-US" dirty="0"/>
          </a:p>
        </p:txBody>
      </p:sp>
      <p:sp>
        <p:nvSpPr>
          <p:cNvPr id="3" name="Content Placeholder 2"/>
          <p:cNvSpPr>
            <a:spLocks noGrp="1"/>
          </p:cNvSpPr>
          <p:nvPr>
            <p:ph idx="1"/>
          </p:nvPr>
        </p:nvSpPr>
        <p:spPr>
          <a:xfrm>
            <a:off x="298516" y="1494766"/>
            <a:ext cx="2646703" cy="4643751"/>
          </a:xfrm>
        </p:spPr>
        <p:txBody>
          <a:bodyPr/>
          <a:lstStyle/>
          <a:p>
            <a:r>
              <a:rPr lang="en-US" dirty="0"/>
              <a:t>Data Records constitute of segments with a sequential segment number, a segment type description and field containing the actual data of the segment (to a max of 1000 bytes)</a:t>
            </a:r>
          </a:p>
          <a:p>
            <a:endParaRPr lang="en-US" dirty="0"/>
          </a:p>
        </p:txBody>
      </p:sp>
      <p:pic>
        <p:nvPicPr>
          <p:cNvPr id="6" name="Picture 5"/>
          <p:cNvPicPr>
            <a:picLocks noChangeAspect="1"/>
          </p:cNvPicPr>
          <p:nvPr/>
        </p:nvPicPr>
        <p:blipFill>
          <a:blip r:embed="rId3"/>
          <a:stretch>
            <a:fillRect/>
          </a:stretch>
        </p:blipFill>
        <p:spPr>
          <a:xfrm>
            <a:off x="3177725" y="1280777"/>
            <a:ext cx="5607766" cy="5071728"/>
          </a:xfrm>
          <a:prstGeom prst="rect">
            <a:avLst/>
          </a:prstGeom>
          <a:ln>
            <a:solidFill>
              <a:schemeClr val="tx1"/>
            </a:solidFill>
          </a:ln>
        </p:spPr>
      </p:pic>
    </p:spTree>
    <p:extLst>
      <p:ext uri="{BB962C8B-B14F-4D97-AF65-F5344CB8AC3E}">
        <p14:creationId xmlns:p14="http://schemas.microsoft.com/office/powerpoint/2010/main" val="124167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a:t>
            </a:r>
          </a:p>
        </p:txBody>
      </p:sp>
      <p:sp>
        <p:nvSpPr>
          <p:cNvPr id="3" name="Content Placeholder 2"/>
          <p:cNvSpPr>
            <a:spLocks noGrp="1"/>
          </p:cNvSpPr>
          <p:nvPr>
            <p:ph idx="1"/>
          </p:nvPr>
        </p:nvSpPr>
        <p:spPr/>
        <p:txBody>
          <a:bodyPr/>
          <a:lstStyle/>
          <a:p>
            <a:r>
              <a:rPr lang="en-US" dirty="0"/>
              <a:t>A message type represents a specific type of document that is transmitted between two partners. Messages will be logically related.</a:t>
            </a:r>
          </a:p>
          <a:p>
            <a:endParaRPr lang="en-US" dirty="0"/>
          </a:p>
        </p:txBody>
      </p:sp>
      <p:pic>
        <p:nvPicPr>
          <p:cNvPr id="5" name="Picture 4"/>
          <p:cNvPicPr>
            <a:picLocks noChangeAspect="1"/>
          </p:cNvPicPr>
          <p:nvPr/>
        </p:nvPicPr>
        <p:blipFill>
          <a:blip r:embed="rId3"/>
          <a:stretch>
            <a:fillRect/>
          </a:stretch>
        </p:blipFill>
        <p:spPr>
          <a:xfrm>
            <a:off x="414930" y="2493106"/>
            <a:ext cx="8314140" cy="3254022"/>
          </a:xfrm>
          <a:prstGeom prst="rect">
            <a:avLst/>
          </a:prstGeom>
          <a:ln>
            <a:solidFill>
              <a:schemeClr val="tx1"/>
            </a:solidFill>
          </a:ln>
        </p:spPr>
      </p:pic>
    </p:spTree>
    <p:extLst>
      <p:ext uri="{BB962C8B-B14F-4D97-AF65-F5344CB8AC3E}">
        <p14:creationId xmlns:p14="http://schemas.microsoft.com/office/powerpoint/2010/main" val="356070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Types</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337004" y="2179674"/>
            <a:ext cx="2317897" cy="584775"/>
          </a:xfrm>
          <a:prstGeom prst="rect">
            <a:avLst/>
          </a:prstGeom>
          <a:noFill/>
        </p:spPr>
        <p:txBody>
          <a:bodyPr wrap="square" rtlCol="0">
            <a:spAutoFit/>
          </a:bodyPr>
          <a:lstStyle/>
          <a:p>
            <a:r>
              <a:rPr lang="en-US" sz="3200" dirty="0">
                <a:solidFill>
                  <a:schemeClr val="tx2">
                    <a:lumMod val="50000"/>
                  </a:schemeClr>
                </a:solidFill>
              </a:rPr>
              <a:t>WE82</a:t>
            </a:r>
          </a:p>
        </p:txBody>
      </p:sp>
      <p:pic>
        <p:nvPicPr>
          <p:cNvPr id="6" name="Picture 5"/>
          <p:cNvPicPr>
            <a:picLocks noChangeAspect="1"/>
          </p:cNvPicPr>
          <p:nvPr/>
        </p:nvPicPr>
        <p:blipFill>
          <a:blip r:embed="rId3"/>
          <a:stretch>
            <a:fillRect/>
          </a:stretch>
        </p:blipFill>
        <p:spPr>
          <a:xfrm>
            <a:off x="415474" y="1611724"/>
            <a:ext cx="4708814" cy="4157330"/>
          </a:xfrm>
          <a:prstGeom prst="rect">
            <a:avLst/>
          </a:prstGeom>
          <a:ln>
            <a:solidFill>
              <a:schemeClr val="tx1"/>
            </a:solidFill>
          </a:ln>
        </p:spPr>
      </p:pic>
    </p:spTree>
    <p:extLst>
      <p:ext uri="{BB962C8B-B14F-4D97-AF65-F5344CB8AC3E}">
        <p14:creationId xmlns:p14="http://schemas.microsoft.com/office/powerpoint/2010/main" val="3912856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Types</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337004" y="2179674"/>
            <a:ext cx="2317897" cy="584775"/>
          </a:xfrm>
          <a:prstGeom prst="rect">
            <a:avLst/>
          </a:prstGeom>
          <a:noFill/>
        </p:spPr>
        <p:txBody>
          <a:bodyPr wrap="square" rtlCol="0">
            <a:spAutoFit/>
          </a:bodyPr>
          <a:lstStyle/>
          <a:p>
            <a:r>
              <a:rPr lang="en-US" sz="3200" dirty="0">
                <a:solidFill>
                  <a:schemeClr val="tx2">
                    <a:lumMod val="50000"/>
                  </a:schemeClr>
                </a:solidFill>
              </a:rPr>
              <a:t>WE81</a:t>
            </a:r>
          </a:p>
        </p:txBody>
      </p:sp>
      <p:pic>
        <p:nvPicPr>
          <p:cNvPr id="6" name="Picture 5"/>
          <p:cNvPicPr>
            <a:picLocks noChangeAspect="1"/>
          </p:cNvPicPr>
          <p:nvPr/>
        </p:nvPicPr>
        <p:blipFill>
          <a:blip r:embed="rId3"/>
          <a:stretch>
            <a:fillRect/>
          </a:stretch>
        </p:blipFill>
        <p:spPr>
          <a:xfrm>
            <a:off x="394610" y="1494766"/>
            <a:ext cx="4401076" cy="4420550"/>
          </a:xfrm>
          <a:prstGeom prst="rect">
            <a:avLst/>
          </a:prstGeom>
          <a:solidFill>
            <a:schemeClr val="bg1"/>
          </a:solidFill>
          <a:ln>
            <a:solidFill>
              <a:schemeClr val="tx1"/>
            </a:solidFill>
          </a:ln>
        </p:spPr>
      </p:pic>
    </p:spTree>
    <p:extLst>
      <p:ext uri="{BB962C8B-B14F-4D97-AF65-F5344CB8AC3E}">
        <p14:creationId xmlns:p14="http://schemas.microsoft.com/office/powerpoint/2010/main" val="69170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 Scenario </a:t>
            </a:r>
          </a:p>
        </p:txBody>
      </p:sp>
      <p:sp>
        <p:nvSpPr>
          <p:cNvPr id="3" name="Content Placeholder 2"/>
          <p:cNvSpPr>
            <a:spLocks noGrp="1"/>
          </p:cNvSpPr>
          <p:nvPr>
            <p:ph idx="1"/>
          </p:nvPr>
        </p:nvSpPr>
        <p:spPr/>
        <p:txBody>
          <a:bodyPr/>
          <a:lstStyle/>
          <a:p>
            <a:r>
              <a:rPr lang="en-US" dirty="0"/>
              <a:t>Typically ALE used when data needs to be exchanged within the company. For example between Sales Office and Production Department.</a:t>
            </a:r>
          </a:p>
          <a:p>
            <a:endParaRPr lang="en-US" dirty="0"/>
          </a:p>
        </p:txBody>
      </p:sp>
      <p:pic>
        <p:nvPicPr>
          <p:cNvPr id="4" name="Picture 3"/>
          <p:cNvPicPr>
            <a:picLocks noChangeAspect="1"/>
          </p:cNvPicPr>
          <p:nvPr/>
        </p:nvPicPr>
        <p:blipFill>
          <a:blip r:embed="rId3"/>
          <a:stretch>
            <a:fillRect/>
          </a:stretch>
        </p:blipFill>
        <p:spPr>
          <a:xfrm>
            <a:off x="662965" y="2430977"/>
            <a:ext cx="7605419" cy="3612193"/>
          </a:xfrm>
          <a:prstGeom prst="rect">
            <a:avLst/>
          </a:prstGeom>
          <a:ln>
            <a:solidFill>
              <a:schemeClr val="tx1"/>
            </a:solidFill>
          </a:ln>
        </p:spPr>
      </p:pic>
    </p:spTree>
    <p:extLst>
      <p:ext uri="{BB962C8B-B14F-4D97-AF65-F5344CB8AC3E}">
        <p14:creationId xmlns:p14="http://schemas.microsoft.com/office/powerpoint/2010/main" val="651761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 – Application Link Enabling </a:t>
            </a:r>
          </a:p>
        </p:txBody>
      </p:sp>
      <p:sp>
        <p:nvSpPr>
          <p:cNvPr id="3" name="Content Placeholder 2"/>
          <p:cNvSpPr>
            <a:spLocks noGrp="1"/>
          </p:cNvSpPr>
          <p:nvPr>
            <p:ph idx="1"/>
          </p:nvPr>
        </p:nvSpPr>
        <p:spPr/>
        <p:txBody>
          <a:bodyPr/>
          <a:lstStyle/>
          <a:p>
            <a:r>
              <a:rPr lang="en-US" sz="1800" dirty="0"/>
              <a:t>Application link enabling is SAP’s terminology, used to integrate business processes between R/3 Systems and non-R/3 systems. </a:t>
            </a:r>
          </a:p>
          <a:p>
            <a:r>
              <a:rPr lang="en-US" sz="1800" dirty="0"/>
              <a:t> ALE is the technology used to transfer business data between different systems using </a:t>
            </a:r>
            <a:r>
              <a:rPr lang="en-US" sz="1800" dirty="0" err="1"/>
              <a:t>IDocs</a:t>
            </a:r>
            <a:r>
              <a:rPr lang="en-US" sz="1800" dirty="0"/>
              <a:t>. </a:t>
            </a:r>
          </a:p>
          <a:p>
            <a:r>
              <a:rPr lang="en-US" sz="1800" dirty="0"/>
              <a:t> </a:t>
            </a:r>
            <a:r>
              <a:rPr lang="en-US" sz="1800" dirty="0" err="1"/>
              <a:t>IDoc</a:t>
            </a:r>
            <a:r>
              <a:rPr lang="en-US" sz="1800" dirty="0"/>
              <a:t> is the container for the business data and ALE is the technology which builds the road for data transfer. </a:t>
            </a:r>
          </a:p>
          <a:p>
            <a:r>
              <a:rPr lang="en-US" sz="1800" dirty="0"/>
              <a:t>For example to send Employee Data to Payroll department from HO, HO will populate Employee detail into the EMPINFO01 format(</a:t>
            </a:r>
            <a:r>
              <a:rPr lang="en-US" sz="1800" dirty="0" err="1"/>
              <a:t>IDoc</a:t>
            </a:r>
            <a:r>
              <a:rPr lang="en-US" sz="1800" dirty="0"/>
              <a:t>). ALE settings will determine who is the receiver, how to connect to the receiver and transmits the data. </a:t>
            </a:r>
          </a:p>
          <a:p>
            <a:endParaRPr lang="en-US" dirty="0"/>
          </a:p>
        </p:txBody>
      </p:sp>
      <p:pic>
        <p:nvPicPr>
          <p:cNvPr id="4" name="Picture 3"/>
          <p:cNvPicPr>
            <a:picLocks noChangeAspect="1"/>
          </p:cNvPicPr>
          <p:nvPr/>
        </p:nvPicPr>
        <p:blipFill>
          <a:blip r:embed="rId3"/>
          <a:stretch>
            <a:fillRect/>
          </a:stretch>
        </p:blipFill>
        <p:spPr>
          <a:xfrm>
            <a:off x="1573925" y="4204300"/>
            <a:ext cx="6294665" cy="1851820"/>
          </a:xfrm>
          <a:prstGeom prst="rect">
            <a:avLst/>
          </a:prstGeom>
          <a:ln>
            <a:solidFill>
              <a:schemeClr val="tx1"/>
            </a:solidFill>
          </a:ln>
        </p:spPr>
      </p:pic>
    </p:spTree>
    <p:extLst>
      <p:ext uri="{BB962C8B-B14F-4D97-AF65-F5344CB8AC3E}">
        <p14:creationId xmlns:p14="http://schemas.microsoft.com/office/powerpoint/2010/main" val="2785964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involved in ALE </a:t>
            </a:r>
          </a:p>
        </p:txBody>
      </p:sp>
      <p:sp>
        <p:nvSpPr>
          <p:cNvPr id="3" name="Content Placeholder 2"/>
          <p:cNvSpPr>
            <a:spLocks noGrp="1"/>
          </p:cNvSpPr>
          <p:nvPr>
            <p:ph idx="1"/>
          </p:nvPr>
        </p:nvSpPr>
        <p:spPr/>
        <p:txBody>
          <a:bodyPr/>
          <a:lstStyle/>
          <a:p>
            <a:r>
              <a:rPr lang="en-US" dirty="0"/>
              <a:t>ALE comprises of three layers</a:t>
            </a:r>
            <a:r>
              <a:rPr lang="en-US" b="1" dirty="0"/>
              <a:t>: </a:t>
            </a:r>
            <a:endParaRPr lang="en-US" dirty="0"/>
          </a:p>
          <a:p>
            <a:pPr lvl="1"/>
            <a:r>
              <a:rPr lang="en-US" dirty="0"/>
              <a:t>Application Services </a:t>
            </a:r>
          </a:p>
          <a:p>
            <a:pPr lvl="1"/>
            <a:r>
              <a:rPr lang="en-US" dirty="0"/>
              <a:t>Distribution Services </a:t>
            </a:r>
          </a:p>
          <a:p>
            <a:pPr lvl="1"/>
            <a:r>
              <a:rPr lang="en-US" dirty="0"/>
              <a:t>Communication Services </a:t>
            </a:r>
          </a:p>
          <a:p>
            <a:endParaRPr lang="en-US" dirty="0"/>
          </a:p>
        </p:txBody>
      </p:sp>
    </p:spTree>
    <p:extLst>
      <p:ext uri="{BB962C8B-B14F-4D97-AF65-F5344CB8AC3E}">
        <p14:creationId xmlns:p14="http://schemas.microsoft.com/office/powerpoint/2010/main" val="148123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Services </a:t>
            </a:r>
          </a:p>
        </p:txBody>
      </p:sp>
      <p:pic>
        <p:nvPicPr>
          <p:cNvPr id="4" name="Content Placeholder 3"/>
          <p:cNvPicPr>
            <a:picLocks noGrp="1" noChangeAspect="1"/>
          </p:cNvPicPr>
          <p:nvPr>
            <p:ph idx="1"/>
          </p:nvPr>
        </p:nvPicPr>
        <p:blipFill>
          <a:blip r:embed="rId3"/>
          <a:stretch>
            <a:fillRect/>
          </a:stretch>
        </p:blipFill>
        <p:spPr>
          <a:xfrm>
            <a:off x="674654" y="1346569"/>
            <a:ext cx="7114945" cy="4643438"/>
          </a:xfrm>
          <a:prstGeom prst="rect">
            <a:avLst/>
          </a:prstGeom>
          <a:ln>
            <a:solidFill>
              <a:schemeClr val="tx1"/>
            </a:solidFill>
          </a:ln>
        </p:spPr>
      </p:pic>
    </p:spTree>
    <p:extLst>
      <p:ext uri="{BB962C8B-B14F-4D97-AF65-F5344CB8AC3E}">
        <p14:creationId xmlns:p14="http://schemas.microsoft.com/office/powerpoint/2010/main" val="728449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Services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472630" y="1494766"/>
            <a:ext cx="7879763" cy="4618120"/>
          </a:xfrm>
          <a:prstGeom prst="rect">
            <a:avLst/>
          </a:prstGeom>
          <a:ln>
            <a:solidFill>
              <a:schemeClr val="tx1"/>
            </a:solidFill>
          </a:ln>
        </p:spPr>
      </p:pic>
    </p:spTree>
    <p:extLst>
      <p:ext uri="{BB962C8B-B14F-4D97-AF65-F5344CB8AC3E}">
        <p14:creationId xmlns:p14="http://schemas.microsoft.com/office/powerpoint/2010/main" val="4073749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Services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470599" y="1494766"/>
            <a:ext cx="7734970" cy="4267570"/>
          </a:xfrm>
          <a:prstGeom prst="rect">
            <a:avLst/>
          </a:prstGeom>
          <a:ln>
            <a:solidFill>
              <a:schemeClr val="tx1"/>
            </a:solidFill>
          </a:ln>
        </p:spPr>
      </p:pic>
    </p:spTree>
    <p:extLst>
      <p:ext uri="{BB962C8B-B14F-4D97-AF65-F5344CB8AC3E}">
        <p14:creationId xmlns:p14="http://schemas.microsoft.com/office/powerpoint/2010/main" val="231769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Get familiarized with the jargons used in ALE, IDOC &amp; EDI.</a:t>
            </a:r>
          </a:p>
          <a:p>
            <a:pPr lvl="1"/>
            <a:r>
              <a:rPr lang="en-US" dirty="0"/>
              <a:t>Know the concept of ALE and </a:t>
            </a:r>
            <a:r>
              <a:rPr lang="en-US" dirty="0" err="1"/>
              <a:t>Idocs</a:t>
            </a:r>
            <a:r>
              <a:rPr lang="en-US" dirty="0"/>
              <a:t>.</a:t>
            </a:r>
          </a:p>
          <a:p>
            <a:pPr lvl="1"/>
            <a:r>
              <a:rPr lang="en-US" dirty="0"/>
              <a:t>Know more about </a:t>
            </a:r>
            <a:r>
              <a:rPr lang="en-US" dirty="0" err="1"/>
              <a:t>Idoc</a:t>
            </a:r>
            <a:r>
              <a:rPr lang="en-US" dirty="0"/>
              <a:t> structure and its role in Data communication</a:t>
            </a:r>
          </a:p>
          <a:p>
            <a:pPr lvl="1"/>
            <a:r>
              <a:rPr lang="en-US" dirty="0"/>
              <a:t>Learn basic Outbound Processing of </a:t>
            </a:r>
            <a:r>
              <a:rPr lang="en-US" dirty="0" err="1"/>
              <a:t>IDoc</a:t>
            </a:r>
            <a:r>
              <a:rPr lang="en-US" dirty="0"/>
              <a:t>.</a:t>
            </a:r>
          </a:p>
          <a:p>
            <a:pPr lvl="1"/>
            <a:r>
              <a:rPr lang="en-US" dirty="0"/>
              <a:t>Learn basic Inbound Processing of </a:t>
            </a:r>
            <a:r>
              <a:rPr lang="en-US" dirty="0" err="1"/>
              <a:t>IDoc</a:t>
            </a:r>
            <a:r>
              <a:rPr lang="en-US" dirty="0"/>
              <a:t>.</a:t>
            </a:r>
          </a:p>
          <a:p>
            <a:pPr lvl="1"/>
            <a:r>
              <a:rPr lang="en-US" dirty="0"/>
              <a:t>Have a Quick Introduction to EDI.</a:t>
            </a:r>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Sum-Up </a:t>
            </a:r>
          </a:p>
        </p:txBody>
      </p:sp>
      <p:pic>
        <p:nvPicPr>
          <p:cNvPr id="4" name="Content Placeholder 3"/>
          <p:cNvPicPr>
            <a:picLocks noGrp="1" noChangeAspect="1"/>
          </p:cNvPicPr>
          <p:nvPr>
            <p:ph idx="1"/>
          </p:nvPr>
        </p:nvPicPr>
        <p:blipFill>
          <a:blip r:embed="rId3"/>
          <a:stretch>
            <a:fillRect/>
          </a:stretch>
        </p:blipFill>
        <p:spPr>
          <a:xfrm>
            <a:off x="601312" y="1410365"/>
            <a:ext cx="7941376" cy="4643438"/>
          </a:xfrm>
          <a:prstGeom prst="rect">
            <a:avLst/>
          </a:prstGeom>
          <a:ln>
            <a:solidFill>
              <a:schemeClr val="tx1"/>
            </a:solidFill>
          </a:ln>
        </p:spPr>
      </p:pic>
    </p:spTree>
    <p:extLst>
      <p:ext uri="{BB962C8B-B14F-4D97-AF65-F5344CB8AC3E}">
        <p14:creationId xmlns:p14="http://schemas.microsoft.com/office/powerpoint/2010/main" val="1451409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ALE </a:t>
            </a:r>
          </a:p>
        </p:txBody>
      </p:sp>
      <p:sp>
        <p:nvSpPr>
          <p:cNvPr id="3" name="Content Placeholder 2"/>
          <p:cNvSpPr>
            <a:spLocks noGrp="1"/>
          </p:cNvSpPr>
          <p:nvPr>
            <p:ph idx="1"/>
          </p:nvPr>
        </p:nvSpPr>
        <p:spPr>
          <a:xfrm>
            <a:off x="511167" y="1292748"/>
            <a:ext cx="8526507" cy="5044258"/>
          </a:xfrm>
        </p:spPr>
        <p:txBody>
          <a:bodyPr/>
          <a:lstStyle/>
          <a:p>
            <a:r>
              <a:rPr lang="en-US" dirty="0"/>
              <a:t>ALE business process is used for following distribution of tasks: </a:t>
            </a:r>
          </a:p>
          <a:p>
            <a:pPr lvl="1"/>
            <a:r>
              <a:rPr lang="en-US" dirty="0"/>
              <a:t>1. Synchronizing customizing data between systems. </a:t>
            </a:r>
          </a:p>
          <a:p>
            <a:pPr lvl="1"/>
            <a:r>
              <a:rPr lang="en-US" dirty="0"/>
              <a:t>2. Master data distribution </a:t>
            </a:r>
          </a:p>
          <a:p>
            <a:pPr lvl="1"/>
            <a:r>
              <a:rPr lang="en-US" dirty="0"/>
              <a:t>3. R/2 Connection </a:t>
            </a:r>
          </a:p>
          <a:p>
            <a:pPr lvl="1"/>
            <a:r>
              <a:rPr lang="en-US" dirty="0"/>
              <a:t>4. External system connection </a:t>
            </a:r>
          </a:p>
          <a:p>
            <a:r>
              <a:rPr lang="en-US" dirty="0"/>
              <a:t>ALE Model is independent of the participating application systems. </a:t>
            </a:r>
          </a:p>
          <a:p>
            <a:r>
              <a:rPr lang="en-US" dirty="0"/>
              <a:t>Technology supports guaranteed delivery. </a:t>
            </a:r>
          </a:p>
          <a:p>
            <a:r>
              <a:rPr lang="en-US" dirty="0"/>
              <a:t>Ensures backward compatibility of messages exchanged between systems. </a:t>
            </a:r>
          </a:p>
          <a:p>
            <a:r>
              <a:rPr lang="en-US" dirty="0"/>
              <a:t>E.g. Version Compatibility. </a:t>
            </a:r>
          </a:p>
          <a:p>
            <a:pPr lvl="1"/>
            <a:r>
              <a:rPr lang="en-US" dirty="0"/>
              <a:t>Reduced Processing Cycle time </a:t>
            </a:r>
          </a:p>
          <a:p>
            <a:pPr lvl="1"/>
            <a:r>
              <a:rPr lang="en-US" dirty="0"/>
              <a:t>Reduced Paperwork </a:t>
            </a:r>
          </a:p>
          <a:p>
            <a:pPr lvl="1"/>
            <a:r>
              <a:rPr lang="en-US" dirty="0"/>
              <a:t>Reduced Cost </a:t>
            </a:r>
          </a:p>
          <a:p>
            <a:pPr lvl="1"/>
            <a:r>
              <a:rPr lang="en-US" dirty="0"/>
              <a:t>Standard means of communication </a:t>
            </a:r>
          </a:p>
          <a:p>
            <a:endParaRPr lang="en-US" dirty="0"/>
          </a:p>
        </p:txBody>
      </p:sp>
    </p:spTree>
    <p:extLst>
      <p:ext uri="{BB962C8B-B14F-4D97-AF65-F5344CB8AC3E}">
        <p14:creationId xmlns:p14="http://schemas.microsoft.com/office/powerpoint/2010/main" val="208701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components Involved in ALE Model Setup </a:t>
            </a:r>
          </a:p>
        </p:txBody>
      </p:sp>
      <p:sp>
        <p:nvSpPr>
          <p:cNvPr id="3" name="Content Placeholder 2"/>
          <p:cNvSpPr>
            <a:spLocks noGrp="1"/>
          </p:cNvSpPr>
          <p:nvPr>
            <p:ph idx="1"/>
          </p:nvPr>
        </p:nvSpPr>
        <p:spPr/>
        <p:txBody>
          <a:bodyPr/>
          <a:lstStyle/>
          <a:p>
            <a:r>
              <a:rPr lang="en-US" dirty="0"/>
              <a:t>The below are the basic configuration steps involved in exchanging the business data between two systems in distribution service layer. </a:t>
            </a:r>
          </a:p>
          <a:p>
            <a:pPr lvl="1"/>
            <a:r>
              <a:rPr lang="en-US" dirty="0"/>
              <a:t>Logical Systems ( </a:t>
            </a:r>
            <a:r>
              <a:rPr lang="en-US" dirty="0" err="1"/>
              <a:t>TCode</a:t>
            </a:r>
            <a:r>
              <a:rPr lang="en-US" dirty="0"/>
              <a:t> – SALE ) </a:t>
            </a:r>
          </a:p>
          <a:p>
            <a:pPr lvl="1"/>
            <a:r>
              <a:rPr lang="en-US" dirty="0"/>
              <a:t>R/3 Clients involved in data exchange ( </a:t>
            </a:r>
            <a:r>
              <a:rPr lang="en-US" dirty="0" err="1"/>
              <a:t>TCode</a:t>
            </a:r>
            <a:r>
              <a:rPr lang="en-US" dirty="0"/>
              <a:t> – SALE ) </a:t>
            </a:r>
          </a:p>
          <a:p>
            <a:pPr lvl="1"/>
            <a:r>
              <a:rPr lang="en-US" dirty="0"/>
              <a:t>RFC Connections ( </a:t>
            </a:r>
            <a:r>
              <a:rPr lang="en-US" dirty="0" err="1"/>
              <a:t>TCode</a:t>
            </a:r>
            <a:r>
              <a:rPr lang="en-US" dirty="0"/>
              <a:t> – SM59 ) </a:t>
            </a:r>
          </a:p>
          <a:p>
            <a:pPr lvl="1"/>
            <a:r>
              <a:rPr lang="en-US" dirty="0"/>
              <a:t>Distribution Model ( </a:t>
            </a:r>
            <a:r>
              <a:rPr lang="en-US" dirty="0" err="1"/>
              <a:t>TCode</a:t>
            </a:r>
            <a:r>
              <a:rPr lang="en-US" dirty="0"/>
              <a:t> – BD64 ) </a:t>
            </a:r>
          </a:p>
          <a:p>
            <a:pPr lvl="1"/>
            <a:r>
              <a:rPr lang="en-US" dirty="0" err="1"/>
              <a:t>IDoc</a:t>
            </a:r>
            <a:r>
              <a:rPr lang="en-US" dirty="0"/>
              <a:t> + Message Type ( </a:t>
            </a:r>
            <a:r>
              <a:rPr lang="en-US" dirty="0" err="1"/>
              <a:t>TCode</a:t>
            </a:r>
            <a:r>
              <a:rPr lang="en-US" dirty="0"/>
              <a:t> – WE82 ) </a:t>
            </a:r>
          </a:p>
          <a:p>
            <a:pPr lvl="1"/>
            <a:r>
              <a:rPr lang="en-US" dirty="0"/>
              <a:t>Partner Type / Partner Profiles ( </a:t>
            </a:r>
            <a:r>
              <a:rPr lang="en-US" dirty="0" err="1"/>
              <a:t>TCode</a:t>
            </a:r>
            <a:r>
              <a:rPr lang="en-US" dirty="0"/>
              <a:t> – WE20 ) </a:t>
            </a:r>
          </a:p>
          <a:p>
            <a:pPr lvl="1"/>
            <a:r>
              <a:rPr lang="en-US" dirty="0"/>
              <a:t>Ports ( </a:t>
            </a:r>
            <a:r>
              <a:rPr lang="en-US" dirty="0" err="1"/>
              <a:t>TCode</a:t>
            </a:r>
            <a:r>
              <a:rPr lang="en-US" dirty="0"/>
              <a:t> – WE21 ) </a:t>
            </a:r>
          </a:p>
          <a:p>
            <a:endParaRPr lang="en-US" dirty="0"/>
          </a:p>
        </p:txBody>
      </p:sp>
    </p:spTree>
    <p:extLst>
      <p:ext uri="{BB962C8B-B14F-4D97-AF65-F5344CB8AC3E}">
        <p14:creationId xmlns:p14="http://schemas.microsoft.com/office/powerpoint/2010/main" val="248145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Systems – Partner Types </a:t>
            </a:r>
          </a:p>
        </p:txBody>
      </p:sp>
      <p:sp>
        <p:nvSpPr>
          <p:cNvPr id="3" name="Content Placeholder 2"/>
          <p:cNvSpPr>
            <a:spLocks noGrp="1"/>
          </p:cNvSpPr>
          <p:nvPr>
            <p:ph idx="1"/>
          </p:nvPr>
        </p:nvSpPr>
        <p:spPr/>
        <p:txBody>
          <a:bodyPr/>
          <a:lstStyle/>
          <a:p>
            <a:r>
              <a:rPr lang="en-US" dirty="0"/>
              <a:t>Logical System is a name given to uniquely identify, the systems involved in data exchange. </a:t>
            </a:r>
          </a:p>
          <a:p>
            <a:r>
              <a:rPr lang="en-US" dirty="0"/>
              <a:t>Logical Systems (LS) represent R/3 or external systems in the SAP R/3 environment for the distribution of data. </a:t>
            </a:r>
          </a:p>
          <a:p>
            <a:r>
              <a:rPr lang="en-US" dirty="0"/>
              <a:t>•A client of an SAP instance is represented by a logical system in the ALE context. This logical system will act as sender or receiver of </a:t>
            </a:r>
            <a:r>
              <a:rPr lang="en-US" dirty="0" err="1"/>
              <a:t>Idocs</a:t>
            </a:r>
            <a:r>
              <a:rPr lang="en-US" dirty="0"/>
              <a:t>. </a:t>
            </a:r>
          </a:p>
          <a:p>
            <a:r>
              <a:rPr lang="en-US" dirty="0"/>
              <a:t>Partner Type - Partner type are used to classify the business system. </a:t>
            </a:r>
          </a:p>
          <a:p>
            <a:pPr lvl="1"/>
            <a:r>
              <a:rPr lang="en-US" dirty="0"/>
              <a:t>Ex: Logical System (LS) –for other SAP clients, </a:t>
            </a:r>
          </a:p>
          <a:p>
            <a:pPr lvl="1"/>
            <a:r>
              <a:rPr lang="en-US" dirty="0"/>
              <a:t>Customer (KU), Vendor (LI) etc.. </a:t>
            </a:r>
          </a:p>
          <a:p>
            <a:endParaRPr lang="en-US" dirty="0"/>
          </a:p>
        </p:txBody>
      </p:sp>
    </p:spTree>
    <p:extLst>
      <p:ext uri="{BB962C8B-B14F-4D97-AF65-F5344CB8AC3E}">
        <p14:creationId xmlns:p14="http://schemas.microsoft.com/office/powerpoint/2010/main" val="2735607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a:t>
            </a:r>
          </a:p>
        </p:txBody>
      </p:sp>
      <p:sp>
        <p:nvSpPr>
          <p:cNvPr id="3" name="Content Placeholder 2"/>
          <p:cNvSpPr>
            <a:spLocks noGrp="1"/>
          </p:cNvSpPr>
          <p:nvPr>
            <p:ph idx="1"/>
          </p:nvPr>
        </p:nvSpPr>
        <p:spPr/>
        <p:txBody>
          <a:bodyPr/>
          <a:lstStyle/>
          <a:p>
            <a:r>
              <a:rPr lang="en-US" dirty="0"/>
              <a:t>SALE is </a:t>
            </a:r>
            <a:r>
              <a:rPr lang="en-US" dirty="0" err="1"/>
              <a:t>Tcode</a:t>
            </a:r>
            <a:r>
              <a:rPr lang="en-US" dirty="0"/>
              <a:t> that is used for all ALE customizing </a:t>
            </a:r>
          </a:p>
          <a:p>
            <a:endParaRPr lang="en-US" dirty="0"/>
          </a:p>
        </p:txBody>
      </p:sp>
      <p:pic>
        <p:nvPicPr>
          <p:cNvPr id="4" name="Picture 3"/>
          <p:cNvPicPr>
            <a:picLocks noChangeAspect="1"/>
          </p:cNvPicPr>
          <p:nvPr/>
        </p:nvPicPr>
        <p:blipFill>
          <a:blip r:embed="rId3"/>
          <a:stretch>
            <a:fillRect/>
          </a:stretch>
        </p:blipFill>
        <p:spPr>
          <a:xfrm>
            <a:off x="623352" y="2006734"/>
            <a:ext cx="3665538" cy="3619814"/>
          </a:xfrm>
          <a:prstGeom prst="rect">
            <a:avLst/>
          </a:prstGeom>
          <a:solidFill>
            <a:schemeClr val="bg1"/>
          </a:solidFill>
          <a:ln>
            <a:solidFill>
              <a:schemeClr val="tx1"/>
            </a:solidFill>
          </a:ln>
        </p:spPr>
      </p:pic>
    </p:spTree>
    <p:extLst>
      <p:ext uri="{BB962C8B-B14F-4D97-AF65-F5344CB8AC3E}">
        <p14:creationId xmlns:p14="http://schemas.microsoft.com/office/powerpoint/2010/main" val="1009647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RFC Destinations </a:t>
            </a:r>
          </a:p>
        </p:txBody>
      </p:sp>
      <p:sp>
        <p:nvSpPr>
          <p:cNvPr id="3" name="Content Placeholder 2"/>
          <p:cNvSpPr>
            <a:spLocks noGrp="1"/>
          </p:cNvSpPr>
          <p:nvPr>
            <p:ph idx="1"/>
          </p:nvPr>
        </p:nvSpPr>
        <p:spPr/>
        <p:txBody>
          <a:bodyPr/>
          <a:lstStyle/>
          <a:p>
            <a:r>
              <a:rPr lang="en-US" dirty="0"/>
              <a:t>In ALE the systems communicate with each other through Remote Function Calls (RFC). </a:t>
            </a:r>
          </a:p>
          <a:p>
            <a:r>
              <a:rPr lang="en-US" dirty="0"/>
              <a:t>An RFC destination contains technical details about other SAP systems. </a:t>
            </a:r>
          </a:p>
          <a:p>
            <a:pPr lvl="1"/>
            <a:r>
              <a:rPr lang="en-US" dirty="0"/>
              <a:t>E.g.: If EC1 wants to communicate with BW. </a:t>
            </a:r>
          </a:p>
          <a:p>
            <a:pPr lvl="1"/>
            <a:r>
              <a:rPr lang="en-US" dirty="0"/>
              <a:t>In EC1 system we will define an RFC destination for BW. </a:t>
            </a:r>
          </a:p>
          <a:p>
            <a:pPr lvl="1"/>
            <a:r>
              <a:rPr lang="en-US" dirty="0"/>
              <a:t>This will contains technical details about BW system. </a:t>
            </a:r>
          </a:p>
          <a:p>
            <a:r>
              <a:rPr lang="en-US" dirty="0"/>
              <a:t>For ALE you will create RFC destinations for all participating systems (which is a part of communication services layer in ALE). </a:t>
            </a:r>
          </a:p>
          <a:p>
            <a:r>
              <a:rPr lang="en-US" dirty="0" err="1"/>
              <a:t>Tcode</a:t>
            </a:r>
            <a:r>
              <a:rPr lang="en-US" dirty="0"/>
              <a:t> - SM59 / SALE -&gt;Basic Settings -&gt;Communication </a:t>
            </a:r>
          </a:p>
          <a:p>
            <a:r>
              <a:rPr lang="en-US" dirty="0"/>
              <a:t> -&gt;Create RFC Connections </a:t>
            </a:r>
          </a:p>
          <a:p>
            <a:endParaRPr lang="en-US" dirty="0"/>
          </a:p>
        </p:txBody>
      </p:sp>
    </p:spTree>
    <p:extLst>
      <p:ext uri="{BB962C8B-B14F-4D97-AF65-F5344CB8AC3E}">
        <p14:creationId xmlns:p14="http://schemas.microsoft.com/office/powerpoint/2010/main" val="2349504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RFC Destinations </a:t>
            </a:r>
          </a:p>
        </p:txBody>
      </p:sp>
      <p:sp>
        <p:nvSpPr>
          <p:cNvPr id="3" name="Content Placeholder 2"/>
          <p:cNvSpPr>
            <a:spLocks noGrp="1"/>
          </p:cNvSpPr>
          <p:nvPr>
            <p:ph idx="1"/>
          </p:nvPr>
        </p:nvSpPr>
        <p:spPr/>
        <p:txBody>
          <a:bodyPr/>
          <a:lstStyle/>
          <a:p>
            <a:r>
              <a:rPr lang="en-US" dirty="0"/>
              <a:t>For ALE we choose to create an RFC destination of type R3/ABAP. This type of RFC is used when we want to connect to other R3 systems as this protocol (</a:t>
            </a:r>
            <a:r>
              <a:rPr lang="en-US" dirty="0" err="1"/>
              <a:t>tRFC</a:t>
            </a:r>
            <a:r>
              <a:rPr lang="en-US" dirty="0"/>
              <a:t>) is only understood by SAP systems. </a:t>
            </a:r>
          </a:p>
          <a:p>
            <a:r>
              <a:rPr lang="en-US" dirty="0"/>
              <a:t>In RFC destination details like target host IP address , system number , user logon data are provided. </a:t>
            </a:r>
          </a:p>
          <a:p>
            <a:endParaRPr lang="en-US" dirty="0"/>
          </a:p>
        </p:txBody>
      </p:sp>
      <p:pic>
        <p:nvPicPr>
          <p:cNvPr id="4" name="Picture 3"/>
          <p:cNvPicPr>
            <a:picLocks noChangeAspect="1"/>
          </p:cNvPicPr>
          <p:nvPr/>
        </p:nvPicPr>
        <p:blipFill>
          <a:blip r:embed="rId3"/>
          <a:stretch>
            <a:fillRect/>
          </a:stretch>
        </p:blipFill>
        <p:spPr>
          <a:xfrm>
            <a:off x="422993" y="3188142"/>
            <a:ext cx="6256562" cy="2735817"/>
          </a:xfrm>
          <a:prstGeom prst="rect">
            <a:avLst/>
          </a:prstGeom>
          <a:ln>
            <a:solidFill>
              <a:schemeClr val="tx1"/>
            </a:solidFill>
          </a:ln>
        </p:spPr>
      </p:pic>
    </p:spTree>
    <p:extLst>
      <p:ext uri="{BB962C8B-B14F-4D97-AF65-F5344CB8AC3E}">
        <p14:creationId xmlns:p14="http://schemas.microsoft.com/office/powerpoint/2010/main" val="61603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Model </a:t>
            </a:r>
          </a:p>
        </p:txBody>
      </p:sp>
      <p:sp>
        <p:nvSpPr>
          <p:cNvPr id="3" name="Content Placeholder 2"/>
          <p:cNvSpPr>
            <a:spLocks noGrp="1"/>
          </p:cNvSpPr>
          <p:nvPr>
            <p:ph idx="1"/>
          </p:nvPr>
        </p:nvSpPr>
        <p:spPr/>
        <p:txBody>
          <a:bodyPr/>
          <a:lstStyle/>
          <a:p>
            <a:r>
              <a:rPr lang="en-US" dirty="0"/>
              <a:t>A model that describes the ALE message flow between logical systems. </a:t>
            </a:r>
          </a:p>
          <a:p>
            <a:r>
              <a:rPr lang="en-US" dirty="0"/>
              <a:t>Applications and the ALE distribution service layer use the model to determine receivers and to control the data distribution. </a:t>
            </a:r>
          </a:p>
          <a:p>
            <a:r>
              <a:rPr lang="en-US" dirty="0"/>
              <a:t>Relationships between logical systems, message types are defined in the distribution model. </a:t>
            </a:r>
          </a:p>
        </p:txBody>
      </p:sp>
    </p:spTree>
    <p:extLst>
      <p:ext uri="{BB962C8B-B14F-4D97-AF65-F5344CB8AC3E}">
        <p14:creationId xmlns:p14="http://schemas.microsoft.com/office/powerpoint/2010/main" val="2536601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Model</a:t>
            </a:r>
          </a:p>
        </p:txBody>
      </p:sp>
      <p:pic>
        <p:nvPicPr>
          <p:cNvPr id="4" name="Content Placeholder 3"/>
          <p:cNvPicPr>
            <a:picLocks noGrp="1" noChangeAspect="1"/>
          </p:cNvPicPr>
          <p:nvPr>
            <p:ph idx="1"/>
          </p:nvPr>
        </p:nvPicPr>
        <p:blipFill>
          <a:blip r:embed="rId3"/>
          <a:stretch>
            <a:fillRect/>
          </a:stretch>
        </p:blipFill>
        <p:spPr>
          <a:xfrm>
            <a:off x="551349" y="1224744"/>
            <a:ext cx="7361558" cy="4206605"/>
          </a:xfrm>
          <a:prstGeom prst="rect">
            <a:avLst/>
          </a:prstGeom>
          <a:ln>
            <a:solidFill>
              <a:schemeClr val="tx1"/>
            </a:solidFill>
          </a:ln>
        </p:spPr>
      </p:pic>
      <p:sp>
        <p:nvSpPr>
          <p:cNvPr id="5" name="Rectangle 4"/>
          <p:cNvSpPr/>
          <p:nvPr/>
        </p:nvSpPr>
        <p:spPr>
          <a:xfrm>
            <a:off x="4880346" y="3220844"/>
            <a:ext cx="2902688" cy="1015663"/>
          </a:xfrm>
          <a:prstGeom prst="rect">
            <a:avLst/>
          </a:prstGeom>
          <a:ln w="25400">
            <a:solidFill>
              <a:schemeClr val="tx1"/>
            </a:solidFill>
          </a:ln>
        </p:spPr>
        <p:txBody>
          <a:bodyPr wrap="square">
            <a:spAutoFit/>
          </a:bodyPr>
          <a:lstStyle/>
          <a:p>
            <a:endParaRPr lang="en-US" sz="1200" dirty="0">
              <a:solidFill>
                <a:srgbClr val="000000"/>
              </a:solidFill>
              <a:latin typeface="Tahoma" panose="020B0604030504040204" pitchFamily="34" charset="0"/>
            </a:endParaRPr>
          </a:p>
          <a:p>
            <a:r>
              <a:rPr lang="en-US" sz="1200" dirty="0" err="1">
                <a:latin typeface="Tahoma" panose="020B0604030504040204" pitchFamily="34" charset="0"/>
              </a:rPr>
              <a:t>Tcode</a:t>
            </a:r>
            <a:r>
              <a:rPr lang="en-US" sz="1200" dirty="0">
                <a:latin typeface="Tahoma" panose="020B0604030504040204" pitchFamily="34" charset="0"/>
              </a:rPr>
              <a:t> – BD64 </a:t>
            </a:r>
          </a:p>
          <a:p>
            <a:r>
              <a:rPr lang="en-US" sz="1200" dirty="0">
                <a:latin typeface="Tahoma" panose="020B0604030504040204" pitchFamily="34" charset="0"/>
              </a:rPr>
              <a:t>Sender Logical System – LNDCLNT100 </a:t>
            </a:r>
          </a:p>
          <a:p>
            <a:r>
              <a:rPr lang="en-US" sz="1200" dirty="0">
                <a:latin typeface="Tahoma" panose="020B0604030504040204" pitchFamily="34" charset="0"/>
              </a:rPr>
              <a:t>Receiver Logical System – LNDCLNT200</a:t>
            </a:r>
          </a:p>
          <a:p>
            <a:r>
              <a:rPr lang="en-US" sz="1200" dirty="0">
                <a:latin typeface="Tahoma" panose="020B0604030504040204" pitchFamily="34" charset="0"/>
              </a:rPr>
              <a:t>Message Type – MATMAS </a:t>
            </a:r>
            <a:endParaRPr lang="en-US" sz="1200" dirty="0"/>
          </a:p>
        </p:txBody>
      </p:sp>
    </p:spTree>
    <p:extLst>
      <p:ext uri="{BB962C8B-B14F-4D97-AF65-F5344CB8AC3E}">
        <p14:creationId xmlns:p14="http://schemas.microsoft.com/office/powerpoint/2010/main" val="3167626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a:t>
            </a:r>
          </a:p>
        </p:txBody>
      </p:sp>
      <p:sp>
        <p:nvSpPr>
          <p:cNvPr id="3" name="Content Placeholder 2"/>
          <p:cNvSpPr>
            <a:spLocks noGrp="1"/>
          </p:cNvSpPr>
          <p:nvPr>
            <p:ph idx="1"/>
          </p:nvPr>
        </p:nvSpPr>
        <p:spPr>
          <a:xfrm>
            <a:off x="298516" y="1494766"/>
            <a:ext cx="3688693" cy="4643751"/>
          </a:xfrm>
        </p:spPr>
        <p:txBody>
          <a:bodyPr/>
          <a:lstStyle/>
          <a:p>
            <a:r>
              <a:rPr lang="en-US" dirty="0"/>
              <a:t>You specify the technical characteristics of the link between the SAP System and the other system in the port definition. </a:t>
            </a:r>
          </a:p>
          <a:p>
            <a:r>
              <a:rPr lang="en-US" dirty="0"/>
              <a:t>The following port types are supported: </a:t>
            </a:r>
          </a:p>
          <a:p>
            <a:pPr lvl="1"/>
            <a:r>
              <a:rPr lang="en-US" dirty="0"/>
              <a:t>Transactional RFC </a:t>
            </a:r>
          </a:p>
          <a:p>
            <a:pPr lvl="1"/>
            <a:r>
              <a:rPr lang="en-US" dirty="0"/>
              <a:t>File </a:t>
            </a:r>
          </a:p>
          <a:p>
            <a:pPr lvl="1"/>
            <a:r>
              <a:rPr lang="en-US" dirty="0"/>
              <a:t>XML File </a:t>
            </a:r>
          </a:p>
          <a:p>
            <a:r>
              <a:rPr lang="en-US" dirty="0"/>
              <a:t>We can create PORTS in </a:t>
            </a:r>
            <a:r>
              <a:rPr lang="en-US" dirty="0" err="1"/>
              <a:t>Tcode</a:t>
            </a:r>
            <a:r>
              <a:rPr lang="en-US" dirty="0"/>
              <a:t> WE21.</a:t>
            </a:r>
          </a:p>
        </p:txBody>
      </p:sp>
      <p:pic>
        <p:nvPicPr>
          <p:cNvPr id="4" name="Picture 3"/>
          <p:cNvPicPr>
            <a:picLocks noChangeAspect="1"/>
          </p:cNvPicPr>
          <p:nvPr/>
        </p:nvPicPr>
        <p:blipFill>
          <a:blip r:embed="rId3"/>
          <a:stretch>
            <a:fillRect/>
          </a:stretch>
        </p:blipFill>
        <p:spPr>
          <a:xfrm>
            <a:off x="3830601" y="1494766"/>
            <a:ext cx="5058218" cy="2944336"/>
          </a:xfrm>
          <a:prstGeom prst="rect">
            <a:avLst/>
          </a:prstGeom>
          <a:ln>
            <a:solidFill>
              <a:schemeClr val="tx1"/>
            </a:solidFill>
          </a:ln>
        </p:spPr>
      </p:pic>
    </p:spTree>
    <p:extLst>
      <p:ext uri="{BB962C8B-B14F-4D97-AF65-F5344CB8AC3E}">
        <p14:creationId xmlns:p14="http://schemas.microsoft.com/office/powerpoint/2010/main" val="356058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 for Integration </a:t>
            </a:r>
          </a:p>
        </p:txBody>
      </p:sp>
      <p:sp>
        <p:nvSpPr>
          <p:cNvPr id="3" name="Content Placeholder 2"/>
          <p:cNvSpPr>
            <a:spLocks noGrp="1"/>
          </p:cNvSpPr>
          <p:nvPr>
            <p:ph idx="1"/>
          </p:nvPr>
        </p:nvSpPr>
        <p:spPr/>
        <p:txBody>
          <a:bodyPr/>
          <a:lstStyle/>
          <a:p>
            <a:r>
              <a:rPr lang="en-US" dirty="0"/>
              <a:t>A normal business structure comprises of an organization with multiple offices spread across different countries. They do business with customers and vendors spread across different locations. </a:t>
            </a:r>
          </a:p>
          <a:p>
            <a:r>
              <a:rPr lang="en-US" dirty="0"/>
              <a:t>The organization sends business data to its different offices as well as to its customers and vendors. </a:t>
            </a:r>
          </a:p>
          <a:p>
            <a:endParaRPr lang="en-US" dirty="0"/>
          </a:p>
        </p:txBody>
      </p:sp>
      <p:pic>
        <p:nvPicPr>
          <p:cNvPr id="4" name="Picture 3"/>
          <p:cNvPicPr>
            <a:picLocks noChangeAspect="1"/>
          </p:cNvPicPr>
          <p:nvPr/>
        </p:nvPicPr>
        <p:blipFill>
          <a:blip r:embed="rId3"/>
          <a:stretch>
            <a:fillRect/>
          </a:stretch>
        </p:blipFill>
        <p:spPr>
          <a:xfrm>
            <a:off x="1439343" y="3006179"/>
            <a:ext cx="5639289" cy="3429297"/>
          </a:xfrm>
          <a:prstGeom prst="rect">
            <a:avLst/>
          </a:prstGeom>
          <a:ln>
            <a:solidFill>
              <a:schemeClr val="tx1"/>
            </a:solidFill>
          </a:ln>
        </p:spPr>
      </p:pic>
    </p:spTree>
    <p:extLst>
      <p:ext uri="{BB962C8B-B14F-4D97-AF65-F5344CB8AC3E}">
        <p14:creationId xmlns:p14="http://schemas.microsoft.com/office/powerpoint/2010/main" val="233494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Profiles</a:t>
            </a:r>
          </a:p>
        </p:txBody>
      </p:sp>
      <p:sp>
        <p:nvSpPr>
          <p:cNvPr id="3" name="Content Placeholder 2"/>
          <p:cNvSpPr>
            <a:spLocks noGrp="1"/>
          </p:cNvSpPr>
          <p:nvPr>
            <p:ph idx="1"/>
          </p:nvPr>
        </p:nvSpPr>
        <p:spPr>
          <a:xfrm>
            <a:off x="298516" y="1494766"/>
            <a:ext cx="4156526" cy="4643751"/>
          </a:xfrm>
        </p:spPr>
        <p:txBody>
          <a:bodyPr/>
          <a:lstStyle/>
          <a:p>
            <a:r>
              <a:rPr lang="en-US" dirty="0"/>
              <a:t>The partner profile contains parameters that define the electronic interchange of data with a partner via an </a:t>
            </a:r>
            <a:r>
              <a:rPr lang="en-US" dirty="0" err="1"/>
              <a:t>IDoc</a:t>
            </a:r>
            <a:r>
              <a:rPr lang="en-US" dirty="0"/>
              <a:t> interface. </a:t>
            </a:r>
          </a:p>
          <a:p>
            <a:r>
              <a:rPr lang="en-US" dirty="0"/>
              <a:t>In SAP, all partners systems involved in a distribution model have a profile. There exist several profile types such as customers profiles, vendors profiles, </a:t>
            </a:r>
          </a:p>
          <a:p>
            <a:r>
              <a:rPr lang="en-US" dirty="0"/>
              <a:t>In most cases partners profiles are created using a generic Logical System (LS). </a:t>
            </a:r>
          </a:p>
          <a:p>
            <a:endParaRPr lang="en-US" dirty="0"/>
          </a:p>
        </p:txBody>
      </p:sp>
      <p:pic>
        <p:nvPicPr>
          <p:cNvPr id="4" name="Picture 3"/>
          <p:cNvPicPr>
            <a:picLocks noChangeAspect="1"/>
          </p:cNvPicPr>
          <p:nvPr/>
        </p:nvPicPr>
        <p:blipFill>
          <a:blip r:embed="rId3"/>
          <a:stretch>
            <a:fillRect/>
          </a:stretch>
        </p:blipFill>
        <p:spPr>
          <a:xfrm>
            <a:off x="4964740" y="1494766"/>
            <a:ext cx="3063505" cy="3337849"/>
          </a:xfrm>
          <a:prstGeom prst="rect">
            <a:avLst/>
          </a:prstGeom>
          <a:ln>
            <a:solidFill>
              <a:schemeClr val="tx1"/>
            </a:solidFill>
          </a:ln>
        </p:spPr>
      </p:pic>
      <p:sp>
        <p:nvSpPr>
          <p:cNvPr id="5" name="TextBox 4"/>
          <p:cNvSpPr txBox="1"/>
          <p:nvPr/>
        </p:nvSpPr>
        <p:spPr>
          <a:xfrm>
            <a:off x="5114260" y="5507665"/>
            <a:ext cx="1351652" cy="307777"/>
          </a:xfrm>
          <a:prstGeom prst="rect">
            <a:avLst/>
          </a:prstGeom>
          <a:noFill/>
        </p:spPr>
        <p:txBody>
          <a:bodyPr wrap="none" rtlCol="0">
            <a:spAutoFit/>
          </a:bodyPr>
          <a:lstStyle/>
          <a:p>
            <a:r>
              <a:rPr lang="en-US" sz="1400" dirty="0">
                <a:solidFill>
                  <a:schemeClr val="tx2">
                    <a:lumMod val="50000"/>
                  </a:schemeClr>
                </a:solidFill>
              </a:rPr>
              <a:t>TCODE WE20</a:t>
            </a:r>
          </a:p>
        </p:txBody>
      </p:sp>
    </p:spTree>
    <p:extLst>
      <p:ext uri="{BB962C8B-B14F-4D97-AF65-F5344CB8AC3E}">
        <p14:creationId xmlns:p14="http://schemas.microsoft.com/office/powerpoint/2010/main" val="2091844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Profiles</a:t>
            </a:r>
          </a:p>
        </p:txBody>
      </p:sp>
      <p:sp>
        <p:nvSpPr>
          <p:cNvPr id="3" name="Content Placeholder 2"/>
          <p:cNvSpPr>
            <a:spLocks noGrp="1"/>
          </p:cNvSpPr>
          <p:nvPr>
            <p:ph sz="quarter" idx="10"/>
          </p:nvPr>
        </p:nvSpPr>
        <p:spPr>
          <a:xfrm>
            <a:off x="324266" y="925551"/>
            <a:ext cx="8495469" cy="5383769"/>
          </a:xfrm>
        </p:spPr>
        <p:txBody>
          <a:bodyPr/>
          <a:lstStyle/>
          <a:p>
            <a:r>
              <a:rPr lang="en-US" dirty="0"/>
              <a:t>A partner profile is used to determine a lot of important settings that will be involved in the data transfer. These settings vary depending on the role of the partner system (sender / receiver) and are defined per message type</a:t>
            </a:r>
            <a:r>
              <a:rPr lang="en-US" sz="2000" dirty="0"/>
              <a:t>. </a:t>
            </a:r>
          </a:p>
          <a:p>
            <a:endParaRPr lang="en-US" sz="2000" dirty="0"/>
          </a:p>
        </p:txBody>
      </p:sp>
      <p:pic>
        <p:nvPicPr>
          <p:cNvPr id="5" name="Picture 4"/>
          <p:cNvPicPr>
            <a:picLocks noChangeAspect="1"/>
          </p:cNvPicPr>
          <p:nvPr/>
        </p:nvPicPr>
        <p:blipFill>
          <a:blip r:embed="rId3"/>
          <a:stretch>
            <a:fillRect/>
          </a:stretch>
        </p:blipFill>
        <p:spPr>
          <a:xfrm>
            <a:off x="649390" y="2388228"/>
            <a:ext cx="6676442" cy="3900768"/>
          </a:xfrm>
          <a:prstGeom prst="rect">
            <a:avLst/>
          </a:prstGeom>
          <a:ln>
            <a:solidFill>
              <a:schemeClr val="tx1"/>
            </a:solidFill>
          </a:ln>
        </p:spPr>
      </p:pic>
    </p:spTree>
    <p:extLst>
      <p:ext uri="{BB962C8B-B14F-4D97-AF65-F5344CB8AC3E}">
        <p14:creationId xmlns:p14="http://schemas.microsoft.com/office/powerpoint/2010/main" val="2796059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Profiles</a:t>
            </a:r>
          </a:p>
        </p:txBody>
      </p:sp>
      <p:sp>
        <p:nvSpPr>
          <p:cNvPr id="3" name="Content Placeholder 2"/>
          <p:cNvSpPr>
            <a:spLocks noGrp="1"/>
          </p:cNvSpPr>
          <p:nvPr>
            <p:ph idx="1"/>
          </p:nvPr>
        </p:nvSpPr>
        <p:spPr/>
        <p:txBody>
          <a:bodyPr/>
          <a:lstStyle/>
          <a:p>
            <a:r>
              <a:rPr lang="en-US" sz="2000" dirty="0"/>
              <a:t>Inbound parameter</a:t>
            </a:r>
          </a:p>
          <a:p>
            <a:pPr lvl="1"/>
            <a:endParaRPr lang="en-US" sz="1600" dirty="0"/>
          </a:p>
        </p:txBody>
      </p:sp>
      <p:pic>
        <p:nvPicPr>
          <p:cNvPr id="6" name="Picture 5"/>
          <p:cNvPicPr>
            <a:picLocks noChangeAspect="1"/>
          </p:cNvPicPr>
          <p:nvPr/>
        </p:nvPicPr>
        <p:blipFill>
          <a:blip r:embed="rId3"/>
          <a:stretch>
            <a:fillRect/>
          </a:stretch>
        </p:blipFill>
        <p:spPr>
          <a:xfrm>
            <a:off x="435937" y="1834633"/>
            <a:ext cx="6273208" cy="4303884"/>
          </a:xfrm>
          <a:prstGeom prst="rect">
            <a:avLst/>
          </a:prstGeom>
          <a:ln>
            <a:solidFill>
              <a:schemeClr val="tx1"/>
            </a:solidFill>
          </a:ln>
        </p:spPr>
      </p:pic>
    </p:spTree>
    <p:extLst>
      <p:ext uri="{BB962C8B-B14F-4D97-AF65-F5344CB8AC3E}">
        <p14:creationId xmlns:p14="http://schemas.microsoft.com/office/powerpoint/2010/main" val="2447449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Profiles -Inbound</a:t>
            </a:r>
          </a:p>
        </p:txBody>
      </p:sp>
      <p:sp>
        <p:nvSpPr>
          <p:cNvPr id="3" name="Content Placeholder 2"/>
          <p:cNvSpPr>
            <a:spLocks noGrp="1"/>
          </p:cNvSpPr>
          <p:nvPr>
            <p:ph idx="1"/>
          </p:nvPr>
        </p:nvSpPr>
        <p:spPr/>
        <p:txBody>
          <a:bodyPr/>
          <a:lstStyle/>
          <a:p>
            <a:r>
              <a:rPr lang="en-US" dirty="0"/>
              <a:t>The following settings are specified in the inbound parameters : </a:t>
            </a:r>
          </a:p>
          <a:p>
            <a:pPr lvl="1"/>
            <a:r>
              <a:rPr lang="en-US" dirty="0"/>
              <a:t>The Process code that invokes the posting function module and creates the document. </a:t>
            </a:r>
          </a:p>
          <a:p>
            <a:pPr lvl="1"/>
            <a:r>
              <a:rPr lang="en-US" dirty="0"/>
              <a:t>Whether the </a:t>
            </a:r>
            <a:r>
              <a:rPr lang="en-US" dirty="0" err="1"/>
              <a:t>IDoc</a:t>
            </a:r>
            <a:r>
              <a:rPr lang="en-US" dirty="0"/>
              <a:t> should be triggered immediately or should be triggered by a background program. </a:t>
            </a:r>
          </a:p>
          <a:p>
            <a:endParaRPr lang="en-US" dirty="0"/>
          </a:p>
        </p:txBody>
      </p:sp>
      <p:pic>
        <p:nvPicPr>
          <p:cNvPr id="4" name="Picture 3"/>
          <p:cNvPicPr>
            <a:picLocks noChangeAspect="1"/>
          </p:cNvPicPr>
          <p:nvPr/>
        </p:nvPicPr>
        <p:blipFill>
          <a:blip r:embed="rId3"/>
          <a:stretch>
            <a:fillRect/>
          </a:stretch>
        </p:blipFill>
        <p:spPr>
          <a:xfrm>
            <a:off x="669851" y="3041271"/>
            <a:ext cx="3232298" cy="2965766"/>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125778" y="2803925"/>
            <a:ext cx="3710418" cy="3334592"/>
          </a:xfrm>
          <a:prstGeom prst="rect">
            <a:avLst/>
          </a:prstGeom>
          <a:ln>
            <a:solidFill>
              <a:schemeClr val="tx1"/>
            </a:solidFill>
          </a:ln>
        </p:spPr>
      </p:pic>
    </p:spTree>
    <p:extLst>
      <p:ext uri="{BB962C8B-B14F-4D97-AF65-F5344CB8AC3E}">
        <p14:creationId xmlns:p14="http://schemas.microsoft.com/office/powerpoint/2010/main" val="601290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Codes </a:t>
            </a:r>
          </a:p>
        </p:txBody>
      </p:sp>
      <p:sp>
        <p:nvSpPr>
          <p:cNvPr id="3" name="Content Placeholder 2"/>
          <p:cNvSpPr>
            <a:spLocks noGrp="1"/>
          </p:cNvSpPr>
          <p:nvPr>
            <p:ph idx="1"/>
          </p:nvPr>
        </p:nvSpPr>
        <p:spPr/>
        <p:txBody>
          <a:bodyPr/>
          <a:lstStyle/>
          <a:p>
            <a:r>
              <a:rPr lang="en-US" dirty="0"/>
              <a:t>Process Codes are used to identify the function module or API (Application Programming Interface) to be invoked for subsequent processing (Outbound or Inbound) of the business application. </a:t>
            </a:r>
          </a:p>
          <a:p>
            <a:r>
              <a:rPr lang="en-US" dirty="0"/>
              <a:t>Outbound process code - Outbound process code under Message Control, generated the </a:t>
            </a:r>
            <a:r>
              <a:rPr lang="en-US" dirty="0" err="1"/>
              <a:t>IDoc</a:t>
            </a:r>
            <a:r>
              <a:rPr lang="en-US" dirty="0"/>
              <a:t> in the </a:t>
            </a:r>
            <a:r>
              <a:rPr lang="en-US" dirty="0" err="1"/>
              <a:t>IDoc</a:t>
            </a:r>
            <a:r>
              <a:rPr lang="en-US" dirty="0"/>
              <a:t> Interface. The process code determines the relevant function module. (</a:t>
            </a:r>
            <a:r>
              <a:rPr lang="en-US" dirty="0" err="1"/>
              <a:t>TCode</a:t>
            </a:r>
            <a:r>
              <a:rPr lang="en-US" dirty="0"/>
              <a:t> – WE41) </a:t>
            </a:r>
          </a:p>
          <a:p>
            <a:r>
              <a:rPr lang="en-US" dirty="0"/>
              <a:t>Inbound process Code - names the function module or workflow which reads the </a:t>
            </a:r>
            <a:r>
              <a:rPr lang="en-US" dirty="0" err="1"/>
              <a:t>IDoc</a:t>
            </a:r>
            <a:r>
              <a:rPr lang="en-US" dirty="0"/>
              <a:t> data and transfers the data to the application document. (</a:t>
            </a:r>
            <a:r>
              <a:rPr lang="en-US" dirty="0" err="1"/>
              <a:t>TCode</a:t>
            </a:r>
            <a:r>
              <a:rPr lang="en-US" dirty="0"/>
              <a:t> – WE42) </a:t>
            </a:r>
          </a:p>
          <a:p>
            <a:r>
              <a:rPr lang="en-US" dirty="0"/>
              <a:t>Outbound process codes are stored in table TEDE1, while inbound process codes are stored in TEDE2 </a:t>
            </a:r>
          </a:p>
          <a:p>
            <a:endParaRPr lang="en-US" dirty="0"/>
          </a:p>
        </p:txBody>
      </p:sp>
    </p:spTree>
    <p:extLst>
      <p:ext uri="{BB962C8B-B14F-4D97-AF65-F5344CB8AC3E}">
        <p14:creationId xmlns:p14="http://schemas.microsoft.com/office/powerpoint/2010/main" val="2841393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Profile – Outbound </a:t>
            </a:r>
          </a:p>
        </p:txBody>
      </p:sp>
      <p:sp>
        <p:nvSpPr>
          <p:cNvPr id="3" name="Content Placeholder 2"/>
          <p:cNvSpPr>
            <a:spLocks noGrp="1"/>
          </p:cNvSpPr>
          <p:nvPr>
            <p:ph idx="1"/>
          </p:nvPr>
        </p:nvSpPr>
        <p:spPr>
          <a:xfrm>
            <a:off x="192191" y="1294202"/>
            <a:ext cx="3646163" cy="4643751"/>
          </a:xfrm>
        </p:spPr>
        <p:txBody>
          <a:bodyPr>
            <a:normAutofit/>
          </a:bodyPr>
          <a:lstStyle/>
          <a:p>
            <a:r>
              <a:rPr lang="en-US" sz="1900" dirty="0"/>
              <a:t>For a receiver partner system (outbound parameters are filled in), following settings are specified in the partner profile: </a:t>
            </a:r>
          </a:p>
          <a:p>
            <a:r>
              <a:rPr lang="en-US" sz="1900" dirty="0"/>
              <a:t>The receiver port to which the data will be sent. </a:t>
            </a:r>
          </a:p>
          <a:p>
            <a:r>
              <a:rPr lang="en-US" sz="1900" dirty="0"/>
              <a:t>The sending method: one </a:t>
            </a:r>
            <a:r>
              <a:rPr lang="en-US" sz="1900" dirty="0" err="1"/>
              <a:t>IDoc</a:t>
            </a:r>
            <a:r>
              <a:rPr lang="en-US" sz="1900" dirty="0"/>
              <a:t> at a time or by packets. </a:t>
            </a:r>
          </a:p>
          <a:p>
            <a:r>
              <a:rPr lang="en-US" sz="1900" dirty="0"/>
              <a:t>The </a:t>
            </a:r>
            <a:r>
              <a:rPr lang="en-US" sz="1900" dirty="0" err="1"/>
              <a:t>IDoc</a:t>
            </a:r>
            <a:r>
              <a:rPr lang="en-US" sz="1900" dirty="0"/>
              <a:t> type that will be sent to that partner. For a given message type, the </a:t>
            </a:r>
            <a:r>
              <a:rPr lang="en-US" sz="1900" dirty="0" err="1"/>
              <a:t>IDoc</a:t>
            </a:r>
            <a:r>
              <a:rPr lang="en-US" sz="1900" dirty="0"/>
              <a:t> type sent may vary depending on the receiver system. </a:t>
            </a:r>
          </a:p>
          <a:p>
            <a:endParaRPr lang="en-US" dirty="0"/>
          </a:p>
        </p:txBody>
      </p:sp>
      <p:pic>
        <p:nvPicPr>
          <p:cNvPr id="4" name="Picture 3"/>
          <p:cNvPicPr>
            <a:picLocks noChangeAspect="1"/>
          </p:cNvPicPr>
          <p:nvPr/>
        </p:nvPicPr>
        <p:blipFill>
          <a:blip r:embed="rId3"/>
          <a:stretch>
            <a:fillRect/>
          </a:stretch>
        </p:blipFill>
        <p:spPr>
          <a:xfrm>
            <a:off x="3838354" y="1229199"/>
            <a:ext cx="4997302" cy="4773756"/>
          </a:xfrm>
          <a:prstGeom prst="rect">
            <a:avLst/>
          </a:prstGeom>
          <a:ln>
            <a:solidFill>
              <a:schemeClr val="tx1"/>
            </a:solidFill>
          </a:ln>
        </p:spPr>
      </p:pic>
    </p:spTree>
    <p:extLst>
      <p:ext uri="{BB962C8B-B14F-4D97-AF65-F5344CB8AC3E}">
        <p14:creationId xmlns:p14="http://schemas.microsoft.com/office/powerpoint/2010/main" val="3642695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IDoc</a:t>
            </a:r>
            <a:r>
              <a:rPr lang="en-US" dirty="0"/>
              <a:t> Monitoring</a:t>
            </a:r>
          </a:p>
        </p:txBody>
      </p:sp>
      <p:sp>
        <p:nvSpPr>
          <p:cNvPr id="3" name="Content Placeholder 2"/>
          <p:cNvSpPr>
            <a:spLocks noGrp="1"/>
          </p:cNvSpPr>
          <p:nvPr>
            <p:ph idx="1"/>
          </p:nvPr>
        </p:nvSpPr>
        <p:spPr/>
        <p:txBody>
          <a:bodyPr/>
          <a:lstStyle/>
          <a:p>
            <a:r>
              <a:rPr lang="en-US" dirty="0"/>
              <a:t>List </a:t>
            </a:r>
            <a:r>
              <a:rPr lang="en-US" dirty="0" err="1"/>
              <a:t>IDoc</a:t>
            </a:r>
            <a:r>
              <a:rPr lang="en-US" dirty="0"/>
              <a:t> using WE09, We can search with the help of Segment / Field values </a:t>
            </a:r>
          </a:p>
          <a:p>
            <a:endParaRPr lang="en-US" dirty="0"/>
          </a:p>
        </p:txBody>
      </p:sp>
      <p:pic>
        <p:nvPicPr>
          <p:cNvPr id="5" name="Picture 4"/>
          <p:cNvPicPr>
            <a:picLocks noChangeAspect="1"/>
          </p:cNvPicPr>
          <p:nvPr/>
        </p:nvPicPr>
        <p:blipFill>
          <a:blip r:embed="rId3"/>
          <a:stretch>
            <a:fillRect/>
          </a:stretch>
        </p:blipFill>
        <p:spPr>
          <a:xfrm>
            <a:off x="500533" y="2249093"/>
            <a:ext cx="3486677" cy="3889424"/>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082901" y="2249093"/>
            <a:ext cx="4614532" cy="1183442"/>
          </a:xfrm>
          <a:prstGeom prst="rect">
            <a:avLst/>
          </a:prstGeom>
          <a:ln>
            <a:solidFill>
              <a:schemeClr val="tx1"/>
            </a:solidFill>
          </a:ln>
        </p:spPr>
      </p:pic>
    </p:spTree>
    <p:extLst>
      <p:ext uri="{BB962C8B-B14F-4D97-AF65-F5344CB8AC3E}">
        <p14:creationId xmlns:p14="http://schemas.microsoft.com/office/powerpoint/2010/main" val="4272180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a:t>
            </a:r>
            <a:r>
              <a:rPr lang="en-US" altLang="en-US" dirty="0" err="1"/>
              <a:t>IDoc</a:t>
            </a:r>
            <a:r>
              <a:rPr lang="en-US" altLang="en-US" dirty="0"/>
              <a:t> Monitoring using WE09</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3620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a:t>
            </a:r>
            <a:r>
              <a:rPr lang="en-US" altLang="en-US" dirty="0" err="1"/>
              <a:t>IDoc</a:t>
            </a:r>
            <a:r>
              <a:rPr lang="en-US" altLang="en-US" dirty="0"/>
              <a:t> Monitoring using WE02</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209127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Inbound and Outbound Status</a:t>
            </a:r>
          </a:p>
        </p:txBody>
      </p:sp>
      <p:pic>
        <p:nvPicPr>
          <p:cNvPr id="4" name="Content Placeholder 3"/>
          <p:cNvPicPr>
            <a:picLocks noGrp="1" noChangeAspect="1"/>
          </p:cNvPicPr>
          <p:nvPr>
            <p:ph idx="1"/>
          </p:nvPr>
        </p:nvPicPr>
        <p:blipFill>
          <a:blip r:embed="rId3"/>
          <a:stretch>
            <a:fillRect/>
          </a:stretch>
        </p:blipFill>
        <p:spPr>
          <a:xfrm>
            <a:off x="785298" y="1355685"/>
            <a:ext cx="4549534" cy="4587638"/>
          </a:xfrm>
          <a:prstGeom prst="rect">
            <a:avLst/>
          </a:prstGeom>
          <a:ln>
            <a:solidFill>
              <a:schemeClr val="tx1"/>
            </a:solidFill>
          </a:ln>
        </p:spPr>
      </p:pic>
    </p:spTree>
    <p:extLst>
      <p:ext uri="{BB962C8B-B14F-4D97-AF65-F5344CB8AC3E}">
        <p14:creationId xmlns:p14="http://schemas.microsoft.com/office/powerpoint/2010/main" val="91492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Utilization </a:t>
            </a:r>
          </a:p>
        </p:txBody>
      </p:sp>
      <p:sp>
        <p:nvSpPr>
          <p:cNvPr id="3" name="Content Placeholder 2"/>
          <p:cNvSpPr>
            <a:spLocks noGrp="1"/>
          </p:cNvSpPr>
          <p:nvPr>
            <p:ph idx="1"/>
          </p:nvPr>
        </p:nvSpPr>
        <p:spPr/>
        <p:txBody>
          <a:bodyPr/>
          <a:lstStyle/>
          <a:p>
            <a:r>
              <a:rPr lang="en-US" dirty="0"/>
              <a:t>SAP Business units (Sales Unit &amp; production Unit) can use ALE for internal data exchange. </a:t>
            </a:r>
          </a:p>
          <a:p>
            <a:r>
              <a:rPr lang="en-US" dirty="0"/>
              <a:t>ALE is SAP Technology to send and receive business data in SAP Systems. </a:t>
            </a:r>
          </a:p>
          <a:p>
            <a:r>
              <a:rPr lang="en-US" dirty="0"/>
              <a:t>Container for the data is </a:t>
            </a:r>
            <a:r>
              <a:rPr lang="en-US" dirty="0" err="1"/>
              <a:t>IDoc</a:t>
            </a:r>
            <a:r>
              <a:rPr lang="en-US" dirty="0"/>
              <a:t>. </a:t>
            </a:r>
          </a:p>
          <a:p>
            <a:r>
              <a:rPr lang="en-US" dirty="0"/>
              <a:t>When communicating with Business Partners (customers/suppliers on non-SAP platforms) SAP business units can exchange data through EDI using </a:t>
            </a:r>
            <a:r>
              <a:rPr lang="en-US" dirty="0" err="1"/>
              <a:t>IDocs</a:t>
            </a:r>
            <a:r>
              <a:rPr lang="en-US" dirty="0"/>
              <a:t>. </a:t>
            </a:r>
          </a:p>
          <a:p>
            <a:endParaRPr lang="en-US" dirty="0"/>
          </a:p>
        </p:txBody>
      </p:sp>
    </p:spTree>
    <p:extLst>
      <p:ext uri="{BB962C8B-B14F-4D97-AF65-F5344CB8AC3E}">
        <p14:creationId xmlns:p14="http://schemas.microsoft.com/office/powerpoint/2010/main" val="3567629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 Monitoring </a:t>
            </a:r>
          </a:p>
        </p:txBody>
      </p:sp>
      <p:sp>
        <p:nvSpPr>
          <p:cNvPr id="3" name="Content Placeholder 2"/>
          <p:cNvSpPr>
            <a:spLocks noGrp="1"/>
          </p:cNvSpPr>
          <p:nvPr>
            <p:ph idx="1"/>
          </p:nvPr>
        </p:nvSpPr>
        <p:spPr/>
        <p:txBody>
          <a:bodyPr/>
          <a:lstStyle/>
          <a:p>
            <a:r>
              <a:rPr lang="en-US" dirty="0"/>
              <a:t>Status Monitor for ALE Messages can be seen using </a:t>
            </a:r>
            <a:r>
              <a:rPr lang="en-US" dirty="0" err="1"/>
              <a:t>TCode</a:t>
            </a:r>
            <a:r>
              <a:rPr lang="en-US" dirty="0"/>
              <a:t> – BD87 </a:t>
            </a:r>
          </a:p>
          <a:p>
            <a:r>
              <a:rPr lang="en-US" dirty="0"/>
              <a:t>If any error is seen in </a:t>
            </a:r>
            <a:r>
              <a:rPr lang="en-US" dirty="0" err="1"/>
              <a:t>IDoc</a:t>
            </a:r>
            <a:r>
              <a:rPr lang="en-US" dirty="0"/>
              <a:t> processing status in ALE layer, we can rectify the error and reprocess the communication </a:t>
            </a:r>
            <a:r>
              <a:rPr lang="en-US" dirty="0" err="1"/>
              <a:t>idoc</a:t>
            </a:r>
            <a:r>
              <a:rPr lang="en-US" dirty="0"/>
              <a:t> rather than triggering the application transaction repeatedly	. </a:t>
            </a:r>
          </a:p>
          <a:p>
            <a:endParaRPr lang="en-US" dirty="0"/>
          </a:p>
        </p:txBody>
      </p:sp>
    </p:spTree>
    <p:extLst>
      <p:ext uri="{BB962C8B-B14F-4D97-AF65-F5344CB8AC3E}">
        <p14:creationId xmlns:p14="http://schemas.microsoft.com/office/powerpoint/2010/main" val="678062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ALE Monitoring using BD87</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732899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Tools</a:t>
            </a:r>
          </a:p>
        </p:txBody>
      </p:sp>
      <p:sp>
        <p:nvSpPr>
          <p:cNvPr id="3" name="Content Placeholder 2"/>
          <p:cNvSpPr>
            <a:spLocks noGrp="1"/>
          </p:cNvSpPr>
          <p:nvPr>
            <p:ph idx="1"/>
          </p:nvPr>
        </p:nvSpPr>
        <p:spPr/>
        <p:txBody>
          <a:bodyPr/>
          <a:lstStyle/>
          <a:p>
            <a:r>
              <a:rPr lang="en-US" dirty="0"/>
              <a:t>You can use the test tool to generate an IDoc manually and send the IDoc for either inbound or outbound processing. </a:t>
            </a: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Capgemini Public</a:t>
            </a:r>
          </a:p>
        </p:txBody>
      </p:sp>
    </p:spTree>
    <p:extLst>
      <p:ext uri="{BB962C8B-B14F-4D97-AF65-F5344CB8AC3E}">
        <p14:creationId xmlns:p14="http://schemas.microsoft.com/office/powerpoint/2010/main" val="2346896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WE19</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526565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IDoc</a:t>
            </a:r>
            <a:r>
              <a:rPr lang="en-US" dirty="0"/>
              <a:t> Documentation</a:t>
            </a:r>
          </a:p>
        </p:txBody>
      </p:sp>
      <p:sp>
        <p:nvSpPr>
          <p:cNvPr id="3" name="Content Placeholder 2"/>
          <p:cNvSpPr>
            <a:spLocks noGrp="1"/>
          </p:cNvSpPr>
          <p:nvPr>
            <p:ph idx="1"/>
          </p:nvPr>
        </p:nvSpPr>
        <p:spPr/>
        <p:txBody>
          <a:bodyPr/>
          <a:lstStyle/>
          <a:p>
            <a:r>
              <a:rPr lang="en-US" dirty="0" err="1"/>
              <a:t>TCode</a:t>
            </a:r>
            <a:r>
              <a:rPr lang="en-US" dirty="0"/>
              <a:t> WE60 is used for Documentation for IDoc types. </a:t>
            </a: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Capgemini Public</a:t>
            </a:r>
          </a:p>
        </p:txBody>
      </p:sp>
    </p:spTree>
    <p:extLst>
      <p:ext uri="{BB962C8B-B14F-4D97-AF65-F5344CB8AC3E}">
        <p14:creationId xmlns:p14="http://schemas.microsoft.com/office/powerpoint/2010/main" val="1977371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WE60</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327065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Menu</a:t>
            </a:r>
          </a:p>
        </p:txBody>
      </p:sp>
      <p:sp>
        <p:nvSpPr>
          <p:cNvPr id="3" name="Content Placeholder 2"/>
          <p:cNvSpPr>
            <a:spLocks noGrp="1"/>
          </p:cNvSpPr>
          <p:nvPr>
            <p:ph idx="1"/>
          </p:nvPr>
        </p:nvSpPr>
        <p:spPr/>
        <p:txBody>
          <a:bodyPr/>
          <a:lstStyle/>
          <a:p>
            <a:r>
              <a:rPr lang="en-US" dirty="0" err="1"/>
              <a:t>Tcode</a:t>
            </a:r>
            <a:r>
              <a:rPr lang="en-US" dirty="0"/>
              <a:t> WEDI is the workbench for EDI development. </a:t>
            </a: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Capgemini Public</a:t>
            </a:r>
          </a:p>
        </p:txBody>
      </p:sp>
    </p:spTree>
    <p:extLst>
      <p:ext uri="{BB962C8B-B14F-4D97-AF65-F5344CB8AC3E}">
        <p14:creationId xmlns:p14="http://schemas.microsoft.com/office/powerpoint/2010/main" val="770791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WEDI</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566552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a:t>
            </a:r>
            <a:r>
              <a:rPr lang="en-US" dirty="0" err="1"/>
              <a:t>TCodes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Capgemini Public</a:t>
            </a:r>
          </a:p>
        </p:txBody>
      </p:sp>
      <p:pic>
        <p:nvPicPr>
          <p:cNvPr id="5" name="Picture 4"/>
          <p:cNvPicPr>
            <a:picLocks noChangeAspect="1"/>
          </p:cNvPicPr>
          <p:nvPr/>
        </p:nvPicPr>
        <p:blipFill>
          <a:blip r:embed="rId3"/>
          <a:stretch>
            <a:fillRect/>
          </a:stretch>
        </p:blipFill>
        <p:spPr>
          <a:xfrm>
            <a:off x="487680" y="1699129"/>
            <a:ext cx="5029200" cy="4242236"/>
          </a:xfrm>
          <a:prstGeom prst="rect">
            <a:avLst/>
          </a:prstGeom>
          <a:ln>
            <a:solidFill>
              <a:schemeClr val="tx1"/>
            </a:solidFill>
          </a:ln>
        </p:spPr>
      </p:pic>
    </p:spTree>
    <p:extLst>
      <p:ext uri="{BB962C8B-B14F-4D97-AF65-F5344CB8AC3E}">
        <p14:creationId xmlns:p14="http://schemas.microsoft.com/office/powerpoint/2010/main" val="1617587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IDoc</a:t>
            </a:r>
            <a:r>
              <a:rPr lang="en-US" dirty="0"/>
              <a:t> Processing</a:t>
            </a:r>
          </a:p>
        </p:txBody>
      </p:sp>
      <p:sp>
        <p:nvSpPr>
          <p:cNvPr id="3" name="Content Placeholder 2"/>
          <p:cNvSpPr>
            <a:spLocks noGrp="1"/>
          </p:cNvSpPr>
          <p:nvPr>
            <p:ph idx="1"/>
          </p:nvPr>
        </p:nvSpPr>
        <p:spPr/>
        <p:txBody>
          <a:bodyPr/>
          <a:lstStyle/>
          <a:p>
            <a:r>
              <a:rPr lang="en-US" dirty="0"/>
              <a:t>The IDoc Interface supports three types of data flow with the external system. </a:t>
            </a:r>
          </a:p>
          <a:p>
            <a:pPr lvl="1"/>
            <a:r>
              <a:rPr lang="en-US" dirty="0"/>
              <a:t>Outbound processing - Idocs are transferred to a receiving system from the SAP System. </a:t>
            </a:r>
          </a:p>
          <a:p>
            <a:pPr lvl="1"/>
            <a:r>
              <a:rPr lang="en-US" dirty="0"/>
              <a:t>Inbound processing - Idocs are transferred to the SAP System from a sender system. </a:t>
            </a:r>
          </a:p>
          <a:p>
            <a:pPr lvl="1"/>
            <a:r>
              <a:rPr lang="en-US" dirty="0"/>
              <a:t>Status processing - The follow-on system confirms the processing status of outbound Idocs to the SAP System. </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Capgemini Public</a:t>
            </a:r>
          </a:p>
        </p:txBody>
      </p:sp>
    </p:spTree>
    <p:extLst>
      <p:ext uri="{BB962C8B-B14F-4D97-AF65-F5344CB8AC3E}">
        <p14:creationId xmlns:p14="http://schemas.microsoft.com/office/powerpoint/2010/main" val="278715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types of data Exchanged? </a:t>
            </a:r>
          </a:p>
        </p:txBody>
      </p:sp>
      <p:sp>
        <p:nvSpPr>
          <p:cNvPr id="3" name="Content Placeholder 2"/>
          <p:cNvSpPr>
            <a:spLocks noGrp="1"/>
          </p:cNvSpPr>
          <p:nvPr>
            <p:ph idx="1"/>
          </p:nvPr>
        </p:nvSpPr>
        <p:spPr/>
        <p:txBody>
          <a:bodyPr/>
          <a:lstStyle/>
          <a:p>
            <a:r>
              <a:rPr lang="en-US" dirty="0"/>
              <a:t>Transaction Data </a:t>
            </a:r>
          </a:p>
          <a:p>
            <a:pPr lvl="1"/>
            <a:r>
              <a:rPr lang="en-US" dirty="0"/>
              <a:t>Sales Order, Purchase Order, Invoice etc.</a:t>
            </a:r>
          </a:p>
          <a:p>
            <a:r>
              <a:rPr lang="en-US" dirty="0"/>
              <a:t> Master Data </a:t>
            </a:r>
          </a:p>
          <a:p>
            <a:pPr lvl="1"/>
            <a:r>
              <a:rPr lang="en-US" dirty="0"/>
              <a:t>Material, Customer, Vendor, etc. </a:t>
            </a:r>
          </a:p>
        </p:txBody>
      </p:sp>
    </p:spTree>
    <p:extLst>
      <p:ext uri="{BB962C8B-B14F-4D97-AF65-F5344CB8AC3E}">
        <p14:creationId xmlns:p14="http://schemas.microsoft.com/office/powerpoint/2010/main" val="494230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EDI Scenario </a:t>
            </a:r>
          </a:p>
        </p:txBody>
      </p:sp>
      <p:sp>
        <p:nvSpPr>
          <p:cNvPr id="3" name="Content Placeholder 2"/>
          <p:cNvSpPr>
            <a:spLocks noGrp="1"/>
          </p:cNvSpPr>
          <p:nvPr>
            <p:ph idx="1"/>
          </p:nvPr>
        </p:nvSpPr>
        <p:spPr/>
        <p:txBody>
          <a:bodyPr/>
          <a:lstStyle/>
          <a:p>
            <a:r>
              <a:rPr lang="en-US" dirty="0"/>
              <a:t>What does EDI mean ? </a:t>
            </a:r>
          </a:p>
          <a:p>
            <a:pPr lvl="1"/>
            <a:r>
              <a:rPr lang="en-US" dirty="0"/>
              <a:t>EDI (Electronic Data Interchange) means exchange of business documents among companies using electronic communication systems. Trading partners - The parties who exchange EDI transmissions. </a:t>
            </a: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Capgemini Public</a:t>
            </a:r>
          </a:p>
        </p:txBody>
      </p:sp>
      <p:pic>
        <p:nvPicPr>
          <p:cNvPr id="5" name="Picture 4"/>
          <p:cNvPicPr>
            <a:picLocks noChangeAspect="1"/>
          </p:cNvPicPr>
          <p:nvPr/>
        </p:nvPicPr>
        <p:blipFill>
          <a:blip r:embed="rId3"/>
          <a:stretch>
            <a:fillRect/>
          </a:stretch>
        </p:blipFill>
        <p:spPr>
          <a:xfrm>
            <a:off x="868451" y="2909584"/>
            <a:ext cx="5273497" cy="2225233"/>
          </a:xfrm>
          <a:prstGeom prst="rect">
            <a:avLst/>
          </a:prstGeom>
          <a:ln>
            <a:solidFill>
              <a:schemeClr val="tx1"/>
            </a:solidFill>
          </a:ln>
        </p:spPr>
      </p:pic>
    </p:spTree>
    <p:extLst>
      <p:ext uri="{BB962C8B-B14F-4D97-AF65-F5344CB8AC3E}">
        <p14:creationId xmlns:p14="http://schemas.microsoft.com/office/powerpoint/2010/main" val="1264167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 (Electronic Data Interchange) </a:t>
            </a:r>
          </a:p>
        </p:txBody>
      </p:sp>
      <p:pic>
        <p:nvPicPr>
          <p:cNvPr id="5" name="Content Placeholder 4"/>
          <p:cNvPicPr>
            <a:picLocks noGrp="1" noChangeAspect="1"/>
          </p:cNvPicPr>
          <p:nvPr>
            <p:ph idx="1"/>
          </p:nvPr>
        </p:nvPicPr>
        <p:blipFill>
          <a:blip r:embed="rId3"/>
          <a:stretch>
            <a:fillRect/>
          </a:stretch>
        </p:blipFill>
        <p:spPr>
          <a:xfrm>
            <a:off x="558469" y="1484492"/>
            <a:ext cx="7643522" cy="4389500"/>
          </a:xfrm>
          <a:prstGeom prst="rect">
            <a:avLst/>
          </a:prstGeom>
          <a:ln>
            <a:solidFill>
              <a:schemeClr val="tx1"/>
            </a:solidFill>
          </a:ln>
        </p:spPr>
      </p:pic>
      <p:sp>
        <p:nvSpPr>
          <p:cNvPr id="3" name="Footer Placeholder 2"/>
          <p:cNvSpPr>
            <a:spLocks noGrp="1"/>
          </p:cNvSpPr>
          <p:nvPr>
            <p:ph type="ftr" sz="quarter" idx="4294967295"/>
          </p:nvPr>
        </p:nvSpPr>
        <p:spPr>
          <a:xfrm>
            <a:off x="3124200" y="6356350"/>
            <a:ext cx="2895600" cy="365125"/>
          </a:xfrm>
          <a:prstGeom prst="rect">
            <a:avLst/>
          </a:prstGeom>
        </p:spPr>
        <p:txBody>
          <a:bodyPr/>
          <a:lstStyle/>
          <a:p>
            <a:r>
              <a:rPr lang="en-US"/>
              <a:t>Capgemini Public</a:t>
            </a:r>
          </a:p>
        </p:txBody>
      </p:sp>
    </p:spTree>
    <p:extLst>
      <p:ext uri="{BB962C8B-B14F-4D97-AF65-F5344CB8AC3E}">
        <p14:creationId xmlns:p14="http://schemas.microsoft.com/office/powerpoint/2010/main" val="927794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 (Electronic Data Interchange)</a:t>
            </a:r>
          </a:p>
        </p:txBody>
      </p:sp>
      <p:sp>
        <p:nvSpPr>
          <p:cNvPr id="3" name="Content Placeholder 2"/>
          <p:cNvSpPr>
            <a:spLocks noGrp="1"/>
          </p:cNvSpPr>
          <p:nvPr>
            <p:ph idx="1"/>
          </p:nvPr>
        </p:nvSpPr>
        <p:spPr/>
        <p:txBody>
          <a:bodyPr/>
          <a:lstStyle/>
          <a:p>
            <a:r>
              <a:rPr lang="en-US" dirty="0"/>
              <a:t>EDI is a standard format for exchanging business data between any 2 systems on different networks . </a:t>
            </a:r>
          </a:p>
          <a:p>
            <a:r>
              <a:rPr lang="en-US" dirty="0"/>
              <a:t>In case of SAP , Idocs from SAP can be converted to EDI format. This is useful and is widely used for communication with customers and vendors (non-SAP ) who do not understand Idoc format . </a:t>
            </a:r>
          </a:p>
          <a:p>
            <a:r>
              <a:rPr lang="en-US" dirty="0"/>
              <a:t>EDI subsystem is needed for communication between 2 systems. This translates the data into standard EDI format that is understood by receiver / sender system. </a:t>
            </a:r>
          </a:p>
          <a:p>
            <a:r>
              <a:rPr lang="en-US" dirty="0"/>
              <a:t>EDI uses either ANSI X12 or EDIFACT as standard formats in the data exchange. </a:t>
            </a:r>
          </a:p>
          <a:p>
            <a:r>
              <a:rPr lang="en-US" dirty="0"/>
              <a:t>In SAP communicating partners are not defined as logical systems for EDI. They have partner types like KU-Customer, LI-Vendor etc...which uses a file port. </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Capgemini Public</a:t>
            </a:r>
          </a:p>
        </p:txBody>
      </p:sp>
    </p:spTree>
    <p:extLst>
      <p:ext uri="{BB962C8B-B14F-4D97-AF65-F5344CB8AC3E}">
        <p14:creationId xmlns:p14="http://schemas.microsoft.com/office/powerpoint/2010/main" val="2170437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 vs. ALE</a:t>
            </a:r>
          </a:p>
        </p:txBody>
      </p:sp>
      <p:sp>
        <p:nvSpPr>
          <p:cNvPr id="3" name="Content Placeholder 2"/>
          <p:cNvSpPr>
            <a:spLocks noGrp="1"/>
          </p:cNvSpPr>
          <p:nvPr>
            <p:ph idx="1"/>
          </p:nvPr>
        </p:nvSpPr>
        <p:spPr/>
        <p:txBody>
          <a:bodyPr/>
          <a:lstStyle/>
          <a:p>
            <a:r>
              <a:rPr lang="en-US" dirty="0"/>
              <a:t>The main difference occurs at the communication Level. </a:t>
            </a:r>
          </a:p>
          <a:p>
            <a:r>
              <a:rPr lang="en-US" dirty="0"/>
              <a:t>EDI process transmits IDocs to an EDI subsystem using flat file format. </a:t>
            </a:r>
          </a:p>
          <a:p>
            <a:r>
              <a:rPr lang="en-US" dirty="0"/>
              <a:t>The ALE process transmits IDocs to an SAP system via memory using Asynchronous communication. No need for subsystem. </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Capgemini Public</a:t>
            </a:r>
          </a:p>
        </p:txBody>
      </p:sp>
    </p:spTree>
    <p:extLst>
      <p:ext uri="{BB962C8B-B14F-4D97-AF65-F5344CB8AC3E}">
        <p14:creationId xmlns:p14="http://schemas.microsoft.com/office/powerpoint/2010/main" val="156905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t>The concept of ALE and </a:t>
            </a:r>
            <a:r>
              <a:rPr lang="en-US" dirty="0" err="1"/>
              <a:t>IDocs</a:t>
            </a:r>
            <a:r>
              <a:rPr lang="en-US" dirty="0"/>
              <a:t>.</a:t>
            </a:r>
          </a:p>
          <a:p>
            <a:pPr lvl="1"/>
            <a:r>
              <a:rPr lang="en-US" dirty="0" err="1"/>
              <a:t>IDoc</a:t>
            </a:r>
            <a:r>
              <a:rPr lang="en-US" dirty="0"/>
              <a:t> structure and its role in Data communication</a:t>
            </a:r>
          </a:p>
          <a:p>
            <a:pPr lvl="1"/>
            <a:r>
              <a:rPr lang="en-US" dirty="0"/>
              <a:t>Basic Outbound Processing of </a:t>
            </a:r>
            <a:r>
              <a:rPr lang="en-US" dirty="0" err="1"/>
              <a:t>IDoc</a:t>
            </a:r>
            <a:r>
              <a:rPr lang="en-US" dirty="0"/>
              <a:t>.</a:t>
            </a:r>
          </a:p>
          <a:p>
            <a:pPr lvl="1"/>
            <a:r>
              <a:rPr lang="en-US" dirty="0"/>
              <a:t>Basic Inbound Processing of </a:t>
            </a:r>
            <a:r>
              <a:rPr lang="en-US" dirty="0" err="1"/>
              <a:t>IDoc</a:t>
            </a:r>
            <a:r>
              <a:rPr lang="en-US" dirty="0"/>
              <a:t>.</a:t>
            </a:r>
          </a:p>
          <a:p>
            <a:pPr lvl="1"/>
            <a:r>
              <a:rPr lang="en-US" dirty="0"/>
              <a:t>What is EDI</a:t>
            </a:r>
          </a:p>
        </p:txBody>
      </p:sp>
    </p:spTree>
    <p:extLst>
      <p:ext uri="{BB962C8B-B14F-4D97-AF65-F5344CB8AC3E}">
        <p14:creationId xmlns:p14="http://schemas.microsoft.com/office/powerpoint/2010/main" val="2675216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r>
              <a:rPr lang="en-US" altLang="en-US" dirty="0"/>
              <a:t>Question 1:The  _______ is used f</a:t>
            </a:r>
            <a:r>
              <a:rPr lang="en-US" dirty="0"/>
              <a:t>or Documentation for </a:t>
            </a:r>
            <a:r>
              <a:rPr lang="en-US" dirty="0" err="1"/>
              <a:t>IDoc</a:t>
            </a:r>
            <a:r>
              <a:rPr lang="en-US" dirty="0"/>
              <a:t> types. </a:t>
            </a:r>
          </a:p>
          <a:p>
            <a:pPr>
              <a:buNone/>
            </a:pPr>
            <a:endParaRPr lang="en-US" altLang="en-US" dirty="0"/>
          </a:p>
          <a:p>
            <a:r>
              <a:rPr lang="en-US" altLang="en-US" dirty="0"/>
              <a:t>Question 2: </a:t>
            </a:r>
            <a:r>
              <a:rPr lang="en-US" dirty="0"/>
              <a:t>____ is </a:t>
            </a:r>
            <a:r>
              <a:rPr lang="en-US" dirty="0" err="1"/>
              <a:t>TCode</a:t>
            </a:r>
            <a:r>
              <a:rPr lang="en-US" dirty="0"/>
              <a:t> that is used for all ALE customizing .</a:t>
            </a:r>
          </a:p>
          <a:p>
            <a:pPr marL="174625" lvl="1" indent="0">
              <a:buNone/>
            </a:pPr>
            <a:endParaRPr lang="en-US" dirty="0">
              <a:solidFill>
                <a:schemeClr val="tx1"/>
              </a:solidFill>
            </a:endParaRPr>
          </a:p>
        </p:txBody>
      </p:sp>
    </p:spTree>
    <p:extLst>
      <p:ext uri="{BB962C8B-B14F-4D97-AF65-F5344CB8AC3E}">
        <p14:creationId xmlns:p14="http://schemas.microsoft.com/office/powerpoint/2010/main" val="157715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IDoc</a:t>
            </a:r>
            <a:r>
              <a:rPr lang="en-US" dirty="0"/>
              <a:t> – Intermediate Document </a:t>
            </a:r>
          </a:p>
        </p:txBody>
      </p:sp>
      <p:sp>
        <p:nvSpPr>
          <p:cNvPr id="3" name="Content Placeholder 2"/>
          <p:cNvSpPr>
            <a:spLocks noGrp="1"/>
          </p:cNvSpPr>
          <p:nvPr>
            <p:ph idx="1"/>
          </p:nvPr>
        </p:nvSpPr>
        <p:spPr/>
        <p:txBody>
          <a:bodyPr/>
          <a:lstStyle/>
          <a:p>
            <a:r>
              <a:rPr lang="en-US" dirty="0" err="1"/>
              <a:t>IDoc</a:t>
            </a:r>
            <a:r>
              <a:rPr lang="en-US" b="1" dirty="0"/>
              <a:t> </a:t>
            </a:r>
            <a:r>
              <a:rPr lang="en-US" dirty="0"/>
              <a:t>is an Intermediate document that holds application data. </a:t>
            </a:r>
          </a:p>
          <a:p>
            <a:pPr lvl="1"/>
            <a:r>
              <a:rPr lang="en-US" dirty="0"/>
              <a:t>A container used to exchange data </a:t>
            </a:r>
          </a:p>
          <a:p>
            <a:pPr lvl="1"/>
            <a:r>
              <a:rPr lang="en-US" dirty="0"/>
              <a:t>It is independent of the complex SAP structure to store data. </a:t>
            </a:r>
          </a:p>
          <a:p>
            <a:pPr lvl="1"/>
            <a:r>
              <a:rPr lang="en-US" dirty="0"/>
              <a:t>It serves as the vehicle for data transfer. </a:t>
            </a:r>
          </a:p>
          <a:p>
            <a:r>
              <a:rPr lang="en-US" dirty="0" err="1"/>
              <a:t>IDoc</a:t>
            </a:r>
            <a:r>
              <a:rPr lang="en-US" dirty="0"/>
              <a:t> Type defines the structure and format in which the data is exchanged. </a:t>
            </a:r>
          </a:p>
          <a:p>
            <a:r>
              <a:rPr lang="en-US" dirty="0"/>
              <a:t>It is similar to a structure in SAP </a:t>
            </a:r>
          </a:p>
          <a:p>
            <a:r>
              <a:rPr lang="en-US" dirty="0" err="1"/>
              <a:t>IDoc</a:t>
            </a:r>
            <a:r>
              <a:rPr lang="en-US" dirty="0"/>
              <a:t> data is an instance of </a:t>
            </a:r>
            <a:r>
              <a:rPr lang="en-US" dirty="0" err="1"/>
              <a:t>IDoc</a:t>
            </a:r>
            <a:r>
              <a:rPr lang="en-US" dirty="0"/>
              <a:t> Type </a:t>
            </a:r>
          </a:p>
          <a:p>
            <a:r>
              <a:rPr lang="en-US" dirty="0" err="1"/>
              <a:t>IDoc</a:t>
            </a:r>
            <a:r>
              <a:rPr lang="en-US" dirty="0"/>
              <a:t> acts as a standard SAP interface to exchange business data through ALE. </a:t>
            </a:r>
          </a:p>
          <a:p>
            <a:endParaRPr lang="en-US" dirty="0"/>
          </a:p>
        </p:txBody>
      </p:sp>
    </p:spTree>
    <p:extLst>
      <p:ext uri="{BB962C8B-B14F-4D97-AF65-F5344CB8AC3E}">
        <p14:creationId xmlns:p14="http://schemas.microsoft.com/office/powerpoint/2010/main" val="328558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IDoc</a:t>
            </a:r>
            <a:r>
              <a:rPr lang="en-US" dirty="0"/>
              <a:t> – Intermediate Document </a:t>
            </a:r>
          </a:p>
        </p:txBody>
      </p:sp>
      <p:sp>
        <p:nvSpPr>
          <p:cNvPr id="3" name="Content Placeholder 2"/>
          <p:cNvSpPr>
            <a:spLocks noGrp="1"/>
          </p:cNvSpPr>
          <p:nvPr>
            <p:ph idx="1"/>
          </p:nvPr>
        </p:nvSpPr>
        <p:spPr/>
        <p:txBody>
          <a:bodyPr/>
          <a:lstStyle/>
          <a:p>
            <a:r>
              <a:rPr lang="en-US" dirty="0"/>
              <a:t>From an SAP system, an </a:t>
            </a:r>
            <a:r>
              <a:rPr lang="en-US" dirty="0" err="1"/>
              <a:t>IDoc</a:t>
            </a:r>
            <a:r>
              <a:rPr lang="en-US" dirty="0"/>
              <a:t> can be sent to and received from </a:t>
            </a:r>
          </a:p>
          <a:p>
            <a:pPr lvl="1"/>
            <a:r>
              <a:rPr lang="en-US" dirty="0"/>
              <a:t>An SAP R/3 system </a:t>
            </a:r>
          </a:p>
          <a:p>
            <a:pPr lvl="1"/>
            <a:r>
              <a:rPr lang="en-US" dirty="0"/>
              <a:t>An SAP R/2 system </a:t>
            </a:r>
          </a:p>
          <a:p>
            <a:pPr lvl="1"/>
            <a:r>
              <a:rPr lang="en-US" dirty="0"/>
              <a:t>An EDI subsystem </a:t>
            </a:r>
          </a:p>
          <a:p>
            <a:pPr lvl="1"/>
            <a:r>
              <a:rPr lang="en-US" dirty="0"/>
              <a:t>Any third-party application software </a:t>
            </a:r>
          </a:p>
          <a:p>
            <a:r>
              <a:rPr lang="en-US" dirty="0"/>
              <a:t>Segments: . </a:t>
            </a:r>
            <a:r>
              <a:rPr lang="en-US" dirty="0" err="1"/>
              <a:t>Idoc</a:t>
            </a:r>
            <a:r>
              <a:rPr lang="en-US" dirty="0"/>
              <a:t> data is arranged in Rows, The rows make up segments of an </a:t>
            </a:r>
            <a:r>
              <a:rPr lang="en-US" dirty="0" err="1"/>
              <a:t>Idoc</a:t>
            </a:r>
            <a:r>
              <a:rPr lang="en-US" dirty="0"/>
              <a:t>. Each segment consists of fields/segments. Fields can contain data. </a:t>
            </a:r>
          </a:p>
          <a:p>
            <a:endParaRPr lang="en-US" dirty="0"/>
          </a:p>
        </p:txBody>
      </p:sp>
    </p:spTree>
    <p:extLst>
      <p:ext uri="{BB962C8B-B14F-4D97-AF65-F5344CB8AC3E}">
        <p14:creationId xmlns:p14="http://schemas.microsoft.com/office/powerpoint/2010/main" val="384051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solidFill>
          </a:ln>
        </p:spPr>
        <p:txBody>
          <a:bodyPr/>
          <a:lstStyle/>
          <a:p>
            <a:r>
              <a:rPr lang="en-US" dirty="0" err="1"/>
              <a:t>IDoc</a:t>
            </a:r>
            <a:r>
              <a:rPr lang="en-US" dirty="0"/>
              <a:t> Components </a:t>
            </a:r>
          </a:p>
        </p:txBody>
      </p:sp>
      <p:pic>
        <p:nvPicPr>
          <p:cNvPr id="4" name="Content Placeholder 3"/>
          <p:cNvPicPr>
            <a:picLocks noGrp="1" noChangeAspect="1"/>
          </p:cNvPicPr>
          <p:nvPr>
            <p:ph idx="1"/>
          </p:nvPr>
        </p:nvPicPr>
        <p:blipFill>
          <a:blip r:embed="rId3"/>
          <a:stretch>
            <a:fillRect/>
          </a:stretch>
        </p:blipFill>
        <p:spPr>
          <a:xfrm>
            <a:off x="674372" y="1293407"/>
            <a:ext cx="7306897" cy="4643438"/>
          </a:xfrm>
          <a:prstGeom prst="rect">
            <a:avLst/>
          </a:prstGeom>
          <a:ln>
            <a:solidFill>
              <a:schemeClr val="tx1"/>
            </a:solidFill>
          </a:ln>
        </p:spPr>
      </p:pic>
    </p:spTree>
    <p:extLst>
      <p:ext uri="{BB962C8B-B14F-4D97-AF65-F5344CB8AC3E}">
        <p14:creationId xmlns:p14="http://schemas.microsoft.com/office/powerpoint/2010/main" val="370955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IDoc</a:t>
            </a:r>
            <a:r>
              <a:rPr lang="en-US" dirty="0"/>
              <a:t> – Intermediate Document</a:t>
            </a:r>
          </a:p>
        </p:txBody>
      </p:sp>
      <p:sp>
        <p:nvSpPr>
          <p:cNvPr id="5" name="Content Placeholder 4"/>
          <p:cNvSpPr>
            <a:spLocks noGrp="1"/>
          </p:cNvSpPr>
          <p:nvPr>
            <p:ph idx="1"/>
          </p:nvPr>
        </p:nvSpPr>
        <p:spPr/>
        <p:txBody>
          <a:bodyPr/>
          <a:lstStyle/>
          <a:p>
            <a:r>
              <a:rPr lang="en-US" dirty="0" err="1"/>
              <a:t>IDoc</a:t>
            </a:r>
            <a:r>
              <a:rPr lang="en-US" dirty="0"/>
              <a:t> is an instance of </a:t>
            </a:r>
            <a:r>
              <a:rPr lang="en-US" dirty="0" err="1"/>
              <a:t>IDoc</a:t>
            </a:r>
            <a:r>
              <a:rPr lang="en-US" dirty="0"/>
              <a:t> type. It contains actual data .</a:t>
            </a:r>
          </a:p>
        </p:txBody>
      </p:sp>
      <p:pic>
        <p:nvPicPr>
          <p:cNvPr id="6" name="Picture 5"/>
          <p:cNvPicPr>
            <a:picLocks noChangeAspect="1"/>
          </p:cNvPicPr>
          <p:nvPr/>
        </p:nvPicPr>
        <p:blipFill>
          <a:blip r:embed="rId3"/>
          <a:stretch>
            <a:fillRect/>
          </a:stretch>
        </p:blipFill>
        <p:spPr>
          <a:xfrm>
            <a:off x="744279" y="1841966"/>
            <a:ext cx="7081284" cy="4441896"/>
          </a:xfrm>
          <a:prstGeom prst="rect">
            <a:avLst/>
          </a:prstGeom>
          <a:ln>
            <a:solidFill>
              <a:schemeClr val="tx1"/>
            </a:solidFill>
          </a:ln>
        </p:spPr>
      </p:pic>
    </p:spTree>
    <p:extLst>
      <p:ext uri="{BB962C8B-B14F-4D97-AF65-F5344CB8AC3E}">
        <p14:creationId xmlns:p14="http://schemas.microsoft.com/office/powerpoint/2010/main" val="655866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6762</TotalTime>
  <Words>2040</Words>
  <Application>Microsoft Office PowerPoint</Application>
  <PresentationFormat>On-screen Show (4:3)</PresentationFormat>
  <Paragraphs>209</Paragraphs>
  <Slides>55</Slides>
  <Notes>55</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55</vt:i4>
      </vt:variant>
    </vt:vector>
  </HeadingPairs>
  <TitlesOfParts>
    <vt:vector size="66" baseType="lpstr">
      <vt:lpstr>Arial</vt:lpstr>
      <vt:lpstr>Calibri</vt:lpstr>
      <vt:lpstr>Candara</vt:lpstr>
      <vt:lpstr>Tahoma</vt:lpstr>
      <vt:lpstr>Verdana</vt:lpstr>
      <vt:lpstr>Wingdings</vt:lpstr>
      <vt:lpstr>Covers</vt:lpstr>
      <vt:lpstr>Slides</vt:lpstr>
      <vt:lpstr>Dividers</vt:lpstr>
      <vt:lpstr>Back cover</vt:lpstr>
      <vt:lpstr>think-cell Slide</vt:lpstr>
      <vt:lpstr>ABAP Part II</vt:lpstr>
      <vt:lpstr>Lesson Objectives</vt:lpstr>
      <vt:lpstr>Business Requirement for Integration </vt:lpstr>
      <vt:lpstr>Business Utilization </vt:lpstr>
      <vt:lpstr>What types of data Exchanged? </vt:lpstr>
      <vt:lpstr>IDoc – Intermediate Document </vt:lpstr>
      <vt:lpstr>IDoc – Intermediate Document </vt:lpstr>
      <vt:lpstr>IDoc Components </vt:lpstr>
      <vt:lpstr>IDoc – Intermediate Document</vt:lpstr>
      <vt:lpstr>IDoc</vt:lpstr>
      <vt:lpstr>Message Type</vt:lpstr>
      <vt:lpstr>Message Types</vt:lpstr>
      <vt:lpstr>Message Types</vt:lpstr>
      <vt:lpstr>ALE Scenario </vt:lpstr>
      <vt:lpstr>ALE – Application Link Enabling </vt:lpstr>
      <vt:lpstr>Services involved in ALE </vt:lpstr>
      <vt:lpstr>Application Services </vt:lpstr>
      <vt:lpstr>Distribution Services </vt:lpstr>
      <vt:lpstr>Communication Services </vt:lpstr>
      <vt:lpstr>To Sum-Up </vt:lpstr>
      <vt:lpstr>Advantages of ALE </vt:lpstr>
      <vt:lpstr>Basic components Involved in ALE Model Setup </vt:lpstr>
      <vt:lpstr>Logical Systems – Partner Types </vt:lpstr>
      <vt:lpstr>SALE</vt:lpstr>
      <vt:lpstr>RFC Destinations </vt:lpstr>
      <vt:lpstr>RFC Destinations </vt:lpstr>
      <vt:lpstr>Distribution Model </vt:lpstr>
      <vt:lpstr>Distribution Model</vt:lpstr>
      <vt:lpstr>Ports</vt:lpstr>
      <vt:lpstr>Partner Profiles</vt:lpstr>
      <vt:lpstr>Partner Profiles</vt:lpstr>
      <vt:lpstr>Partner Profiles</vt:lpstr>
      <vt:lpstr>Partner Profiles -Inbound</vt:lpstr>
      <vt:lpstr>Process Codes </vt:lpstr>
      <vt:lpstr>Partner Profile – Outbound </vt:lpstr>
      <vt:lpstr>IDoc Monitoring</vt:lpstr>
      <vt:lpstr>Demo: IDoc Monitoring using WE09</vt:lpstr>
      <vt:lpstr>Demo: IDoc Monitoring using WE02</vt:lpstr>
      <vt:lpstr>Inbound and Outbound Status</vt:lpstr>
      <vt:lpstr>ALE Monitoring </vt:lpstr>
      <vt:lpstr>Demo: ALE Monitoring using BD87</vt:lpstr>
      <vt:lpstr>Testing Tools</vt:lpstr>
      <vt:lpstr>Demo: WE19</vt:lpstr>
      <vt:lpstr>IDoc Documentation</vt:lpstr>
      <vt:lpstr>Demo: WE60</vt:lpstr>
      <vt:lpstr>Area Menu</vt:lpstr>
      <vt:lpstr>Demo: WEDI</vt:lpstr>
      <vt:lpstr>Summary of TCodes</vt:lpstr>
      <vt:lpstr>IDoc Processing</vt:lpstr>
      <vt:lpstr>Typical EDI Scenario </vt:lpstr>
      <vt:lpstr>EDI (Electronic Data Interchange) </vt:lpstr>
      <vt:lpstr>EDI (Electronic Data Interchange)</vt:lpstr>
      <vt:lpstr>EDI vs. ALE</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416</cp:revision>
  <cp:lastPrinted>2016-07-11T09:30:50Z</cp:lastPrinted>
  <dcterms:created xsi:type="dcterms:W3CDTF">2012-05-18T02:59:15Z</dcterms:created>
  <dcterms:modified xsi:type="dcterms:W3CDTF">2018-04-02T11:56:14Z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