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00" r:id="rId5"/>
    <p:sldMasterId id="2147483706" r:id="rId6"/>
    <p:sldMasterId id="2147483711" r:id="rId7"/>
  </p:sldMasterIdLst>
  <p:notesMasterIdLst>
    <p:notesMasterId r:id="rId28"/>
  </p:notesMasterIdLst>
  <p:handoutMasterIdLst>
    <p:handoutMasterId r:id="rId29"/>
  </p:handoutMasterIdLst>
  <p:sldIdLst>
    <p:sldId id="265" r:id="rId8"/>
    <p:sldId id="648" r:id="rId9"/>
    <p:sldId id="601" r:id="rId10"/>
    <p:sldId id="668" r:id="rId11"/>
    <p:sldId id="672" r:id="rId12"/>
    <p:sldId id="673" r:id="rId13"/>
    <p:sldId id="674" r:id="rId14"/>
    <p:sldId id="675" r:id="rId15"/>
    <p:sldId id="676" r:id="rId16"/>
    <p:sldId id="680" r:id="rId17"/>
    <p:sldId id="677" r:id="rId18"/>
    <p:sldId id="678" r:id="rId19"/>
    <p:sldId id="679" r:id="rId20"/>
    <p:sldId id="681" r:id="rId21"/>
    <p:sldId id="682" r:id="rId22"/>
    <p:sldId id="684" r:id="rId23"/>
    <p:sldId id="685" r:id="rId24"/>
    <p:sldId id="683" r:id="rId25"/>
    <p:sldId id="669" r:id="rId26"/>
    <p:sldId id="670"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49">
          <p15:clr>
            <a:srgbClr val="A4A3A4"/>
          </p15:clr>
        </p15:guide>
      </p15:sldGuideLst>
    </p:ext>
    <p:ext uri="{2D200454-40CA-4A62-9FC3-DE9A4176ACB9}">
      <p15:notesGuideLst xmlns:p15="http://schemas.microsoft.com/office/powerpoint/2012/main" xmlns="">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4902" autoAdjust="0"/>
  </p:normalViewPr>
  <p:slideViewPr>
    <p:cSldViewPr snapToGrid="0" showGuides="1">
      <p:cViewPr varScale="1">
        <p:scale>
          <a:sx n="99" d="100"/>
          <a:sy n="99" d="100"/>
        </p:scale>
        <p:origin x="-1962" y="-90"/>
      </p:cViewPr>
      <p:guideLst>
        <p:guide orient="horz" pos="2160"/>
        <p:guide pos="249"/>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51" d="100"/>
          <a:sy n="51" d="100"/>
        </p:scale>
        <p:origin x="2620" y="36"/>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5/7/2018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40163" y="500609"/>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440163" y="4386820"/>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213947" y="3842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3411664" y="872107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12-</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61229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3826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3465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924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094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1701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3928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746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9380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8528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6229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58142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9209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43614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9872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1184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215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715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540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5504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4.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1.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6.png"/><Relationship Id="rId10" Type="http://schemas.openxmlformats.org/officeDocument/2006/relationships/image" Target="../media/image13.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xml"/><Relationship Id="rId1" Type="http://schemas.openxmlformats.org/officeDocument/2006/relationships/tags" Target="../tags/tag9.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4.xml"/><Relationship Id="rId1" Type="http://schemas.openxmlformats.org/officeDocument/2006/relationships/tags" Target="../tags/tag1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6.emf"/><Relationship Id="rId2" Type="http://schemas.openxmlformats.org/officeDocument/2006/relationships/tags" Target="../tags/tag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4.xml"/><Relationship Id="rId4" Type="http://schemas.openxmlformats.org/officeDocument/2006/relationships/tags" Target="../tags/tag1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4.xml"/><Relationship Id="rId1" Type="http://schemas.openxmlformats.org/officeDocument/2006/relationships/tags" Target="../tags/tag1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xmlns=""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xmlns=""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Tree>
    <p:extLst>
      <p:ext uri="{BB962C8B-B14F-4D97-AF65-F5344CB8AC3E}">
        <p14:creationId xmlns:p14="http://schemas.microsoft.com/office/powerpoint/2010/main" val="284965470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014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909854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118925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3367084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2150474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461668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94815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857295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218537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617262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257707205"/>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r>
              <a:rPr lang="pl-PL" sz="800" noProof="0" dirty="0">
                <a:solidFill>
                  <a:schemeClr val="bg1"/>
                </a:solidFill>
                <a:latin typeface="+mn-lt"/>
                <a:cs typeface="Arial"/>
              </a:rPr>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462827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18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729101091"/>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119996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4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4459780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265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42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2077742029"/>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1045733471"/>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xmlns=""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1472025441"/>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18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071789399"/>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18413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560521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77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3.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0.pn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321756462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4" name="Picture 3" descr="Our_Universcity_Logotype-01.png"/>
          <p:cNvPicPr>
            <a:picLocks noChangeAspect="1"/>
          </p:cNvPicPr>
          <p:nvPr/>
        </p:nvPicPr>
        <p:blipFill>
          <a:blip r:embed="rId7" cstate="print"/>
          <a:stretch>
            <a:fillRect/>
          </a:stretch>
        </p:blipFill>
        <p:spPr>
          <a:xfrm>
            <a:off x="7739803" y="6525345"/>
            <a:ext cx="884523" cy="213543"/>
          </a:xfrm>
          <a:prstGeom prst="rect">
            <a:avLst/>
          </a:prstGeom>
        </p:spPr>
      </p:pic>
      <p:sp>
        <p:nvSpPr>
          <p:cNvPr id="7"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8"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229593477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92889027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8"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416944325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dirty="0">
                <a:solidFill>
                  <a:schemeClr val="tx1"/>
                </a:solidFill>
              </a:rPr>
              <a:t>Lesson 12: Transports</a:t>
            </a: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ABAP </a:t>
            </a:r>
            <a:r>
              <a:rPr lang="en-US" sz="3600"/>
              <a:t>Part II</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with Import Queue</a:t>
            </a:r>
          </a:p>
        </p:txBody>
      </p:sp>
      <p:sp>
        <p:nvSpPr>
          <p:cNvPr id="3" name="Content Placeholder 2"/>
          <p:cNvSpPr>
            <a:spLocks noGrp="1"/>
          </p:cNvSpPr>
          <p:nvPr>
            <p:ph idx="1"/>
          </p:nvPr>
        </p:nvSpPr>
        <p:spPr/>
        <p:txBody>
          <a:bodyPr/>
          <a:lstStyle/>
          <a:p>
            <a:r>
              <a:rPr lang="en-US" dirty="0"/>
              <a:t>Procedure of Single Import</a:t>
            </a:r>
          </a:p>
          <a:p>
            <a:r>
              <a:rPr lang="en-US" dirty="0"/>
              <a:t>Basis team opts for Single Import under following situation :- </a:t>
            </a:r>
          </a:p>
          <a:p>
            <a:pPr lvl="1"/>
            <a:r>
              <a:rPr lang="en-US" sz="2000" dirty="0"/>
              <a:t>1. </a:t>
            </a:r>
            <a:r>
              <a:rPr lang="en-US" dirty="0"/>
              <a:t>For frequent transportation. </a:t>
            </a:r>
          </a:p>
          <a:p>
            <a:pPr lvl="1"/>
            <a:r>
              <a:rPr lang="en-US" dirty="0"/>
              <a:t>2. If organization doesn’t include fixed import times. </a:t>
            </a:r>
          </a:p>
          <a:p>
            <a:pPr lvl="1"/>
            <a:r>
              <a:rPr lang="en-US" dirty="0"/>
              <a:t>3. Or if we want to maintain production system directly with correction </a:t>
            </a:r>
          </a:p>
          <a:p>
            <a:pPr lvl="1"/>
            <a:endParaRPr lang="en-US" dirty="0"/>
          </a:p>
          <a:p>
            <a:endParaRPr lang="en-US" dirty="0"/>
          </a:p>
        </p:txBody>
      </p:sp>
      <p:pic>
        <p:nvPicPr>
          <p:cNvPr id="4" name="Picture 3"/>
          <p:cNvPicPr>
            <a:picLocks noChangeAspect="1"/>
          </p:cNvPicPr>
          <p:nvPr/>
        </p:nvPicPr>
        <p:blipFill>
          <a:blip r:embed="rId3"/>
          <a:stretch>
            <a:fillRect/>
          </a:stretch>
        </p:blipFill>
        <p:spPr>
          <a:xfrm>
            <a:off x="445094" y="3867560"/>
            <a:ext cx="7254869" cy="2270957"/>
          </a:xfrm>
          <a:prstGeom prst="rect">
            <a:avLst/>
          </a:prstGeom>
          <a:ln>
            <a:solidFill>
              <a:schemeClr val="tx1"/>
            </a:solidFill>
          </a:ln>
        </p:spPr>
      </p:pic>
    </p:spTree>
    <p:extLst>
      <p:ext uri="{BB962C8B-B14F-4D97-AF65-F5344CB8AC3E}">
        <p14:creationId xmlns:p14="http://schemas.microsoft.com/office/powerpoint/2010/main" val="1921852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Organizer</a:t>
            </a:r>
          </a:p>
        </p:txBody>
      </p:sp>
      <p:sp>
        <p:nvSpPr>
          <p:cNvPr id="3" name="Content Placeholder 2"/>
          <p:cNvSpPr>
            <a:spLocks noGrp="1"/>
          </p:cNvSpPr>
          <p:nvPr>
            <p:ph idx="1"/>
          </p:nvPr>
        </p:nvSpPr>
        <p:spPr/>
        <p:txBody>
          <a:bodyPr/>
          <a:lstStyle/>
          <a:p>
            <a:r>
              <a:rPr lang="en-US" dirty="0"/>
              <a:t>A set of tools in the SAP systems for managing development project in the ABAP workbench and in customizing and for preparing and managing transportation between the SAP system. </a:t>
            </a:r>
          </a:p>
          <a:p>
            <a:r>
              <a:rPr lang="en-US" dirty="0"/>
              <a:t>Features :- </a:t>
            </a:r>
          </a:p>
          <a:p>
            <a:pPr lvl="1"/>
            <a:r>
              <a:rPr lang="en-US" dirty="0"/>
              <a:t>Transaction SE09 or SE10 </a:t>
            </a:r>
          </a:p>
          <a:p>
            <a:pPr lvl="1"/>
            <a:r>
              <a:rPr lang="en-US" dirty="0"/>
              <a:t>Provide functions for create, document and release of change request/Task. </a:t>
            </a:r>
          </a:p>
          <a:p>
            <a:pPr lvl="1"/>
            <a:r>
              <a:rPr lang="en-US" dirty="0"/>
              <a:t>There are multiple ways to manage and record the changes for the object, which are being discussed further. </a:t>
            </a:r>
          </a:p>
          <a:p>
            <a:r>
              <a:rPr lang="en-US" dirty="0"/>
              <a:t>Steps involve while working with the Transport Organizer :- </a:t>
            </a:r>
          </a:p>
          <a:p>
            <a:pPr lvl="1"/>
            <a:r>
              <a:rPr lang="en-US" dirty="0"/>
              <a:t>1. Record Changes in the Change request for repository object </a:t>
            </a:r>
          </a:p>
          <a:p>
            <a:pPr lvl="1"/>
            <a:r>
              <a:rPr lang="en-US" dirty="0"/>
              <a:t>2. Working with Change request from creation to release. </a:t>
            </a:r>
          </a:p>
          <a:p>
            <a:pPr lvl="1"/>
            <a:r>
              <a:rPr lang="en-US" dirty="0"/>
              <a:t>3. Checking whether transported request were successful or not. </a:t>
            </a:r>
          </a:p>
          <a:p>
            <a:endParaRPr lang="en-US" dirty="0"/>
          </a:p>
        </p:txBody>
      </p:sp>
    </p:spTree>
    <p:extLst>
      <p:ext uri="{BB962C8B-B14F-4D97-AF65-F5344CB8AC3E}">
        <p14:creationId xmlns:p14="http://schemas.microsoft.com/office/powerpoint/2010/main" val="58309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Request</a:t>
            </a:r>
          </a:p>
        </p:txBody>
      </p:sp>
      <p:sp>
        <p:nvSpPr>
          <p:cNvPr id="3" name="Content Placeholder 2"/>
          <p:cNvSpPr>
            <a:spLocks noGrp="1"/>
          </p:cNvSpPr>
          <p:nvPr>
            <p:ph idx="1"/>
          </p:nvPr>
        </p:nvSpPr>
        <p:spPr/>
        <p:txBody>
          <a:bodyPr/>
          <a:lstStyle/>
          <a:p>
            <a:r>
              <a:rPr lang="en-US" dirty="0"/>
              <a:t>A source of information in the transport organizer that records and manage all the modifications made to repository and customizing settings during a development work. </a:t>
            </a:r>
          </a:p>
          <a:p>
            <a:r>
              <a:rPr lang="en-US" dirty="0"/>
              <a:t>Types :- </a:t>
            </a:r>
          </a:p>
          <a:p>
            <a:pPr lvl="1"/>
            <a:r>
              <a:rPr lang="en-US" dirty="0"/>
              <a:t>1.Workbench Request </a:t>
            </a:r>
          </a:p>
          <a:p>
            <a:pPr lvl="1"/>
            <a:r>
              <a:rPr lang="en-US" dirty="0"/>
              <a:t>2.Customizing Request </a:t>
            </a:r>
          </a:p>
          <a:p>
            <a:pPr lvl="1"/>
            <a:r>
              <a:rPr lang="en-US" dirty="0"/>
              <a:t>3.Transport of Copies </a:t>
            </a:r>
          </a:p>
          <a:p>
            <a:pPr lvl="1"/>
            <a:r>
              <a:rPr lang="en-US" dirty="0"/>
              <a:t>4.Relocations </a:t>
            </a:r>
          </a:p>
          <a:p>
            <a:endParaRPr lang="en-US" dirty="0"/>
          </a:p>
        </p:txBody>
      </p:sp>
    </p:spTree>
    <p:extLst>
      <p:ext uri="{BB962C8B-B14F-4D97-AF65-F5344CB8AC3E}">
        <p14:creationId xmlns:p14="http://schemas.microsoft.com/office/powerpoint/2010/main" val="365616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Request</a:t>
            </a:r>
          </a:p>
        </p:txBody>
      </p:sp>
      <p:sp>
        <p:nvSpPr>
          <p:cNvPr id="3" name="Content Placeholder 2"/>
          <p:cNvSpPr>
            <a:spLocks noGrp="1"/>
          </p:cNvSpPr>
          <p:nvPr>
            <p:ph idx="1"/>
          </p:nvPr>
        </p:nvSpPr>
        <p:spPr/>
        <p:txBody>
          <a:bodyPr/>
          <a:lstStyle/>
          <a:p>
            <a:r>
              <a:rPr lang="en-US" dirty="0"/>
              <a:t>Workbench Request</a:t>
            </a:r>
          </a:p>
          <a:p>
            <a:pPr lvl="1"/>
            <a:r>
              <a:rPr lang="en-US" dirty="0"/>
              <a:t>A source of information in the transport organizer that records and manage all the modifications made to repository and customizing settings during a development work. </a:t>
            </a:r>
          </a:p>
          <a:p>
            <a:r>
              <a:rPr lang="en-US" dirty="0"/>
              <a:t>Few Points:- </a:t>
            </a:r>
          </a:p>
          <a:p>
            <a:pPr lvl="1"/>
            <a:r>
              <a:rPr lang="en-US" dirty="0"/>
              <a:t>For every change to the repository object we need to assign that to specified workbench request. </a:t>
            </a:r>
          </a:p>
          <a:p>
            <a:pPr lvl="1"/>
            <a:r>
              <a:rPr lang="en-US" dirty="0"/>
              <a:t>From the system setting (if transport route is defined for the package of these objects) system determines if whether the change request are transportable and to which target system. </a:t>
            </a:r>
          </a:p>
          <a:p>
            <a:pPr lvl="1"/>
            <a:r>
              <a:rPr lang="en-US" dirty="0"/>
              <a:t>We can only save the changes if we assign object to a change request. </a:t>
            </a:r>
          </a:p>
          <a:p>
            <a:endParaRPr lang="en-US" dirty="0"/>
          </a:p>
        </p:txBody>
      </p:sp>
    </p:spTree>
    <p:extLst>
      <p:ext uri="{BB962C8B-B14F-4D97-AF65-F5344CB8AC3E}">
        <p14:creationId xmlns:p14="http://schemas.microsoft.com/office/powerpoint/2010/main" val="281531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Request</a:t>
            </a:r>
          </a:p>
        </p:txBody>
      </p:sp>
      <p:sp>
        <p:nvSpPr>
          <p:cNvPr id="3" name="Content Placeholder 2"/>
          <p:cNvSpPr>
            <a:spLocks noGrp="1"/>
          </p:cNvSpPr>
          <p:nvPr>
            <p:ph idx="1"/>
          </p:nvPr>
        </p:nvSpPr>
        <p:spPr/>
        <p:txBody>
          <a:bodyPr/>
          <a:lstStyle/>
          <a:p>
            <a:r>
              <a:rPr lang="en-US" dirty="0"/>
              <a:t>Customizing Request </a:t>
            </a:r>
          </a:p>
          <a:p>
            <a:r>
              <a:rPr lang="en-US" dirty="0"/>
              <a:t>Few </a:t>
            </a:r>
            <a:r>
              <a:rPr lang="en-US" dirty="0" err="1"/>
              <a:t>PoChange</a:t>
            </a:r>
            <a:r>
              <a:rPr lang="en-US" dirty="0"/>
              <a:t> request for copying and transporting changed system settings from client specific tables. </a:t>
            </a:r>
          </a:p>
          <a:p>
            <a:r>
              <a:rPr lang="en-US" dirty="0" err="1"/>
              <a:t>ints</a:t>
            </a:r>
            <a:r>
              <a:rPr lang="en-US" dirty="0"/>
              <a:t>:- </a:t>
            </a:r>
          </a:p>
          <a:p>
            <a:pPr lvl="1"/>
            <a:r>
              <a:rPr lang="en-US" dirty="0"/>
              <a:t>Customizing request record client-specific customizing settings made in a single client and usually these will be done in transaction SPRO. </a:t>
            </a:r>
          </a:p>
          <a:p>
            <a:pPr lvl="1"/>
            <a:r>
              <a:rPr lang="en-US" dirty="0"/>
              <a:t>Customizing request in the SAP System are all transportable or local depend on System settings. </a:t>
            </a:r>
          </a:p>
          <a:p>
            <a:pPr lvl="1"/>
            <a:r>
              <a:rPr lang="en-US" dirty="0"/>
              <a:t>System uses Standard Transport layer to determine automatically if change request are transportable and to which target system. </a:t>
            </a:r>
          </a:p>
          <a:p>
            <a:pPr lvl="1"/>
            <a:r>
              <a:rPr lang="en-US" dirty="0"/>
              <a:t>We can only save the changes if we assign object to a change request </a:t>
            </a:r>
          </a:p>
          <a:p>
            <a:pPr lvl="1"/>
            <a:endParaRPr lang="en-US" dirty="0"/>
          </a:p>
        </p:txBody>
      </p:sp>
    </p:spTree>
    <p:extLst>
      <p:ext uri="{BB962C8B-B14F-4D97-AF65-F5344CB8AC3E}">
        <p14:creationId xmlns:p14="http://schemas.microsoft.com/office/powerpoint/2010/main" val="408620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Request</a:t>
            </a:r>
          </a:p>
        </p:txBody>
      </p:sp>
      <p:sp>
        <p:nvSpPr>
          <p:cNvPr id="3" name="Content Placeholder 2"/>
          <p:cNvSpPr>
            <a:spLocks noGrp="1"/>
          </p:cNvSpPr>
          <p:nvPr>
            <p:ph idx="1"/>
          </p:nvPr>
        </p:nvSpPr>
        <p:spPr/>
        <p:txBody>
          <a:bodyPr/>
          <a:lstStyle/>
          <a:p>
            <a:r>
              <a:rPr lang="en-US" dirty="0"/>
              <a:t>Transport of Copies </a:t>
            </a:r>
          </a:p>
          <a:p>
            <a:pPr lvl="1"/>
            <a:r>
              <a:rPr lang="en-US" dirty="0"/>
              <a:t>Transport object to a specified SAP system. </a:t>
            </a:r>
          </a:p>
          <a:p>
            <a:pPr lvl="1"/>
            <a:r>
              <a:rPr lang="en-US" dirty="0"/>
              <a:t>Objects are transported with the current version in SAP system. </a:t>
            </a:r>
          </a:p>
          <a:p>
            <a:pPr lvl="1"/>
            <a:r>
              <a:rPr lang="en-US" dirty="0"/>
              <a:t>Original location of the object will remain </a:t>
            </a:r>
          </a:p>
          <a:p>
            <a:pPr lvl="1"/>
            <a:r>
              <a:rPr lang="en-US" dirty="0"/>
              <a:t>No delivery to another SAP System </a:t>
            </a:r>
          </a:p>
          <a:p>
            <a:endParaRPr lang="en-US" dirty="0"/>
          </a:p>
        </p:txBody>
      </p:sp>
    </p:spTree>
    <p:extLst>
      <p:ext uri="{BB962C8B-B14F-4D97-AF65-F5344CB8AC3E}">
        <p14:creationId xmlns:p14="http://schemas.microsoft.com/office/powerpoint/2010/main" val="42059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Request</a:t>
            </a:r>
          </a:p>
        </p:txBody>
      </p:sp>
      <p:sp>
        <p:nvSpPr>
          <p:cNvPr id="3" name="Content Placeholder 2"/>
          <p:cNvSpPr>
            <a:spLocks noGrp="1"/>
          </p:cNvSpPr>
          <p:nvPr>
            <p:ph idx="1"/>
          </p:nvPr>
        </p:nvSpPr>
        <p:spPr/>
        <p:txBody>
          <a:bodyPr/>
          <a:lstStyle/>
          <a:p>
            <a:r>
              <a:rPr lang="en-US" dirty="0"/>
              <a:t>Modifiable Request</a:t>
            </a:r>
          </a:p>
          <a:p>
            <a:pPr lvl="1"/>
            <a:r>
              <a:rPr lang="en-US" dirty="0"/>
              <a:t>The user can use modifiable requests and tasks in the Transport Organizer to edit and transport below repository entries/objects</a:t>
            </a:r>
            <a:r>
              <a:rPr lang="en-US" sz="2000" dirty="0"/>
              <a:t> 	</a:t>
            </a:r>
          </a:p>
          <a:p>
            <a:pPr lvl="2"/>
            <a:r>
              <a:rPr lang="en-US" dirty="0"/>
              <a:t>ABAP workbench objects </a:t>
            </a:r>
          </a:p>
          <a:p>
            <a:pPr lvl="2"/>
            <a:r>
              <a:rPr lang="en-US" dirty="0"/>
              <a:t>Customizing settings </a:t>
            </a:r>
          </a:p>
          <a:p>
            <a:pPr lvl="2"/>
            <a:r>
              <a:rPr lang="en-US" dirty="0"/>
              <a:t>Table entries </a:t>
            </a:r>
          </a:p>
          <a:p>
            <a:pPr lvl="2"/>
            <a:endParaRPr lang="en-US" dirty="0"/>
          </a:p>
        </p:txBody>
      </p:sp>
    </p:spTree>
    <p:extLst>
      <p:ext uri="{BB962C8B-B14F-4D97-AF65-F5344CB8AC3E}">
        <p14:creationId xmlns:p14="http://schemas.microsoft.com/office/powerpoint/2010/main" val="318655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Request</a:t>
            </a:r>
          </a:p>
        </p:txBody>
      </p:sp>
      <p:sp>
        <p:nvSpPr>
          <p:cNvPr id="3" name="Content Placeholder 2"/>
          <p:cNvSpPr>
            <a:spLocks noGrp="1"/>
          </p:cNvSpPr>
          <p:nvPr>
            <p:ph idx="1"/>
          </p:nvPr>
        </p:nvSpPr>
        <p:spPr/>
        <p:txBody>
          <a:bodyPr/>
          <a:lstStyle/>
          <a:p>
            <a:r>
              <a:rPr lang="en-US" dirty="0"/>
              <a:t>Release Requests </a:t>
            </a:r>
          </a:p>
          <a:p>
            <a:pPr lvl="1"/>
            <a:r>
              <a:rPr lang="en-US" sz="1800" dirty="0"/>
              <a:t>The user cannot use released requests and tasks in the Transport Organizer to edit below repository entries/objects </a:t>
            </a:r>
          </a:p>
          <a:p>
            <a:pPr lvl="2"/>
            <a:r>
              <a:rPr lang="en-US" dirty="0"/>
              <a:t>ABAP workbench objects </a:t>
            </a:r>
          </a:p>
          <a:p>
            <a:pPr lvl="2"/>
            <a:r>
              <a:rPr lang="en-US" dirty="0"/>
              <a:t>Customizing settings </a:t>
            </a:r>
          </a:p>
          <a:p>
            <a:pPr lvl="2"/>
            <a:r>
              <a:rPr lang="en-US" dirty="0"/>
              <a:t>Table entries </a:t>
            </a:r>
          </a:p>
          <a:p>
            <a:pPr lvl="2"/>
            <a:r>
              <a:rPr lang="en-US" dirty="0"/>
              <a:t>If user wants to do any modifications for the objects which are in released transport, he has to create new transport for them </a:t>
            </a:r>
          </a:p>
          <a:p>
            <a:pPr lvl="1"/>
            <a:endParaRPr lang="en-US" dirty="0"/>
          </a:p>
        </p:txBody>
      </p:sp>
    </p:spTree>
    <p:extLst>
      <p:ext uri="{BB962C8B-B14F-4D97-AF65-F5344CB8AC3E}">
        <p14:creationId xmlns:p14="http://schemas.microsoft.com/office/powerpoint/2010/main" val="3839117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Codes</a:t>
            </a:r>
          </a:p>
        </p:txBody>
      </p:sp>
      <p:pic>
        <p:nvPicPr>
          <p:cNvPr id="4" name="Content Placeholder 3"/>
          <p:cNvPicPr>
            <a:picLocks noGrp="1" noChangeAspect="1"/>
          </p:cNvPicPr>
          <p:nvPr>
            <p:ph idx="1"/>
          </p:nvPr>
        </p:nvPicPr>
        <p:blipFill>
          <a:blip r:embed="rId3"/>
          <a:stretch>
            <a:fillRect/>
          </a:stretch>
        </p:blipFill>
        <p:spPr>
          <a:xfrm>
            <a:off x="445608" y="1515642"/>
            <a:ext cx="6127011" cy="1966130"/>
          </a:xfrm>
          <a:prstGeom prst="rect">
            <a:avLst/>
          </a:prstGeom>
          <a:ln>
            <a:solidFill>
              <a:schemeClr val="tx1"/>
            </a:solidFill>
          </a:ln>
        </p:spPr>
      </p:pic>
    </p:spTree>
    <p:extLst>
      <p:ext uri="{BB962C8B-B14F-4D97-AF65-F5344CB8AC3E}">
        <p14:creationId xmlns:p14="http://schemas.microsoft.com/office/powerpoint/2010/main" val="1976838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t>Basics of Transport control</a:t>
            </a:r>
          </a:p>
          <a:p>
            <a:pPr lvl="1"/>
            <a:r>
              <a:rPr lang="en-US" dirty="0"/>
              <a:t>Transport with Import Queue</a:t>
            </a:r>
          </a:p>
          <a:p>
            <a:pPr lvl="1"/>
            <a:r>
              <a:rPr lang="en-US" dirty="0"/>
              <a:t>Procedure of Mass or Single Import</a:t>
            </a:r>
          </a:p>
          <a:p>
            <a:pPr lvl="1"/>
            <a:r>
              <a:rPr lang="en-US" dirty="0"/>
              <a:t>Transport Strategy</a:t>
            </a:r>
          </a:p>
          <a:p>
            <a:pPr lvl="1"/>
            <a:r>
              <a:rPr lang="en-US" dirty="0"/>
              <a:t>Transport Organizer</a:t>
            </a:r>
          </a:p>
          <a:p>
            <a:pPr lvl="1"/>
            <a:r>
              <a:rPr lang="en-US" dirty="0"/>
              <a:t>Types of Requests</a:t>
            </a:r>
          </a:p>
        </p:txBody>
      </p:sp>
    </p:spTree>
    <p:extLst>
      <p:ext uri="{BB962C8B-B14F-4D97-AF65-F5344CB8AC3E}">
        <p14:creationId xmlns:p14="http://schemas.microsoft.com/office/powerpoint/2010/main" val="8993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know the following -</a:t>
            </a:r>
          </a:p>
          <a:p>
            <a:pPr lvl="1"/>
            <a:r>
              <a:rPr lang="en-US" dirty="0"/>
              <a:t>Basics of Transport control</a:t>
            </a:r>
          </a:p>
          <a:p>
            <a:pPr lvl="1"/>
            <a:r>
              <a:rPr lang="en-US" dirty="0"/>
              <a:t>Transport with Import Queue</a:t>
            </a:r>
          </a:p>
          <a:p>
            <a:pPr lvl="1"/>
            <a:r>
              <a:rPr lang="en-US" dirty="0"/>
              <a:t>Procedure of Mass or Single Import</a:t>
            </a:r>
          </a:p>
          <a:p>
            <a:pPr lvl="1"/>
            <a:r>
              <a:rPr lang="en-US" dirty="0"/>
              <a:t>Transport Strategy</a:t>
            </a:r>
          </a:p>
          <a:p>
            <a:pPr lvl="1"/>
            <a:r>
              <a:rPr lang="en-US" dirty="0"/>
              <a:t>Transport Organizer</a:t>
            </a:r>
          </a:p>
          <a:p>
            <a:pPr lvl="1"/>
            <a:r>
              <a:rPr lang="en-US" dirty="0"/>
              <a:t>Types of Requests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690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p:txBody>
          <a:bodyPr/>
          <a:lstStyle/>
          <a:p>
            <a:r>
              <a:rPr lang="en-US" altLang="en-US" dirty="0"/>
              <a:t>Question 1: The client can be divided in to three categories namely _______, _______ and ______.</a:t>
            </a:r>
          </a:p>
          <a:p>
            <a:pPr>
              <a:buNone/>
            </a:pPr>
            <a:r>
              <a:rPr lang="en-US" altLang="en-US" dirty="0"/>
              <a:t> </a:t>
            </a:r>
          </a:p>
          <a:p>
            <a:r>
              <a:rPr lang="en-US" altLang="en-US" dirty="0"/>
              <a:t>Question 2: ____  is the transaction code for transport organizer.</a:t>
            </a:r>
          </a:p>
          <a:p>
            <a:pPr marL="174625" lvl="1" indent="0">
              <a:buNone/>
            </a:pPr>
            <a:endParaRPr lang="en-US" dirty="0">
              <a:solidFill>
                <a:schemeClr val="tx1"/>
              </a:solidFill>
            </a:endParaRPr>
          </a:p>
        </p:txBody>
      </p:sp>
    </p:spTree>
    <p:extLst>
      <p:ext uri="{BB962C8B-B14F-4D97-AF65-F5344CB8AC3E}">
        <p14:creationId xmlns:p14="http://schemas.microsoft.com/office/powerpoint/2010/main" val="233486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b="1" dirty="0"/>
              <a:t> </a:t>
            </a:r>
            <a:endParaRPr lang="en-US" dirty="0"/>
          </a:p>
        </p:txBody>
      </p:sp>
      <p:sp>
        <p:nvSpPr>
          <p:cNvPr id="3" name="Content Placeholder 2"/>
          <p:cNvSpPr>
            <a:spLocks noGrp="1"/>
          </p:cNvSpPr>
          <p:nvPr>
            <p:ph idx="1"/>
          </p:nvPr>
        </p:nvSpPr>
        <p:spPr/>
        <p:txBody>
          <a:bodyPr/>
          <a:lstStyle/>
          <a:p>
            <a:r>
              <a:rPr lang="en-US" dirty="0"/>
              <a:t>SAP's Transport management system represents the centralized </a:t>
            </a:r>
          </a:p>
          <a:p>
            <a:pPr marL="0" indent="0">
              <a:buNone/>
            </a:pPr>
            <a:r>
              <a:rPr lang="en-US" dirty="0"/>
              <a:t>change and transport system CTS for all R/3 systems.</a:t>
            </a:r>
          </a:p>
          <a:p>
            <a:pPr marL="0" indent="0">
              <a:buNone/>
            </a:pPr>
            <a:r>
              <a:rPr lang="en-US" dirty="0"/>
              <a:t>	</a:t>
            </a:r>
          </a:p>
        </p:txBody>
      </p:sp>
      <p:pic>
        <p:nvPicPr>
          <p:cNvPr id="4" name="Picture 3"/>
          <p:cNvPicPr>
            <a:picLocks noChangeAspect="1"/>
          </p:cNvPicPr>
          <p:nvPr/>
        </p:nvPicPr>
        <p:blipFill>
          <a:blip r:embed="rId3"/>
          <a:stretch>
            <a:fillRect/>
          </a:stretch>
        </p:blipFill>
        <p:spPr>
          <a:xfrm>
            <a:off x="647217" y="2492307"/>
            <a:ext cx="7041490" cy="3276884"/>
          </a:xfrm>
          <a:prstGeom prst="rect">
            <a:avLst/>
          </a:prstGeom>
          <a:ln>
            <a:solidFill>
              <a:schemeClr val="tx1"/>
            </a:solidFill>
          </a:ln>
        </p:spPr>
      </p:pic>
    </p:spTree>
    <p:extLst>
      <p:ext uri="{BB962C8B-B14F-4D97-AF65-F5344CB8AC3E}">
        <p14:creationId xmlns:p14="http://schemas.microsoft.com/office/powerpoint/2010/main" val="233494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sz="2100" dirty="0"/>
              <a:t>The Change and Transport System (CTS) is a tool that helps you to organize development projects in the ABAP Workbench and in Customizing, and then transport the changes between the SAP Systems in your system landscape </a:t>
            </a:r>
          </a:p>
          <a:p>
            <a:r>
              <a:rPr lang="en-US" sz="2100" dirty="0"/>
              <a:t>CTS records all changes in change requests </a:t>
            </a:r>
          </a:p>
          <a:p>
            <a:r>
              <a:rPr lang="en-US" sz="2100" dirty="0"/>
              <a:t>Changes in change requests can be linked together logically, or can be completely independent of each other </a:t>
            </a:r>
          </a:p>
          <a:p>
            <a:r>
              <a:rPr lang="en-US" sz="2100" dirty="0"/>
              <a:t>When you have finished your work, you can release the task &amp; request respectively </a:t>
            </a:r>
          </a:p>
          <a:p>
            <a:r>
              <a:rPr lang="en-US" sz="2100" dirty="0"/>
              <a:t>The change request is then used to copy the changes from this client to other clients or systems. This automatic procedure is known as a transport. </a:t>
            </a:r>
          </a:p>
          <a:p>
            <a:r>
              <a:rPr lang="en-US" sz="2100" dirty="0"/>
              <a:t>Transports of changes by the CTS allow you to develop in one environment, test your development work in a test environment, and then, if the tests are successful, use it productively. </a:t>
            </a:r>
          </a:p>
          <a:p>
            <a:endParaRPr lang="en-US" dirty="0"/>
          </a:p>
        </p:txBody>
      </p:sp>
    </p:spTree>
    <p:extLst>
      <p:ext uri="{BB962C8B-B14F-4D97-AF65-F5344CB8AC3E}">
        <p14:creationId xmlns:p14="http://schemas.microsoft.com/office/powerpoint/2010/main" val="356762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 and their Roles</a:t>
            </a:r>
          </a:p>
        </p:txBody>
      </p:sp>
      <p:sp>
        <p:nvSpPr>
          <p:cNvPr id="3" name="Content Placeholder 2"/>
          <p:cNvSpPr>
            <a:spLocks noGrp="1"/>
          </p:cNvSpPr>
          <p:nvPr>
            <p:ph idx="1"/>
          </p:nvPr>
        </p:nvSpPr>
        <p:spPr/>
        <p:txBody>
          <a:bodyPr/>
          <a:lstStyle/>
          <a:p>
            <a:r>
              <a:rPr lang="en-US" dirty="0"/>
              <a:t>We can divide clients into mainly three categories :- </a:t>
            </a:r>
          </a:p>
          <a:p>
            <a:pPr lvl="1"/>
            <a:r>
              <a:rPr lang="en-US" dirty="0"/>
              <a:t>1.DEV/CUST :-SAP system landscape requires a client where Customizing settings, and possibly ABAP Workbench developments, can be made. client is known as the Customizing and development client, or Customizing client for short. The abbreviation DEV/CUST is used for this client </a:t>
            </a:r>
          </a:p>
          <a:p>
            <a:pPr lvl="1"/>
            <a:r>
              <a:rPr lang="en-US" dirty="0"/>
              <a:t>2.QAS/QTST :-Before you can use the Customizing settings and Workbench developments productively, you need to test them extensively for errors. The client where these tests are made is the Quality Assurance Client, QAS/QTST for short. </a:t>
            </a:r>
          </a:p>
          <a:p>
            <a:pPr lvl="1"/>
            <a:r>
              <a:rPr lang="en-US" dirty="0"/>
              <a:t>3.PRD/PROD :-Separate client is required for productive use of the SAP LIVE System. This client is known as the Production Client, PRD/PROD for short. </a:t>
            </a:r>
          </a:p>
          <a:p>
            <a:endParaRPr lang="en-US" dirty="0"/>
          </a:p>
        </p:txBody>
      </p:sp>
      <p:pic>
        <p:nvPicPr>
          <p:cNvPr id="4" name="Picture 3"/>
          <p:cNvPicPr>
            <a:picLocks noChangeAspect="1"/>
          </p:cNvPicPr>
          <p:nvPr/>
        </p:nvPicPr>
        <p:blipFill>
          <a:blip r:embed="rId3"/>
          <a:stretch>
            <a:fillRect/>
          </a:stretch>
        </p:blipFill>
        <p:spPr>
          <a:xfrm>
            <a:off x="4466126" y="4676520"/>
            <a:ext cx="3200677" cy="1836579"/>
          </a:xfrm>
          <a:prstGeom prst="rect">
            <a:avLst/>
          </a:prstGeom>
          <a:ln>
            <a:solidFill>
              <a:schemeClr val="tx1"/>
            </a:solidFill>
          </a:ln>
        </p:spPr>
      </p:pic>
    </p:spTree>
    <p:extLst>
      <p:ext uri="{BB962C8B-B14F-4D97-AF65-F5344CB8AC3E}">
        <p14:creationId xmlns:p14="http://schemas.microsoft.com/office/powerpoint/2010/main" val="918097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Landscape</a:t>
            </a:r>
          </a:p>
        </p:txBody>
      </p:sp>
      <p:pic>
        <p:nvPicPr>
          <p:cNvPr id="4" name="Content Placeholder 3"/>
          <p:cNvPicPr>
            <a:picLocks noGrp="1" noChangeAspect="1"/>
          </p:cNvPicPr>
          <p:nvPr>
            <p:ph idx="1"/>
          </p:nvPr>
        </p:nvPicPr>
        <p:blipFill>
          <a:blip r:embed="rId3"/>
          <a:stretch>
            <a:fillRect/>
          </a:stretch>
        </p:blipFill>
        <p:spPr>
          <a:xfrm>
            <a:off x="555912" y="1401939"/>
            <a:ext cx="8032176" cy="4511431"/>
          </a:xfrm>
          <a:prstGeom prst="rect">
            <a:avLst/>
          </a:prstGeom>
          <a:ln>
            <a:solidFill>
              <a:schemeClr val="tx1"/>
            </a:solidFill>
          </a:ln>
        </p:spPr>
      </p:pic>
    </p:spTree>
    <p:extLst>
      <p:ext uri="{BB962C8B-B14F-4D97-AF65-F5344CB8AC3E}">
        <p14:creationId xmlns:p14="http://schemas.microsoft.com/office/powerpoint/2010/main" val="287464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Layer</a:t>
            </a:r>
          </a:p>
        </p:txBody>
      </p:sp>
      <p:sp>
        <p:nvSpPr>
          <p:cNvPr id="3" name="Content Placeholder 2"/>
          <p:cNvSpPr>
            <a:spLocks noGrp="1"/>
          </p:cNvSpPr>
          <p:nvPr>
            <p:ph idx="1"/>
          </p:nvPr>
        </p:nvSpPr>
        <p:spPr/>
        <p:txBody>
          <a:bodyPr/>
          <a:lstStyle/>
          <a:p>
            <a:r>
              <a:rPr lang="en-US" dirty="0"/>
              <a:t>A transport layer is assigned to each development class and thus to all the objects in that class. </a:t>
            </a:r>
          </a:p>
          <a:p>
            <a:r>
              <a:rPr lang="en-US" dirty="0"/>
              <a:t>Transport layer determines :- </a:t>
            </a:r>
          </a:p>
          <a:p>
            <a:pPr lvl="1"/>
            <a:r>
              <a:rPr lang="en-US" dirty="0"/>
              <a:t>In which SAP system development or changes to the repository objects are made. </a:t>
            </a:r>
          </a:p>
          <a:p>
            <a:pPr lvl="1"/>
            <a:r>
              <a:rPr lang="en-US" dirty="0"/>
              <a:t>Whether objects are transported to other system within the group. </a:t>
            </a:r>
          </a:p>
          <a:p>
            <a:pPr lvl="1"/>
            <a:r>
              <a:rPr lang="en-US" dirty="0"/>
              <a:t>All the project developed in the same system and transported on the same transport route are grouped together to form a transport layer. </a:t>
            </a:r>
          </a:p>
          <a:p>
            <a:endParaRPr lang="en-US" dirty="0"/>
          </a:p>
        </p:txBody>
      </p:sp>
      <p:pic>
        <p:nvPicPr>
          <p:cNvPr id="4" name="Picture 3"/>
          <p:cNvPicPr>
            <a:picLocks noChangeAspect="1"/>
          </p:cNvPicPr>
          <p:nvPr/>
        </p:nvPicPr>
        <p:blipFill>
          <a:blip r:embed="rId3"/>
          <a:stretch>
            <a:fillRect/>
          </a:stretch>
        </p:blipFill>
        <p:spPr>
          <a:xfrm>
            <a:off x="4282406" y="3979910"/>
            <a:ext cx="2812024" cy="2286198"/>
          </a:xfrm>
          <a:prstGeom prst="rect">
            <a:avLst/>
          </a:prstGeom>
          <a:ln>
            <a:solidFill>
              <a:schemeClr val="tx1"/>
            </a:solidFill>
          </a:ln>
        </p:spPr>
      </p:pic>
    </p:spTree>
    <p:extLst>
      <p:ext uri="{BB962C8B-B14F-4D97-AF65-F5344CB8AC3E}">
        <p14:creationId xmlns:p14="http://schemas.microsoft.com/office/powerpoint/2010/main" val="274170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with Import Queue</a:t>
            </a:r>
          </a:p>
        </p:txBody>
      </p:sp>
      <p:sp>
        <p:nvSpPr>
          <p:cNvPr id="3" name="Content Placeholder 2"/>
          <p:cNvSpPr>
            <a:spLocks noGrp="1"/>
          </p:cNvSpPr>
          <p:nvPr>
            <p:ph idx="1"/>
          </p:nvPr>
        </p:nvSpPr>
        <p:spPr/>
        <p:txBody>
          <a:bodyPr/>
          <a:lstStyle/>
          <a:p>
            <a:r>
              <a:rPr lang="en-US" dirty="0"/>
              <a:t>Any changes to customizing object or Repository object in the development system, do not automatically transported to target system.</a:t>
            </a:r>
          </a:p>
          <a:p>
            <a:r>
              <a:rPr lang="en-US" dirty="0"/>
              <a:t>Two procedures to use import Queue to perform import by BASIS team:- </a:t>
            </a:r>
          </a:p>
          <a:p>
            <a:pPr lvl="1"/>
            <a:r>
              <a:rPr lang="en-US" dirty="0"/>
              <a:t>1.Mass Transport </a:t>
            </a:r>
          </a:p>
          <a:p>
            <a:pPr lvl="1"/>
            <a:r>
              <a:rPr lang="en-US" dirty="0"/>
              <a:t>2.Single Transport </a:t>
            </a:r>
          </a:p>
          <a:p>
            <a:endParaRPr lang="en-US" dirty="0"/>
          </a:p>
        </p:txBody>
      </p:sp>
      <p:pic>
        <p:nvPicPr>
          <p:cNvPr id="5" name="Picture 4"/>
          <p:cNvPicPr>
            <a:picLocks noChangeAspect="1"/>
          </p:cNvPicPr>
          <p:nvPr/>
        </p:nvPicPr>
        <p:blipFill>
          <a:blip r:embed="rId3"/>
          <a:stretch>
            <a:fillRect/>
          </a:stretch>
        </p:blipFill>
        <p:spPr>
          <a:xfrm>
            <a:off x="565098" y="3816641"/>
            <a:ext cx="6652837" cy="1615580"/>
          </a:xfrm>
          <a:prstGeom prst="rect">
            <a:avLst/>
          </a:prstGeom>
          <a:ln>
            <a:solidFill>
              <a:schemeClr val="tx1"/>
            </a:solidFill>
          </a:ln>
        </p:spPr>
      </p:pic>
    </p:spTree>
    <p:extLst>
      <p:ext uri="{BB962C8B-B14F-4D97-AF65-F5344CB8AC3E}">
        <p14:creationId xmlns:p14="http://schemas.microsoft.com/office/powerpoint/2010/main" val="3340269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with Import Queue</a:t>
            </a:r>
          </a:p>
        </p:txBody>
      </p:sp>
      <p:sp>
        <p:nvSpPr>
          <p:cNvPr id="3" name="Content Placeholder 2"/>
          <p:cNvSpPr>
            <a:spLocks noGrp="1"/>
          </p:cNvSpPr>
          <p:nvPr>
            <p:ph idx="1"/>
          </p:nvPr>
        </p:nvSpPr>
        <p:spPr/>
        <p:txBody>
          <a:bodyPr/>
          <a:lstStyle/>
          <a:p>
            <a:r>
              <a:rPr lang="en-US" dirty="0"/>
              <a:t>Procedure of Mass Import</a:t>
            </a:r>
          </a:p>
          <a:p>
            <a:pPr lvl="1"/>
            <a:r>
              <a:rPr lang="en-US" dirty="0"/>
              <a:t>1.This procedure imports all the request waiting for import in the queue. </a:t>
            </a:r>
          </a:p>
          <a:p>
            <a:pPr lvl="1"/>
            <a:r>
              <a:rPr lang="en-US" dirty="0"/>
              <a:t>2. This is good solution if we have large number of transport to administrator. </a:t>
            </a:r>
          </a:p>
          <a:p>
            <a:pPr lvl="1"/>
            <a:r>
              <a:rPr lang="en-US" dirty="0"/>
              <a:t>3. It’s a secure way. </a:t>
            </a:r>
          </a:p>
          <a:p>
            <a:pPr lvl="1"/>
            <a:endParaRPr lang="en-US" dirty="0"/>
          </a:p>
          <a:p>
            <a:endParaRPr lang="en-US" dirty="0"/>
          </a:p>
        </p:txBody>
      </p:sp>
      <p:pic>
        <p:nvPicPr>
          <p:cNvPr id="5" name="Picture 4"/>
          <p:cNvPicPr>
            <a:picLocks noChangeAspect="1"/>
          </p:cNvPicPr>
          <p:nvPr/>
        </p:nvPicPr>
        <p:blipFill>
          <a:blip r:embed="rId3"/>
          <a:stretch>
            <a:fillRect/>
          </a:stretch>
        </p:blipFill>
        <p:spPr>
          <a:xfrm>
            <a:off x="575257" y="3489775"/>
            <a:ext cx="7376799" cy="2217612"/>
          </a:xfrm>
          <a:prstGeom prst="rect">
            <a:avLst/>
          </a:prstGeom>
          <a:ln>
            <a:solidFill>
              <a:schemeClr val="tx1"/>
            </a:solidFill>
          </a:ln>
        </p:spPr>
      </p:pic>
    </p:spTree>
    <p:extLst>
      <p:ext uri="{BB962C8B-B14F-4D97-AF65-F5344CB8AC3E}">
        <p14:creationId xmlns:p14="http://schemas.microsoft.com/office/powerpoint/2010/main" val="7588069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5969</TotalTime>
  <Words>1062</Words>
  <Application>Microsoft Office PowerPoint</Application>
  <PresentationFormat>On-screen Show (4:3)</PresentationFormat>
  <Paragraphs>115</Paragraphs>
  <Slides>20</Slides>
  <Notes>20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20</vt:i4>
      </vt:variant>
    </vt:vector>
  </HeadingPairs>
  <TitlesOfParts>
    <vt:vector size="25" baseType="lpstr">
      <vt:lpstr>Covers</vt:lpstr>
      <vt:lpstr>Slides</vt:lpstr>
      <vt:lpstr>Dividers</vt:lpstr>
      <vt:lpstr>Back cover</vt:lpstr>
      <vt:lpstr>think-cell Slide</vt:lpstr>
      <vt:lpstr>ABAP Part II</vt:lpstr>
      <vt:lpstr>Lesson Objectives</vt:lpstr>
      <vt:lpstr>Introduction </vt:lpstr>
      <vt:lpstr>Introduction</vt:lpstr>
      <vt:lpstr>Clients and their Roles</vt:lpstr>
      <vt:lpstr>System Landscape</vt:lpstr>
      <vt:lpstr>Transport Layer</vt:lpstr>
      <vt:lpstr>Transport with Import Queue</vt:lpstr>
      <vt:lpstr>Transport with Import Queue</vt:lpstr>
      <vt:lpstr>Transport with Import Queue</vt:lpstr>
      <vt:lpstr>Transport Organizer</vt:lpstr>
      <vt:lpstr>Types of Request</vt:lpstr>
      <vt:lpstr>Types of Request</vt:lpstr>
      <vt:lpstr>Types of Request</vt:lpstr>
      <vt:lpstr>Types of Request</vt:lpstr>
      <vt:lpstr>Types of Request</vt:lpstr>
      <vt:lpstr>Types of Request</vt:lpstr>
      <vt:lpstr>Transaction Codes</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Thomson, Roseline</cp:lastModifiedBy>
  <cp:revision>380</cp:revision>
  <cp:lastPrinted>2016-07-11T09:30:50Z</cp:lastPrinted>
  <dcterms:created xsi:type="dcterms:W3CDTF">2012-05-18T02:59:15Z</dcterms:created>
  <dcterms:modified xsi:type="dcterms:W3CDTF">2018-05-07T08:44:07Z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