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7.xml" ContentType="application/vnd.openxmlformats-officedocument.theme+xml"/>
  <Override PartName="/ppt/slideLayouts/slideLayout4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0" r:id="rId5"/>
    <p:sldMasterId id="2147483706" r:id="rId6"/>
    <p:sldMasterId id="2147483711" r:id="rId7"/>
    <p:sldMasterId id="2147483713" r:id="rId8"/>
    <p:sldMasterId id="2147483719" r:id="rId9"/>
    <p:sldMasterId id="2147483725" r:id="rId10"/>
    <p:sldMasterId id="2147483730" r:id="rId11"/>
  </p:sldMasterIdLst>
  <p:notesMasterIdLst>
    <p:notesMasterId r:id="rId35"/>
  </p:notesMasterIdLst>
  <p:handoutMasterIdLst>
    <p:handoutMasterId r:id="rId36"/>
  </p:handoutMasterIdLst>
  <p:sldIdLst>
    <p:sldId id="689" r:id="rId12"/>
    <p:sldId id="690" r:id="rId13"/>
    <p:sldId id="691" r:id="rId14"/>
    <p:sldId id="692" r:id="rId15"/>
    <p:sldId id="693" r:id="rId16"/>
    <p:sldId id="694" r:id="rId17"/>
    <p:sldId id="695" r:id="rId18"/>
    <p:sldId id="696" r:id="rId19"/>
    <p:sldId id="697" r:id="rId20"/>
    <p:sldId id="702" r:id="rId21"/>
    <p:sldId id="703" r:id="rId22"/>
    <p:sldId id="704" r:id="rId23"/>
    <p:sldId id="705" r:id="rId24"/>
    <p:sldId id="706" r:id="rId25"/>
    <p:sldId id="707" r:id="rId26"/>
    <p:sldId id="708" r:id="rId27"/>
    <p:sldId id="709" r:id="rId28"/>
    <p:sldId id="710" r:id="rId29"/>
    <p:sldId id="711" r:id="rId30"/>
    <p:sldId id="712" r:id="rId31"/>
    <p:sldId id="713" r:id="rId32"/>
    <p:sldId id="760" r:id="rId33"/>
    <p:sldId id="76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598" autoAdjust="0"/>
  </p:normalViewPr>
  <p:slideViewPr>
    <p:cSldViewPr snapToGrid="0" showGuides="1">
      <p:cViewPr varScale="1">
        <p:scale>
          <a:sx n="77" d="100"/>
          <a:sy n="77" d="100"/>
        </p:scale>
        <p:origin x="1512" y="62"/>
      </p:cViewPr>
      <p:guideLst>
        <p:guide orient="horz" pos="2160"/>
        <p:guide pos="249"/>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40" d="100"/>
          <a:sy n="40" d="100"/>
        </p:scale>
        <p:origin x="1596" y="300"/>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4/2/2018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467924" y="8719536"/>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03-</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9231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0387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1" i="0" u="none" strike="noStrike" baseline="0" dirty="0">
                <a:latin typeface="Arial" panose="020B0604020202020204" pitchFamily="34" charset="0"/>
              </a:rPr>
              <a:t>Example </a:t>
            </a:r>
            <a:endParaRPr lang="en-US" sz="1000" b="0" i="0" u="none" strike="noStrike" baseline="0" dirty="0">
              <a:latin typeface="Arial" panose="020B0604020202020204" pitchFamily="34" charset="0"/>
            </a:endParaRPr>
          </a:p>
          <a:p>
            <a:r>
              <a:rPr lang="en-US" sz="1000" b="0" i="0" u="none" strike="noStrike" baseline="0" dirty="0">
                <a:latin typeface="Arial" panose="020B0604020202020204" pitchFamily="34" charset="0"/>
              </a:rPr>
              <a:t>DATA: LEN TYPE I, </a:t>
            </a:r>
          </a:p>
          <a:p>
            <a:r>
              <a:rPr lang="en-US" sz="1000" b="0" i="0" u="none" strike="noStrike" baseline="0" dirty="0">
                <a:latin typeface="Arial" panose="020B0604020202020204" pitchFamily="34" charset="0"/>
              </a:rPr>
              <a:t>TEXT(30) TYPE C VALUE 'BEETHOVEN', </a:t>
            </a:r>
          </a:p>
          <a:p>
            <a:r>
              <a:rPr lang="en-US" sz="1000" b="0" i="0" u="none" strike="noStrike" baseline="0" dirty="0">
                <a:latin typeface="Arial" panose="020B0604020202020204" pitchFamily="34" charset="0"/>
              </a:rPr>
              <a:t>DIR(30) TYPE C VALUE '/USR/TEST.DAT'. </a:t>
            </a:r>
          </a:p>
          <a:p>
            <a:r>
              <a:rPr lang="en-US" sz="1000" b="0" i="0" u="none" strike="noStrike" baseline="0" dirty="0">
                <a:latin typeface="Arial" panose="020B0604020202020204" pitchFamily="34" charset="0"/>
              </a:rPr>
              <a:t>OPEN DATASET DIR IN TEXT MODE. </a:t>
            </a:r>
          </a:p>
          <a:p>
            <a:r>
              <a:rPr lang="en-US" sz="1000" b="0" i="0" u="none" strike="noStrike" baseline="0" dirty="0">
                <a:latin typeface="Arial" panose="020B0604020202020204" pitchFamily="34" charset="0"/>
              </a:rPr>
              <a:t>TRANSFER TEXT TO DIR. </a:t>
            </a:r>
          </a:p>
          <a:p>
            <a:r>
              <a:rPr lang="en-US" sz="1000" b="0" i="0" u="none" strike="noStrike" baseline="0" dirty="0">
                <a:latin typeface="Arial" panose="020B0604020202020204" pitchFamily="34" charset="0"/>
              </a:rPr>
              <a:t>CLOSE DATASET DIR. </a:t>
            </a:r>
          </a:p>
          <a:p>
            <a:r>
              <a:rPr lang="en-US" sz="1000" b="0" i="0" u="none" strike="noStrike" baseline="0" dirty="0">
                <a:latin typeface="Arial" panose="020B0604020202020204" pitchFamily="34" charset="0"/>
              </a:rPr>
              <a:t>OPEN DATASET DIR IN TEXT MODE. </a:t>
            </a:r>
          </a:p>
          <a:p>
            <a:r>
              <a:rPr lang="en-US" sz="1000" b="0" i="0" u="none" strike="noStrike" baseline="0" dirty="0">
                <a:latin typeface="Arial" panose="020B0604020202020204" pitchFamily="34" charset="0"/>
              </a:rPr>
              <a:t>READ DATASET DIR INTO TEXT LENGTH LEN. </a:t>
            </a:r>
          </a:p>
          <a:p>
            <a:r>
              <a:rPr lang="en-US" sz="1000" b="0" i="0" u="none" strike="noStrike" baseline="0" dirty="0">
                <a:latin typeface="Arial" panose="020B0604020202020204" pitchFamily="34" charset="0"/>
              </a:rPr>
              <a:t>CLOSE DATASET DIR. </a:t>
            </a:r>
          </a:p>
          <a:p>
            <a:r>
              <a:rPr lang="en-US" sz="1000" b="0" i="0" u="none" strike="noStrike" baseline="0" dirty="0">
                <a:latin typeface="Arial" panose="020B0604020202020204" pitchFamily="34" charset="0"/>
              </a:rPr>
              <a:t>WRITE / </a:t>
            </a:r>
            <a:r>
              <a:rPr lang="en-US" sz="1000" b="0" i="0" u="none" strike="noStrike" kern="1200" baseline="0" dirty="0">
                <a:solidFill>
                  <a:schemeClr val="tx1"/>
                </a:solidFill>
                <a:latin typeface="Arial" pitchFamily="34" charset="0"/>
                <a:ea typeface="+mn-ea"/>
                <a:cs typeface="Arial" pitchFamily="34" charset="0"/>
              </a:rPr>
              <a:t>LEN. </a:t>
            </a:r>
            <a:endParaRPr lang="en-US" dirty="0"/>
          </a:p>
        </p:txBody>
      </p:sp>
    </p:spTree>
    <p:extLst>
      <p:ext uri="{BB962C8B-B14F-4D97-AF65-F5344CB8AC3E}">
        <p14:creationId xmlns:p14="http://schemas.microsoft.com/office/powerpoint/2010/main" val="1855323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718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02730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888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sz="1000" b="1" i="0" u="none" strike="noStrike" baseline="0" dirty="0">
                <a:latin typeface="Arial" panose="020B0604020202020204" pitchFamily="34" charset="0"/>
              </a:rPr>
              <a:t>FILETYPE - </a:t>
            </a:r>
            <a:r>
              <a:rPr lang="en-US" sz="1000" b="0" i="0" u="none" strike="noStrike" baseline="0" dirty="0">
                <a:latin typeface="Arial" panose="020B0604020202020204" pitchFamily="34" charset="0"/>
              </a:rPr>
              <a:t>The target format of the file. Valid values are: </a:t>
            </a:r>
          </a:p>
          <a:p>
            <a:r>
              <a:rPr lang="en-US" sz="1000" b="0" i="0" u="none" strike="noStrike" baseline="0" dirty="0">
                <a:latin typeface="Arial" panose="020B0604020202020204" pitchFamily="34" charset="0"/>
              </a:rPr>
              <a:t>‘ASC’ : ASCII format, the table is stored with rows. </a:t>
            </a:r>
          </a:p>
          <a:p>
            <a:r>
              <a:rPr lang="en-US" sz="1000" b="0" i="0" u="none" strike="noStrike" baseline="0" dirty="0">
                <a:latin typeface="Arial" panose="020B0604020202020204" pitchFamily="34" charset="0"/>
              </a:rPr>
              <a:t>‘DAT’: ASCII format as in 'ASC', additional column separation with TABs. </a:t>
            </a:r>
          </a:p>
          <a:p>
            <a:r>
              <a:rPr lang="en-US" sz="1000" b="0" i="0" u="none" strike="noStrike" baseline="0" dirty="0">
                <a:latin typeface="Arial" panose="020B0604020202020204" pitchFamily="34" charset="0"/>
              </a:rPr>
              <a:t>‘BIN’ : Binary format (specification of BIN_FILESIZE required) </a:t>
            </a:r>
          </a:p>
          <a:p>
            <a:r>
              <a:rPr lang="en-US" sz="1000" b="0" i="0" u="none" strike="noStrike" baseline="0" dirty="0">
                <a:latin typeface="Arial" panose="020B0604020202020204" pitchFamily="34" charset="0"/>
              </a:rPr>
              <a:t>‘DBF’ : Stored as Dbase file (always with DOS code page). </a:t>
            </a:r>
          </a:p>
          <a:p>
            <a:r>
              <a:rPr lang="en-US" sz="1000" b="0" i="0" u="none" strike="noStrike" baseline="0" dirty="0">
                <a:latin typeface="Arial" panose="020B0604020202020204" pitchFamily="34" charset="0"/>
              </a:rPr>
              <a:t>‘IBM’ : ASCII format as in 'ASC' with IBM code page conversion (DOS) </a:t>
            </a:r>
          </a:p>
          <a:p>
            <a:r>
              <a:rPr lang="en-US" sz="1000" b="0" i="0" u="none" strike="noStrike" baseline="0" dirty="0">
                <a:latin typeface="Arial" panose="020B0604020202020204" pitchFamily="34" charset="0"/>
              </a:rPr>
              <a:t>‘WK1‘ : Data is downloaded in Lotus 1-2-3 format </a:t>
            </a:r>
          </a:p>
          <a:p>
            <a:endParaRPr lang="en-US" dirty="0"/>
          </a:p>
        </p:txBody>
      </p:sp>
    </p:spTree>
    <p:extLst>
      <p:ext uri="{BB962C8B-B14F-4D97-AF65-F5344CB8AC3E}">
        <p14:creationId xmlns:p14="http://schemas.microsoft.com/office/powerpoint/2010/main" val="213901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437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288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89945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844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4020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5078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9866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9503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866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852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0823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7971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95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0369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r>
              <a:rPr lang="en-US" dirty="0"/>
              <a:t>Additions: </a:t>
            </a:r>
          </a:p>
          <a:p>
            <a:pPr lvl="1"/>
            <a:r>
              <a:rPr lang="en-US" dirty="0"/>
              <a:t>1. FOR INPUT ( Default ) </a:t>
            </a:r>
          </a:p>
          <a:p>
            <a:pPr lvl="1"/>
            <a:r>
              <a:rPr lang="en-US" dirty="0"/>
              <a:t>2. FOR OUTPUT </a:t>
            </a:r>
          </a:p>
          <a:p>
            <a:pPr lvl="1"/>
            <a:r>
              <a:rPr lang="en-US" dirty="0"/>
              <a:t>3. FOR APPENDING </a:t>
            </a:r>
          </a:p>
          <a:p>
            <a:pPr lvl="1"/>
            <a:r>
              <a:rPr lang="en-US" dirty="0"/>
              <a:t>4. IN BINARY MODE </a:t>
            </a:r>
          </a:p>
          <a:p>
            <a:pPr lvl="1"/>
            <a:r>
              <a:rPr lang="en-US" dirty="0"/>
              <a:t>5. IN TEXT MODE </a:t>
            </a:r>
          </a:p>
          <a:p>
            <a:pPr lvl="1"/>
            <a:r>
              <a:rPr lang="en-US" dirty="0"/>
              <a:t>6. AT POSITION p </a:t>
            </a:r>
          </a:p>
          <a:p>
            <a:pPr lvl="1"/>
            <a:r>
              <a:rPr lang="en-US" dirty="0"/>
              <a:t>7. TYPE ctrl </a:t>
            </a:r>
          </a:p>
          <a:p>
            <a:pPr lvl="1"/>
            <a:r>
              <a:rPr lang="en-US" dirty="0"/>
              <a:t>8. MESSAGE mess </a:t>
            </a:r>
          </a:p>
          <a:p>
            <a:pPr lvl="1"/>
            <a:r>
              <a:rPr lang="en-US" dirty="0"/>
              <a:t>9. FILTER f </a:t>
            </a:r>
          </a:p>
          <a:p>
            <a:endParaRPr lang="en-US" dirty="0"/>
          </a:p>
        </p:txBody>
      </p:sp>
    </p:spTree>
    <p:extLst>
      <p:ext uri="{BB962C8B-B14F-4D97-AF65-F5344CB8AC3E}">
        <p14:creationId xmlns:p14="http://schemas.microsoft.com/office/powerpoint/2010/main" val="197282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normAutofit fontScale="92500" lnSpcReduction="20000"/>
          </a:bodyPr>
          <a:lstStyle/>
          <a:p>
            <a:r>
              <a:rPr lang="en-US" dirty="0"/>
              <a:t>OPEN DATASET &lt;DSN&gt; IN BINARY MODE. </a:t>
            </a:r>
          </a:p>
          <a:p>
            <a:pPr lvl="1"/>
            <a:r>
              <a:rPr lang="en-US" dirty="0"/>
              <a:t>The contents of the file are not structured in lines in the READ DATASET or TRANSFER operations. Instead, they are input or output as a stream. You do not have to specify the IN BINARY MODE addition explicitly. </a:t>
            </a:r>
          </a:p>
          <a:p>
            <a:r>
              <a:rPr lang="en-US" dirty="0"/>
              <a:t>OPEN DATASET &lt;DSN&gt; IN TEXT MODE. </a:t>
            </a:r>
          </a:p>
          <a:p>
            <a:pPr lvl="1"/>
            <a:r>
              <a:rPr lang="en-US" dirty="0"/>
              <a:t>If you use this addition, the contents of the file are structured in lines. Each time you use the READ DATASET or TRANSFER statement, the system reads or writes a single line. If the data object to which you are transferring the data is too big, it is padded with spaces. If it is too small, the data record is truncated. </a:t>
            </a:r>
          </a:p>
          <a:p>
            <a:r>
              <a:rPr lang="en-US" b="1" dirty="0"/>
              <a:t>Note : </a:t>
            </a:r>
            <a:r>
              <a:rPr lang="en-US" dirty="0"/>
              <a:t>You can only use one of additions 4 and 5 in a single statement</a:t>
            </a:r>
          </a:p>
          <a:p>
            <a:r>
              <a:rPr lang="da-DK" dirty="0"/>
              <a:t>OPEN DATASET &lt;DSN&gt; AT POSITION p. </a:t>
            </a:r>
          </a:p>
          <a:p>
            <a:pPr lvl="1"/>
            <a:r>
              <a:rPr lang="en-US" dirty="0"/>
              <a:t>Use this addition to specify the explicit starting position p in the file (calculated in bytes from the start of the file). The next read or write operation will start at this position. You cannot position before the beginning of the file. Do not use this addition with the IN TEXT MODE addition, since the physical representation of a text file depends heavily on the underlying operating system. </a:t>
            </a:r>
          </a:p>
          <a:p>
            <a:pPr lvl="1"/>
            <a:r>
              <a:rPr lang="en-US" dirty="0"/>
              <a:t>If you use OPEN ... FOR OUTPUT AT POSITION ..., the contents of the file are destroyed if the file already existed. To avoid this, use OPEN ... FOR INPUT AT POSITION ... instead. </a:t>
            </a:r>
          </a:p>
          <a:p>
            <a:r>
              <a:rPr lang="en-US" b="1" dirty="0"/>
              <a:t>Note: </a:t>
            </a:r>
            <a:r>
              <a:rPr lang="en-US" dirty="0"/>
              <a:t>OPEN ... AT POSITION p does not work for file positions where p &gt;= 2 Gigabytes. </a:t>
            </a:r>
          </a:p>
          <a:p>
            <a:r>
              <a:rPr lang="en-US" dirty="0"/>
              <a:t>OPEN DATASET &lt;DSN&gt; TYPE ctrl . </a:t>
            </a:r>
          </a:p>
          <a:p>
            <a:pPr lvl="1"/>
            <a:r>
              <a:rPr lang="en-US" dirty="0"/>
              <a:t>You can use the ctrl field to specify further file attributes. The contents of this field are passed unchanged and unchecked to the operating system. The syntax for the attributes is dependent on the operating system. </a:t>
            </a:r>
          </a:p>
          <a:p>
            <a:r>
              <a:rPr lang="en-US" dirty="0"/>
              <a:t>OPEN DATASET &lt;DSN&gt; MESSAGE msg. </a:t>
            </a:r>
          </a:p>
          <a:p>
            <a:pPr lvl="1"/>
            <a:r>
              <a:rPr lang="en-US" dirty="0"/>
              <a:t>If an error occurs while the file is being opened, the corresponding operating system message is placed in field msg. </a:t>
            </a:r>
          </a:p>
          <a:p>
            <a:pPr lvl="1"/>
            <a:r>
              <a:rPr lang="en-US" dirty="0"/>
              <a:t>Example </a:t>
            </a:r>
          </a:p>
          <a:p>
            <a:pPr lvl="2"/>
            <a:r>
              <a:rPr lang="en-US" dirty="0"/>
              <a:t>DATA: DSN(20) VALUE '/USR/TEST.DAT', MSG(100). OPEN DATASET DSN FOR INPUT MESSAGE MSG. IF SY-SUBRC &lt;&gt; 0. WRITE / MSG. ENDIF. </a:t>
            </a:r>
          </a:p>
          <a:p>
            <a:r>
              <a:rPr lang="en-US" dirty="0"/>
              <a:t>OPEN DATASET &lt;DSN&gt; FILTER f. </a:t>
            </a:r>
          </a:p>
          <a:p>
            <a:pPr lvl="1"/>
            <a:r>
              <a:rPr lang="en-US" dirty="0"/>
              <a:t>If you are working under UNIX or Windows NT, you can specify an operating system command in the field f. </a:t>
            </a:r>
          </a:p>
          <a:p>
            <a:pPr lvl="1"/>
            <a:r>
              <a:rPr lang="en-US" dirty="0"/>
              <a:t>Example Under UNIX, the following statements opens the file DSN and writes the data to the file in compressed form because of the UNIX command 'compress' : </a:t>
            </a:r>
          </a:p>
          <a:p>
            <a:pPr lvl="2"/>
            <a:r>
              <a:rPr lang="en-US" dirty="0"/>
              <a:t>DATA DSN(20) VALUE '/USR/TEST.DAT'. </a:t>
            </a:r>
          </a:p>
          <a:p>
            <a:pPr lvl="2"/>
            <a:r>
              <a:rPr lang="en-US" dirty="0"/>
              <a:t>OPEN DATASET DSN FOR OUTPUT FILTER 'COMPRESS'. </a:t>
            </a:r>
          </a:p>
          <a:p>
            <a:endParaRPr lang="en-US" dirty="0"/>
          </a:p>
          <a:p>
            <a:endParaRPr lang="en-US" dirty="0"/>
          </a:p>
        </p:txBody>
      </p:sp>
    </p:spTree>
    <p:extLst>
      <p:ext uri="{BB962C8B-B14F-4D97-AF65-F5344CB8AC3E}">
        <p14:creationId xmlns:p14="http://schemas.microsoft.com/office/powerpoint/2010/main" val="1492085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xml"/><Relationship Id="rId1" Type="http://schemas.openxmlformats.org/officeDocument/2006/relationships/tags" Target="../tags/tag9.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1.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9.emf"/><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 Id="rId6" Type="http://schemas.openxmlformats.org/officeDocument/2006/relationships/image" Target="../media/image19.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5.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5.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6.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8.xml"/><Relationship Id="rId6" Type="http://schemas.openxmlformats.org/officeDocument/2006/relationships/image" Target="../media/image1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8.png"/><Relationship Id="rId10" Type="http://schemas.openxmlformats.org/officeDocument/2006/relationships/image" Target="../media/image15.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266123334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09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66044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177038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1526058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242718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101774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992932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46362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408596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33146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59072235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550193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197990031"/>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35639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759907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54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03904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insert presenter, location, and date</a:t>
            </a:r>
          </a:p>
        </p:txBody>
      </p:sp>
      <p:pic>
        <p:nvPicPr>
          <p:cNvPr id="18" name="Picture 17" descr="Our_Universcity_Logotype-01.png"/>
          <p:cNvPicPr>
            <a:picLocks noChangeAspect="1"/>
          </p:cNvPicPr>
          <p:nvPr/>
        </p:nvPicPr>
        <p:blipFill>
          <a:blip r:embed="rId6" cstate="print"/>
          <a:stretch>
            <a:fillRect/>
          </a:stretch>
        </p:blipFill>
        <p:spPr>
          <a:xfrm>
            <a:off x="396261" y="6021288"/>
            <a:ext cx="2159865" cy="521438"/>
          </a:xfrm>
          <a:prstGeom prst="rect">
            <a:avLst/>
          </a:prstGeom>
        </p:spPr>
      </p:pic>
    </p:spTree>
    <p:extLst>
      <p:ext uri="{BB962C8B-B14F-4D97-AF65-F5344CB8AC3E}">
        <p14:creationId xmlns:p14="http://schemas.microsoft.com/office/powerpoint/2010/main" val="4059087653"/>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82579000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1142348612"/>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4766843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902750073"/>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04424917"/>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15869534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8235806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11766278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4415832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8706501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963776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701561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68180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16116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1884114377"/>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15030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320256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60411263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7858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74309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28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2.pn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33.xml"/><Relationship Id="rId7" Type="http://schemas.openxmlformats.org/officeDocument/2006/relationships/image" Target="../media/image1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image" Target="../media/image12.png"/><Relationship Id="rId5" Type="http://schemas.openxmlformats.org/officeDocument/2006/relationships/theme" Target="../theme/theme7.xml"/><Relationship Id="rId4"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8.xml"/><Relationship Id="rId1" Type="http://schemas.openxmlformats.org/officeDocument/2006/relationships/slideLayout" Target="../slideLayouts/slideLayout40.xml"/><Relationship Id="rId4" Type="http://schemas.openxmlformats.org/officeDocument/2006/relationships/image" Target="../media/image1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22499169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90320131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8849077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8"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568937137"/>
      </p:ext>
    </p:extLst>
  </p:cSld>
  <p:clrMap bg1="lt1" tx1="dk1" bg2="lt2" tx2="dk2" accent1="accent1" accent2="accent2" accent3="accent3" accent4="accent4" accent5="accent5" accent6="accent6" hlink="hlink" folHlink="folHlink"/>
  <p:sldLayoutIdLst>
    <p:sldLayoutId id="2147483712" r:id="rId1"/>
    <p:sldLayoutId id="2147483732" r:id="rId2"/>
    <p:sldLayoutId id="2147483733" r:id="rId3"/>
    <p:sldLayoutId id="2147483734" r:id="rId4"/>
    <p:sldLayoutId id="2147483735" r:id="rId5"/>
    <p:sldLayoutId id="2147483736" r:id="rId6"/>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263329384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4" name="Picture 3" descr="Our_Universcity_Logotype-01.png"/>
          <p:cNvPicPr>
            <a:picLocks noChangeAspect="1"/>
          </p:cNvPicPr>
          <p:nvPr/>
        </p:nvPicPr>
        <p:blipFill>
          <a:blip r:embed="rId7" cstate="print"/>
          <a:stretch>
            <a:fillRect/>
          </a:stretch>
        </p:blipFill>
        <p:spPr>
          <a:xfrm>
            <a:off x="7739803" y="6525345"/>
            <a:ext cx="884523" cy="213543"/>
          </a:xfrm>
          <a:prstGeom prst="rect">
            <a:avLst/>
          </a:prstGeom>
        </p:spPr>
      </p:pic>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8"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7759874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22621446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pic>
        <p:nvPicPr>
          <p:cNvPr id="32" name="Picture 31" descr="Our_Universcity_Logotype-01.png"/>
          <p:cNvPicPr>
            <a:picLocks noChangeAspect="1"/>
          </p:cNvPicPr>
          <p:nvPr/>
        </p:nvPicPr>
        <p:blipFill>
          <a:blip r:embed="rId4" cstate="print"/>
          <a:stretch>
            <a:fillRect/>
          </a:stretch>
        </p:blipFill>
        <p:spPr>
          <a:xfrm>
            <a:off x="7739803" y="6525345"/>
            <a:ext cx="884523" cy="213543"/>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50113808"/>
      </p:ext>
    </p:extLst>
  </p:cSld>
  <p:clrMap bg1="lt1" tx1="dk1" bg2="lt2" tx2="dk2" accent1="accent1" accent2="accent2" accent3="accent3" accent4="accent4" accent5="accent5" accent6="accent6" hlink="hlink" folHlink="folHlink"/>
  <p:sldLayoutIdLst>
    <p:sldLayoutId id="2147483731"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03: File Handling</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extLst>
      <p:ext uri="{BB962C8B-B14F-4D97-AF65-F5344CB8AC3E}">
        <p14:creationId xmlns:p14="http://schemas.microsoft.com/office/powerpoint/2010/main" val="3465941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a:t>
            </a:r>
          </a:p>
        </p:txBody>
      </p:sp>
      <p:sp>
        <p:nvSpPr>
          <p:cNvPr id="3" name="Content Placeholder 2"/>
          <p:cNvSpPr>
            <a:spLocks noGrp="1"/>
          </p:cNvSpPr>
          <p:nvPr>
            <p:ph sz="quarter" idx="10"/>
          </p:nvPr>
        </p:nvSpPr>
        <p:spPr/>
        <p:txBody>
          <a:bodyPr/>
          <a:lstStyle/>
          <a:p>
            <a:r>
              <a:rPr lang="en-US" dirty="0"/>
              <a:t>CLOSE DATASET </a:t>
            </a:r>
          </a:p>
          <a:p>
            <a:pPr lvl="1"/>
            <a:r>
              <a:rPr lang="en-US" dirty="0"/>
              <a:t>Closes the specified file. </a:t>
            </a:r>
          </a:p>
          <a:p>
            <a:pPr lvl="2"/>
            <a:r>
              <a:rPr lang="en-US" dirty="0"/>
              <a:t>Syntax CLOSE DATASET &lt;DSN&gt;. </a:t>
            </a:r>
          </a:p>
          <a:p>
            <a:r>
              <a:rPr lang="en-US" dirty="0"/>
              <a:t>DELETE DATASET </a:t>
            </a:r>
          </a:p>
          <a:p>
            <a:pPr lvl="1"/>
            <a:r>
              <a:rPr lang="en-US" dirty="0"/>
              <a:t>Deletes the file specified file. If it deletes the file successfully it returns SY-SUBRC = 0. Otherwise returns SY-SUBRC = 4. The possible reasons for failing are: </a:t>
            </a:r>
          </a:p>
          <a:p>
            <a:pPr lvl="2"/>
            <a:r>
              <a:rPr lang="en-US" dirty="0"/>
              <a:t>The file does not exist </a:t>
            </a:r>
          </a:p>
          <a:p>
            <a:pPr lvl="2"/>
            <a:r>
              <a:rPr lang="en-US" dirty="0"/>
              <a:t>The file is a directory </a:t>
            </a:r>
          </a:p>
          <a:p>
            <a:pPr lvl="2"/>
            <a:r>
              <a:rPr lang="en-US" dirty="0"/>
              <a:t>The file is a program that is currently running </a:t>
            </a:r>
          </a:p>
          <a:p>
            <a:endParaRPr lang="en-US" dirty="0"/>
          </a:p>
        </p:txBody>
      </p:sp>
    </p:spTree>
    <p:extLst>
      <p:ext uri="{BB962C8B-B14F-4D97-AF65-F5344CB8AC3E}">
        <p14:creationId xmlns:p14="http://schemas.microsoft.com/office/powerpoint/2010/main" val="618041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a:t>
            </a:r>
          </a:p>
        </p:txBody>
      </p:sp>
      <p:sp>
        <p:nvSpPr>
          <p:cNvPr id="3" name="Content Placeholder 2"/>
          <p:cNvSpPr>
            <a:spLocks noGrp="1"/>
          </p:cNvSpPr>
          <p:nvPr>
            <p:ph sz="quarter" idx="10"/>
          </p:nvPr>
        </p:nvSpPr>
        <p:spPr/>
        <p:txBody>
          <a:bodyPr/>
          <a:lstStyle/>
          <a:p>
            <a:r>
              <a:rPr lang="en-US" dirty="0"/>
              <a:t>READ DATASET </a:t>
            </a:r>
          </a:p>
          <a:p>
            <a:pPr lvl="1"/>
            <a:r>
              <a:rPr lang="en-US" dirty="0"/>
              <a:t>Used to read a record from a file. </a:t>
            </a:r>
          </a:p>
          <a:p>
            <a:r>
              <a:rPr lang="en-US" dirty="0"/>
              <a:t>Syntax </a:t>
            </a:r>
          </a:p>
          <a:p>
            <a:pPr lvl="1"/>
            <a:r>
              <a:rPr lang="en-US" dirty="0"/>
              <a:t>READ DATASET DSN INTO F. </a:t>
            </a:r>
          </a:p>
          <a:p>
            <a:r>
              <a:rPr lang="en-US" dirty="0"/>
              <a:t>Addition : LENGTH LEN. </a:t>
            </a:r>
          </a:p>
          <a:p>
            <a:pPr lvl="1"/>
            <a:r>
              <a:rPr lang="en-US" dirty="0"/>
              <a:t>The actual length of the data objet read is placed in the field LEN after the read access. LEN must be defined as a variable. A syntax error will occur if you define it as a constant. The following example displays 9. </a:t>
            </a:r>
          </a:p>
        </p:txBody>
      </p:sp>
    </p:spTree>
    <p:extLst>
      <p:ext uri="{BB962C8B-B14F-4D97-AF65-F5344CB8AC3E}">
        <p14:creationId xmlns:p14="http://schemas.microsoft.com/office/powerpoint/2010/main" val="311695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a:t>
            </a:r>
          </a:p>
        </p:txBody>
      </p:sp>
      <p:sp>
        <p:nvSpPr>
          <p:cNvPr id="3" name="Content Placeholder 2"/>
          <p:cNvSpPr>
            <a:spLocks noGrp="1"/>
          </p:cNvSpPr>
          <p:nvPr>
            <p:ph sz="quarter" idx="10"/>
          </p:nvPr>
        </p:nvSpPr>
        <p:spPr/>
        <p:txBody>
          <a:bodyPr/>
          <a:lstStyle/>
          <a:p>
            <a:r>
              <a:rPr lang="en-US" dirty="0"/>
              <a:t>TRANSFER </a:t>
            </a:r>
          </a:p>
          <a:p>
            <a:pPr lvl="1"/>
            <a:r>
              <a:rPr lang="en-US" dirty="0"/>
              <a:t>Used to write a record into a file. </a:t>
            </a:r>
          </a:p>
          <a:p>
            <a:r>
              <a:rPr lang="en-US" dirty="0"/>
              <a:t>Syntax </a:t>
            </a:r>
          </a:p>
          <a:p>
            <a:pPr lvl="1"/>
            <a:r>
              <a:rPr lang="en-US" dirty="0"/>
              <a:t>TRANSFER F TO DSN. </a:t>
            </a:r>
          </a:p>
          <a:p>
            <a:pPr lvl="2"/>
            <a:r>
              <a:rPr lang="en-US" dirty="0"/>
              <a:t>Transfers the data object f to a sequential file whose name is specified in DSN. DSN can be a field or a literal. You must already have opened the file. . If the specified file is not already open, TRANSFER attempts to open the file FOR OUTPUT IN BINARY MODE. If this is not possible, a runtime error occurs f can be a field, a string, or a structure. </a:t>
            </a:r>
          </a:p>
          <a:p>
            <a:r>
              <a:rPr lang="en-US" dirty="0"/>
              <a:t>Addition : LENGTH LEN. </a:t>
            </a:r>
          </a:p>
          <a:p>
            <a:pPr lvl="1"/>
            <a:r>
              <a:rPr lang="en-US" dirty="0"/>
              <a:t>The length of the data object to be written is defined by LEN, where LEN can be either a constant or a variable. If LEN is smaller than the length of the data object f, the system truncates character fields (C, N, D, T, X,P, STRING) on the right. With type I or F fields, unexpected results may occur if LEN is shorter than the default length for the field type </a:t>
            </a:r>
          </a:p>
        </p:txBody>
      </p:sp>
    </p:spTree>
    <p:extLst>
      <p:ext uri="{BB962C8B-B14F-4D97-AF65-F5344CB8AC3E}">
        <p14:creationId xmlns:p14="http://schemas.microsoft.com/office/powerpoint/2010/main" val="3709847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To work with files on the presentation server , SAP provides some special  function modules GUI_UPLOAD, for reading from a file, and </a:t>
            </a:r>
          </a:p>
          <a:p>
            <a:pPr marL="0" indent="0">
              <a:buNone/>
            </a:pPr>
            <a:r>
              <a:rPr lang="en-US" dirty="0"/>
              <a:t>GUI_DOWNLOAD, for writing into the file. An internal table must be used as an interface between the program and the function module </a:t>
            </a:r>
          </a:p>
        </p:txBody>
      </p:sp>
      <p:pic>
        <p:nvPicPr>
          <p:cNvPr id="4" name="Picture 3"/>
          <p:cNvPicPr>
            <a:picLocks noChangeAspect="1"/>
          </p:cNvPicPr>
          <p:nvPr/>
        </p:nvPicPr>
        <p:blipFill>
          <a:blip r:embed="rId3"/>
          <a:stretch>
            <a:fillRect/>
          </a:stretch>
        </p:blipFill>
        <p:spPr>
          <a:xfrm>
            <a:off x="617942" y="2848352"/>
            <a:ext cx="4785775" cy="3101609"/>
          </a:xfrm>
          <a:prstGeom prst="rect">
            <a:avLst/>
          </a:prstGeom>
          <a:ln>
            <a:solidFill>
              <a:prstClr val="black"/>
            </a:solidFill>
          </a:ln>
        </p:spPr>
      </p:pic>
    </p:spTree>
    <p:extLst>
      <p:ext uri="{BB962C8B-B14F-4D97-AF65-F5344CB8AC3E}">
        <p14:creationId xmlns:p14="http://schemas.microsoft.com/office/powerpoint/2010/main" val="80837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GUI Download - Signature </a:t>
            </a:r>
          </a:p>
          <a:p>
            <a:r>
              <a:rPr lang="en-US" dirty="0"/>
              <a:t>Writing data to a file on the presentation server: </a:t>
            </a:r>
          </a:p>
          <a:p>
            <a:r>
              <a:rPr lang="en-US" dirty="0"/>
              <a:t>To write data from an internal table to a file on the presentation server, use function module GUI_DOWNLOAD. </a:t>
            </a:r>
          </a:p>
          <a:p>
            <a:r>
              <a:rPr lang="en-US" dirty="0"/>
              <a:t>The most important parameters that are exported are as follows: </a:t>
            </a:r>
          </a:p>
        </p:txBody>
      </p:sp>
      <p:pic>
        <p:nvPicPr>
          <p:cNvPr id="4" name="Picture 3"/>
          <p:cNvPicPr>
            <a:picLocks noChangeAspect="1"/>
          </p:cNvPicPr>
          <p:nvPr/>
        </p:nvPicPr>
        <p:blipFill>
          <a:blip r:embed="rId3"/>
          <a:stretch>
            <a:fillRect/>
          </a:stretch>
        </p:blipFill>
        <p:spPr>
          <a:xfrm>
            <a:off x="502718" y="3311252"/>
            <a:ext cx="4663844" cy="2827265"/>
          </a:xfrm>
          <a:prstGeom prst="rect">
            <a:avLst/>
          </a:prstGeom>
          <a:ln>
            <a:solidFill>
              <a:prstClr val="black"/>
            </a:solidFill>
          </a:ln>
        </p:spPr>
      </p:pic>
    </p:spTree>
    <p:extLst>
      <p:ext uri="{BB962C8B-B14F-4D97-AF65-F5344CB8AC3E}">
        <p14:creationId xmlns:p14="http://schemas.microsoft.com/office/powerpoint/2010/main" val="117600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Some of the important parameters that are exported are as follows: </a:t>
            </a:r>
          </a:p>
          <a:p>
            <a:pPr lvl="1"/>
            <a:r>
              <a:rPr lang="en-US" dirty="0"/>
              <a:t>BIN_FILESIZE - File Length for binary files. A length of zero or the length which is larger than the number of bytes in the internal table (width * number of lines) causes an exception. </a:t>
            </a:r>
          </a:p>
          <a:p>
            <a:pPr lvl="1"/>
            <a:r>
              <a:rPr lang="en-US" dirty="0"/>
              <a:t>FILENAME</a:t>
            </a:r>
            <a:r>
              <a:rPr lang="en-US" b="1" dirty="0"/>
              <a:t> </a:t>
            </a:r>
            <a:r>
              <a:rPr lang="en-US" dirty="0"/>
              <a:t>- The name of the file that is to be generated on the presentation server( if necessary with predefined path name). If the path doesn’t exist or the file cannot be opened, an exception will be raised. </a:t>
            </a:r>
          </a:p>
          <a:p>
            <a:pPr lvl="1"/>
            <a:r>
              <a:rPr lang="en-US" dirty="0"/>
              <a:t>APPEND</a:t>
            </a:r>
            <a:r>
              <a:rPr lang="en-US" b="1" dirty="0"/>
              <a:t> </a:t>
            </a:r>
            <a:r>
              <a:rPr lang="en-US" dirty="0"/>
              <a:t>- By default, existing local files are overwritten by new versions. By setting APPEND to 'X', the downloaded data is appended to an existing file. If the file does not yet exist, it is created. </a:t>
            </a:r>
          </a:p>
          <a:p>
            <a:pPr lvl="1"/>
            <a:r>
              <a:rPr lang="en-US" dirty="0"/>
              <a:t>CONFIRM_OVERWRITE - If this parameter is set, a file is overwritten only after a confirmation by the user </a:t>
            </a:r>
          </a:p>
          <a:p>
            <a:pPr lvl="1"/>
            <a:r>
              <a:rPr lang="en-US" dirty="0"/>
              <a:t>FILELENGTH - Number of bytes transferred </a:t>
            </a:r>
          </a:p>
          <a:p>
            <a:pPr lvl="1"/>
            <a:r>
              <a:rPr lang="en-US" dirty="0"/>
              <a:t>Tables Parameter - DATA_TAB </a:t>
            </a:r>
          </a:p>
          <a:p>
            <a:pPr lvl="2"/>
            <a:r>
              <a:rPr lang="en-US" dirty="0"/>
              <a:t>The source internal table whose contents are downloaded into a file. </a:t>
            </a:r>
          </a:p>
        </p:txBody>
      </p:sp>
    </p:spTree>
    <p:extLst>
      <p:ext uri="{BB962C8B-B14F-4D97-AF65-F5344CB8AC3E}">
        <p14:creationId xmlns:p14="http://schemas.microsoft.com/office/powerpoint/2010/main" val="292976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Example  of GUI_DOWNLOAD</a:t>
            </a:r>
          </a:p>
        </p:txBody>
      </p:sp>
      <p:pic>
        <p:nvPicPr>
          <p:cNvPr id="4" name="Picture 3"/>
          <p:cNvPicPr>
            <a:picLocks noChangeAspect="1"/>
          </p:cNvPicPr>
          <p:nvPr/>
        </p:nvPicPr>
        <p:blipFill>
          <a:blip r:embed="rId3"/>
          <a:stretch>
            <a:fillRect/>
          </a:stretch>
        </p:blipFill>
        <p:spPr>
          <a:xfrm>
            <a:off x="463322" y="2256766"/>
            <a:ext cx="5250635" cy="3795089"/>
          </a:xfrm>
          <a:prstGeom prst="rect">
            <a:avLst/>
          </a:prstGeom>
          <a:ln>
            <a:solidFill>
              <a:prstClr val="black"/>
            </a:solidFill>
          </a:ln>
        </p:spPr>
      </p:pic>
    </p:spTree>
    <p:extLst>
      <p:ext uri="{BB962C8B-B14F-4D97-AF65-F5344CB8AC3E}">
        <p14:creationId xmlns:p14="http://schemas.microsoft.com/office/powerpoint/2010/main" val="2222475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GUI Upload - Signature </a:t>
            </a:r>
          </a:p>
          <a:p>
            <a:pPr lvl="1"/>
            <a:r>
              <a:rPr lang="en-US" dirty="0"/>
              <a:t>Reading data from a file on the presentation server: </a:t>
            </a:r>
          </a:p>
          <a:p>
            <a:pPr lvl="1"/>
            <a:r>
              <a:rPr lang="en-US" dirty="0"/>
              <a:t>To read data from the presentation server into an internal table we use the function module GUI_UPLOAD. The most important parameters that are exported are as follows </a:t>
            </a:r>
          </a:p>
        </p:txBody>
      </p:sp>
      <p:pic>
        <p:nvPicPr>
          <p:cNvPr id="4" name="Picture 3"/>
          <p:cNvPicPr>
            <a:picLocks noChangeAspect="1"/>
          </p:cNvPicPr>
          <p:nvPr/>
        </p:nvPicPr>
        <p:blipFill>
          <a:blip r:embed="rId3"/>
          <a:stretch>
            <a:fillRect/>
          </a:stretch>
        </p:blipFill>
        <p:spPr>
          <a:xfrm>
            <a:off x="738808" y="2889584"/>
            <a:ext cx="3833192" cy="3147333"/>
          </a:xfrm>
          <a:prstGeom prst="rect">
            <a:avLst/>
          </a:prstGeom>
          <a:ln>
            <a:solidFill>
              <a:prstClr val="black"/>
            </a:solidFill>
          </a:ln>
        </p:spPr>
      </p:pic>
    </p:spTree>
    <p:extLst>
      <p:ext uri="{BB962C8B-B14F-4D97-AF65-F5344CB8AC3E}">
        <p14:creationId xmlns:p14="http://schemas.microsoft.com/office/powerpoint/2010/main" val="163292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GUI Upload - Signature </a:t>
            </a:r>
          </a:p>
          <a:p>
            <a:r>
              <a:rPr lang="en-US" dirty="0"/>
              <a:t>Some of the exporting parameters </a:t>
            </a:r>
          </a:p>
          <a:p>
            <a:pPr lvl="1"/>
            <a:r>
              <a:rPr lang="en-US" dirty="0"/>
              <a:t>FILENAME - Name of the file </a:t>
            </a:r>
          </a:p>
          <a:p>
            <a:pPr lvl="1"/>
            <a:r>
              <a:rPr lang="en-US" dirty="0"/>
              <a:t>FILETYPE - The source file type. Valid values are: </a:t>
            </a:r>
          </a:p>
          <a:p>
            <a:pPr lvl="2"/>
            <a:r>
              <a:rPr lang="en-US" dirty="0"/>
              <a:t>‘BIN’ : Binary files. </a:t>
            </a:r>
          </a:p>
          <a:p>
            <a:pPr lvl="2"/>
            <a:r>
              <a:rPr lang="en-US" dirty="0"/>
              <a:t>‘ASC’: ASCII files, text files with end-of-line markers. </a:t>
            </a:r>
          </a:p>
          <a:p>
            <a:pPr lvl="2"/>
            <a:r>
              <a:rPr lang="en-US" dirty="0"/>
              <a:t>‘DAT’: The file is loaded line by line into the transferred table. Tabs in the file mean a change of field. </a:t>
            </a:r>
          </a:p>
          <a:p>
            <a:pPr lvl="1"/>
            <a:r>
              <a:rPr lang="en-US" dirty="0"/>
              <a:t>HAS_FIELD_SEPARATOR: Specifies if the fields in the file are separated by a tab. This is necessary if the structure passed contains several components. CR/LF occurs instead of a tab after the last field of a row </a:t>
            </a:r>
          </a:p>
          <a:p>
            <a:pPr lvl="1"/>
            <a:endParaRPr lang="en-US" dirty="0"/>
          </a:p>
        </p:txBody>
      </p:sp>
    </p:spTree>
    <p:extLst>
      <p:ext uri="{BB962C8B-B14F-4D97-AF65-F5344CB8AC3E}">
        <p14:creationId xmlns:p14="http://schemas.microsoft.com/office/powerpoint/2010/main" val="384507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GUI Upload - Signature </a:t>
            </a:r>
          </a:p>
          <a:p>
            <a:pPr lvl="1"/>
            <a:r>
              <a:rPr lang="en-US" dirty="0"/>
              <a:t>Importing Parameter </a:t>
            </a:r>
          </a:p>
          <a:p>
            <a:pPr lvl="2"/>
            <a:r>
              <a:rPr lang="en-US" dirty="0"/>
              <a:t>FILELENGTH : Number of bytes transferred. </a:t>
            </a:r>
          </a:p>
          <a:p>
            <a:pPr lvl="1"/>
            <a:r>
              <a:rPr lang="en-US" dirty="0"/>
              <a:t>Table parameter </a:t>
            </a:r>
          </a:p>
          <a:p>
            <a:pPr lvl="2"/>
            <a:r>
              <a:rPr lang="en-US" dirty="0"/>
              <a:t>DATA_TAB : Internal target table, to which the data is loaded. </a:t>
            </a:r>
          </a:p>
          <a:p>
            <a:pPr lvl="1"/>
            <a:r>
              <a:rPr lang="en-US" dirty="0"/>
              <a:t>Exceptions </a:t>
            </a:r>
          </a:p>
          <a:p>
            <a:pPr lvl="2"/>
            <a:r>
              <a:rPr lang="en-US" dirty="0"/>
              <a:t>CONVERSION_ERROR - Errors in the data conversion. </a:t>
            </a:r>
          </a:p>
          <a:p>
            <a:pPr lvl="2"/>
            <a:r>
              <a:rPr lang="en-US" dirty="0"/>
              <a:t>FILE_OPEN_ERROR - System cannot open file. </a:t>
            </a:r>
          </a:p>
          <a:p>
            <a:pPr lvl="2"/>
            <a:r>
              <a:rPr lang="en-US" dirty="0"/>
              <a:t>FILE-READ_ERROR - System cannot read from file </a:t>
            </a:r>
          </a:p>
          <a:p>
            <a:pPr lvl="2"/>
            <a:r>
              <a:rPr lang="en-US" dirty="0"/>
              <a:t>INVALID_TABLE_WIDTH - Invalid table structure </a:t>
            </a:r>
          </a:p>
          <a:p>
            <a:pPr lvl="2"/>
            <a:r>
              <a:rPr lang="en-US" dirty="0"/>
              <a:t>INVALID_TYPE - Invalid value for parameter FILETYPE </a:t>
            </a:r>
          </a:p>
        </p:txBody>
      </p:sp>
    </p:spTree>
    <p:extLst>
      <p:ext uri="{BB962C8B-B14F-4D97-AF65-F5344CB8AC3E}">
        <p14:creationId xmlns:p14="http://schemas.microsoft.com/office/powerpoint/2010/main" val="3049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know -</a:t>
            </a:r>
          </a:p>
          <a:p>
            <a:pPr lvl="1"/>
            <a:r>
              <a:rPr lang="en-US" dirty="0"/>
              <a:t>File Handling Application Server</a:t>
            </a:r>
          </a:p>
          <a:p>
            <a:pPr lvl="1"/>
            <a:r>
              <a:rPr lang="en-US" dirty="0"/>
              <a:t>File Handling Presentation Server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93345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Presentation Server</a:t>
            </a:r>
          </a:p>
        </p:txBody>
      </p:sp>
      <p:sp>
        <p:nvSpPr>
          <p:cNvPr id="3" name="Content Placeholder 2"/>
          <p:cNvSpPr>
            <a:spLocks noGrp="1"/>
          </p:cNvSpPr>
          <p:nvPr>
            <p:ph sz="quarter" idx="10"/>
          </p:nvPr>
        </p:nvSpPr>
        <p:spPr/>
        <p:txBody>
          <a:bodyPr/>
          <a:lstStyle/>
          <a:p>
            <a:r>
              <a:rPr lang="en-US" dirty="0"/>
              <a:t>GUI Upload - Example </a:t>
            </a:r>
          </a:p>
        </p:txBody>
      </p:sp>
      <p:pic>
        <p:nvPicPr>
          <p:cNvPr id="5" name="Picture 4"/>
          <p:cNvPicPr>
            <a:picLocks noChangeAspect="1"/>
          </p:cNvPicPr>
          <p:nvPr/>
        </p:nvPicPr>
        <p:blipFill>
          <a:blip r:embed="rId3"/>
          <a:stretch>
            <a:fillRect/>
          </a:stretch>
        </p:blipFill>
        <p:spPr>
          <a:xfrm>
            <a:off x="578898" y="1991493"/>
            <a:ext cx="5121084" cy="3650296"/>
          </a:xfrm>
          <a:prstGeom prst="rect">
            <a:avLst/>
          </a:prstGeom>
          <a:ln>
            <a:solidFill>
              <a:prstClr val="black"/>
            </a:solidFill>
          </a:ln>
        </p:spPr>
      </p:pic>
    </p:spTree>
    <p:extLst>
      <p:ext uri="{BB962C8B-B14F-4D97-AF65-F5344CB8AC3E}">
        <p14:creationId xmlns:p14="http://schemas.microsoft.com/office/powerpoint/2010/main" val="20557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File Archiving </a:t>
            </a:r>
          </a:p>
        </p:txBody>
      </p:sp>
      <p:sp>
        <p:nvSpPr>
          <p:cNvPr id="3" name="Content Placeholder 2"/>
          <p:cNvSpPr>
            <a:spLocks noGrp="1"/>
          </p:cNvSpPr>
          <p:nvPr>
            <p:ph sz="quarter" idx="10"/>
          </p:nvPr>
        </p:nvSpPr>
        <p:spPr/>
        <p:txBody>
          <a:bodyPr/>
          <a:lstStyle/>
          <a:p>
            <a:r>
              <a:rPr lang="en-US" dirty="0"/>
              <a:t>Need: Many a times file cannot be deleted after processing is complete. There are certain implications due to government regulations, taxation (IRS) regulations, FDA requirements, internal organizational requirements, and audit requirements. </a:t>
            </a:r>
          </a:p>
          <a:p>
            <a:r>
              <a:rPr lang="en-US" dirty="0"/>
              <a:t>Method: As against standard SAP archiving way, one can archive processed file by moving it to a pre-defined folder on the application server. In future if need arise one can retrieve the file from archive folder. </a:t>
            </a:r>
          </a:p>
        </p:txBody>
      </p:sp>
    </p:spTree>
    <p:extLst>
      <p:ext uri="{BB962C8B-B14F-4D97-AF65-F5344CB8AC3E}">
        <p14:creationId xmlns:p14="http://schemas.microsoft.com/office/powerpoint/2010/main" val="187769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In this lesson, you have learnt:</a:t>
            </a:r>
          </a:p>
          <a:p>
            <a:pPr lvl="1"/>
            <a:r>
              <a:rPr lang="en-US" dirty="0">
                <a:solidFill>
                  <a:schemeClr val="tx1"/>
                </a:solidFill>
              </a:rPr>
              <a:t>Reading files from Presentation Server</a:t>
            </a:r>
          </a:p>
          <a:p>
            <a:pPr lvl="1"/>
            <a:r>
              <a:rPr lang="en-US" dirty="0">
                <a:solidFill>
                  <a:schemeClr val="tx1"/>
                </a:solidFill>
              </a:rPr>
              <a:t>Reading files from Application Server</a:t>
            </a:r>
          </a:p>
          <a:p>
            <a:pPr lvl="1"/>
            <a:endParaRPr lang="en-US" dirty="0"/>
          </a:p>
        </p:txBody>
      </p:sp>
    </p:spTree>
    <p:extLst>
      <p:ext uri="{BB962C8B-B14F-4D97-AF65-F5344CB8AC3E}">
        <p14:creationId xmlns:p14="http://schemas.microsoft.com/office/powerpoint/2010/main" val="235389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sz="quarter" idx="10"/>
          </p:nvPr>
        </p:nvSpPr>
        <p:spPr/>
        <p:txBody>
          <a:bodyPr/>
          <a:lstStyle/>
          <a:p>
            <a:r>
              <a:rPr lang="en-US" dirty="0">
                <a:solidFill>
                  <a:schemeClr val="tx1"/>
                </a:solidFill>
              </a:rPr>
              <a:t>Question 1:</a:t>
            </a:r>
            <a:r>
              <a:rPr lang="en-US" b="0" dirty="0">
                <a:solidFill>
                  <a:schemeClr val="tx1"/>
                </a:solidFill>
              </a:rPr>
              <a:t> If the dataset is opened in write mode and the </a:t>
            </a:r>
            <a:r>
              <a:rPr lang="en-US" dirty="0"/>
              <a:t>If the file already exists, its existing content is deleted.</a:t>
            </a:r>
          </a:p>
          <a:p>
            <a:pPr lvl="1"/>
            <a:r>
              <a:rPr lang="en-US" dirty="0">
                <a:solidFill>
                  <a:schemeClr val="tx1"/>
                </a:solidFill>
              </a:rPr>
              <a:t>True/False</a:t>
            </a:r>
          </a:p>
          <a:p>
            <a:pPr marL="174625" lvl="1" indent="0">
              <a:buNone/>
            </a:pPr>
            <a:endParaRPr lang="en-US" dirty="0">
              <a:solidFill>
                <a:schemeClr val="tx1"/>
              </a:solidFill>
            </a:endParaRPr>
          </a:p>
          <a:p>
            <a:r>
              <a:rPr lang="en-US" dirty="0">
                <a:solidFill>
                  <a:schemeClr val="tx1"/>
                </a:solidFill>
              </a:rPr>
              <a:t> Question 2 A File can be opened for Output and Read at the same time.</a:t>
            </a:r>
          </a:p>
          <a:p>
            <a:pPr lvl="1"/>
            <a:r>
              <a:rPr lang="en-US" dirty="0">
                <a:solidFill>
                  <a:schemeClr val="tx1"/>
                </a:solidFill>
              </a:rPr>
              <a:t>True/False</a:t>
            </a:r>
          </a:p>
          <a:p>
            <a:pPr lvl="1"/>
            <a:endParaRPr lang="en-US" dirty="0">
              <a:solidFill>
                <a:schemeClr val="tx1"/>
              </a:solidFill>
            </a:endParaRPr>
          </a:p>
        </p:txBody>
      </p:sp>
    </p:spTree>
    <p:extLst>
      <p:ext uri="{BB962C8B-B14F-4D97-AF65-F5344CB8AC3E}">
        <p14:creationId xmlns:p14="http://schemas.microsoft.com/office/powerpoint/2010/main" val="4646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pic>
        <p:nvPicPr>
          <p:cNvPr id="4" name="Content Placeholder 3"/>
          <p:cNvPicPr>
            <a:picLocks noGrp="1" noChangeAspect="1"/>
          </p:cNvPicPr>
          <p:nvPr>
            <p:ph idx="1"/>
          </p:nvPr>
        </p:nvPicPr>
        <p:blipFill>
          <a:blip r:embed="rId3"/>
          <a:stretch>
            <a:fillRect/>
          </a:stretch>
        </p:blipFill>
        <p:spPr>
          <a:xfrm>
            <a:off x="2034942" y="2102495"/>
            <a:ext cx="5372566" cy="3429297"/>
          </a:xfrm>
          <a:prstGeom prst="rect">
            <a:avLst/>
          </a:prstGeom>
          <a:ln>
            <a:solidFill>
              <a:schemeClr val="bg2"/>
            </a:solidFill>
          </a:ln>
        </p:spPr>
      </p:pic>
    </p:spTree>
    <p:extLst>
      <p:ext uri="{BB962C8B-B14F-4D97-AF65-F5344CB8AC3E}">
        <p14:creationId xmlns:p14="http://schemas.microsoft.com/office/powerpoint/2010/main" val="335264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File is a place where information or data is stored. File handling in simple terms is opening, closing, reading, writing, deleting, copying, renaming the files. </a:t>
            </a:r>
          </a:p>
          <a:p>
            <a:r>
              <a:rPr lang="en-US" dirty="0"/>
              <a:t>The runtime environment is implemented on the application server, which executes the ABAP programs. ABAP supports the file transfer (data transfer) technique to the application server and the front end hosts. </a:t>
            </a:r>
          </a:p>
          <a:p>
            <a:r>
              <a:rPr lang="en-US" dirty="0"/>
              <a:t>The interface to the file system on the application server is implemented in the form of ABAP language elements. </a:t>
            </a:r>
          </a:p>
          <a:p>
            <a:r>
              <a:rPr lang="en-US" dirty="0"/>
              <a:t>You can process sequential files using various file-handling methods and procedures to read data, process data and transfer it into SAP system. These files act as data source and these methods ensure consistency of the data in SAP R/3 system. </a:t>
            </a:r>
          </a:p>
          <a:p>
            <a:endParaRPr lang="en-US" dirty="0"/>
          </a:p>
        </p:txBody>
      </p:sp>
    </p:spTree>
    <p:extLst>
      <p:ext uri="{BB962C8B-B14F-4D97-AF65-F5344CB8AC3E}">
        <p14:creationId xmlns:p14="http://schemas.microsoft.com/office/powerpoint/2010/main" val="199488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File Handling on Application Server </a:t>
            </a:r>
          </a:p>
        </p:txBody>
      </p:sp>
      <p:pic>
        <p:nvPicPr>
          <p:cNvPr id="5" name="Content Placeholder 4"/>
          <p:cNvPicPr>
            <a:picLocks noGrp="1" noChangeAspect="1"/>
          </p:cNvPicPr>
          <p:nvPr>
            <p:ph idx="1"/>
          </p:nvPr>
        </p:nvPicPr>
        <p:blipFill>
          <a:blip r:embed="rId3"/>
          <a:stretch>
            <a:fillRect/>
          </a:stretch>
        </p:blipFill>
        <p:spPr>
          <a:xfrm>
            <a:off x="2114959" y="1984375"/>
            <a:ext cx="5212532" cy="3665538"/>
          </a:xfrm>
          <a:prstGeom prst="rect">
            <a:avLst/>
          </a:prstGeom>
          <a:ln>
            <a:solidFill>
              <a:schemeClr val="tx1"/>
            </a:solidFill>
          </a:ln>
        </p:spPr>
      </p:pic>
      <p:sp>
        <p:nvSpPr>
          <p:cNvPr id="6" name="Rectangle 5"/>
          <p:cNvSpPr/>
          <p:nvPr/>
        </p:nvSpPr>
        <p:spPr>
          <a:xfrm>
            <a:off x="797442" y="1131815"/>
            <a:ext cx="4572000" cy="553998"/>
          </a:xfrm>
          <a:prstGeom prst="rect">
            <a:avLst/>
          </a:prstGeom>
        </p:spPr>
        <p:txBody>
          <a:bodyPr>
            <a:spAutoFit/>
          </a:bodyPr>
          <a:lstStyle/>
          <a:p>
            <a:endParaRPr lang="en-US" sz="1200" dirty="0">
              <a:solidFill>
                <a:srgbClr val="000000"/>
              </a:solidFill>
              <a:latin typeface="Arial" panose="020B0604020202020204" pitchFamily="34" charset="0"/>
            </a:endParaRPr>
          </a:p>
          <a:p>
            <a:r>
              <a:rPr lang="en-US" dirty="0">
                <a:latin typeface="Arial" panose="020B0604020202020204" pitchFamily="34" charset="0"/>
              </a:rPr>
              <a:t>Overview Diagram – Read File </a:t>
            </a:r>
            <a:endParaRPr lang="en-US" dirty="0"/>
          </a:p>
        </p:txBody>
      </p:sp>
    </p:spTree>
    <p:extLst>
      <p:ext uri="{BB962C8B-B14F-4D97-AF65-F5344CB8AC3E}">
        <p14:creationId xmlns:p14="http://schemas.microsoft.com/office/powerpoint/2010/main" val="173094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 </a:t>
            </a:r>
          </a:p>
        </p:txBody>
      </p:sp>
      <p:sp>
        <p:nvSpPr>
          <p:cNvPr id="3" name="Content Placeholder 2"/>
          <p:cNvSpPr>
            <a:spLocks noGrp="1"/>
          </p:cNvSpPr>
          <p:nvPr>
            <p:ph idx="1"/>
          </p:nvPr>
        </p:nvSpPr>
        <p:spPr/>
        <p:txBody>
          <a:bodyPr/>
          <a:lstStyle/>
          <a:p>
            <a:r>
              <a:rPr lang="en-US" dirty="0"/>
              <a:t>Overview Diagram – Write File </a:t>
            </a:r>
          </a:p>
        </p:txBody>
      </p:sp>
      <p:pic>
        <p:nvPicPr>
          <p:cNvPr id="4" name="Picture 3"/>
          <p:cNvPicPr>
            <a:picLocks noChangeAspect="1"/>
          </p:cNvPicPr>
          <p:nvPr/>
        </p:nvPicPr>
        <p:blipFill>
          <a:blip r:embed="rId3"/>
          <a:stretch>
            <a:fillRect/>
          </a:stretch>
        </p:blipFill>
        <p:spPr>
          <a:xfrm>
            <a:off x="478772" y="1930527"/>
            <a:ext cx="5166808" cy="3772227"/>
          </a:xfrm>
          <a:prstGeom prst="rect">
            <a:avLst/>
          </a:prstGeom>
          <a:ln>
            <a:solidFill>
              <a:schemeClr val="tx1"/>
            </a:solidFill>
          </a:ln>
        </p:spPr>
      </p:pic>
    </p:spTree>
    <p:extLst>
      <p:ext uri="{BB962C8B-B14F-4D97-AF65-F5344CB8AC3E}">
        <p14:creationId xmlns:p14="http://schemas.microsoft.com/office/powerpoint/2010/main" val="414099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File Handling on Application Server </a:t>
            </a:r>
          </a:p>
        </p:txBody>
      </p:sp>
      <p:sp>
        <p:nvSpPr>
          <p:cNvPr id="3" name="Content Placeholder 2"/>
          <p:cNvSpPr>
            <a:spLocks noGrp="1"/>
          </p:cNvSpPr>
          <p:nvPr>
            <p:ph idx="1"/>
          </p:nvPr>
        </p:nvSpPr>
        <p:spPr/>
        <p:txBody>
          <a:bodyPr/>
          <a:lstStyle/>
          <a:p>
            <a:r>
              <a:rPr lang="en-US" dirty="0"/>
              <a:t>ABAP/4 provides five statements for handling files: </a:t>
            </a:r>
          </a:p>
          <a:p>
            <a:pPr lvl="1"/>
            <a:r>
              <a:rPr lang="en-US" dirty="0"/>
              <a:t>OPEN DATASET </a:t>
            </a:r>
          </a:p>
          <a:p>
            <a:pPr lvl="1"/>
            <a:r>
              <a:rPr lang="en-US" dirty="0"/>
              <a:t>CLOSE DATASET </a:t>
            </a:r>
          </a:p>
          <a:p>
            <a:pPr lvl="1"/>
            <a:r>
              <a:rPr lang="en-US" dirty="0"/>
              <a:t>DELETE DATASET </a:t>
            </a:r>
          </a:p>
          <a:p>
            <a:pPr lvl="1"/>
            <a:r>
              <a:rPr lang="en-US" dirty="0"/>
              <a:t>READ DATASET </a:t>
            </a:r>
          </a:p>
          <a:p>
            <a:pPr lvl="1"/>
            <a:r>
              <a:rPr lang="en-US" dirty="0"/>
              <a:t>TRANSFER </a:t>
            </a:r>
          </a:p>
          <a:p>
            <a:pPr lvl="1"/>
            <a:endParaRPr lang="en-US" dirty="0"/>
          </a:p>
        </p:txBody>
      </p:sp>
    </p:spTree>
    <p:extLst>
      <p:ext uri="{BB962C8B-B14F-4D97-AF65-F5344CB8AC3E}">
        <p14:creationId xmlns:p14="http://schemas.microsoft.com/office/powerpoint/2010/main" val="318043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a:t>
            </a:r>
          </a:p>
        </p:txBody>
      </p:sp>
      <p:sp>
        <p:nvSpPr>
          <p:cNvPr id="3" name="Content Placeholder 2"/>
          <p:cNvSpPr>
            <a:spLocks noGrp="1"/>
          </p:cNvSpPr>
          <p:nvPr>
            <p:ph sz="quarter" idx="10"/>
          </p:nvPr>
        </p:nvSpPr>
        <p:spPr/>
        <p:txBody>
          <a:bodyPr/>
          <a:lstStyle/>
          <a:p>
            <a:r>
              <a:rPr lang="en-US" dirty="0"/>
              <a:t>Open Dataset </a:t>
            </a:r>
          </a:p>
          <a:p>
            <a:pPr lvl="1"/>
            <a:r>
              <a:rPr lang="en-US" dirty="0"/>
              <a:t>Opens the specified file. If you do not use any additions, the file is opened for reading in binary mode. It returns SY-SUBRC = 0 if the file is opened successfully. Otherwise SY-SUBRC = 8. </a:t>
            </a:r>
          </a:p>
          <a:p>
            <a:r>
              <a:rPr lang="en-US" dirty="0"/>
              <a:t>Syntax </a:t>
            </a:r>
          </a:p>
          <a:p>
            <a:pPr lvl="1"/>
            <a:r>
              <a:rPr lang="en-US" dirty="0"/>
              <a:t>OPEN DATASET &lt;DSN&gt; [Additions]. </a:t>
            </a:r>
          </a:p>
        </p:txBody>
      </p:sp>
    </p:spTree>
    <p:extLst>
      <p:ext uri="{BB962C8B-B14F-4D97-AF65-F5344CB8AC3E}">
        <p14:creationId xmlns:p14="http://schemas.microsoft.com/office/powerpoint/2010/main" val="138598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on Application Server</a:t>
            </a:r>
          </a:p>
        </p:txBody>
      </p:sp>
      <p:sp>
        <p:nvSpPr>
          <p:cNvPr id="3" name="Content Placeholder 2"/>
          <p:cNvSpPr>
            <a:spLocks noGrp="1"/>
          </p:cNvSpPr>
          <p:nvPr>
            <p:ph sz="quarter" idx="10"/>
          </p:nvPr>
        </p:nvSpPr>
        <p:spPr/>
        <p:txBody>
          <a:bodyPr>
            <a:normAutofit/>
          </a:bodyPr>
          <a:lstStyle/>
          <a:p>
            <a:r>
              <a:rPr lang="en-US" dirty="0"/>
              <a:t>OPEN DATASET &lt;DSN&gt; FOR INPUT. </a:t>
            </a:r>
          </a:p>
          <a:p>
            <a:pPr lvl="1"/>
            <a:r>
              <a:rPr lang="en-US" dirty="0"/>
              <a:t>This statement tries to open the field in 'read/update' mode (as long as the user has write authorization).If the user does not have write authorization, the system opens the file in 'read' mode. If this fails, an error occurs. </a:t>
            </a:r>
          </a:p>
          <a:p>
            <a:r>
              <a:rPr lang="en-US" dirty="0"/>
              <a:t>OPEN DATASET &lt;DSN&gt; FOR OUTPUT. </a:t>
            </a:r>
          </a:p>
          <a:p>
            <a:pPr lvl="1"/>
            <a:r>
              <a:rPr lang="en-US" dirty="0"/>
              <a:t>This statement tries to open the file in 'write/update' mode as long as the user has read authorization. If the authorization is missing, the system opens the file in 'write' mode. If the file already exists, its existing content is deleted. If the file does not exist, the system creates it.</a:t>
            </a:r>
          </a:p>
          <a:p>
            <a:r>
              <a:rPr lang="en-US" dirty="0"/>
              <a:t>OPEN DATASET &lt;DSN&gt; FOR APPENDING</a:t>
            </a:r>
            <a:r>
              <a:rPr lang="en-US" sz="2400" dirty="0"/>
              <a:t>. </a:t>
            </a:r>
          </a:p>
          <a:p>
            <a:pPr lvl="1"/>
            <a:r>
              <a:rPr lang="en-US" sz="2000" dirty="0"/>
              <a:t>This statement tries to open the file in 'append' mode. If the file is already open, the system moves to the end of the file. When you open a file using FOR APPENDING, attempting to read the file sets SY-SUBRC to 4. The system display the end of the file. </a:t>
            </a:r>
          </a:p>
          <a:p>
            <a:pPr lvl="1"/>
            <a:r>
              <a:rPr lang="en-US" sz="2000" dirty="0"/>
              <a:t>Note : You can only use one of the additions 1 to 3 in a single statement. </a:t>
            </a:r>
          </a:p>
          <a:p>
            <a:pPr marL="0" indent="0">
              <a:buNone/>
            </a:pPr>
            <a:endParaRPr lang="en-US" dirty="0"/>
          </a:p>
        </p:txBody>
      </p:sp>
    </p:spTree>
    <p:extLst>
      <p:ext uri="{BB962C8B-B14F-4D97-AF65-F5344CB8AC3E}">
        <p14:creationId xmlns:p14="http://schemas.microsoft.com/office/powerpoint/2010/main" val="4140574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1_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6.xml><?xml version="1.0" encoding="utf-8"?>
<a:theme xmlns:a="http://schemas.openxmlformats.org/drawingml/2006/main" name="1_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7.xml><?xml version="1.0" encoding="utf-8"?>
<a:theme xmlns:a="http://schemas.openxmlformats.org/drawingml/2006/main" name="1_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8.xml><?xml version="1.0" encoding="utf-8"?>
<a:theme xmlns:a="http://schemas.openxmlformats.org/drawingml/2006/main" name="1_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6414</TotalTime>
  <Words>2213</Words>
  <Application>Microsoft Office PowerPoint</Application>
  <PresentationFormat>On-screen Show (4:3)</PresentationFormat>
  <Paragraphs>170</Paragraphs>
  <Slides>23</Slides>
  <Notes>23</Notes>
  <HiddenSlides>0</HiddenSlides>
  <MMClips>0</MMClips>
  <ScaleCrop>false</ScaleCrop>
  <HeadingPairs>
    <vt:vector size="8" baseType="variant">
      <vt:variant>
        <vt:lpstr>Fonts Used</vt:lpstr>
      </vt:variant>
      <vt:variant>
        <vt:i4>4</vt:i4>
      </vt:variant>
      <vt:variant>
        <vt:lpstr>Theme</vt:lpstr>
      </vt:variant>
      <vt:variant>
        <vt:i4>8</vt:i4>
      </vt:variant>
      <vt:variant>
        <vt:lpstr>Embedded OLE Servers</vt:lpstr>
      </vt:variant>
      <vt:variant>
        <vt:i4>1</vt:i4>
      </vt:variant>
      <vt:variant>
        <vt:lpstr>Slide Titles</vt:lpstr>
      </vt:variant>
      <vt:variant>
        <vt:i4>23</vt:i4>
      </vt:variant>
    </vt:vector>
  </HeadingPairs>
  <TitlesOfParts>
    <vt:vector size="36" baseType="lpstr">
      <vt:lpstr>Arial</vt:lpstr>
      <vt:lpstr>Calibri</vt:lpstr>
      <vt:lpstr>Verdana</vt:lpstr>
      <vt:lpstr>Wingdings</vt:lpstr>
      <vt:lpstr>Covers</vt:lpstr>
      <vt:lpstr>Slides</vt:lpstr>
      <vt:lpstr>Dividers</vt:lpstr>
      <vt:lpstr>Back cover</vt:lpstr>
      <vt:lpstr>1_Covers</vt:lpstr>
      <vt:lpstr>1_Slides</vt:lpstr>
      <vt:lpstr>1_Dividers</vt:lpstr>
      <vt:lpstr>1_Back cover</vt:lpstr>
      <vt:lpstr>think-cell Slide</vt:lpstr>
      <vt:lpstr>ABAP Part II</vt:lpstr>
      <vt:lpstr>Lesson Objectives</vt:lpstr>
      <vt:lpstr>Introduction</vt:lpstr>
      <vt:lpstr>Introduction</vt:lpstr>
      <vt:lpstr> File Handling on Application Server </vt:lpstr>
      <vt:lpstr>File Handling on Application Server </vt:lpstr>
      <vt:lpstr> File Handling on Application Server </vt:lpstr>
      <vt:lpstr>File Handling on Application Server</vt:lpstr>
      <vt:lpstr>File Handling on Application Server</vt:lpstr>
      <vt:lpstr>File Handling on Application Server</vt:lpstr>
      <vt:lpstr>File Handling on Application Server</vt:lpstr>
      <vt:lpstr>File Handling on Application Server</vt:lpstr>
      <vt:lpstr>File Handling on Presentation Server</vt:lpstr>
      <vt:lpstr>File Handling on Presentation Server</vt:lpstr>
      <vt:lpstr>File Handling on Presentation Server</vt:lpstr>
      <vt:lpstr>File Handling on Presentation Server</vt:lpstr>
      <vt:lpstr>File Handling on Presentation Server</vt:lpstr>
      <vt:lpstr>File Handling on Presentation Server</vt:lpstr>
      <vt:lpstr>File Handling on Presentation Server</vt:lpstr>
      <vt:lpstr>File Handling on Presentation Server</vt:lpstr>
      <vt:lpstr> File Archiving </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Koleshwar, Vandana</cp:lastModifiedBy>
  <cp:revision>424</cp:revision>
  <cp:lastPrinted>2016-07-11T09:30:50Z</cp:lastPrinted>
  <dcterms:created xsi:type="dcterms:W3CDTF">2012-05-18T02:59:15Z</dcterms:created>
  <dcterms:modified xsi:type="dcterms:W3CDTF">2018-04-02T11:54:34Z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