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1" r:id="rId5"/>
    <p:sldMasterId id="2147483707" r:id="rId6"/>
    <p:sldMasterId id="2147483712" r:id="rId7"/>
  </p:sldMasterIdLst>
  <p:notesMasterIdLst>
    <p:notesMasterId r:id="rId60"/>
  </p:notesMasterIdLst>
  <p:handoutMasterIdLst>
    <p:handoutMasterId r:id="rId61"/>
  </p:handoutMasterIdLst>
  <p:sldIdLst>
    <p:sldId id="714" r:id="rId8"/>
    <p:sldId id="715" r:id="rId9"/>
    <p:sldId id="716" r:id="rId10"/>
    <p:sldId id="717" r:id="rId11"/>
    <p:sldId id="718" r:id="rId12"/>
    <p:sldId id="719" r:id="rId13"/>
    <p:sldId id="720" r:id="rId14"/>
    <p:sldId id="721" r:id="rId15"/>
    <p:sldId id="722" r:id="rId16"/>
    <p:sldId id="723" r:id="rId17"/>
    <p:sldId id="724" r:id="rId18"/>
    <p:sldId id="725" r:id="rId19"/>
    <p:sldId id="726" r:id="rId20"/>
    <p:sldId id="727" r:id="rId21"/>
    <p:sldId id="728" r:id="rId22"/>
    <p:sldId id="730" r:id="rId23"/>
    <p:sldId id="729" r:id="rId24"/>
    <p:sldId id="731" r:id="rId25"/>
    <p:sldId id="732" r:id="rId26"/>
    <p:sldId id="733" r:id="rId27"/>
    <p:sldId id="734" r:id="rId28"/>
    <p:sldId id="735" r:id="rId29"/>
    <p:sldId id="736" r:id="rId30"/>
    <p:sldId id="737" r:id="rId31"/>
    <p:sldId id="738" r:id="rId32"/>
    <p:sldId id="739" r:id="rId33"/>
    <p:sldId id="740" r:id="rId34"/>
    <p:sldId id="741" r:id="rId35"/>
    <p:sldId id="742" r:id="rId36"/>
    <p:sldId id="743"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58" r:id="rId52"/>
    <p:sldId id="759" r:id="rId53"/>
    <p:sldId id="762" r:id="rId54"/>
    <p:sldId id="763" r:id="rId55"/>
    <p:sldId id="764" r:id="rId56"/>
    <p:sldId id="765" r:id="rId57"/>
    <p:sldId id="767" r:id="rId58"/>
    <p:sldId id="768"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369" autoAdjust="0"/>
  </p:normalViewPr>
  <p:slideViewPr>
    <p:cSldViewPr snapToGrid="0" showGuides="1">
      <p:cViewPr varScale="1">
        <p:scale>
          <a:sx n="68" d="100"/>
          <a:sy n="68" d="100"/>
        </p:scale>
        <p:origin x="1776" y="62"/>
      </p:cViewPr>
      <p:guideLst>
        <p:guide orient="horz" pos="2160"/>
        <p:guide pos="288"/>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40" d="100"/>
          <a:sy n="40" d="100"/>
        </p:scale>
        <p:origin x="1596" y="300"/>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483966" y="871953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04-</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4053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95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114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40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149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1311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4278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762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03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570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i="0" u="none" strike="noStrike" kern="1200" baseline="0" dirty="0">
                <a:solidFill>
                  <a:schemeClr val="tx1"/>
                </a:solidFill>
                <a:latin typeface="Arial" pitchFamily="34" charset="0"/>
                <a:ea typeface="+mn-ea"/>
                <a:cs typeface="Arial" pitchFamily="34" charset="0"/>
              </a:rPr>
              <a:t>CALL TRANSACTION ‘MM01' </a:t>
            </a:r>
          </a:p>
          <a:p>
            <a:r>
              <a:rPr lang="en-US" sz="1000" i="0" u="none" strike="noStrike" kern="1200" baseline="0" dirty="0">
                <a:solidFill>
                  <a:schemeClr val="tx1"/>
                </a:solidFill>
                <a:latin typeface="Arial" pitchFamily="34" charset="0"/>
                <a:ea typeface="+mn-ea"/>
                <a:cs typeface="Arial" pitchFamily="34" charset="0"/>
              </a:rPr>
              <a:t>USING BDCDATA</a:t>
            </a:r>
          </a:p>
          <a:p>
            <a:r>
              <a:rPr lang="en-US" sz="1000" i="0" u="none" strike="noStrike" kern="1200" baseline="0" dirty="0">
                <a:solidFill>
                  <a:schemeClr val="tx1"/>
                </a:solidFill>
                <a:latin typeface="Arial" pitchFamily="34" charset="0"/>
                <a:ea typeface="+mn-ea"/>
                <a:cs typeface="Arial" pitchFamily="34" charset="0"/>
              </a:rPr>
              <a:t> MODE 'A' </a:t>
            </a:r>
          </a:p>
          <a:p>
            <a:r>
              <a:rPr lang="en-US" sz="1000" i="0" u="none" strike="noStrike" kern="1200" baseline="0" dirty="0">
                <a:solidFill>
                  <a:schemeClr val="tx1"/>
                </a:solidFill>
                <a:latin typeface="Arial" pitchFamily="34" charset="0"/>
                <a:ea typeface="+mn-ea"/>
                <a:cs typeface="Arial" pitchFamily="34" charset="0"/>
              </a:rPr>
              <a:t>UPDATE 'S‘ </a:t>
            </a:r>
          </a:p>
          <a:p>
            <a:r>
              <a:rPr lang="en-US" sz="1000" i="0" u="none" strike="noStrike" kern="1200" baseline="0" dirty="0">
                <a:solidFill>
                  <a:schemeClr val="tx1"/>
                </a:solidFill>
                <a:latin typeface="Arial" pitchFamily="34" charset="0"/>
                <a:ea typeface="+mn-ea"/>
                <a:cs typeface="Arial" pitchFamily="34" charset="0"/>
              </a:rPr>
              <a:t>MESSAGES INTO TAB_MESS. </a:t>
            </a:r>
          </a:p>
          <a:p>
            <a:r>
              <a:rPr lang="en-US" sz="1000" i="0" u="none" strike="noStrike" kern="1200" baseline="0" dirty="0">
                <a:solidFill>
                  <a:schemeClr val="tx1"/>
                </a:solidFill>
                <a:latin typeface="Arial" pitchFamily="34" charset="0"/>
                <a:ea typeface="+mn-ea"/>
                <a:cs typeface="Arial" pitchFamily="34" charset="0"/>
              </a:rPr>
              <a:t>•IF SY-SUBRC &lt;&gt; 0. </a:t>
            </a:r>
          </a:p>
          <a:p>
            <a:r>
              <a:rPr lang="en-US" sz="1000" i="0" u="none" strike="noStrike" kern="1200" baseline="0" dirty="0">
                <a:solidFill>
                  <a:schemeClr val="tx1"/>
                </a:solidFill>
                <a:latin typeface="Arial" pitchFamily="34" charset="0"/>
                <a:ea typeface="+mn-ea"/>
                <a:cs typeface="Arial" pitchFamily="34" charset="0"/>
              </a:rPr>
              <a:t>• &lt;</a:t>
            </a:r>
            <a:r>
              <a:rPr lang="en-US" sz="1000" i="0" u="none" strike="noStrike" kern="1200" baseline="0" dirty="0" err="1">
                <a:solidFill>
                  <a:schemeClr val="tx1"/>
                </a:solidFill>
                <a:latin typeface="Arial" pitchFamily="34" charset="0"/>
                <a:ea typeface="+mn-ea"/>
                <a:cs typeface="Arial" pitchFamily="34" charset="0"/>
              </a:rPr>
              <a:t>Error_handling</a:t>
            </a:r>
            <a:r>
              <a:rPr lang="en-US" sz="1000" i="0" u="none" strike="noStrike" kern="1200" baseline="0" dirty="0">
                <a:solidFill>
                  <a:schemeClr val="tx1"/>
                </a:solidFill>
                <a:latin typeface="Arial" pitchFamily="34" charset="0"/>
                <a:ea typeface="+mn-ea"/>
                <a:cs typeface="Arial" pitchFamily="34" charset="0"/>
              </a:rPr>
              <a:t>&gt;. </a:t>
            </a:r>
          </a:p>
          <a:p>
            <a:r>
              <a:rPr lang="en-US" sz="1000" i="0" u="none" strike="noStrike" kern="1200" baseline="0" dirty="0">
                <a:solidFill>
                  <a:schemeClr val="tx1"/>
                </a:solidFill>
                <a:latin typeface="Arial" pitchFamily="34" charset="0"/>
                <a:ea typeface="+mn-ea"/>
                <a:cs typeface="Arial" pitchFamily="34" charset="0"/>
              </a:rPr>
              <a:t>•ENDIF. </a:t>
            </a:r>
          </a:p>
          <a:p>
            <a:endParaRPr lang="en-US" b="1" dirty="0"/>
          </a:p>
        </p:txBody>
      </p:sp>
    </p:spTree>
    <p:extLst>
      <p:ext uri="{BB962C8B-B14F-4D97-AF65-F5344CB8AC3E}">
        <p14:creationId xmlns:p14="http://schemas.microsoft.com/office/powerpoint/2010/main" val="425678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19494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7312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1419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7297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5351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1293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2558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2076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29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756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46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z="1000" b="0" i="0" u="none" strike="noStrike" kern="1200" baseline="0" dirty="0">
                <a:solidFill>
                  <a:schemeClr val="tx1"/>
                </a:solidFill>
                <a:latin typeface="Arial" pitchFamily="34" charset="0"/>
                <a:ea typeface="+mn-ea"/>
                <a:cs typeface="Arial" pitchFamily="34" charset="0"/>
              </a:rPr>
              <a:t>In an SAP R/3 implementation the data from legacy system (non SAP R/3) needs to be transferred to the SAP system </a:t>
            </a:r>
          </a:p>
          <a:p>
            <a:pPr marL="171450" indent="-171450">
              <a:buFont typeface="Wingdings" panose="05000000000000000000" pitchFamily="2" charset="2"/>
              <a:buChar char="§"/>
            </a:pPr>
            <a:r>
              <a:rPr lang="en-US" sz="1000" b="0" i="0" u="none" strike="noStrike" kern="1200" baseline="0" dirty="0">
                <a:solidFill>
                  <a:schemeClr val="tx1"/>
                </a:solidFill>
                <a:latin typeface="Arial" pitchFamily="34" charset="0"/>
                <a:ea typeface="+mn-ea"/>
                <a:cs typeface="Arial" pitchFamily="34" charset="0"/>
              </a:rPr>
              <a:t>Periodic data transfer between R/3 and other system (interfacing) is also required </a:t>
            </a:r>
          </a:p>
          <a:p>
            <a:pPr marL="171450" indent="-171450">
              <a:buFont typeface="Wingdings" panose="05000000000000000000" pitchFamily="2" charset="2"/>
              <a:buChar char="§"/>
            </a:pPr>
            <a:r>
              <a:rPr lang="en-US" sz="1000" b="0" i="0" u="none" strike="noStrike" kern="1200" baseline="0" dirty="0">
                <a:solidFill>
                  <a:schemeClr val="tx1"/>
                </a:solidFill>
                <a:latin typeface="Arial" pitchFamily="34" charset="0"/>
                <a:ea typeface="+mn-ea"/>
                <a:cs typeface="Arial" pitchFamily="34" charset="0"/>
              </a:rPr>
              <a:t>Both of the above form a part of data migration </a:t>
            </a:r>
          </a:p>
          <a:p>
            <a:endParaRPr lang="en-US" dirty="0"/>
          </a:p>
        </p:txBody>
      </p:sp>
    </p:spTree>
    <p:extLst>
      <p:ext uri="{BB962C8B-B14F-4D97-AF65-F5344CB8AC3E}">
        <p14:creationId xmlns:p14="http://schemas.microsoft.com/office/powerpoint/2010/main" val="3381853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940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i="0" u="none" strike="noStrike" kern="1200" baseline="0" dirty="0">
                <a:solidFill>
                  <a:schemeClr val="tx1"/>
                </a:solidFill>
              </a:rPr>
              <a:t>CALL FUNCTION ‘BDC_OPEN_GROUP’ </a:t>
            </a:r>
          </a:p>
          <a:p>
            <a:r>
              <a:rPr lang="en-US" sz="1000" i="0" u="none" strike="noStrike" kern="1200" baseline="0" dirty="0">
                <a:solidFill>
                  <a:schemeClr val="tx1"/>
                </a:solidFill>
              </a:rPr>
              <a:t>EXPORTING </a:t>
            </a:r>
          </a:p>
          <a:p>
            <a:pPr indent="234950"/>
            <a:r>
              <a:rPr lang="en-US" sz="1000" i="0" u="none" strike="noStrike" kern="1200" baseline="0" dirty="0">
                <a:solidFill>
                  <a:schemeClr val="tx1"/>
                </a:solidFill>
              </a:rPr>
              <a:t>CLIENT = &lt;client&gt; </a:t>
            </a:r>
          </a:p>
          <a:p>
            <a:pPr indent="234950"/>
            <a:r>
              <a:rPr lang="en-US" sz="1000" i="0" u="none" strike="noStrike" kern="1200" baseline="0" dirty="0">
                <a:solidFill>
                  <a:schemeClr val="tx1"/>
                </a:solidFill>
              </a:rPr>
              <a:t>GROUP = &lt;session name&gt; </a:t>
            </a:r>
          </a:p>
          <a:p>
            <a:pPr indent="234950"/>
            <a:r>
              <a:rPr lang="en-US" sz="1000" i="0" u="none" strike="noStrike" kern="1200" baseline="0" dirty="0">
                <a:solidFill>
                  <a:schemeClr val="tx1"/>
                </a:solidFill>
              </a:rPr>
              <a:t>HOLDDATE = &lt;lock session until date&gt; </a:t>
            </a:r>
          </a:p>
          <a:p>
            <a:pPr indent="234950"/>
            <a:r>
              <a:rPr lang="en-US" sz="1000" i="0" u="none" strike="noStrike" kern="1200" baseline="0" dirty="0">
                <a:solidFill>
                  <a:schemeClr val="tx1"/>
                </a:solidFill>
              </a:rPr>
              <a:t>KEEP = &lt;keep or delete session&gt; </a:t>
            </a:r>
          </a:p>
          <a:p>
            <a:pPr indent="234950"/>
            <a:r>
              <a:rPr lang="en-US" sz="1000" i="0" u="none" strike="noStrike" kern="1200" baseline="0" dirty="0">
                <a:solidFill>
                  <a:schemeClr val="tx1"/>
                </a:solidFill>
              </a:rPr>
              <a:t>USER = &lt;user name&gt; </a:t>
            </a:r>
          </a:p>
          <a:p>
            <a:r>
              <a:rPr lang="en-US" sz="1000" i="0" u="none" strike="noStrike" kern="1200" baseline="0" dirty="0">
                <a:solidFill>
                  <a:schemeClr val="tx1"/>
                </a:solidFill>
              </a:rPr>
              <a:t>EXCEPTIONS </a:t>
            </a:r>
          </a:p>
          <a:p>
            <a:pPr indent="284163"/>
            <a:r>
              <a:rPr lang="en-US" sz="1000" i="0" u="none" strike="noStrike" kern="1200" baseline="0" dirty="0">
                <a:solidFill>
                  <a:schemeClr val="tx1"/>
                </a:solidFill>
              </a:rPr>
              <a:t>CLIENT_INVALID = 1 </a:t>
            </a:r>
          </a:p>
          <a:p>
            <a:pPr indent="284163"/>
            <a:r>
              <a:rPr lang="en-US" sz="1000" i="0" u="none" strike="noStrike" kern="1200" baseline="0" dirty="0">
                <a:solidFill>
                  <a:schemeClr val="tx1"/>
                </a:solidFill>
              </a:rPr>
              <a:t>……….. </a:t>
            </a:r>
          </a:p>
          <a:p>
            <a:r>
              <a:rPr lang="en-US" sz="1000" i="0" u="none" strike="noStrike" kern="1200" baseline="0" dirty="0">
                <a:solidFill>
                  <a:schemeClr val="tx1"/>
                </a:solidFill>
              </a:rPr>
              <a:t>OTHERS = 11. </a:t>
            </a:r>
            <a:endParaRPr lang="en-US" dirty="0"/>
          </a:p>
        </p:txBody>
      </p:sp>
    </p:spTree>
    <p:extLst>
      <p:ext uri="{BB962C8B-B14F-4D97-AF65-F5344CB8AC3E}">
        <p14:creationId xmlns:p14="http://schemas.microsoft.com/office/powerpoint/2010/main" val="3484781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i="0" u="none" strike="noStrike" kern="1200" baseline="0" dirty="0">
                <a:solidFill>
                  <a:schemeClr val="tx1"/>
                </a:solidFill>
              </a:rPr>
              <a:t>CALL FUNCTION ‘BDC_INSERT’ </a:t>
            </a:r>
          </a:p>
          <a:p>
            <a:r>
              <a:rPr lang="en-US" sz="1000" i="0" u="none" strike="noStrike" kern="1200" baseline="0" dirty="0">
                <a:solidFill>
                  <a:schemeClr val="tx1"/>
                </a:solidFill>
              </a:rPr>
              <a:t>EXPORTING </a:t>
            </a:r>
          </a:p>
          <a:p>
            <a:pPr indent="284163"/>
            <a:r>
              <a:rPr lang="en-US" sz="1000" i="0" u="none" strike="noStrike" kern="1200" baseline="0" dirty="0">
                <a:solidFill>
                  <a:schemeClr val="tx1"/>
                </a:solidFill>
              </a:rPr>
              <a:t>TCODE = &lt;transaction code&gt; </a:t>
            </a:r>
          </a:p>
          <a:p>
            <a:r>
              <a:rPr lang="en-US" sz="1000" i="0" u="none" strike="noStrike" kern="1200" baseline="0" dirty="0">
                <a:solidFill>
                  <a:schemeClr val="tx1"/>
                </a:solidFill>
              </a:rPr>
              <a:t>TABLES </a:t>
            </a:r>
          </a:p>
          <a:p>
            <a:pPr indent="346075"/>
            <a:r>
              <a:rPr lang="en-US" sz="1000" i="0" u="none" strike="noStrike" kern="1200" baseline="0" dirty="0">
                <a:solidFill>
                  <a:schemeClr val="tx1"/>
                </a:solidFill>
              </a:rPr>
              <a:t>DYNPROTAB = &lt;</a:t>
            </a:r>
            <a:r>
              <a:rPr lang="en-US" sz="1000" i="0" u="none" strike="noStrike" kern="1200" baseline="0" dirty="0" err="1">
                <a:solidFill>
                  <a:schemeClr val="tx1"/>
                </a:solidFill>
              </a:rPr>
              <a:t>bdc</a:t>
            </a:r>
            <a:r>
              <a:rPr lang="en-US" sz="1000" i="0" u="none" strike="noStrike" kern="1200" baseline="0" dirty="0">
                <a:solidFill>
                  <a:schemeClr val="tx1"/>
                </a:solidFill>
              </a:rPr>
              <a:t> internal table&gt; </a:t>
            </a:r>
          </a:p>
          <a:p>
            <a:r>
              <a:rPr lang="en-US" sz="1000" i="0" u="none" strike="noStrike" kern="1200" baseline="0" dirty="0">
                <a:solidFill>
                  <a:schemeClr val="tx1"/>
                </a:solidFill>
              </a:rPr>
              <a:t>EXCEPTIONS </a:t>
            </a:r>
          </a:p>
          <a:p>
            <a:pPr indent="284163"/>
            <a:r>
              <a:rPr lang="en-US" sz="1000" i="0" u="none" strike="noStrike" kern="1200" baseline="0" dirty="0">
                <a:solidFill>
                  <a:schemeClr val="tx1"/>
                </a:solidFill>
              </a:rPr>
              <a:t>INTERNAL_ERROR = 1 </a:t>
            </a:r>
          </a:p>
          <a:p>
            <a:r>
              <a:rPr lang="en-US" sz="1000" i="0" u="none" strike="noStrike" kern="1200" baseline="0" dirty="0">
                <a:solidFill>
                  <a:schemeClr val="tx1"/>
                </a:solidFill>
              </a:rPr>
              <a:t>……….. </a:t>
            </a:r>
          </a:p>
          <a:p>
            <a:pPr indent="284163"/>
            <a:r>
              <a:rPr lang="en-US" sz="1000" i="0" u="none" strike="noStrike" kern="1200" baseline="0" dirty="0">
                <a:solidFill>
                  <a:schemeClr val="tx1"/>
                </a:solidFill>
              </a:rPr>
              <a:t>OTHERS = 5. </a:t>
            </a:r>
            <a:endParaRPr lang="en-US" dirty="0"/>
          </a:p>
        </p:txBody>
      </p:sp>
    </p:spTree>
    <p:extLst>
      <p:ext uri="{BB962C8B-B14F-4D97-AF65-F5344CB8AC3E}">
        <p14:creationId xmlns:p14="http://schemas.microsoft.com/office/powerpoint/2010/main" val="67461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i="0" u="none" strike="noStrike" kern="1200" baseline="0" dirty="0">
                <a:solidFill>
                  <a:schemeClr val="tx1"/>
                </a:solidFill>
              </a:rPr>
              <a:t>CALL FUNCTION ‘BDC_CLOSE_GROUP’ </a:t>
            </a:r>
          </a:p>
          <a:p>
            <a:r>
              <a:rPr lang="en-US" sz="1000" i="0" u="none" strike="noStrike" kern="1200" baseline="0" dirty="0">
                <a:solidFill>
                  <a:schemeClr val="tx1"/>
                </a:solidFill>
              </a:rPr>
              <a:t>EXCEPTIONS </a:t>
            </a:r>
          </a:p>
          <a:p>
            <a:pPr indent="284163"/>
            <a:r>
              <a:rPr lang="en-US" sz="1000" i="0" u="none" strike="noStrike" kern="1200" baseline="0" dirty="0">
                <a:solidFill>
                  <a:schemeClr val="tx1"/>
                </a:solidFill>
              </a:rPr>
              <a:t>NOT_OPEN = 1 </a:t>
            </a:r>
          </a:p>
          <a:p>
            <a:pPr indent="284163"/>
            <a:r>
              <a:rPr lang="en-US" sz="1000" i="0" u="none" strike="noStrike" kern="1200" baseline="0" dirty="0">
                <a:solidFill>
                  <a:schemeClr val="tx1"/>
                </a:solidFill>
              </a:rPr>
              <a:t>QUEUE_ERROR = 2</a:t>
            </a:r>
          </a:p>
          <a:p>
            <a:pPr indent="284163"/>
            <a:r>
              <a:rPr lang="en-US" sz="1000" i="0" u="none" strike="noStrike" kern="1200" baseline="0" dirty="0">
                <a:solidFill>
                  <a:schemeClr val="tx1"/>
                </a:solidFill>
              </a:rPr>
              <a:t> OTHERS = 3 </a:t>
            </a:r>
            <a:endParaRPr lang="en-US" dirty="0"/>
          </a:p>
        </p:txBody>
      </p:sp>
    </p:spTree>
    <p:extLst>
      <p:ext uri="{BB962C8B-B14F-4D97-AF65-F5344CB8AC3E}">
        <p14:creationId xmlns:p14="http://schemas.microsoft.com/office/powerpoint/2010/main" val="2461750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3052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93963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176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6759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4900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852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47627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4697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1694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0587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1720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6964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12497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2361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450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4665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393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5367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4890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190024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0722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0955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56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949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8204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tags" Target="../tags/tag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421076490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88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249738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87879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53584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02128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65835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98859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765829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541194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07205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568281129"/>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80466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00829326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82433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57364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75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50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89673991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40053996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56370789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96383569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0456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8371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7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9218380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85743650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1793126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8"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522858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04: Batch Data Communication</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extLst>
      <p:ext uri="{BB962C8B-B14F-4D97-AF65-F5344CB8AC3E}">
        <p14:creationId xmlns:p14="http://schemas.microsoft.com/office/powerpoint/2010/main" val="88432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chemeClr val="tx1">
                    <a:lumMod val="65000"/>
                    <a:lumOff val="35000"/>
                  </a:schemeClr>
                </a:solidFill>
                <a:cs typeface="Arial"/>
              </a:rPr>
            </a:br>
            <a:r>
              <a:rPr lang="en-US" dirty="0"/>
              <a:t>Steps involved in writing a Data Transfer Program</a:t>
            </a:r>
            <a:br>
              <a:rPr lang="en-US" b="1" dirty="0">
                <a:solidFill>
                  <a:schemeClr val="tx1">
                    <a:lumMod val="65000"/>
                    <a:lumOff val="35000"/>
                  </a:schemeClr>
                </a:solidFill>
                <a:cs typeface="Arial"/>
              </a:rPr>
            </a:br>
            <a:endParaRPr lang="en-US" dirty="0"/>
          </a:p>
        </p:txBody>
      </p:sp>
      <p:sp>
        <p:nvSpPr>
          <p:cNvPr id="3" name="Content Placeholder 2"/>
          <p:cNvSpPr>
            <a:spLocks noGrp="1"/>
          </p:cNvSpPr>
          <p:nvPr>
            <p:ph sz="quarter" idx="10"/>
          </p:nvPr>
        </p:nvSpPr>
        <p:spPr/>
        <p:txBody>
          <a:bodyPr/>
          <a:lstStyle/>
          <a:p>
            <a:pPr>
              <a:defRPr/>
            </a:pPr>
            <a:r>
              <a:rPr lang="en-US" dirty="0"/>
              <a:t>Analyzing Transaction</a:t>
            </a:r>
          </a:p>
          <a:p>
            <a:pPr>
              <a:defRPr/>
            </a:pPr>
            <a:endParaRPr lang="en-US" dirty="0"/>
          </a:p>
          <a:p>
            <a:pPr>
              <a:defRPr/>
            </a:pPr>
            <a:r>
              <a:rPr lang="en-US" dirty="0"/>
              <a:t>Declaring Internal Tables</a:t>
            </a:r>
          </a:p>
          <a:p>
            <a:pPr>
              <a:defRPr/>
            </a:pPr>
            <a:endParaRPr lang="en-US" dirty="0"/>
          </a:p>
          <a:p>
            <a:pPr>
              <a:defRPr/>
            </a:pPr>
            <a:r>
              <a:rPr lang="en-US" dirty="0"/>
              <a:t>Transferring Data From Flat Files into internal Tables</a:t>
            </a:r>
          </a:p>
          <a:p>
            <a:pPr>
              <a:defRPr/>
            </a:pPr>
            <a:endParaRPr lang="en-US" dirty="0"/>
          </a:p>
          <a:p>
            <a:pPr>
              <a:defRPr/>
            </a:pPr>
            <a:r>
              <a:rPr lang="en-US" dirty="0"/>
              <a:t>Population of BDCDATA into Internal Table</a:t>
            </a:r>
          </a:p>
          <a:p>
            <a:pPr>
              <a:defRPr/>
            </a:pPr>
            <a:endParaRPr lang="en-US" dirty="0"/>
          </a:p>
          <a:p>
            <a:pPr>
              <a:defRPr/>
            </a:pPr>
            <a:r>
              <a:rPr lang="en-US" dirty="0"/>
              <a:t>Looping internal table to any of the data transfer methods</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41114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Transaction</a:t>
            </a:r>
          </a:p>
        </p:txBody>
      </p:sp>
      <p:sp>
        <p:nvSpPr>
          <p:cNvPr id="3" name="Content Placeholder 2"/>
          <p:cNvSpPr>
            <a:spLocks noGrp="1"/>
          </p:cNvSpPr>
          <p:nvPr>
            <p:ph sz="quarter" idx="10"/>
          </p:nvPr>
        </p:nvSpPr>
        <p:spPr/>
        <p:txBody>
          <a:bodyPr/>
          <a:lstStyle/>
          <a:p>
            <a:pPr>
              <a:defRPr/>
            </a:pPr>
            <a:r>
              <a:rPr lang="en-US" dirty="0"/>
              <a:t>The following steps are involved in Analyzing transaction</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The name, Type and length of the field</a:t>
            </a:r>
          </a:p>
          <a:p>
            <a:pPr lvl="1">
              <a:defRPr/>
            </a:pPr>
            <a:endParaRPr lang="en-US" dirty="0"/>
          </a:p>
          <a:p>
            <a:pPr lvl="1">
              <a:defRPr/>
            </a:pPr>
            <a:r>
              <a:rPr lang="en-US" dirty="0"/>
              <a:t>Screen number and name of the module pool program</a:t>
            </a:r>
          </a:p>
          <a:p>
            <a:pPr lvl="1">
              <a:defRPr/>
            </a:pPr>
            <a:endParaRPr lang="en-US" dirty="0"/>
          </a:p>
          <a:p>
            <a:pPr lvl="1">
              <a:defRPr/>
            </a:pPr>
            <a:r>
              <a:rPr lang="en-US" dirty="0"/>
              <a:t>Determine the mandatory fields</a:t>
            </a:r>
          </a:p>
          <a:p>
            <a:pPr lvl="1">
              <a:defRPr/>
            </a:pPr>
            <a:endParaRPr lang="en-US" dirty="0"/>
          </a:p>
          <a:p>
            <a:pPr lvl="1">
              <a:defRPr/>
            </a:pPr>
            <a:r>
              <a:rPr lang="en-US" dirty="0"/>
              <a:t>Determine the fields which accepts standard values</a:t>
            </a:r>
          </a:p>
          <a:p>
            <a:pPr lvl="1">
              <a:defRPr/>
            </a:pPr>
            <a:endParaRPr lang="en-US" dirty="0"/>
          </a:p>
          <a:p>
            <a:pPr lvl="1">
              <a:defRPr/>
            </a:pPr>
            <a:r>
              <a:rPr lang="en-US" dirty="0"/>
              <a:t>Determine if data conversion is required when converting to SAP format</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310244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Internal Tables</a:t>
            </a:r>
          </a:p>
        </p:txBody>
      </p:sp>
      <p:sp>
        <p:nvSpPr>
          <p:cNvPr id="3" name="Content Placeholder 2"/>
          <p:cNvSpPr>
            <a:spLocks noGrp="1"/>
          </p:cNvSpPr>
          <p:nvPr>
            <p:ph sz="quarter" idx="10"/>
          </p:nvPr>
        </p:nvSpPr>
        <p:spPr/>
        <p:txBody>
          <a:bodyPr/>
          <a:lstStyle/>
          <a:p>
            <a:pPr>
              <a:defRPr/>
            </a:pPr>
            <a:r>
              <a:rPr lang="en-US" dirty="0"/>
              <a:t>Three internal tables to be declared</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Internal table with structure similar to </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2">
              <a:defRPr/>
            </a:pPr>
            <a:r>
              <a:rPr lang="en-US" dirty="0"/>
              <a:t>The flat file</a:t>
            </a:r>
          </a:p>
          <a:p>
            <a:pPr lvl="2">
              <a:defRPr/>
            </a:pPr>
            <a:endParaRPr lang="en-US" dirty="0"/>
          </a:p>
          <a:p>
            <a:pPr lvl="2">
              <a:defRPr/>
            </a:pPr>
            <a:r>
              <a:rPr lang="en-US" dirty="0"/>
              <a:t>DDIC structure BDCDATA</a:t>
            </a:r>
          </a:p>
          <a:p>
            <a:pPr lvl="2">
              <a:defRPr/>
            </a:pPr>
            <a:endParaRPr lang="en-US" dirty="0"/>
          </a:p>
          <a:p>
            <a:pPr lvl="2">
              <a:defRPr/>
            </a:pPr>
            <a:r>
              <a:rPr lang="en-US" dirty="0"/>
              <a:t>DDIC Structure BDCMSGCOLL</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22225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Transferring Data from flat file to Internal Table</a:t>
            </a:r>
          </a:p>
        </p:txBody>
      </p:sp>
      <p:sp>
        <p:nvSpPr>
          <p:cNvPr id="5" name="Content Placeholder 4"/>
          <p:cNvSpPr>
            <a:spLocks noGrp="1"/>
          </p:cNvSpPr>
          <p:nvPr>
            <p:ph sz="quarter" idx="10"/>
          </p:nvPr>
        </p:nvSpPr>
        <p:spPr/>
        <p:txBody>
          <a:bodyPr/>
          <a:lstStyle/>
          <a:p>
            <a:pPr lvl="0">
              <a:defRPr/>
            </a:pPr>
            <a:r>
              <a:rPr lang="en-US" dirty="0"/>
              <a:t>Depends on the source of the file</a:t>
            </a:r>
          </a:p>
          <a:p>
            <a:pPr lvl="0">
              <a:defRPr/>
            </a:pPr>
            <a:endParaRPr lang="en-US" dirty="0"/>
          </a:p>
          <a:p>
            <a:pPr lvl="0">
              <a:defRPr/>
            </a:pPr>
            <a:r>
              <a:rPr lang="en-US" dirty="0"/>
              <a:t>The flat file can be in </a:t>
            </a:r>
          </a:p>
          <a:p>
            <a:pPr lvl="0">
              <a:defRPr/>
            </a:pPr>
            <a:endParaRPr lang="en-US" dirty="0"/>
          </a:p>
          <a:p>
            <a:pPr lvl="1">
              <a:defRPr/>
            </a:pPr>
            <a:r>
              <a:rPr lang="en-US" dirty="0"/>
              <a:t>Presentation Server</a:t>
            </a:r>
          </a:p>
          <a:p>
            <a:pPr lvl="1">
              <a:defRPr/>
            </a:pPr>
            <a:endParaRPr lang="en-US" dirty="0"/>
          </a:p>
          <a:p>
            <a:pPr lvl="1">
              <a:defRPr/>
            </a:pPr>
            <a:r>
              <a:rPr lang="en-US" dirty="0"/>
              <a:t>Application Server</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0">
              <a:defRPr/>
            </a:pPr>
            <a:r>
              <a:rPr lang="en-US" dirty="0"/>
              <a:t>Depending on the server , the programming is done in ABAP to upload data from flat file to internal table.</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endParaRPr lang="en-US" dirty="0"/>
          </a:p>
        </p:txBody>
      </p:sp>
    </p:spTree>
    <p:extLst>
      <p:ext uri="{BB962C8B-B14F-4D97-AF65-F5344CB8AC3E}">
        <p14:creationId xmlns:p14="http://schemas.microsoft.com/office/powerpoint/2010/main" val="53527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Transferring Data from flat file to Internal Table</a:t>
            </a:r>
          </a:p>
        </p:txBody>
      </p:sp>
      <p:sp>
        <p:nvSpPr>
          <p:cNvPr id="5" name="Content Placeholder 4"/>
          <p:cNvSpPr>
            <a:spLocks noGrp="1"/>
          </p:cNvSpPr>
          <p:nvPr>
            <p:ph sz="quarter" idx="10"/>
          </p:nvPr>
        </p:nvSpPr>
        <p:spPr/>
        <p:txBody>
          <a:bodyPr/>
          <a:lstStyle/>
          <a:p>
            <a:pPr lvl="0">
              <a:defRPr/>
            </a:pPr>
            <a:r>
              <a:rPr lang="en-US" dirty="0"/>
              <a:t>If the flat file resides on the presentation server the function module GUI_UPLOAD is used.</a:t>
            </a:r>
          </a:p>
          <a:p>
            <a:pPr lvl="0">
              <a:defRPr/>
            </a:pPr>
            <a:endParaRPr lang="en-US" dirty="0"/>
          </a:p>
          <a:p>
            <a:pPr lvl="0">
              <a:defRPr/>
            </a:pPr>
            <a:r>
              <a:rPr lang="en-US" dirty="0"/>
              <a:t>The important parameters of GUI_UPLOAD are</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Filename</a:t>
            </a:r>
          </a:p>
          <a:p>
            <a:pPr lvl="1">
              <a:defRPr/>
            </a:pPr>
            <a:endParaRPr lang="en-US" dirty="0"/>
          </a:p>
          <a:p>
            <a:pPr lvl="1">
              <a:defRPr/>
            </a:pPr>
            <a:r>
              <a:rPr lang="en-US" dirty="0" err="1"/>
              <a:t>FileType</a:t>
            </a:r>
            <a:endParaRPr lang="en-US" dirty="0"/>
          </a:p>
          <a:p>
            <a:pPr lvl="1">
              <a:defRPr/>
            </a:pPr>
            <a:endParaRPr lang="en-US" dirty="0"/>
          </a:p>
          <a:p>
            <a:pPr lvl="1">
              <a:defRPr/>
            </a:pPr>
            <a:r>
              <a:rPr lang="en-US" dirty="0" err="1"/>
              <a:t>Has_field_seperator</a:t>
            </a:r>
            <a:endParaRPr lang="en-US" dirty="0"/>
          </a:p>
          <a:p>
            <a:pPr lvl="1">
              <a:defRPr/>
            </a:pPr>
            <a:endParaRPr lang="en-US" dirty="0"/>
          </a:p>
          <a:p>
            <a:pPr lvl="1">
              <a:defRPr/>
            </a:pPr>
            <a:r>
              <a:rPr lang="en-US" dirty="0" err="1"/>
              <a:t>Data_tab</a:t>
            </a:r>
            <a:endParaRPr lang="en-US" dirty="0"/>
          </a:p>
          <a:p>
            <a:endParaRPr lang="en-US" dirty="0"/>
          </a:p>
        </p:txBody>
      </p:sp>
    </p:spTree>
    <p:extLst>
      <p:ext uri="{BB962C8B-B14F-4D97-AF65-F5344CB8AC3E}">
        <p14:creationId xmlns:p14="http://schemas.microsoft.com/office/powerpoint/2010/main" val="370017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residing on the  Application Server</a:t>
            </a:r>
          </a:p>
        </p:txBody>
      </p:sp>
      <p:sp>
        <p:nvSpPr>
          <p:cNvPr id="5" name="Content Placeholder 4"/>
          <p:cNvSpPr>
            <a:spLocks noGrp="1"/>
          </p:cNvSpPr>
          <p:nvPr>
            <p:ph sz="quarter" idx="10"/>
          </p:nvPr>
        </p:nvSpPr>
        <p:spPr/>
        <p:txBody>
          <a:bodyPr/>
          <a:lstStyle/>
          <a:p>
            <a:pPr lvl="0">
              <a:defRPr/>
            </a:pPr>
            <a:r>
              <a:rPr lang="en-US" dirty="0"/>
              <a:t>If the file is residing on the application server,  the following statements are used :</a:t>
            </a:r>
          </a:p>
          <a:p>
            <a:pPr lvl="1">
              <a:defRPr/>
            </a:pPr>
            <a:r>
              <a:rPr lang="en-US" dirty="0"/>
              <a:t>OPEN DATASET for opening files </a:t>
            </a:r>
          </a:p>
          <a:p>
            <a:pPr lvl="2">
              <a:defRPr/>
            </a:pPr>
            <a:r>
              <a:rPr lang="en-US" dirty="0"/>
              <a:t>OPEN DATASET &lt;</a:t>
            </a:r>
            <a:r>
              <a:rPr lang="en-US" dirty="0" err="1"/>
              <a:t>dsn</a:t>
            </a:r>
            <a:r>
              <a:rPr lang="en-US" dirty="0"/>
              <a:t>&gt; [Additions].</a:t>
            </a:r>
          </a:p>
          <a:p>
            <a:pPr lvl="2">
              <a:defRPr/>
            </a:pPr>
            <a:r>
              <a:rPr lang="en-US" dirty="0"/>
              <a:t>OPEN DATASET &lt;</a:t>
            </a:r>
            <a:r>
              <a:rPr lang="en-US" dirty="0" err="1"/>
              <a:t>dsn</a:t>
            </a:r>
            <a:r>
              <a:rPr lang="en-US" dirty="0"/>
              <a:t>&gt; FOR INPUT.</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CLOSE DATASET for closing files </a:t>
            </a:r>
          </a:p>
          <a:p>
            <a:pPr lvl="2">
              <a:defRPr/>
            </a:pPr>
            <a:r>
              <a:rPr lang="en-US" dirty="0"/>
              <a:t>CLOSE DATASET &lt;</a:t>
            </a:r>
            <a:r>
              <a:rPr lang="en-US" dirty="0" err="1"/>
              <a:t>dsn</a:t>
            </a:r>
            <a:r>
              <a:rPr lang="en-US" dirty="0"/>
              <a:t>&gt;.</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DELETE DATASET for deleting files</a:t>
            </a:r>
          </a:p>
          <a:p>
            <a:pPr lvl="2">
              <a:defRPr/>
            </a:pPr>
            <a:r>
              <a:rPr lang="en-US" sz="1800" dirty="0">
                <a:solidFill>
                  <a:schemeClr val="tx1">
                    <a:lumMod val="65000"/>
                    <a:lumOff val="35000"/>
                  </a:schemeClr>
                </a:solidFill>
              </a:rPr>
              <a:t>	    </a:t>
            </a:r>
            <a:r>
              <a:rPr lang="en-US" dirty="0"/>
              <a:t>DELETE DATASET &lt;</a:t>
            </a:r>
            <a:r>
              <a:rPr lang="en-US" dirty="0" err="1"/>
              <a:t>dsn</a:t>
            </a:r>
            <a:r>
              <a:rPr lang="en-US" dirty="0"/>
              <a:t>&gt;.</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READ DATASET &lt;</a:t>
            </a:r>
            <a:r>
              <a:rPr lang="en-US" dirty="0" err="1"/>
              <a:t>dsn</a:t>
            </a:r>
            <a:r>
              <a:rPr lang="en-US" dirty="0"/>
              <a:t>&gt; INTO &lt;f&gt; [LENGTH &lt;</a:t>
            </a:r>
            <a:r>
              <a:rPr lang="en-US" dirty="0" err="1"/>
              <a:t>len</a:t>
            </a:r>
            <a:r>
              <a:rPr lang="en-US" dirty="0"/>
              <a:t>&gt;] for Reading Data from Files </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spcBef>
                <a:spcPct val="20000"/>
              </a:spcBef>
              <a:defRPr/>
            </a:pPr>
            <a:r>
              <a:rPr lang="en-US" dirty="0"/>
              <a:t>TRANSFER &lt;f&gt; to &lt;</a:t>
            </a:r>
            <a:r>
              <a:rPr lang="en-US" dirty="0" err="1"/>
              <a:t>dsn</a:t>
            </a:r>
            <a:r>
              <a:rPr lang="en-US" dirty="0"/>
              <a:t>&gt; [LENGTH &lt;</a:t>
            </a:r>
            <a:r>
              <a:rPr lang="en-US" dirty="0" err="1"/>
              <a:t>len</a:t>
            </a:r>
            <a:r>
              <a:rPr lang="en-US" dirty="0"/>
              <a:t>&gt;]  for writing Data to Files </a:t>
            </a:r>
          </a:p>
          <a:p>
            <a:pPr lvl="1">
              <a:spcBef>
                <a:spcPct val="20000"/>
              </a:spcBef>
              <a:defRPr/>
            </a:pPr>
            <a:endParaRPr lang="en-US" dirty="0"/>
          </a:p>
          <a:p>
            <a:endParaRPr lang="en-US" dirty="0"/>
          </a:p>
        </p:txBody>
      </p:sp>
    </p:spTree>
    <p:extLst>
      <p:ext uri="{BB962C8B-B14F-4D97-AF65-F5344CB8AC3E}">
        <p14:creationId xmlns:p14="http://schemas.microsoft.com/office/powerpoint/2010/main" val="278192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Population of BDCDATA into the Internal Table</a:t>
            </a:r>
          </a:p>
        </p:txBody>
      </p:sp>
      <p:sp>
        <p:nvSpPr>
          <p:cNvPr id="5" name="Content Placeholder 4"/>
          <p:cNvSpPr>
            <a:spLocks noGrp="1"/>
          </p:cNvSpPr>
          <p:nvPr>
            <p:ph sz="quarter" idx="10"/>
          </p:nvPr>
        </p:nvSpPr>
        <p:spPr/>
        <p:txBody>
          <a:bodyPr/>
          <a:lstStyle/>
          <a:p>
            <a:r>
              <a:rPr lang="en-US" dirty="0"/>
              <a:t>After uploading data to internal table,  the BDCDATA internal table is filled with values required to process single record .</a:t>
            </a:r>
          </a:p>
          <a:p>
            <a:endParaRPr lang="en-US" dirty="0"/>
          </a:p>
        </p:txBody>
      </p:sp>
    </p:spTree>
    <p:extLst>
      <p:ext uri="{BB962C8B-B14F-4D97-AF65-F5344CB8AC3E}">
        <p14:creationId xmlns:p14="http://schemas.microsoft.com/office/powerpoint/2010/main" val="201555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Loop</a:t>
            </a:r>
          </a:p>
        </p:txBody>
      </p:sp>
      <p:sp>
        <p:nvSpPr>
          <p:cNvPr id="5" name="Content Placeholder 4"/>
          <p:cNvSpPr>
            <a:spLocks noGrp="1"/>
          </p:cNvSpPr>
          <p:nvPr>
            <p:ph sz="quarter" idx="10"/>
          </p:nvPr>
        </p:nvSpPr>
        <p:spPr/>
        <p:txBody>
          <a:bodyPr/>
          <a:lstStyle/>
          <a:p>
            <a:pPr lvl="0">
              <a:defRPr/>
            </a:pPr>
            <a:r>
              <a:rPr lang="en-US" dirty="0"/>
              <a:t>Loop this internal table and employ any of the below mentioned methods of data transfer  </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CALL TRANSACTION</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2">
              <a:defRPr/>
            </a:pPr>
            <a:r>
              <a:rPr lang="en-US" dirty="0"/>
              <a:t>CALL TRANSACTION &lt;</a:t>
            </a:r>
            <a:r>
              <a:rPr lang="en-US" dirty="0" err="1"/>
              <a:t>tcode</a:t>
            </a:r>
            <a:r>
              <a:rPr lang="en-US" dirty="0"/>
              <a:t>&gt; USING IT_BDCDATA MESSAGES INTO IT_BDCMSGCOLL</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SESSION METHOD</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2">
              <a:defRPr/>
            </a:pPr>
            <a:r>
              <a:rPr lang="en-US" dirty="0">
                <a:solidFill>
                  <a:schemeClr val="tx1">
                    <a:lumMod val="65000"/>
                    <a:lumOff val="35000"/>
                  </a:schemeClr>
                </a:solidFill>
              </a:rPr>
              <a:t> </a:t>
            </a:r>
            <a:r>
              <a:rPr lang="en-US" dirty="0"/>
              <a:t>Insert the IT_BDCDATA into a session by calling the Function Module -</a:t>
            </a:r>
            <a:br>
              <a:rPr lang="en-US" dirty="0"/>
            </a:br>
            <a:r>
              <a:rPr lang="en-US" dirty="0"/>
              <a:t> BDC_INSERT and is processed </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DIRECT INPUT</a:t>
            </a:r>
          </a:p>
          <a:p>
            <a:endParaRPr lang="en-US" dirty="0"/>
          </a:p>
        </p:txBody>
      </p:sp>
    </p:spTree>
    <p:extLst>
      <p:ext uri="{BB962C8B-B14F-4D97-AF65-F5344CB8AC3E}">
        <p14:creationId xmlns:p14="http://schemas.microsoft.com/office/powerpoint/2010/main" val="136249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CALL TRANSACTION METHOD</a:t>
            </a:r>
          </a:p>
        </p:txBody>
      </p:sp>
      <p:sp>
        <p:nvSpPr>
          <p:cNvPr id="5" name="Content Placeholder 4"/>
          <p:cNvSpPr>
            <a:spLocks noGrp="1"/>
          </p:cNvSpPr>
          <p:nvPr>
            <p:ph sz="quarter" idx="10"/>
          </p:nvPr>
        </p:nvSpPr>
        <p:spPr/>
        <p:txBody>
          <a:bodyPr/>
          <a:lstStyle/>
          <a:p>
            <a:pPr lvl="0">
              <a:defRPr/>
            </a:pPr>
            <a:r>
              <a:rPr lang="en-US" dirty="0"/>
              <a:t>The Conversion program uses the ABAP statement CALL TRANSACTION USING to run an SAP transaction</a:t>
            </a:r>
          </a:p>
          <a:p>
            <a:pPr lvl="0">
              <a:defRPr/>
            </a:pPr>
            <a:endParaRPr lang="en-US" dirty="0"/>
          </a:p>
          <a:p>
            <a:pPr lvl="0">
              <a:defRPr/>
            </a:pPr>
            <a:r>
              <a:rPr lang="en-US" dirty="0"/>
              <a:t>External data does not have to be deposited in a session for later processing.</a:t>
            </a:r>
          </a:p>
          <a:p>
            <a:pPr lvl="0">
              <a:defRPr/>
            </a:pPr>
            <a:endParaRPr lang="en-US" dirty="0"/>
          </a:p>
          <a:p>
            <a:pPr lvl="0">
              <a:defRPr/>
            </a:pPr>
            <a:r>
              <a:rPr lang="en-US" dirty="0"/>
              <a:t>The entire batch input process takes place inline in the program. </a:t>
            </a:r>
          </a:p>
          <a:p>
            <a:pPr lvl="0">
              <a:defRPr/>
            </a:pPr>
            <a:endParaRPr lang="en-US" dirty="0"/>
          </a:p>
          <a:p>
            <a:pPr lvl="0">
              <a:defRPr/>
            </a:pPr>
            <a:r>
              <a:rPr lang="en-US" dirty="0"/>
              <a:t> Processing batch input data with CALL TRANSACTION USING is the faster of the two recommended data transfer methods.</a:t>
            </a:r>
          </a:p>
          <a:p>
            <a:pPr lvl="0">
              <a:defRPr/>
            </a:pPr>
            <a:endParaRPr lang="en-US" dirty="0"/>
          </a:p>
          <a:p>
            <a:pPr lvl="0">
              <a:defRPr/>
            </a:pPr>
            <a:r>
              <a:rPr lang="en-US" dirty="0"/>
              <a:t>Legacy data is processed inline in the data transfer program.</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07749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Call Transaction Method (Contd.)..</a:t>
            </a:r>
          </a:p>
        </p:txBody>
      </p:sp>
      <p:sp>
        <p:nvSpPr>
          <p:cNvPr id="5" name="Content Placeholder 4"/>
          <p:cNvSpPr>
            <a:spLocks noGrp="1"/>
          </p:cNvSpPr>
          <p:nvPr>
            <p:ph sz="quarter" idx="10"/>
          </p:nvPr>
        </p:nvSpPr>
        <p:spPr/>
        <p:txBody>
          <a:bodyPr/>
          <a:lstStyle/>
          <a:p>
            <a:pPr marL="231775" lvl="0" indent="-231775" defTabSz="457200">
              <a:lnSpc>
                <a:spcPct val="100000"/>
              </a:lnSpc>
              <a:spcBef>
                <a:spcPct val="20000"/>
              </a:spcBef>
              <a:spcAft>
                <a:spcPts val="0"/>
              </a:spcAft>
              <a:buClrTx/>
              <a:buNone/>
              <a:defRPr/>
            </a:pPr>
            <a:r>
              <a:rPr lang="en-US" dirty="0">
                <a:cs typeface="Arial"/>
              </a:rPr>
              <a:t>CALL TRANSACTION &lt;</a:t>
            </a:r>
            <a:r>
              <a:rPr lang="en-US" dirty="0" err="1">
                <a:cs typeface="Arial"/>
              </a:rPr>
              <a:t>tcode</a:t>
            </a:r>
            <a:r>
              <a:rPr lang="en-US" dirty="0">
                <a:cs typeface="Arial"/>
              </a:rPr>
              <a:t>&gt;	</a:t>
            </a:r>
          </a:p>
          <a:p>
            <a:pPr marL="231775" lvl="0" indent="-231775" defTabSz="457200">
              <a:lnSpc>
                <a:spcPct val="100000"/>
              </a:lnSpc>
              <a:spcBef>
                <a:spcPct val="20000"/>
              </a:spcBef>
              <a:spcAft>
                <a:spcPts val="0"/>
              </a:spcAft>
              <a:buClrTx/>
              <a:buNone/>
              <a:defRPr/>
            </a:pPr>
            <a:r>
              <a:rPr lang="en-US" dirty="0">
                <a:cs typeface="Arial"/>
              </a:rPr>
              <a:t>	USING &lt;</a:t>
            </a:r>
            <a:r>
              <a:rPr lang="en-US" dirty="0" err="1">
                <a:cs typeface="Arial"/>
              </a:rPr>
              <a:t>bdc_tab</a:t>
            </a:r>
            <a:r>
              <a:rPr lang="en-US" dirty="0">
                <a:cs typeface="Arial"/>
              </a:rPr>
              <a:t>&gt;</a:t>
            </a:r>
          </a:p>
          <a:p>
            <a:pPr marL="231775" lvl="0" indent="-231775" defTabSz="457200">
              <a:lnSpc>
                <a:spcPct val="100000"/>
              </a:lnSpc>
              <a:spcBef>
                <a:spcPct val="20000"/>
              </a:spcBef>
              <a:spcAft>
                <a:spcPts val="0"/>
              </a:spcAft>
              <a:buClrTx/>
              <a:buNone/>
              <a:defRPr/>
            </a:pPr>
            <a:r>
              <a:rPr lang="en-US" dirty="0">
                <a:cs typeface="Arial"/>
              </a:rPr>
              <a:t>	MODE  &lt;mode&gt;</a:t>
            </a:r>
          </a:p>
          <a:p>
            <a:pPr marL="231775" lvl="0" indent="-231775" defTabSz="457200">
              <a:lnSpc>
                <a:spcPct val="100000"/>
              </a:lnSpc>
              <a:spcBef>
                <a:spcPct val="20000"/>
              </a:spcBef>
              <a:spcAft>
                <a:spcPts val="0"/>
              </a:spcAft>
              <a:buClrTx/>
              <a:buNone/>
              <a:defRPr/>
            </a:pPr>
            <a:r>
              <a:rPr lang="en-US" dirty="0">
                <a:cs typeface="Arial"/>
              </a:rPr>
              <a:t>	UPDATE  &lt;update&gt;</a:t>
            </a:r>
          </a:p>
          <a:p>
            <a:pPr marL="231775" lvl="0" indent="-231775" defTabSz="457200">
              <a:lnSpc>
                <a:spcPct val="100000"/>
              </a:lnSpc>
              <a:spcBef>
                <a:spcPct val="20000"/>
              </a:spcBef>
              <a:spcAft>
                <a:spcPts val="0"/>
              </a:spcAft>
              <a:buClrTx/>
              <a:buNone/>
              <a:defRPr/>
            </a:pPr>
            <a:r>
              <a:rPr lang="en-US" dirty="0">
                <a:cs typeface="Arial"/>
              </a:rPr>
              <a:t>	MESSAGES INTO &lt;BDCMSGCOLL_TAB&gt;.</a:t>
            </a:r>
          </a:p>
          <a:p>
            <a:pPr marL="231775" lvl="0" indent="-231775" defTabSz="457200">
              <a:lnSpc>
                <a:spcPct val="100000"/>
              </a:lnSpc>
              <a:spcBef>
                <a:spcPct val="20000"/>
              </a:spcBef>
              <a:spcAft>
                <a:spcPts val="0"/>
              </a:spcAft>
              <a:buClrTx/>
              <a:buFont typeface="Arial"/>
              <a:buChar char="•"/>
              <a:defRPr/>
            </a:pPr>
            <a:endParaRPr lang="en-US" dirty="0">
              <a:cs typeface="Arial"/>
            </a:endParaRPr>
          </a:p>
          <a:p>
            <a:pPr marL="515938" lvl="1" indent="-228600" defTabSz="457200">
              <a:lnSpc>
                <a:spcPct val="100000"/>
              </a:lnSpc>
              <a:spcBef>
                <a:spcPct val="20000"/>
              </a:spcBef>
              <a:spcAft>
                <a:spcPts val="0"/>
              </a:spcAft>
              <a:buClrTx/>
              <a:buFont typeface="Arial"/>
              <a:buChar char="–"/>
              <a:defRPr/>
            </a:pPr>
            <a:r>
              <a:rPr lang="en-US" dirty="0"/>
              <a:t>Where </a:t>
            </a:r>
          </a:p>
          <a:p>
            <a:pPr marL="515938" lvl="2" indent="-228600" defTabSz="457200">
              <a:lnSpc>
                <a:spcPct val="100000"/>
              </a:lnSpc>
              <a:spcBef>
                <a:spcPct val="20000"/>
              </a:spcBef>
              <a:spcAft>
                <a:spcPts val="0"/>
              </a:spcAft>
              <a:buClrTx/>
              <a:buNone/>
              <a:defRPr/>
            </a:pPr>
            <a:r>
              <a:rPr lang="en-US" dirty="0"/>
              <a:t> &lt;</a:t>
            </a:r>
            <a:r>
              <a:rPr lang="en-US" dirty="0" err="1"/>
              <a:t>tcode</a:t>
            </a:r>
            <a:r>
              <a:rPr lang="en-US" dirty="0"/>
              <a:t>&gt;	: Transaction code.</a:t>
            </a:r>
          </a:p>
          <a:p>
            <a:pPr marL="515938" lvl="2" indent="-228600" defTabSz="457200">
              <a:lnSpc>
                <a:spcPct val="100000"/>
              </a:lnSpc>
              <a:spcBef>
                <a:spcPct val="20000"/>
              </a:spcBef>
              <a:spcAft>
                <a:spcPts val="0"/>
              </a:spcAft>
              <a:buClrTx/>
              <a:buNone/>
              <a:defRPr/>
            </a:pPr>
            <a:r>
              <a:rPr lang="en-US" dirty="0"/>
              <a:t>&lt;</a:t>
            </a:r>
            <a:r>
              <a:rPr lang="en-US" dirty="0" err="1"/>
              <a:t>bdc_tab</a:t>
            </a:r>
            <a:r>
              <a:rPr lang="en-US" dirty="0"/>
              <a:t>&gt; : Internal table of structure BDCDATA.</a:t>
            </a:r>
          </a:p>
          <a:p>
            <a:pPr marL="515938" lvl="2" indent="-228600" defTabSz="457200">
              <a:lnSpc>
                <a:spcPct val="100000"/>
              </a:lnSpc>
              <a:spcBef>
                <a:spcPct val="20000"/>
              </a:spcBef>
              <a:spcAft>
                <a:spcPts val="0"/>
              </a:spcAft>
              <a:buClrTx/>
              <a:buNone/>
              <a:defRPr/>
            </a:pPr>
            <a:r>
              <a:rPr lang="en-US" dirty="0"/>
              <a:t>&lt;mode&gt;	: Display mode.</a:t>
            </a:r>
          </a:p>
          <a:p>
            <a:pPr marL="515938" lvl="2" indent="-228600" defTabSz="457200">
              <a:lnSpc>
                <a:spcPct val="100000"/>
              </a:lnSpc>
              <a:spcBef>
                <a:spcPct val="20000"/>
              </a:spcBef>
              <a:spcAft>
                <a:spcPts val="0"/>
              </a:spcAft>
              <a:buClrTx/>
              <a:buNone/>
              <a:defRPr/>
            </a:pPr>
            <a:r>
              <a:rPr lang="en-US" dirty="0"/>
              <a:t>&lt;update&gt;: Update mode.</a:t>
            </a:r>
          </a:p>
          <a:p>
            <a:pPr marL="515938" lvl="2" indent="-228600" defTabSz="457200">
              <a:lnSpc>
                <a:spcPct val="100000"/>
              </a:lnSpc>
              <a:spcBef>
                <a:spcPct val="20000"/>
              </a:spcBef>
              <a:spcAft>
                <a:spcPts val="0"/>
              </a:spcAft>
              <a:buClrTx/>
              <a:buNone/>
              <a:defRPr/>
            </a:pPr>
            <a:r>
              <a:rPr lang="en-US" dirty="0"/>
              <a:t>&lt;BDCMSGCOLL_TAB&gt; : Internal table of structure BDCMSGCOLL.</a:t>
            </a:r>
          </a:p>
          <a:p>
            <a:pPr marL="515938" lvl="2" indent="-228600" defTabSz="457200">
              <a:lnSpc>
                <a:spcPct val="100000"/>
              </a:lnSpc>
              <a:spcBef>
                <a:spcPct val="20000"/>
              </a:spcBef>
              <a:spcAft>
                <a:spcPts val="0"/>
              </a:spcAft>
              <a:buClrTx/>
              <a:buFont typeface="Arial"/>
              <a:buChar char="•"/>
              <a:defRPr/>
            </a:pPr>
            <a:endParaRPr lang="en-US" dirty="0"/>
          </a:p>
          <a:p>
            <a:endParaRPr lang="en-US" dirty="0"/>
          </a:p>
        </p:txBody>
      </p:sp>
    </p:spTree>
    <p:extLst>
      <p:ext uri="{BB962C8B-B14F-4D97-AF65-F5344CB8AC3E}">
        <p14:creationId xmlns:p14="http://schemas.microsoft.com/office/powerpoint/2010/main" val="158614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sz="quarter" idx="10"/>
          </p:nvPr>
        </p:nvSpPr>
        <p:spPr/>
        <p:txBody>
          <a:bodyPr/>
          <a:lstStyle/>
          <a:p>
            <a:r>
              <a:rPr lang="en-US" dirty="0"/>
              <a:t>After completing this lesson, participants will be able to -</a:t>
            </a:r>
          </a:p>
          <a:p>
            <a:pPr lvl="1"/>
            <a:r>
              <a:rPr lang="en-US" dirty="0"/>
              <a:t>Know the different Data Transfer Methods</a:t>
            </a:r>
          </a:p>
          <a:p>
            <a:pPr lvl="1"/>
            <a:r>
              <a:rPr lang="en-US" dirty="0"/>
              <a:t>Use BDC Data Transfer </a:t>
            </a:r>
          </a:p>
          <a:p>
            <a:pPr lvl="2"/>
            <a:r>
              <a:rPr lang="en-US" dirty="0"/>
              <a:t>Session Method</a:t>
            </a:r>
          </a:p>
          <a:p>
            <a:pPr lvl="2"/>
            <a:r>
              <a:rPr lang="en-US" dirty="0"/>
              <a:t>Transaction Method</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0598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73402108"/>
              </p:ext>
            </p:extLst>
          </p:nvPr>
        </p:nvGraphicFramePr>
        <p:xfrm>
          <a:off x="771779" y="1995708"/>
          <a:ext cx="6019800" cy="4267200"/>
        </p:xfrm>
        <a:graphic>
          <a:graphicData uri="http://schemas.openxmlformats.org/drawingml/2006/table">
            <a:tbl>
              <a:tblPr firstRow="1" bandRow="1">
                <a:tableStyleId>{F5AB1C69-6EDB-4FF4-983F-18BD219EF322}</a:tableStyleId>
              </a:tblPr>
              <a:tblGrid>
                <a:gridCol w="1504950">
                  <a:extLst>
                    <a:ext uri="{9D8B030D-6E8A-4147-A177-3AD203B41FA5}">
                      <a16:colId xmlns:a16="http://schemas.microsoft.com/office/drawing/2014/main" val="20000"/>
                    </a:ext>
                  </a:extLst>
                </a:gridCol>
                <a:gridCol w="4514850">
                  <a:extLst>
                    <a:ext uri="{9D8B030D-6E8A-4147-A177-3AD203B41FA5}">
                      <a16:colId xmlns:a16="http://schemas.microsoft.com/office/drawing/2014/main" val="20001"/>
                    </a:ext>
                  </a:extLst>
                </a:gridCol>
              </a:tblGrid>
              <a:tr h="301301">
                <a:tc>
                  <a:txBody>
                    <a:bodyPr/>
                    <a:lstStyle/>
                    <a:p>
                      <a:r>
                        <a:rPr lang="en-US" sz="1400" kern="1200" dirty="0">
                          <a:latin typeface="Gill Sans MT" pitchFamily="34" charset="0"/>
                        </a:rPr>
                        <a:t>Field Name</a:t>
                      </a:r>
                      <a:endParaRPr lang="en-US" sz="1400" b="1" kern="1200" dirty="0">
                        <a:solidFill>
                          <a:schemeClr val="lt1"/>
                        </a:solidFill>
                        <a:latin typeface="Gill Sans MT" pitchFamily="34" charset="0"/>
                        <a:ea typeface="+mn-ea"/>
                        <a:cs typeface="+mn-cs"/>
                      </a:endParaRPr>
                    </a:p>
                  </a:txBody>
                  <a:tcPr/>
                </a:tc>
                <a:tc>
                  <a:txBody>
                    <a:bodyPr/>
                    <a:lstStyle/>
                    <a:p>
                      <a:r>
                        <a:rPr lang="en-US" sz="1400" kern="1200" dirty="0">
                          <a:latin typeface="Gill Sans MT" pitchFamily="34" charset="0"/>
                        </a:rPr>
                        <a:t>Description</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0"/>
                  </a:ext>
                </a:extLst>
              </a:tr>
              <a:tr h="301301">
                <a:tc>
                  <a:txBody>
                    <a:bodyPr/>
                    <a:lstStyle/>
                    <a:p>
                      <a:r>
                        <a:rPr lang="en-US" sz="1400" dirty="0">
                          <a:latin typeface="Gill Sans MT" pitchFamily="34" charset="0"/>
                        </a:rPr>
                        <a:t>TCODE</a:t>
                      </a:r>
                    </a:p>
                  </a:txBody>
                  <a:tcPr/>
                </a:tc>
                <a:tc>
                  <a:txBody>
                    <a:bodyPr/>
                    <a:lstStyle/>
                    <a:p>
                      <a:r>
                        <a:rPr lang="en-US" sz="1400" kern="1200" dirty="0">
                          <a:latin typeface="Gill Sans MT" pitchFamily="34" charset="0"/>
                        </a:rPr>
                        <a:t>BDC Transaction Code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1"/>
                  </a:ext>
                </a:extLst>
              </a:tr>
              <a:tr h="301301">
                <a:tc>
                  <a:txBody>
                    <a:bodyPr/>
                    <a:lstStyle/>
                    <a:p>
                      <a:r>
                        <a:rPr lang="en-US" sz="1400" dirty="0">
                          <a:latin typeface="Gill Sans MT" pitchFamily="34" charset="0"/>
                        </a:rPr>
                        <a:t>DYNAME</a:t>
                      </a:r>
                    </a:p>
                  </a:txBody>
                  <a:tcPr/>
                </a:tc>
                <a:tc>
                  <a:txBody>
                    <a:bodyPr/>
                    <a:lstStyle/>
                    <a:p>
                      <a:r>
                        <a:rPr lang="en-US" sz="1400" kern="1200" dirty="0">
                          <a:latin typeface="Gill Sans MT" pitchFamily="34" charset="0"/>
                        </a:rPr>
                        <a:t>Batch input module name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2"/>
                  </a:ext>
                </a:extLst>
              </a:tr>
              <a:tr h="301301">
                <a:tc>
                  <a:txBody>
                    <a:bodyPr/>
                    <a:lstStyle/>
                    <a:p>
                      <a:r>
                        <a:rPr lang="en-US" sz="1400" dirty="0">
                          <a:latin typeface="Gill Sans MT" pitchFamily="34" charset="0"/>
                        </a:rPr>
                        <a:t>DYNUMB</a:t>
                      </a:r>
                    </a:p>
                  </a:txBody>
                  <a:tcPr/>
                </a:tc>
                <a:tc>
                  <a:txBody>
                    <a:bodyPr/>
                    <a:lstStyle/>
                    <a:p>
                      <a:r>
                        <a:rPr lang="en-US" sz="1400" kern="1200" dirty="0">
                          <a:latin typeface="Gill Sans MT" pitchFamily="34" charset="0"/>
                        </a:rPr>
                        <a:t>Batch input screen number</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3"/>
                  </a:ext>
                </a:extLst>
              </a:tr>
              <a:tr h="301301">
                <a:tc>
                  <a:txBody>
                    <a:bodyPr/>
                    <a:lstStyle/>
                    <a:p>
                      <a:r>
                        <a:rPr lang="en-US" sz="1400" dirty="0">
                          <a:latin typeface="Gill Sans MT" pitchFamily="34" charset="0"/>
                        </a:rPr>
                        <a:t>MSGTYP</a:t>
                      </a:r>
                    </a:p>
                  </a:txBody>
                  <a:tcPr/>
                </a:tc>
                <a:tc>
                  <a:txBody>
                    <a:bodyPr/>
                    <a:lstStyle/>
                    <a:p>
                      <a:r>
                        <a:rPr lang="en-US" sz="1400" kern="1200" dirty="0">
                          <a:latin typeface="Gill Sans MT" pitchFamily="34" charset="0"/>
                        </a:rPr>
                        <a:t>Batch input message type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4"/>
                  </a:ext>
                </a:extLst>
              </a:tr>
              <a:tr h="301301">
                <a:tc>
                  <a:txBody>
                    <a:bodyPr/>
                    <a:lstStyle/>
                    <a:p>
                      <a:r>
                        <a:rPr lang="en-US" sz="1400" dirty="0">
                          <a:latin typeface="Gill Sans MT" pitchFamily="34" charset="0"/>
                        </a:rPr>
                        <a:t>MSGSPRA</a:t>
                      </a:r>
                    </a:p>
                  </a:txBody>
                  <a:tcPr/>
                </a:tc>
                <a:tc>
                  <a:txBody>
                    <a:bodyPr/>
                    <a:lstStyle/>
                    <a:p>
                      <a:r>
                        <a:rPr lang="en-US" sz="1400" kern="1200" dirty="0">
                          <a:latin typeface="Gill Sans MT" pitchFamily="34" charset="0"/>
                        </a:rPr>
                        <a:t>Language ID of a message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5"/>
                  </a:ext>
                </a:extLst>
              </a:tr>
              <a:tr h="301301">
                <a:tc>
                  <a:txBody>
                    <a:bodyPr/>
                    <a:lstStyle/>
                    <a:p>
                      <a:r>
                        <a:rPr lang="en-US" sz="1400" dirty="0">
                          <a:latin typeface="Gill Sans MT" pitchFamily="34" charset="0"/>
                        </a:rPr>
                        <a:t>MSGID</a:t>
                      </a:r>
                    </a:p>
                  </a:txBody>
                  <a:tcPr/>
                </a:tc>
                <a:tc>
                  <a:txBody>
                    <a:bodyPr/>
                    <a:lstStyle/>
                    <a:p>
                      <a:r>
                        <a:rPr lang="en-US" sz="1400" kern="1200" dirty="0">
                          <a:latin typeface="Gill Sans MT" pitchFamily="34" charset="0"/>
                        </a:rPr>
                        <a:t>Batch input message ID</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6"/>
                  </a:ext>
                </a:extLst>
              </a:tr>
              <a:tr h="301301">
                <a:tc>
                  <a:txBody>
                    <a:bodyPr/>
                    <a:lstStyle/>
                    <a:p>
                      <a:r>
                        <a:rPr lang="en-US" sz="1400" dirty="0">
                          <a:latin typeface="Gill Sans MT" pitchFamily="34" charset="0"/>
                        </a:rPr>
                        <a:t>MSGNR</a:t>
                      </a:r>
                    </a:p>
                  </a:txBody>
                  <a:tcPr/>
                </a:tc>
                <a:tc>
                  <a:txBody>
                    <a:bodyPr/>
                    <a:lstStyle/>
                    <a:p>
                      <a:r>
                        <a:rPr lang="en-US" sz="1400" kern="1200" dirty="0">
                          <a:latin typeface="Gill Sans MT" pitchFamily="34" charset="0"/>
                        </a:rPr>
                        <a:t>Batch input message number</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7"/>
                  </a:ext>
                </a:extLst>
              </a:tr>
              <a:tr h="301301">
                <a:tc>
                  <a:txBody>
                    <a:bodyPr/>
                    <a:lstStyle/>
                    <a:p>
                      <a:r>
                        <a:rPr lang="en-US" sz="1400" dirty="0">
                          <a:latin typeface="Gill Sans MT" pitchFamily="34" charset="0"/>
                        </a:rPr>
                        <a:t>MSGV1</a:t>
                      </a:r>
                    </a:p>
                  </a:txBody>
                  <a:tcPr/>
                </a:tc>
                <a:tc>
                  <a:txBody>
                    <a:bodyPr/>
                    <a:lstStyle/>
                    <a:p>
                      <a:r>
                        <a:rPr lang="en-US" sz="1400" kern="1200" dirty="0">
                          <a:latin typeface="Gill Sans MT" pitchFamily="34" charset="0"/>
                        </a:rPr>
                        <a:t>Variable part of a message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8"/>
                  </a:ext>
                </a:extLst>
              </a:tr>
              <a:tr h="301301">
                <a:tc>
                  <a:txBody>
                    <a:bodyPr/>
                    <a:lstStyle/>
                    <a:p>
                      <a:r>
                        <a:rPr lang="en-US" sz="1400" dirty="0">
                          <a:latin typeface="Gill Sans MT" pitchFamily="34" charset="0"/>
                        </a:rPr>
                        <a:t>MSGV2</a:t>
                      </a:r>
                    </a:p>
                  </a:txBody>
                  <a:tcPr/>
                </a:tc>
                <a:tc>
                  <a:txBody>
                    <a:bodyPr/>
                    <a:lstStyle/>
                    <a:p>
                      <a:r>
                        <a:rPr lang="en-US" sz="1400" kern="1200" dirty="0">
                          <a:latin typeface="Gill Sans MT" pitchFamily="34" charset="0"/>
                        </a:rPr>
                        <a:t>Variable part of a message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09"/>
                  </a:ext>
                </a:extLst>
              </a:tr>
              <a:tr h="301301">
                <a:tc>
                  <a:txBody>
                    <a:bodyPr/>
                    <a:lstStyle/>
                    <a:p>
                      <a:r>
                        <a:rPr lang="en-US" sz="1400" dirty="0">
                          <a:latin typeface="Gill Sans MT" pitchFamily="34" charset="0"/>
                        </a:rPr>
                        <a:t>MSGV3</a:t>
                      </a:r>
                    </a:p>
                  </a:txBody>
                  <a:tcPr/>
                </a:tc>
                <a:tc>
                  <a:txBody>
                    <a:bodyPr/>
                    <a:lstStyle/>
                    <a:p>
                      <a:r>
                        <a:rPr lang="en-US" sz="1400" kern="1200" dirty="0">
                          <a:latin typeface="Gill Sans MT" pitchFamily="34" charset="0"/>
                        </a:rPr>
                        <a:t>Variable part of a message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10"/>
                  </a:ext>
                </a:extLst>
              </a:tr>
              <a:tr h="301301">
                <a:tc>
                  <a:txBody>
                    <a:bodyPr/>
                    <a:lstStyle/>
                    <a:p>
                      <a:r>
                        <a:rPr lang="en-US" sz="1400" dirty="0">
                          <a:latin typeface="Gill Sans MT" pitchFamily="34" charset="0"/>
                        </a:rPr>
                        <a:t>MSGV4</a:t>
                      </a:r>
                    </a:p>
                  </a:txBody>
                  <a:tcPr/>
                </a:tc>
                <a:tc>
                  <a:txBody>
                    <a:bodyPr/>
                    <a:lstStyle/>
                    <a:p>
                      <a:r>
                        <a:rPr lang="en-US" sz="1400" kern="1200" dirty="0">
                          <a:latin typeface="Gill Sans MT" pitchFamily="34" charset="0"/>
                        </a:rPr>
                        <a:t>Variable part of a message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11"/>
                  </a:ext>
                </a:extLst>
              </a:tr>
              <a:tr h="301301">
                <a:tc>
                  <a:txBody>
                    <a:bodyPr/>
                    <a:lstStyle/>
                    <a:p>
                      <a:r>
                        <a:rPr lang="en-US" sz="1400" dirty="0">
                          <a:latin typeface="Gill Sans MT" pitchFamily="34" charset="0"/>
                        </a:rPr>
                        <a:t>ENV</a:t>
                      </a:r>
                    </a:p>
                  </a:txBody>
                  <a:tcPr/>
                </a:tc>
                <a:tc>
                  <a:txBody>
                    <a:bodyPr/>
                    <a:lstStyle/>
                    <a:p>
                      <a:r>
                        <a:rPr lang="en-US" sz="1400" kern="1200" dirty="0">
                          <a:latin typeface="Gill Sans MT" pitchFamily="34" charset="0"/>
                        </a:rPr>
                        <a:t>Batch input monitoring activity</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12"/>
                  </a:ext>
                </a:extLst>
              </a:tr>
              <a:tr h="301301">
                <a:tc>
                  <a:txBody>
                    <a:bodyPr/>
                    <a:lstStyle/>
                    <a:p>
                      <a:r>
                        <a:rPr lang="en-US" sz="1400" dirty="0">
                          <a:latin typeface="Gill Sans MT" pitchFamily="34" charset="0"/>
                        </a:rPr>
                        <a:t>FLDNAME</a:t>
                      </a:r>
                    </a:p>
                  </a:txBody>
                  <a:tcPr/>
                </a:tc>
                <a:tc>
                  <a:txBody>
                    <a:bodyPr/>
                    <a:lstStyle/>
                    <a:p>
                      <a:r>
                        <a:rPr lang="en-US" sz="1400" kern="1200" dirty="0">
                          <a:latin typeface="Gill Sans MT" pitchFamily="34" charset="0"/>
                        </a:rPr>
                        <a:t>Field name</a:t>
                      </a:r>
                      <a:endParaRPr lang="en-US" sz="1400" kern="1200" dirty="0">
                        <a:solidFill>
                          <a:schemeClr val="dk1"/>
                        </a:solidFill>
                        <a:latin typeface="Gill Sans MT" pitchFamily="34" charset="0"/>
                        <a:ea typeface="+mn-ea"/>
                        <a:cs typeface="+mn-cs"/>
                      </a:endParaRPr>
                    </a:p>
                  </a:txBody>
                  <a:tcPr/>
                </a:tc>
                <a:extLst>
                  <a:ext uri="{0D108BD9-81ED-4DB2-BD59-A6C34878D82A}">
                    <a16:rowId xmlns:a16="http://schemas.microsoft.com/office/drawing/2014/main" val="10013"/>
                  </a:ext>
                </a:extLst>
              </a:tr>
            </a:tbl>
          </a:graphicData>
        </a:graphic>
      </p:graphicFrame>
      <p:sp>
        <p:nvSpPr>
          <p:cNvPr id="5" name="Title 4"/>
          <p:cNvSpPr>
            <a:spLocks noGrp="1"/>
          </p:cNvSpPr>
          <p:nvPr>
            <p:ph type="title"/>
          </p:nvPr>
        </p:nvSpPr>
        <p:spPr/>
        <p:txBody>
          <a:bodyPr/>
          <a:lstStyle/>
          <a:p>
            <a:r>
              <a:rPr lang="en-US" dirty="0"/>
              <a:t>BDCMSGCOLL</a:t>
            </a:r>
          </a:p>
        </p:txBody>
      </p:sp>
      <p:sp>
        <p:nvSpPr>
          <p:cNvPr id="6" name="Content Placeholder 5"/>
          <p:cNvSpPr>
            <a:spLocks noGrp="1"/>
          </p:cNvSpPr>
          <p:nvPr>
            <p:ph sz="quarter" idx="10"/>
          </p:nvPr>
        </p:nvSpPr>
        <p:spPr/>
        <p:txBody>
          <a:bodyPr/>
          <a:lstStyle/>
          <a:p>
            <a:r>
              <a:rPr lang="en-US" dirty="0"/>
              <a:t>BDCMSGCOLL has the following structure:</a:t>
            </a:r>
          </a:p>
          <a:p>
            <a:endParaRPr lang="en-US" dirty="0"/>
          </a:p>
        </p:txBody>
      </p:sp>
    </p:spTree>
    <p:extLst>
      <p:ext uri="{BB962C8B-B14F-4D97-AF65-F5344CB8AC3E}">
        <p14:creationId xmlns:p14="http://schemas.microsoft.com/office/powerpoint/2010/main" val="4200422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33681005"/>
              </p:ext>
            </p:extLst>
          </p:nvPr>
        </p:nvGraphicFramePr>
        <p:xfrm>
          <a:off x="584789" y="1538885"/>
          <a:ext cx="7467602" cy="2225040"/>
        </p:xfrm>
        <a:graphic>
          <a:graphicData uri="http://schemas.openxmlformats.org/drawingml/2006/table">
            <a:tbl>
              <a:tblPr firstRow="1" bandRow="1">
                <a:effectLst>
                  <a:innerShdw blurRad="63500" dist="50800" dir="2700000">
                    <a:prstClr val="black">
                      <a:alpha val="50000"/>
                    </a:prstClr>
                  </a:innerShdw>
                </a:effectLst>
                <a:tableStyleId>{F5AB1C69-6EDB-4FF4-983F-18BD219EF322}</a:tableStyleId>
              </a:tblPr>
              <a:tblGrid>
                <a:gridCol w="129540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4114801">
                  <a:extLst>
                    <a:ext uri="{9D8B030D-6E8A-4147-A177-3AD203B41FA5}">
                      <a16:colId xmlns:a16="http://schemas.microsoft.com/office/drawing/2014/main" val="20003"/>
                    </a:ext>
                  </a:extLst>
                </a:gridCol>
              </a:tblGrid>
              <a:tr h="370840">
                <a:tc>
                  <a:txBody>
                    <a:bodyPr/>
                    <a:lstStyle/>
                    <a:p>
                      <a:r>
                        <a:rPr lang="en-US" dirty="0">
                          <a:latin typeface="Gill Sans MT" pitchFamily="34" charset="0"/>
                        </a:rPr>
                        <a:t>Field</a:t>
                      </a:r>
                    </a:p>
                  </a:txBody>
                  <a:tcPr/>
                </a:tc>
                <a:tc>
                  <a:txBody>
                    <a:bodyPr/>
                    <a:lstStyle/>
                    <a:p>
                      <a:r>
                        <a:rPr lang="en-US" dirty="0">
                          <a:latin typeface="Gill Sans MT" pitchFamily="34" charset="0"/>
                        </a:rPr>
                        <a:t>Type</a:t>
                      </a:r>
                    </a:p>
                  </a:txBody>
                  <a:tcPr/>
                </a:tc>
                <a:tc>
                  <a:txBody>
                    <a:bodyPr/>
                    <a:lstStyle/>
                    <a:p>
                      <a:r>
                        <a:rPr lang="en-US" dirty="0">
                          <a:latin typeface="Gill Sans MT" pitchFamily="34" charset="0"/>
                        </a:rPr>
                        <a:t>Length</a:t>
                      </a:r>
                    </a:p>
                  </a:txBody>
                  <a:tcPr/>
                </a:tc>
                <a:tc>
                  <a:txBody>
                    <a:bodyPr/>
                    <a:lstStyle/>
                    <a:p>
                      <a:r>
                        <a:rPr lang="en-US" sz="1600" dirty="0">
                          <a:latin typeface="Gill Sans MT" pitchFamily="34" charset="0"/>
                        </a:rPr>
                        <a:t>Description</a:t>
                      </a:r>
                    </a:p>
                  </a:txBody>
                  <a:tcPr/>
                </a:tc>
                <a:extLst>
                  <a:ext uri="{0D108BD9-81ED-4DB2-BD59-A6C34878D82A}">
                    <a16:rowId xmlns:a16="http://schemas.microsoft.com/office/drawing/2014/main" val="10000"/>
                  </a:ext>
                </a:extLst>
              </a:tr>
              <a:tr h="370840">
                <a:tc>
                  <a:txBody>
                    <a:bodyPr/>
                    <a:lstStyle/>
                    <a:p>
                      <a:r>
                        <a:rPr lang="en-US" dirty="0">
                          <a:latin typeface="Gill Sans MT" pitchFamily="34" charset="0"/>
                        </a:rPr>
                        <a:t>Program</a:t>
                      </a:r>
                    </a:p>
                  </a:txBody>
                  <a:tcPr/>
                </a:tc>
                <a:tc>
                  <a:txBody>
                    <a:bodyPr/>
                    <a:lstStyle/>
                    <a:p>
                      <a:r>
                        <a:rPr lang="en-US" dirty="0">
                          <a:latin typeface="Gill Sans MT" pitchFamily="34" charset="0"/>
                        </a:rPr>
                        <a:t>CHAR</a:t>
                      </a:r>
                    </a:p>
                  </a:txBody>
                  <a:tcPr/>
                </a:tc>
                <a:tc>
                  <a:txBody>
                    <a:bodyPr/>
                    <a:lstStyle/>
                    <a:p>
                      <a:r>
                        <a:rPr lang="en-US" dirty="0">
                          <a:latin typeface="Gill Sans MT" pitchFamily="34" charset="0"/>
                        </a:rPr>
                        <a:t>40</a:t>
                      </a:r>
                    </a:p>
                  </a:txBody>
                  <a:tcPr/>
                </a:tc>
                <a:tc>
                  <a:txBody>
                    <a:bodyPr/>
                    <a:lstStyle/>
                    <a:p>
                      <a:r>
                        <a:rPr lang="en-US" sz="1600" dirty="0">
                          <a:latin typeface="Gill Sans MT" pitchFamily="34" charset="0"/>
                        </a:rPr>
                        <a:t>Program name of the transaction</a:t>
                      </a:r>
                    </a:p>
                  </a:txBody>
                  <a:tcPr/>
                </a:tc>
                <a:extLst>
                  <a:ext uri="{0D108BD9-81ED-4DB2-BD59-A6C34878D82A}">
                    <a16:rowId xmlns:a16="http://schemas.microsoft.com/office/drawing/2014/main" val="10001"/>
                  </a:ext>
                </a:extLst>
              </a:tr>
              <a:tr h="370840">
                <a:tc>
                  <a:txBody>
                    <a:bodyPr/>
                    <a:lstStyle/>
                    <a:p>
                      <a:r>
                        <a:rPr lang="en-US" dirty="0">
                          <a:latin typeface="Gill Sans MT" pitchFamily="34" charset="0"/>
                        </a:rPr>
                        <a:t>DynPro</a:t>
                      </a:r>
                    </a:p>
                  </a:txBody>
                  <a:tcPr/>
                </a:tc>
                <a:tc>
                  <a:txBody>
                    <a:bodyPr/>
                    <a:lstStyle/>
                    <a:p>
                      <a:r>
                        <a:rPr lang="en-US" dirty="0">
                          <a:latin typeface="Gill Sans MT" pitchFamily="34" charset="0"/>
                        </a:rPr>
                        <a:t>NUMC</a:t>
                      </a:r>
                    </a:p>
                  </a:txBody>
                  <a:tcPr/>
                </a:tc>
                <a:tc>
                  <a:txBody>
                    <a:bodyPr/>
                    <a:lstStyle/>
                    <a:p>
                      <a:r>
                        <a:rPr lang="en-US" dirty="0">
                          <a:latin typeface="Gill Sans MT" pitchFamily="34" charset="0"/>
                        </a:rPr>
                        <a:t>4</a:t>
                      </a:r>
                    </a:p>
                  </a:txBody>
                  <a:tcPr/>
                </a:tc>
                <a:tc>
                  <a:txBody>
                    <a:bodyPr/>
                    <a:lstStyle/>
                    <a:p>
                      <a:r>
                        <a:rPr lang="en-US" sz="1600" dirty="0">
                          <a:latin typeface="Gill Sans MT" pitchFamily="34" charset="0"/>
                        </a:rPr>
                        <a:t>Screen</a:t>
                      </a:r>
                      <a:r>
                        <a:rPr lang="en-US" sz="1600" baseline="0" dirty="0">
                          <a:latin typeface="Gill Sans MT" pitchFamily="34" charset="0"/>
                        </a:rPr>
                        <a:t> number of the transaction</a:t>
                      </a:r>
                      <a:endParaRPr lang="en-US" sz="1600" dirty="0">
                        <a:latin typeface="Gill Sans MT" pitchFamily="34" charset="0"/>
                      </a:endParaRPr>
                    </a:p>
                  </a:txBody>
                  <a:tcPr/>
                </a:tc>
                <a:extLst>
                  <a:ext uri="{0D108BD9-81ED-4DB2-BD59-A6C34878D82A}">
                    <a16:rowId xmlns:a16="http://schemas.microsoft.com/office/drawing/2014/main" val="10002"/>
                  </a:ext>
                </a:extLst>
              </a:tr>
              <a:tr h="370840">
                <a:tc>
                  <a:txBody>
                    <a:bodyPr/>
                    <a:lstStyle/>
                    <a:p>
                      <a:r>
                        <a:rPr lang="en-US" dirty="0">
                          <a:latin typeface="Gill Sans MT" pitchFamily="34" charset="0"/>
                        </a:rPr>
                        <a:t>DynBegin</a:t>
                      </a:r>
                    </a:p>
                  </a:txBody>
                  <a:tcPr/>
                </a:tc>
                <a:tc>
                  <a:txBody>
                    <a:bodyPr/>
                    <a:lstStyle/>
                    <a:p>
                      <a:r>
                        <a:rPr lang="en-US" dirty="0">
                          <a:latin typeface="Gill Sans MT" pitchFamily="34" charset="0"/>
                        </a:rPr>
                        <a:t>CHAR</a:t>
                      </a:r>
                    </a:p>
                  </a:txBody>
                  <a:tcPr/>
                </a:tc>
                <a:tc>
                  <a:txBody>
                    <a:bodyPr/>
                    <a:lstStyle/>
                    <a:p>
                      <a:r>
                        <a:rPr lang="en-US" dirty="0">
                          <a:latin typeface="Gill Sans MT" pitchFamily="34" charset="0"/>
                        </a:rPr>
                        <a:t>1</a:t>
                      </a:r>
                    </a:p>
                  </a:txBody>
                  <a:tcPr/>
                </a:tc>
                <a:tc>
                  <a:txBody>
                    <a:bodyPr/>
                    <a:lstStyle/>
                    <a:p>
                      <a:r>
                        <a:rPr lang="en-US" sz="1600" dirty="0">
                          <a:latin typeface="Gill Sans MT" pitchFamily="34" charset="0"/>
                        </a:rPr>
                        <a:t>Indicator for new screen</a:t>
                      </a:r>
                    </a:p>
                  </a:txBody>
                  <a:tcPr/>
                </a:tc>
                <a:extLst>
                  <a:ext uri="{0D108BD9-81ED-4DB2-BD59-A6C34878D82A}">
                    <a16:rowId xmlns:a16="http://schemas.microsoft.com/office/drawing/2014/main" val="10003"/>
                  </a:ext>
                </a:extLst>
              </a:tr>
              <a:tr h="370840">
                <a:tc>
                  <a:txBody>
                    <a:bodyPr/>
                    <a:lstStyle/>
                    <a:p>
                      <a:r>
                        <a:rPr lang="en-US" dirty="0">
                          <a:latin typeface="Gill Sans MT" pitchFamily="34" charset="0"/>
                        </a:rPr>
                        <a:t>Fnam</a:t>
                      </a:r>
                    </a:p>
                  </a:txBody>
                  <a:tcPr/>
                </a:tc>
                <a:tc>
                  <a:txBody>
                    <a:bodyPr/>
                    <a:lstStyle/>
                    <a:p>
                      <a:r>
                        <a:rPr lang="en-US" dirty="0">
                          <a:latin typeface="Gill Sans MT" pitchFamily="34" charset="0"/>
                        </a:rPr>
                        <a:t>CHAR</a:t>
                      </a:r>
                    </a:p>
                  </a:txBody>
                  <a:tcPr/>
                </a:tc>
                <a:tc>
                  <a:txBody>
                    <a:bodyPr/>
                    <a:lstStyle/>
                    <a:p>
                      <a:r>
                        <a:rPr lang="en-US" dirty="0">
                          <a:latin typeface="Gill Sans MT" pitchFamily="34" charset="0"/>
                        </a:rPr>
                        <a:t>132</a:t>
                      </a:r>
                    </a:p>
                  </a:txBody>
                  <a:tcPr/>
                </a:tc>
                <a:tc>
                  <a:txBody>
                    <a:bodyPr/>
                    <a:lstStyle/>
                    <a:p>
                      <a:r>
                        <a:rPr lang="en-US" sz="1600" dirty="0">
                          <a:latin typeface="Gill Sans MT" pitchFamily="34" charset="0"/>
                        </a:rPr>
                        <a:t>Name of the database field from</a:t>
                      </a:r>
                      <a:r>
                        <a:rPr lang="en-US" sz="1600" baseline="0" dirty="0">
                          <a:latin typeface="Gill Sans MT" pitchFamily="34" charset="0"/>
                        </a:rPr>
                        <a:t> screen</a:t>
                      </a:r>
                      <a:endParaRPr lang="en-US" sz="1600" dirty="0">
                        <a:latin typeface="Gill Sans MT" pitchFamily="34" charset="0"/>
                      </a:endParaRPr>
                    </a:p>
                  </a:txBody>
                  <a:tcPr/>
                </a:tc>
                <a:extLst>
                  <a:ext uri="{0D108BD9-81ED-4DB2-BD59-A6C34878D82A}">
                    <a16:rowId xmlns:a16="http://schemas.microsoft.com/office/drawing/2014/main" val="10004"/>
                  </a:ext>
                </a:extLst>
              </a:tr>
              <a:tr h="370840">
                <a:tc>
                  <a:txBody>
                    <a:bodyPr/>
                    <a:lstStyle/>
                    <a:p>
                      <a:r>
                        <a:rPr lang="en-US" dirty="0">
                          <a:latin typeface="Gill Sans MT" pitchFamily="34" charset="0"/>
                        </a:rPr>
                        <a:t>Fval</a:t>
                      </a:r>
                    </a:p>
                  </a:txBody>
                  <a:tcPr/>
                </a:tc>
                <a:tc>
                  <a:txBody>
                    <a:bodyPr/>
                    <a:lstStyle/>
                    <a:p>
                      <a:r>
                        <a:rPr lang="en-US" dirty="0">
                          <a:latin typeface="Gill Sans MT" pitchFamily="34" charset="0"/>
                        </a:rPr>
                        <a:t>CHAR</a:t>
                      </a:r>
                    </a:p>
                  </a:txBody>
                  <a:tcPr/>
                </a:tc>
                <a:tc>
                  <a:txBody>
                    <a:bodyPr/>
                    <a:lstStyle/>
                    <a:p>
                      <a:r>
                        <a:rPr lang="en-US" dirty="0">
                          <a:latin typeface="Gill Sans MT" pitchFamily="34" charset="0"/>
                        </a:rPr>
                        <a:t>132</a:t>
                      </a:r>
                    </a:p>
                  </a:txBody>
                  <a:tcPr/>
                </a:tc>
                <a:tc>
                  <a:txBody>
                    <a:bodyPr/>
                    <a:lstStyle/>
                    <a:p>
                      <a:r>
                        <a:rPr lang="en-US" sz="1600" dirty="0">
                          <a:latin typeface="Gill Sans MT" pitchFamily="34" charset="0"/>
                        </a:rPr>
                        <a:t>Value to submit to field</a:t>
                      </a:r>
                    </a:p>
                  </a:txBody>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dirty="0"/>
              <a:t>Structure of the BDC Table</a:t>
            </a:r>
          </a:p>
        </p:txBody>
      </p:sp>
      <p:sp>
        <p:nvSpPr>
          <p:cNvPr id="2" name="Content Placeholder 1">
            <a:extLst>
              <a:ext uri="{FF2B5EF4-FFF2-40B4-BE49-F238E27FC236}">
                <a16:creationId xmlns:a16="http://schemas.microsoft.com/office/drawing/2014/main" id="{429CD2A2-1743-49D2-B275-3179D9F4B3A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53905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BDC</a:t>
            </a:r>
          </a:p>
        </p:txBody>
      </p:sp>
      <p:sp>
        <p:nvSpPr>
          <p:cNvPr id="5" name="Content Placeholder 4"/>
          <p:cNvSpPr>
            <a:spLocks noGrp="1"/>
          </p:cNvSpPr>
          <p:nvPr>
            <p:ph sz="quarter" idx="10"/>
          </p:nvPr>
        </p:nvSpPr>
        <p:spPr/>
        <p:txBody>
          <a:bodyPr/>
          <a:lstStyle/>
          <a:p>
            <a:pPr lvl="0">
              <a:defRPr/>
            </a:pPr>
            <a:r>
              <a:rPr lang="en-US" dirty="0"/>
              <a:t>After the BDC table has been built,  it has to be submitted for SAP Processing</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endParaRPr lang="en-US" dirty="0"/>
          </a:p>
        </p:txBody>
      </p:sp>
    </p:spTree>
    <p:extLst>
      <p:ext uri="{BB962C8B-B14F-4D97-AF65-F5344CB8AC3E}">
        <p14:creationId xmlns:p14="http://schemas.microsoft.com/office/powerpoint/2010/main" val="3983951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BDC - Display Mode</a:t>
            </a:r>
          </a:p>
        </p:txBody>
      </p:sp>
      <p:sp>
        <p:nvSpPr>
          <p:cNvPr id="5" name="Content Placeholder 4"/>
          <p:cNvSpPr>
            <a:spLocks noGrp="1"/>
          </p:cNvSpPr>
          <p:nvPr>
            <p:ph sz="quarter" idx="10"/>
          </p:nvPr>
        </p:nvSpPr>
        <p:spPr/>
        <p:txBody>
          <a:bodyPr/>
          <a:lstStyle/>
          <a:p>
            <a:pPr lvl="0">
              <a:defRPr/>
            </a:pPr>
            <a:r>
              <a:rPr lang="en-US" dirty="0"/>
              <a:t>Specifies whether the whether data transfer processing should be displayed as it happens. </a:t>
            </a:r>
          </a:p>
          <a:p>
            <a:pPr lvl="0">
              <a:defRPr/>
            </a:pPr>
            <a:endParaRPr lang="en-US" dirty="0"/>
          </a:p>
          <a:p>
            <a:pPr lvl="0">
              <a:defRPr/>
            </a:pPr>
            <a:r>
              <a:rPr lang="en-US" dirty="0"/>
              <a:t>There are 3 display modes to be chosen from:</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solidFill>
                  <a:schemeClr val="tx1">
                    <a:lumMod val="65000"/>
                    <a:lumOff val="35000"/>
                  </a:schemeClr>
                </a:solidFill>
              </a:rPr>
              <a:t>‘</a:t>
            </a:r>
            <a:r>
              <a:rPr lang="en-US" dirty="0"/>
              <a:t>A’  - stands for ‘Display all’. All screens and the data that goes in them appear when we run the program. </a:t>
            </a:r>
          </a:p>
          <a:p>
            <a:pPr lvl="1">
              <a:defRPr/>
            </a:pPr>
            <a:endParaRPr lang="en-US" dirty="0"/>
          </a:p>
          <a:p>
            <a:pPr lvl="1">
              <a:defRPr/>
            </a:pPr>
            <a:r>
              <a:rPr lang="en-US" dirty="0"/>
              <a:t>‘N’ - stands for ‘No display’. All screens are processed invisibly, regardless of whether there are errors or not. Control returns to the program as soon as transaction processing is finished. </a:t>
            </a:r>
          </a:p>
          <a:p>
            <a:pPr lvl="1">
              <a:defRPr/>
            </a:pPr>
            <a:endParaRPr lang="en-US" dirty="0"/>
          </a:p>
          <a:p>
            <a:pPr lvl="1">
              <a:defRPr/>
            </a:pPr>
            <a:r>
              <a:rPr lang="en-US" dirty="0"/>
              <a:t>‘E’ - stands for ‘Display errors only’. The transaction goes into display mode as soon as an error in one of the screens is detected.  The errors can then be corrected .</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367443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BDC - Update Mode</a:t>
            </a:r>
          </a:p>
        </p:txBody>
      </p:sp>
      <p:sp>
        <p:nvSpPr>
          <p:cNvPr id="5" name="Content Placeholder 4"/>
          <p:cNvSpPr>
            <a:spLocks noGrp="1"/>
          </p:cNvSpPr>
          <p:nvPr>
            <p:ph sz="quarter" idx="10"/>
          </p:nvPr>
        </p:nvSpPr>
        <p:spPr/>
        <p:txBody>
          <a:bodyPr/>
          <a:lstStyle/>
          <a:p>
            <a:pPr lvl="0">
              <a:defRPr/>
            </a:pPr>
            <a:r>
              <a:rPr lang="en-US" dirty="0"/>
              <a:t>Specifies how updates produced by a transaction should be processed</a:t>
            </a:r>
          </a:p>
          <a:p>
            <a:pPr lvl="0">
              <a:defRPr/>
            </a:pPr>
            <a:endParaRPr lang="en-US" dirty="0"/>
          </a:p>
          <a:p>
            <a:pPr lvl="0">
              <a:defRPr/>
            </a:pPr>
            <a:r>
              <a:rPr lang="en-US" dirty="0"/>
              <a:t>3 update modes are available.</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sz="1800" dirty="0"/>
              <a:t>A’ -  ‘Asynchronous updating’. </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2">
              <a:defRPr/>
            </a:pPr>
            <a:r>
              <a:rPr lang="en-US" sz="1600" dirty="0"/>
              <a:t>The called transaction does not wait for any updates it produces, to be completed. </a:t>
            </a:r>
          </a:p>
          <a:p>
            <a:pPr lvl="2">
              <a:defRPr/>
            </a:pPr>
            <a:r>
              <a:rPr lang="en-US" sz="1600" dirty="0"/>
              <a:t>Results in faster execution of  the data transfer program.</a:t>
            </a:r>
          </a:p>
          <a:p>
            <a:pPr lvl="2">
              <a:defRPr/>
            </a:pPr>
            <a:r>
              <a:rPr lang="en-US" sz="1600" dirty="0"/>
              <a:t>’Asynchronous processing’ is NOT recommended for processing any larger amount of data  because the called transaction receives no completion message from the update module in asynchronous updating. </a:t>
            </a:r>
          </a:p>
          <a:p>
            <a:pPr lvl="2">
              <a:defRPr/>
            </a:pPr>
            <a:r>
              <a:rPr lang="en-US" sz="1600" dirty="0"/>
              <a:t>The calling data transfer program, in turn, cannot determine whether a called transaction ended with a successful update of the database or not. </a:t>
            </a:r>
          </a:p>
          <a:p>
            <a:endParaRPr lang="en-US" dirty="0"/>
          </a:p>
        </p:txBody>
      </p:sp>
    </p:spTree>
    <p:extLst>
      <p:ext uri="{BB962C8B-B14F-4D97-AF65-F5344CB8AC3E}">
        <p14:creationId xmlns:p14="http://schemas.microsoft.com/office/powerpoint/2010/main" val="418660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BDC - Update Mode</a:t>
            </a:r>
          </a:p>
        </p:txBody>
      </p:sp>
      <p:sp>
        <p:nvSpPr>
          <p:cNvPr id="5" name="Content Placeholder 4"/>
          <p:cNvSpPr>
            <a:spLocks noGrp="1"/>
          </p:cNvSpPr>
          <p:nvPr>
            <p:ph sz="quarter" idx="10"/>
          </p:nvPr>
        </p:nvSpPr>
        <p:spPr/>
        <p:txBody>
          <a:bodyPr>
            <a:normAutofit/>
          </a:bodyPr>
          <a:lstStyle/>
          <a:p>
            <a:pPr lvl="0">
              <a:defRPr/>
            </a:pPr>
            <a:r>
              <a:rPr lang="en-US" sz="2000" dirty="0">
                <a:solidFill>
                  <a:schemeClr val="tx1">
                    <a:lumMod val="65000"/>
                    <a:lumOff val="35000"/>
                  </a:schemeClr>
                </a:solidFill>
                <a:cs typeface="Arial"/>
              </a:rPr>
              <a:t>‘</a:t>
            </a:r>
            <a:r>
              <a:rPr lang="en-US" dirty="0"/>
              <a:t>S’ -  ‘Synchronous updating’. </a:t>
            </a:r>
          </a:p>
          <a:p>
            <a:pPr lvl="0">
              <a:defRPr/>
            </a:pPr>
            <a:endParaRPr lang="en-US" dirty="0"/>
          </a:p>
          <a:p>
            <a:pPr lvl="1">
              <a:defRPr/>
            </a:pPr>
            <a:r>
              <a:rPr lang="en-US" dirty="0"/>
              <a:t>The  called transaction waits for any updates that it produces to be completed. </a:t>
            </a:r>
          </a:p>
          <a:p>
            <a:pPr lvl="1">
              <a:defRPr/>
            </a:pPr>
            <a:r>
              <a:rPr lang="en-US" dirty="0"/>
              <a:t>Execution is slower than with asynchronous updating because called transactions wait for updating to be completed. </a:t>
            </a:r>
          </a:p>
          <a:p>
            <a:pPr lvl="1">
              <a:defRPr/>
            </a:pPr>
            <a:endParaRPr lang="en-US" dirty="0"/>
          </a:p>
          <a:p>
            <a:pPr lvl="1">
              <a:defRPr/>
            </a:pPr>
            <a:r>
              <a:rPr lang="en-US" dirty="0"/>
              <a:t>The  called transaction will return any update error message that occurs to the  program. </a:t>
            </a:r>
          </a:p>
          <a:p>
            <a:pPr lvl="1">
              <a:defRPr/>
            </a:pPr>
            <a:endParaRPr lang="en-US" dirty="0"/>
          </a:p>
          <a:p>
            <a:pPr lvl="1">
              <a:defRPr/>
            </a:pPr>
            <a:r>
              <a:rPr lang="en-US" dirty="0"/>
              <a:t>It is much easier  to analyze and recover from errors. </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231775" lvl="0" indent="-231775" defTabSz="457200">
              <a:lnSpc>
                <a:spcPct val="100000"/>
              </a:lnSpc>
              <a:spcBef>
                <a:spcPct val="20000"/>
              </a:spcBef>
              <a:spcAft>
                <a:spcPts val="0"/>
              </a:spcAft>
              <a:buClrTx/>
              <a:buFont typeface="Arial"/>
              <a:buChar char="•"/>
              <a:defRPr/>
            </a:pPr>
            <a:r>
              <a:rPr lang="en-US" sz="2000" dirty="0">
                <a:solidFill>
                  <a:schemeClr val="tx1">
                    <a:lumMod val="65000"/>
                    <a:lumOff val="35000"/>
                  </a:schemeClr>
                </a:solidFill>
                <a:cs typeface="Arial"/>
              </a:rPr>
              <a:t>‘</a:t>
            </a:r>
            <a:r>
              <a:rPr lang="en-US" dirty="0"/>
              <a:t>L’ -  ‘Local updating’. </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If the data is updated locally, the update of the database will not be processed in a separate process, but in the process of the calling program. </a:t>
            </a:r>
          </a:p>
          <a:p>
            <a:endParaRPr lang="en-US" dirty="0"/>
          </a:p>
        </p:txBody>
      </p:sp>
    </p:spTree>
    <p:extLst>
      <p:ext uri="{BB962C8B-B14F-4D97-AF65-F5344CB8AC3E}">
        <p14:creationId xmlns:p14="http://schemas.microsoft.com/office/powerpoint/2010/main" val="4109629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23774848"/>
              </p:ext>
            </p:extLst>
          </p:nvPr>
        </p:nvGraphicFramePr>
        <p:xfrm>
          <a:off x="4259225" y="4628234"/>
          <a:ext cx="4724400" cy="1341120"/>
        </p:xfrm>
        <a:graphic>
          <a:graphicData uri="http://schemas.openxmlformats.org/drawingml/2006/table">
            <a:tbl>
              <a:tblPr firstRow="1" bandRow="1">
                <a:tableStyleId>{F5AB1C69-6EDB-4FF4-983F-18BD219EF322}</a:tableStyleId>
              </a:tblPr>
              <a:tblGrid>
                <a:gridCol w="11811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299720">
                <a:tc>
                  <a:txBody>
                    <a:bodyPr/>
                    <a:lstStyle/>
                    <a:p>
                      <a:r>
                        <a:rPr lang="en-US" sz="1600" dirty="0">
                          <a:latin typeface="Gill Sans MT" pitchFamily="34" charset="0"/>
                        </a:rPr>
                        <a:t>Values</a:t>
                      </a:r>
                    </a:p>
                  </a:txBody>
                  <a:tcPr/>
                </a:tc>
                <a:tc>
                  <a:txBody>
                    <a:bodyPr/>
                    <a:lstStyle/>
                    <a:p>
                      <a:r>
                        <a:rPr lang="en-US" sz="1600" dirty="0">
                          <a:latin typeface="Gill Sans MT" pitchFamily="34" charset="0"/>
                        </a:rPr>
                        <a:t>Explanation</a:t>
                      </a:r>
                    </a:p>
                  </a:txBody>
                  <a:tcPr/>
                </a:tc>
                <a:extLst>
                  <a:ext uri="{0D108BD9-81ED-4DB2-BD59-A6C34878D82A}">
                    <a16:rowId xmlns:a16="http://schemas.microsoft.com/office/drawing/2014/main" val="10000"/>
                  </a:ext>
                </a:extLst>
              </a:tr>
              <a:tr h="299720">
                <a:tc>
                  <a:txBody>
                    <a:bodyPr/>
                    <a:lstStyle/>
                    <a:p>
                      <a:r>
                        <a:rPr lang="en-US" sz="1600" dirty="0">
                          <a:latin typeface="Gill Sans MT" pitchFamily="34" charset="0"/>
                        </a:rPr>
                        <a:t>0</a:t>
                      </a:r>
                    </a:p>
                  </a:txBody>
                  <a:tcPr/>
                </a:tc>
                <a:tc>
                  <a:txBody>
                    <a:bodyPr/>
                    <a:lstStyle/>
                    <a:p>
                      <a:r>
                        <a:rPr lang="en-US" sz="1600" dirty="0">
                          <a:latin typeface="Gill Sans MT" pitchFamily="34" charset="0"/>
                        </a:rPr>
                        <a:t>Successful</a:t>
                      </a:r>
                    </a:p>
                  </a:txBody>
                  <a:tcPr/>
                </a:tc>
                <a:extLst>
                  <a:ext uri="{0D108BD9-81ED-4DB2-BD59-A6C34878D82A}">
                    <a16:rowId xmlns:a16="http://schemas.microsoft.com/office/drawing/2014/main" val="10001"/>
                  </a:ext>
                </a:extLst>
              </a:tr>
              <a:tr h="299720">
                <a:tc>
                  <a:txBody>
                    <a:bodyPr/>
                    <a:lstStyle/>
                    <a:p>
                      <a:r>
                        <a:rPr lang="en-US" sz="1600" dirty="0">
                          <a:latin typeface="Gill Sans MT" pitchFamily="34" charset="0"/>
                        </a:rPr>
                        <a:t>&lt;=1000</a:t>
                      </a:r>
                    </a:p>
                  </a:txBody>
                  <a:tcPr/>
                </a:tc>
                <a:tc>
                  <a:txBody>
                    <a:bodyPr/>
                    <a:lstStyle/>
                    <a:p>
                      <a:r>
                        <a:rPr lang="en-US" sz="1600" dirty="0">
                          <a:latin typeface="Gill Sans MT" pitchFamily="34" charset="0"/>
                        </a:rPr>
                        <a:t>Error in Dialog Program</a:t>
                      </a:r>
                    </a:p>
                  </a:txBody>
                  <a:tcPr/>
                </a:tc>
                <a:extLst>
                  <a:ext uri="{0D108BD9-81ED-4DB2-BD59-A6C34878D82A}">
                    <a16:rowId xmlns:a16="http://schemas.microsoft.com/office/drawing/2014/main" val="10002"/>
                  </a:ext>
                </a:extLst>
              </a:tr>
              <a:tr h="299720">
                <a:tc>
                  <a:txBody>
                    <a:bodyPr/>
                    <a:lstStyle/>
                    <a:p>
                      <a:r>
                        <a:rPr lang="en-US" sz="1600" dirty="0">
                          <a:latin typeface="Gill Sans MT" pitchFamily="34" charset="0"/>
                        </a:rPr>
                        <a:t>&gt;</a:t>
                      </a:r>
                      <a:r>
                        <a:rPr lang="en-US" sz="1600" baseline="0" dirty="0">
                          <a:latin typeface="Gill Sans MT" pitchFamily="34" charset="0"/>
                        </a:rPr>
                        <a:t> 1000</a:t>
                      </a:r>
                      <a:endParaRPr lang="en-US" sz="1600" dirty="0">
                        <a:latin typeface="Gill Sans MT" pitchFamily="34" charset="0"/>
                      </a:endParaRPr>
                    </a:p>
                  </a:txBody>
                  <a:tcPr/>
                </a:tc>
                <a:tc>
                  <a:txBody>
                    <a:bodyPr/>
                    <a:lstStyle/>
                    <a:p>
                      <a:r>
                        <a:rPr lang="en-US" sz="1600" dirty="0">
                          <a:latin typeface="Gill Sans MT" pitchFamily="34" charset="0"/>
                        </a:rPr>
                        <a:t>Batch Input Error</a:t>
                      </a:r>
                    </a:p>
                  </a:txBody>
                  <a:tcPr/>
                </a:tc>
                <a:extLst>
                  <a:ext uri="{0D108BD9-81ED-4DB2-BD59-A6C34878D82A}">
                    <a16:rowId xmlns:a16="http://schemas.microsoft.com/office/drawing/2014/main" val="10003"/>
                  </a:ext>
                </a:extLst>
              </a:tr>
            </a:tbl>
          </a:graphicData>
        </a:graphic>
      </p:graphicFrame>
      <p:sp>
        <p:nvSpPr>
          <p:cNvPr id="5" name="Title 4"/>
          <p:cNvSpPr>
            <a:spLocks noGrp="1"/>
          </p:cNvSpPr>
          <p:nvPr>
            <p:ph type="title"/>
          </p:nvPr>
        </p:nvSpPr>
        <p:spPr/>
        <p:txBody>
          <a:bodyPr/>
          <a:lstStyle/>
          <a:p>
            <a:r>
              <a:rPr lang="en-US" dirty="0"/>
              <a:t>The Messages Parameter</a:t>
            </a:r>
          </a:p>
        </p:txBody>
      </p:sp>
      <p:sp>
        <p:nvSpPr>
          <p:cNvPr id="6" name="Content Placeholder 5"/>
          <p:cNvSpPr>
            <a:spLocks noGrp="1"/>
          </p:cNvSpPr>
          <p:nvPr>
            <p:ph sz="quarter" idx="10"/>
          </p:nvPr>
        </p:nvSpPr>
        <p:spPr/>
        <p:txBody>
          <a:bodyPr/>
          <a:lstStyle/>
          <a:p>
            <a:pPr lvl="0">
              <a:defRPr/>
            </a:pPr>
            <a:r>
              <a:rPr lang="en-US" dirty="0"/>
              <a:t>When the records are uploaded in database table by Session Method error record is stored in the log file. </a:t>
            </a:r>
          </a:p>
          <a:p>
            <a:pPr lvl="0">
              <a:defRPr/>
            </a:pPr>
            <a:endParaRPr lang="en-US" dirty="0"/>
          </a:p>
          <a:p>
            <a:pPr lvl="0">
              <a:defRPr/>
            </a:pPr>
            <a:r>
              <a:rPr lang="en-US" dirty="0"/>
              <a:t>In Call transaction there is no such log file available and error record is lost unless handled. </a:t>
            </a:r>
          </a:p>
          <a:p>
            <a:pPr lvl="0">
              <a:defRPr/>
            </a:pPr>
            <a:endParaRPr lang="en-US" dirty="0"/>
          </a:p>
          <a:p>
            <a:pPr lvl="0">
              <a:defRPr/>
            </a:pPr>
            <a:r>
              <a:rPr lang="en-US" dirty="0"/>
              <a:t>The MESSAGES specification indicates that all system messages issued during a CALL TRANSACTION USING are written into the internal table </a:t>
            </a:r>
            <a:br>
              <a:rPr lang="en-US" dirty="0"/>
            </a:br>
            <a:r>
              <a:rPr lang="en-US" dirty="0"/>
              <a:t>&lt; BDCMSGCOLL_TAB &gt; </a:t>
            </a:r>
          </a:p>
          <a:p>
            <a:pPr lvl="0">
              <a:defRPr/>
            </a:pPr>
            <a:endParaRPr lang="en-US" dirty="0"/>
          </a:p>
          <a:p>
            <a:pPr lvl="0">
              <a:defRPr/>
            </a:pPr>
            <a:r>
              <a:rPr lang="en-US" dirty="0"/>
              <a:t>Return Codes:</a:t>
            </a:r>
          </a:p>
          <a:p>
            <a:endParaRPr lang="en-US" dirty="0"/>
          </a:p>
        </p:txBody>
      </p:sp>
    </p:spTree>
    <p:extLst>
      <p:ext uri="{BB962C8B-B14F-4D97-AF65-F5344CB8AC3E}">
        <p14:creationId xmlns:p14="http://schemas.microsoft.com/office/powerpoint/2010/main" val="404554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Method</a:t>
            </a:r>
          </a:p>
        </p:txBody>
      </p:sp>
      <p:sp>
        <p:nvSpPr>
          <p:cNvPr id="5" name="Content Placeholder 4"/>
          <p:cNvSpPr>
            <a:spLocks noGrp="1"/>
          </p:cNvSpPr>
          <p:nvPr>
            <p:ph sz="quarter" idx="10"/>
          </p:nvPr>
        </p:nvSpPr>
        <p:spPr/>
        <p:txBody>
          <a:bodyPr/>
          <a:lstStyle/>
          <a:p>
            <a:pPr lvl="0">
              <a:defRPr/>
            </a:pPr>
            <a:r>
              <a:rPr lang="en-US" dirty="0"/>
              <a:t>The second way of data transfer is by submitting the BDC session to the system for batch processing. </a:t>
            </a:r>
          </a:p>
          <a:p>
            <a:pPr lvl="0">
              <a:defRPr/>
            </a:pPr>
            <a:endParaRPr lang="en-US" dirty="0"/>
          </a:p>
          <a:p>
            <a:pPr lvl="0">
              <a:defRPr/>
            </a:pPr>
            <a:r>
              <a:rPr lang="en-US" dirty="0"/>
              <a:t>Several transactions can be processed together </a:t>
            </a:r>
          </a:p>
          <a:p>
            <a:pPr lvl="0">
              <a:defRPr/>
            </a:pPr>
            <a:endParaRPr lang="en-US" dirty="0"/>
          </a:p>
          <a:p>
            <a:pPr lvl="0">
              <a:defRPr/>
            </a:pPr>
            <a:r>
              <a:rPr lang="en-US" dirty="0"/>
              <a:t>Unlike Call Transaction data is not processed immediately</a:t>
            </a:r>
          </a:p>
          <a:p>
            <a:pPr lvl="0">
              <a:defRPr/>
            </a:pPr>
            <a:endParaRPr lang="en-US" dirty="0"/>
          </a:p>
          <a:p>
            <a:pPr lvl="0">
              <a:defRPr/>
            </a:pPr>
            <a:r>
              <a:rPr lang="en-US" dirty="0"/>
              <a:t>It’s placed into the SAP batch queue for later processing.</a:t>
            </a:r>
          </a:p>
          <a:p>
            <a:pPr lvl="0">
              <a:defRPr/>
            </a:pPr>
            <a:endParaRPr lang="en-US" dirty="0"/>
          </a:p>
          <a:p>
            <a:pPr lvl="0">
              <a:defRPr/>
            </a:pPr>
            <a:r>
              <a:rPr lang="en-US" dirty="0"/>
              <a:t>There is a transaction as SM35 which allows the user to view the results of a batch job that has been processed by the system.</a:t>
            </a:r>
          </a:p>
          <a:p>
            <a:endParaRPr lang="en-US" dirty="0"/>
          </a:p>
        </p:txBody>
      </p:sp>
    </p:spTree>
    <p:extLst>
      <p:ext uri="{BB962C8B-B14F-4D97-AF65-F5344CB8AC3E}">
        <p14:creationId xmlns:p14="http://schemas.microsoft.com/office/powerpoint/2010/main" val="96896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Method (Contd.).</a:t>
            </a:r>
          </a:p>
        </p:txBody>
      </p:sp>
      <p:sp>
        <p:nvSpPr>
          <p:cNvPr id="5" name="Content Placeholder 4"/>
          <p:cNvSpPr>
            <a:spLocks noGrp="1"/>
          </p:cNvSpPr>
          <p:nvPr>
            <p:ph sz="quarter" idx="10"/>
          </p:nvPr>
        </p:nvSpPr>
        <p:spPr/>
        <p:txBody>
          <a:bodyPr/>
          <a:lstStyle/>
          <a:p>
            <a:pPr lvl="0">
              <a:defRPr/>
            </a:pPr>
            <a:r>
              <a:rPr lang="en-US" dirty="0"/>
              <a:t>A session records transactions and data in a special format that can be interpreted by the R/3 System. </a:t>
            </a:r>
          </a:p>
          <a:p>
            <a:pPr lvl="0">
              <a:defRPr/>
            </a:pPr>
            <a:endParaRPr lang="en-US" dirty="0"/>
          </a:p>
          <a:p>
            <a:pPr lvl="0">
              <a:defRPr/>
            </a:pPr>
            <a:r>
              <a:rPr lang="en-US" dirty="0"/>
              <a:t>The data that a session enters into transaction screens is subject to the same consistency checking as in normal interactive operation. </a:t>
            </a:r>
          </a:p>
          <a:p>
            <a:pPr lvl="0">
              <a:defRPr/>
            </a:pPr>
            <a:endParaRPr lang="en-US" dirty="0"/>
          </a:p>
          <a:p>
            <a:pPr lvl="0">
              <a:defRPr/>
            </a:pPr>
            <a:r>
              <a:rPr lang="en-US" dirty="0"/>
              <a:t>Batch input sessions are subject to the user-based authorization checking that is performed by the system.</a:t>
            </a:r>
          </a:p>
          <a:p>
            <a:endParaRPr lang="en-US" dirty="0"/>
          </a:p>
        </p:txBody>
      </p:sp>
    </p:spTree>
    <p:extLst>
      <p:ext uri="{BB962C8B-B14F-4D97-AF65-F5344CB8AC3E}">
        <p14:creationId xmlns:p14="http://schemas.microsoft.com/office/powerpoint/2010/main" val="584499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4902" y="4105380"/>
            <a:ext cx="5342083" cy="624894"/>
          </a:xfrm>
          <a:prstGeom prst="rect">
            <a:avLst/>
          </a:prstGeom>
        </p:spPr>
      </p:pic>
      <p:sp>
        <p:nvSpPr>
          <p:cNvPr id="5" name="Title 4"/>
          <p:cNvSpPr>
            <a:spLocks noGrp="1"/>
          </p:cNvSpPr>
          <p:nvPr>
            <p:ph type="title"/>
          </p:nvPr>
        </p:nvSpPr>
        <p:spPr/>
        <p:txBody>
          <a:bodyPr/>
          <a:lstStyle/>
          <a:p>
            <a:r>
              <a:rPr lang="en-US" dirty="0"/>
              <a:t>BDC Function Modules</a:t>
            </a:r>
          </a:p>
        </p:txBody>
      </p:sp>
      <p:sp>
        <p:nvSpPr>
          <p:cNvPr id="6" name="Content Placeholder 5"/>
          <p:cNvSpPr>
            <a:spLocks noGrp="1"/>
          </p:cNvSpPr>
          <p:nvPr>
            <p:ph sz="quarter" idx="10"/>
          </p:nvPr>
        </p:nvSpPr>
        <p:spPr/>
        <p:txBody>
          <a:bodyPr/>
          <a:lstStyle/>
          <a:p>
            <a:pPr lvl="0">
              <a:defRPr/>
            </a:pPr>
            <a:r>
              <a:rPr lang="en-US" dirty="0"/>
              <a:t>There are three functional modules to be called from BDC Program for submitting the transactions for processing </a:t>
            </a:r>
          </a:p>
          <a:p>
            <a:pPr lvl="0">
              <a:defRPr/>
            </a:pPr>
            <a:endParaRPr lang="en-US" dirty="0"/>
          </a:p>
          <a:p>
            <a:pPr lvl="1">
              <a:defRPr/>
            </a:pPr>
            <a:r>
              <a:rPr lang="en-US" dirty="0"/>
              <a:t>BDC_OPEN_GROUP: for creating session</a:t>
            </a:r>
          </a:p>
          <a:p>
            <a:pPr lvl="1">
              <a:defRPr/>
            </a:pPr>
            <a:endParaRPr lang="en-US" dirty="0"/>
          </a:p>
          <a:p>
            <a:pPr lvl="1">
              <a:defRPr/>
            </a:pPr>
            <a:endParaRPr lang="en-US" dirty="0"/>
          </a:p>
          <a:p>
            <a:pPr lvl="1">
              <a:defRPr/>
            </a:pPr>
            <a:r>
              <a:rPr lang="en-US" dirty="0"/>
              <a:t>BDC_INSERT: Transferring data from internal table(BDCDATA) to session.</a:t>
            </a:r>
          </a:p>
          <a:p>
            <a:pPr lvl="1">
              <a:defRPr/>
            </a:pPr>
            <a:endParaRPr lang="en-US" dirty="0"/>
          </a:p>
          <a:p>
            <a:pPr lvl="1">
              <a:defRPr/>
            </a:pPr>
            <a:endParaRPr lang="en-US" dirty="0"/>
          </a:p>
          <a:p>
            <a:pPr lvl="1">
              <a:defRPr/>
            </a:pPr>
            <a:endParaRPr lang="en-US" dirty="0"/>
          </a:p>
          <a:p>
            <a:pPr lvl="1">
              <a:defRPr/>
            </a:pPr>
            <a:endParaRPr lang="en-US" dirty="0"/>
          </a:p>
          <a:p>
            <a:pPr lvl="1">
              <a:defRPr/>
            </a:pPr>
            <a:endParaRPr lang="en-US" dirty="0"/>
          </a:p>
          <a:p>
            <a:pPr marL="85708" lvl="1" indent="0">
              <a:buNone/>
              <a:defRPr/>
            </a:pPr>
            <a:endParaRPr lang="en-US" dirty="0"/>
          </a:p>
          <a:p>
            <a:pPr lvl="1">
              <a:defRPr/>
            </a:pPr>
            <a:r>
              <a:rPr lang="en-US" dirty="0"/>
              <a:t>BDC_CLOSE_GROUP: Closing session</a:t>
            </a:r>
          </a:p>
          <a:p>
            <a:endParaRPr lang="en-US" dirty="0"/>
          </a:p>
        </p:txBody>
      </p:sp>
    </p:spTree>
    <p:extLst>
      <p:ext uri="{BB962C8B-B14F-4D97-AF65-F5344CB8AC3E}">
        <p14:creationId xmlns:p14="http://schemas.microsoft.com/office/powerpoint/2010/main" val="138821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0"/>
          </p:nvPr>
        </p:nvSpPr>
        <p:spPr/>
        <p:txBody>
          <a:bodyPr/>
          <a:lstStyle/>
          <a:p>
            <a:pPr lvl="0">
              <a:defRPr/>
            </a:pPr>
            <a:r>
              <a:rPr lang="en-US" dirty="0"/>
              <a:t>Data is transferred from an external system into the SAP R/3 System</a:t>
            </a:r>
          </a:p>
          <a:p>
            <a:pPr lvl="0">
              <a:defRPr/>
            </a:pPr>
            <a:r>
              <a:rPr lang="en-US" dirty="0"/>
              <a:t> Data Transfer is used when,</a:t>
            </a:r>
          </a:p>
          <a:p>
            <a:pPr lvl="1">
              <a:defRPr/>
            </a:pPr>
            <a:r>
              <a:rPr lang="en-US" dirty="0"/>
              <a:t>Transfer data from an external system into an R/3 System as it is installed. </a:t>
            </a:r>
          </a:p>
          <a:p>
            <a:pPr lvl="1">
              <a:defRPr/>
            </a:pPr>
            <a:r>
              <a:rPr lang="en-US" dirty="0"/>
              <a:t>Transfer data regularly from an external system into an R/3 System.</a:t>
            </a:r>
          </a:p>
          <a:p>
            <a:pPr lvl="0">
              <a:defRPr/>
            </a:pPr>
            <a:r>
              <a:rPr lang="en-US" dirty="0"/>
              <a:t>SAP applications support the data transfer of numerous SAP business objects</a:t>
            </a:r>
          </a:p>
          <a:p>
            <a:pPr>
              <a:defRPr/>
            </a:pPr>
            <a:r>
              <a:rPr lang="en-US" dirty="0"/>
              <a:t>The data transfer program specifies the data format definition that is necessary to import the data into the R/3 System.</a:t>
            </a:r>
          </a:p>
          <a:p>
            <a:pPr lvl="0">
              <a:defRPr/>
            </a:pPr>
            <a:r>
              <a:rPr lang="en-US" dirty="0"/>
              <a:t>Once the data has been exported it can be imported  into the system using a generated data transfer program. </a:t>
            </a:r>
          </a:p>
          <a:p>
            <a:endParaRPr lang="en-US" dirty="0"/>
          </a:p>
        </p:txBody>
      </p:sp>
    </p:spTree>
    <p:extLst>
      <p:ext uri="{BB962C8B-B14F-4D97-AF65-F5344CB8AC3E}">
        <p14:creationId xmlns:p14="http://schemas.microsoft.com/office/powerpoint/2010/main" val="102100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Important Aspects of Session Interface</a:t>
            </a:r>
          </a:p>
        </p:txBody>
      </p:sp>
      <p:sp>
        <p:nvSpPr>
          <p:cNvPr id="5" name="Content Placeholder 4"/>
          <p:cNvSpPr>
            <a:spLocks noGrp="1"/>
          </p:cNvSpPr>
          <p:nvPr>
            <p:ph sz="quarter" idx="10"/>
          </p:nvPr>
        </p:nvSpPr>
        <p:spPr/>
        <p:txBody>
          <a:bodyPr/>
          <a:lstStyle/>
          <a:p>
            <a:pPr lvl="0">
              <a:defRPr/>
            </a:pPr>
            <a:r>
              <a:rPr lang="en-US" dirty="0"/>
              <a:t>Asynchronous processing </a:t>
            </a:r>
          </a:p>
          <a:p>
            <a:pPr lvl="0">
              <a:defRPr/>
            </a:pPr>
            <a:endParaRPr lang="en-US" dirty="0"/>
          </a:p>
          <a:p>
            <a:pPr lvl="0">
              <a:defRPr/>
            </a:pPr>
            <a:r>
              <a:rPr lang="en-US" dirty="0"/>
              <a:t>Transfers data for multiple transactions </a:t>
            </a:r>
          </a:p>
          <a:p>
            <a:pPr lvl="0">
              <a:defRPr/>
            </a:pPr>
            <a:endParaRPr lang="en-US" dirty="0"/>
          </a:p>
          <a:p>
            <a:pPr lvl="0">
              <a:defRPr/>
            </a:pPr>
            <a:r>
              <a:rPr lang="en-US" dirty="0"/>
              <a:t>Synchronous database update</a:t>
            </a:r>
          </a:p>
          <a:p>
            <a:pPr lvl="0">
              <a:defRPr/>
            </a:pPr>
            <a:endParaRPr lang="en-US" dirty="0"/>
          </a:p>
          <a:p>
            <a:pPr lvl="0">
              <a:defRPr/>
            </a:pPr>
            <a:r>
              <a:rPr lang="en-US" dirty="0"/>
              <a:t>A batch input processing log is generated for each session</a:t>
            </a:r>
          </a:p>
          <a:p>
            <a:pPr lvl="0">
              <a:defRPr/>
            </a:pPr>
            <a:endParaRPr lang="en-US" dirty="0"/>
          </a:p>
          <a:p>
            <a:pPr lvl="0">
              <a:defRPr/>
            </a:pPr>
            <a:r>
              <a:rPr lang="en-US" dirty="0"/>
              <a:t>Sessions cannot be generated in parallel.</a:t>
            </a:r>
          </a:p>
          <a:p>
            <a:pPr lvl="0">
              <a:defRPr/>
            </a:pPr>
            <a:endParaRPr lang="en-US" dirty="0"/>
          </a:p>
          <a:p>
            <a:pPr lvl="0">
              <a:defRPr/>
            </a:pPr>
            <a:r>
              <a:rPr lang="en-US" dirty="0"/>
              <a:t>The batch input program must not open a session until it has closed the preceding session.</a:t>
            </a:r>
          </a:p>
          <a:p>
            <a:endParaRPr lang="en-US" dirty="0"/>
          </a:p>
        </p:txBody>
      </p:sp>
    </p:spTree>
    <p:extLst>
      <p:ext uri="{BB962C8B-B14F-4D97-AF65-F5344CB8AC3E}">
        <p14:creationId xmlns:p14="http://schemas.microsoft.com/office/powerpoint/2010/main" val="162331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to Work With Session Method</a:t>
            </a:r>
          </a:p>
        </p:txBody>
      </p:sp>
      <p:sp>
        <p:nvSpPr>
          <p:cNvPr id="5" name="Content Placeholder 4"/>
          <p:cNvSpPr>
            <a:spLocks noGrp="1"/>
          </p:cNvSpPr>
          <p:nvPr>
            <p:ph sz="quarter" idx="10"/>
          </p:nvPr>
        </p:nvSpPr>
        <p:spPr/>
        <p:txBody>
          <a:bodyPr/>
          <a:lstStyle/>
          <a:p>
            <a:pPr marL="231775" lvl="0" indent="-231775" defTabSz="457200">
              <a:lnSpc>
                <a:spcPct val="100000"/>
              </a:lnSpc>
              <a:spcBef>
                <a:spcPct val="20000"/>
              </a:spcBef>
              <a:spcAft>
                <a:spcPts val="0"/>
              </a:spcAft>
              <a:buClrTx/>
              <a:buFont typeface="Arial"/>
              <a:buChar char="•"/>
              <a:defRPr/>
            </a:pPr>
            <a:r>
              <a:rPr lang="en-US" dirty="0"/>
              <a:t>Generate the batch input session using function module BDC_OPEN _GROUP. </a:t>
            </a:r>
          </a:p>
          <a:p>
            <a:pPr lvl="0" defTabSz="457200">
              <a:lnSpc>
                <a:spcPct val="100000"/>
              </a:lnSpc>
              <a:spcBef>
                <a:spcPct val="20000"/>
              </a:spcBef>
              <a:spcAft>
                <a:spcPts val="0"/>
              </a:spcAft>
              <a:buClrTx/>
              <a:defRPr/>
            </a:pPr>
            <a:endParaRPr lang="en-US" dirty="0"/>
          </a:p>
          <a:p>
            <a:pPr marL="231775" lvl="0" indent="-231775" defTabSz="457200">
              <a:lnSpc>
                <a:spcPct val="100000"/>
              </a:lnSpc>
              <a:spcBef>
                <a:spcPct val="20000"/>
              </a:spcBef>
              <a:spcAft>
                <a:spcPts val="0"/>
              </a:spcAft>
              <a:buClrTx/>
              <a:buFont typeface="Arial"/>
              <a:buChar char="•"/>
              <a:defRPr/>
            </a:pPr>
            <a:r>
              <a:rPr lang="en-US" dirty="0"/>
              <a:t>BDC_OPEN_GROUP has the following Export Parameters</a:t>
            </a:r>
            <a:r>
              <a:rPr lang="en-US" sz="2000" dirty="0">
                <a:solidFill>
                  <a:schemeClr val="tx1">
                    <a:lumMod val="65000"/>
                    <a:lumOff val="35000"/>
                  </a:schemeClr>
                </a:solidFill>
                <a:cs typeface="Arial"/>
              </a:rPr>
              <a:t>:</a:t>
            </a:r>
          </a:p>
          <a:p>
            <a:pPr lvl="1">
              <a:defRPr/>
            </a:pPr>
            <a:r>
              <a:rPr lang="en-US" dirty="0"/>
              <a:t>CLIENT</a:t>
            </a:r>
          </a:p>
          <a:p>
            <a:pPr lvl="2">
              <a:defRPr/>
            </a:pPr>
            <a:r>
              <a:rPr lang="en-US" dirty="0"/>
              <a:t>Client in which the session is to be processed</a:t>
            </a:r>
          </a:p>
          <a:p>
            <a:pPr lvl="1">
              <a:defRPr/>
            </a:pPr>
            <a:r>
              <a:rPr lang="en-US" dirty="0"/>
              <a:t>GROUP</a:t>
            </a:r>
          </a:p>
          <a:p>
            <a:pPr lvl="2">
              <a:defRPr/>
            </a:pPr>
            <a:r>
              <a:rPr lang="en-US" dirty="0"/>
              <a:t>Name of the session to be created</a:t>
            </a:r>
          </a:p>
          <a:p>
            <a:pPr lvl="1">
              <a:defRPr/>
            </a:pPr>
            <a:r>
              <a:rPr lang="en-US" dirty="0"/>
              <a:t>HOLDDATE</a:t>
            </a:r>
          </a:p>
          <a:p>
            <a:pPr lvl="2">
              <a:defRPr/>
            </a:pPr>
            <a:r>
              <a:rPr lang="en-US" dirty="0"/>
              <a:t>The session is locked and may not be processed until the date specified</a:t>
            </a:r>
          </a:p>
          <a:p>
            <a:pPr lvl="1">
              <a:defRPr/>
            </a:pPr>
            <a:r>
              <a:rPr lang="en-US" dirty="0"/>
              <a:t>KEEP</a:t>
            </a:r>
          </a:p>
          <a:p>
            <a:pPr lvl="2">
              <a:defRPr/>
            </a:pPr>
            <a:r>
              <a:rPr lang="en-US" dirty="0"/>
              <a:t>Retains session after successful processing</a:t>
            </a:r>
          </a:p>
          <a:p>
            <a:pPr lvl="1">
              <a:defRPr/>
            </a:pPr>
            <a:r>
              <a:rPr lang="en-US" dirty="0"/>
              <a:t>USER	</a:t>
            </a:r>
          </a:p>
          <a:p>
            <a:pPr lvl="2">
              <a:defRPr/>
            </a:pPr>
            <a:r>
              <a:rPr lang="en-US" dirty="0"/>
              <a:t>The user name that is used for checking authorizations if a session is started in background processing</a:t>
            </a:r>
          </a:p>
          <a:p>
            <a:endParaRPr lang="en-US" dirty="0"/>
          </a:p>
        </p:txBody>
      </p:sp>
    </p:spTree>
    <p:extLst>
      <p:ext uri="{BB962C8B-B14F-4D97-AF65-F5344CB8AC3E}">
        <p14:creationId xmlns:p14="http://schemas.microsoft.com/office/powerpoint/2010/main" val="421185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of the Session</a:t>
            </a:r>
          </a:p>
        </p:txBody>
      </p:sp>
      <p:sp>
        <p:nvSpPr>
          <p:cNvPr id="5" name="Content Placeholder 4"/>
          <p:cNvSpPr>
            <a:spLocks noGrp="1"/>
          </p:cNvSpPr>
          <p:nvPr>
            <p:ph sz="quarter" idx="10"/>
          </p:nvPr>
        </p:nvSpPr>
        <p:spPr/>
        <p:txBody>
          <a:bodyPr/>
          <a:lstStyle/>
          <a:p>
            <a:pPr lvl="0">
              <a:defRPr/>
            </a:pPr>
            <a:r>
              <a:rPr lang="en-US" dirty="0"/>
              <a:t>For each transaction of the session</a:t>
            </a:r>
          </a:p>
          <a:p>
            <a:pPr lvl="1">
              <a:defRPr/>
            </a:pPr>
            <a:r>
              <a:rPr lang="en-US" dirty="0"/>
              <a:t>Enter the value for all screens and fields in the BDC data structure, that must be processed in the transaction  (i.e. fill the internal table IT_BDCDATA).</a:t>
            </a:r>
          </a:p>
          <a:p>
            <a:pPr lvl="1">
              <a:defRPr/>
            </a:pPr>
            <a:endParaRPr lang="en-US" dirty="0"/>
          </a:p>
          <a:p>
            <a:pPr lvl="1">
              <a:defRPr/>
            </a:pPr>
            <a:r>
              <a:rPr lang="en-US" dirty="0"/>
              <a:t>Use function module BDC_INSERT to transfer the transaction and the IT_BDCDATA to the session.</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spcBef>
                <a:spcPct val="20000"/>
              </a:spcBef>
              <a:defRPr/>
            </a:pPr>
            <a:r>
              <a:rPr lang="en-US" dirty="0"/>
              <a:t>BDC_INSERT has the following Parameters</a:t>
            </a:r>
          </a:p>
          <a:p>
            <a:pPr lvl="2">
              <a:defRPr/>
            </a:pPr>
            <a:r>
              <a:rPr lang="en-US" dirty="0"/>
              <a:t>TCODE</a:t>
            </a:r>
          </a:p>
          <a:p>
            <a:pPr marL="1600200" lvl="3" indent="-228600" defTabSz="457200">
              <a:lnSpc>
                <a:spcPct val="100000"/>
              </a:lnSpc>
              <a:spcBef>
                <a:spcPct val="20000"/>
              </a:spcBef>
              <a:spcAft>
                <a:spcPts val="0"/>
              </a:spcAft>
              <a:buClrTx/>
              <a:buFont typeface="Arial"/>
              <a:buChar char="–"/>
              <a:defRPr/>
            </a:pPr>
            <a:r>
              <a:rPr lang="en-US" sz="1600" dirty="0"/>
              <a:t>The transaction code to be run</a:t>
            </a:r>
          </a:p>
          <a:p>
            <a:pPr lvl="2">
              <a:defRPr/>
            </a:pPr>
            <a:r>
              <a:rPr lang="en-US" dirty="0"/>
              <a:t>POST_LOCAL</a:t>
            </a:r>
          </a:p>
          <a:p>
            <a:pPr marL="1600200" lvl="3" indent="-228600" defTabSz="457200">
              <a:lnSpc>
                <a:spcPct val="100000"/>
              </a:lnSpc>
              <a:spcBef>
                <a:spcPct val="20000"/>
              </a:spcBef>
              <a:spcAft>
                <a:spcPts val="0"/>
              </a:spcAft>
              <a:buClrTx/>
              <a:buFont typeface="Arial"/>
              <a:buChar char="–"/>
              <a:defRPr/>
            </a:pPr>
            <a:r>
              <a:rPr lang="en-US" dirty="0"/>
              <a:t>Parameter to update data locally.</a:t>
            </a:r>
          </a:p>
          <a:p>
            <a:pPr lvl="2">
              <a:defRPr/>
            </a:pPr>
            <a:r>
              <a:rPr lang="en-US" dirty="0"/>
              <a:t>DYNPROTAB</a:t>
            </a:r>
          </a:p>
          <a:p>
            <a:pPr marL="1600200" lvl="3" indent="-228600" defTabSz="457200">
              <a:lnSpc>
                <a:spcPct val="100000"/>
              </a:lnSpc>
              <a:spcBef>
                <a:spcPct val="20000"/>
              </a:spcBef>
              <a:spcAft>
                <a:spcPts val="0"/>
              </a:spcAft>
              <a:buClrTx/>
              <a:buFont typeface="Arial"/>
              <a:buChar char="–"/>
              <a:defRPr/>
            </a:pPr>
            <a:r>
              <a:rPr lang="en-US" dirty="0"/>
              <a:t>The BDCDATA structure that contains the data that is to be processed by the              transaction.</a:t>
            </a:r>
          </a:p>
          <a:p>
            <a:endParaRPr lang="en-US" dirty="0"/>
          </a:p>
        </p:txBody>
      </p:sp>
    </p:spTree>
    <p:extLst>
      <p:ext uri="{BB962C8B-B14F-4D97-AF65-F5344CB8AC3E}">
        <p14:creationId xmlns:p14="http://schemas.microsoft.com/office/powerpoint/2010/main" val="1214929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Close the batch input session</a:t>
            </a:r>
          </a:p>
        </p:txBody>
      </p:sp>
      <p:sp>
        <p:nvSpPr>
          <p:cNvPr id="5" name="Content Placeholder 4"/>
          <p:cNvSpPr>
            <a:spLocks noGrp="1"/>
          </p:cNvSpPr>
          <p:nvPr>
            <p:ph sz="quarter" idx="10"/>
          </p:nvPr>
        </p:nvSpPr>
        <p:spPr/>
        <p:txBody>
          <a:bodyPr/>
          <a:lstStyle/>
          <a:p>
            <a:pPr lvl="0">
              <a:defRPr/>
            </a:pPr>
            <a:r>
              <a:rPr lang="en-US" dirty="0"/>
              <a:t>Close the batch input session with function module BDC_CLOSE_GROUP </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BDC_CLOSE_GROUP needs no parameters.  </a:t>
            </a:r>
          </a:p>
          <a:p>
            <a:pPr lvl="1">
              <a:defRPr/>
            </a:pPr>
            <a:endParaRPr lang="en-US" dirty="0"/>
          </a:p>
          <a:p>
            <a:pPr lvl="1">
              <a:defRPr/>
            </a:pPr>
            <a:r>
              <a:rPr lang="en-US" dirty="0"/>
              <a:t>It automatically closes the session that is currently open in the program.  </a:t>
            </a:r>
          </a:p>
          <a:p>
            <a:pPr lvl="1">
              <a:defRPr/>
            </a:pPr>
            <a:endParaRPr lang="en-US" dirty="0"/>
          </a:p>
          <a:p>
            <a:pPr lvl="1">
              <a:defRPr/>
            </a:pPr>
            <a:r>
              <a:rPr lang="en-US" dirty="0"/>
              <a:t>A session must be closed before another session  is open from the same program.  </a:t>
            </a:r>
          </a:p>
          <a:p>
            <a:pPr lvl="1">
              <a:defRPr/>
            </a:pPr>
            <a:endParaRPr lang="en-US" dirty="0"/>
          </a:p>
          <a:p>
            <a:pPr lvl="1">
              <a:defRPr/>
            </a:pPr>
            <a:r>
              <a:rPr lang="en-US" dirty="0"/>
              <a:t>A session cannot re-opened once it has been closed. </a:t>
            </a:r>
          </a:p>
          <a:p>
            <a:pPr lvl="1">
              <a:defRPr/>
            </a:pPr>
            <a:endParaRPr lang="en-US" dirty="0"/>
          </a:p>
          <a:p>
            <a:pPr lvl="1">
              <a:defRPr/>
            </a:pPr>
            <a:r>
              <a:rPr lang="en-US" dirty="0"/>
              <a:t> A new call to BDC_OPEN_GROUP with the same session name creates a new session with the same name. </a:t>
            </a:r>
          </a:p>
          <a:p>
            <a:pPr lvl="1">
              <a:defRPr/>
            </a:pPr>
            <a:endParaRPr lang="en-US" dirty="0"/>
          </a:p>
          <a:p>
            <a:endParaRPr lang="en-US" dirty="0"/>
          </a:p>
        </p:txBody>
      </p:sp>
    </p:spTree>
    <p:extLst>
      <p:ext uri="{BB962C8B-B14F-4D97-AF65-F5344CB8AC3E}">
        <p14:creationId xmlns:p14="http://schemas.microsoft.com/office/powerpoint/2010/main" val="108041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the Session</a:t>
            </a:r>
          </a:p>
        </p:txBody>
      </p:sp>
      <p:sp>
        <p:nvSpPr>
          <p:cNvPr id="5" name="Content Placeholder 4"/>
          <p:cNvSpPr>
            <a:spLocks noGrp="1"/>
          </p:cNvSpPr>
          <p:nvPr>
            <p:ph sz="quarter" idx="10"/>
          </p:nvPr>
        </p:nvSpPr>
        <p:spPr/>
        <p:txBody>
          <a:bodyPr/>
          <a:lstStyle/>
          <a:p>
            <a:pPr lvl="0">
              <a:defRPr/>
            </a:pPr>
            <a:r>
              <a:rPr lang="en-US" dirty="0"/>
              <a:t>Process the Session Online through SM35 in Background through program RSBDCSUB.</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Repeat  from the Step 2, for each transaction, when multiple transactions  has to be processed through the same Session.</a:t>
            </a:r>
          </a:p>
          <a:p>
            <a:endParaRPr lang="en-US" dirty="0"/>
          </a:p>
        </p:txBody>
      </p:sp>
    </p:spTree>
    <p:extLst>
      <p:ext uri="{BB962C8B-B14F-4D97-AF65-F5344CB8AC3E}">
        <p14:creationId xmlns:p14="http://schemas.microsoft.com/office/powerpoint/2010/main" val="4219171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Session</a:t>
            </a:r>
          </a:p>
        </p:txBody>
      </p:sp>
      <p:sp>
        <p:nvSpPr>
          <p:cNvPr id="5" name="Content Placeholder 4"/>
          <p:cNvSpPr>
            <a:spLocks noGrp="1"/>
          </p:cNvSpPr>
          <p:nvPr>
            <p:ph sz="quarter" idx="10"/>
          </p:nvPr>
        </p:nvSpPr>
        <p:spPr/>
        <p:txBody>
          <a:bodyPr/>
          <a:lstStyle/>
          <a:p>
            <a:pPr lvl="0">
              <a:defRPr/>
            </a:pPr>
            <a:r>
              <a:rPr lang="en-US" dirty="0"/>
              <a:t>A batch input session is a set of one or more calls to transactions along with the data to be processed by the transactions. </a:t>
            </a:r>
          </a:p>
          <a:p>
            <a:pPr lvl="0">
              <a:defRPr/>
            </a:pPr>
            <a:endParaRPr lang="en-US" dirty="0"/>
          </a:p>
          <a:p>
            <a:pPr lvl="0">
              <a:defRPr/>
            </a:pPr>
            <a:r>
              <a:rPr lang="en-US" dirty="0"/>
              <a:t>The system normally executes the transactions in a session non-interactively, allowing rapid entry of bulk data into an R/3 System. </a:t>
            </a:r>
          </a:p>
          <a:p>
            <a:pPr lvl="0">
              <a:defRPr/>
            </a:pPr>
            <a:endParaRPr lang="en-US" dirty="0"/>
          </a:p>
          <a:p>
            <a:pPr lvl="0">
              <a:defRPr/>
            </a:pPr>
            <a:r>
              <a:rPr lang="en-US" dirty="0"/>
              <a:t>A Session can be processed in two ways: </a:t>
            </a:r>
          </a:p>
          <a:p>
            <a:pPr lvl="0">
              <a:defRPr/>
            </a:pPr>
            <a:endParaRPr lang="en-US" dirty="0"/>
          </a:p>
          <a:p>
            <a:pPr lvl="1">
              <a:defRPr/>
            </a:pPr>
            <a:r>
              <a:rPr lang="en-US" dirty="0"/>
              <a:t>Automatically </a:t>
            </a:r>
          </a:p>
          <a:p>
            <a:pPr lvl="1">
              <a:defRPr/>
            </a:pPr>
            <a:endParaRPr lang="en-US" dirty="0"/>
          </a:p>
          <a:p>
            <a:pPr lvl="1">
              <a:defRPr/>
            </a:pPr>
            <a:r>
              <a:rPr lang="en-US" dirty="0"/>
              <a:t>Explicitly</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endParaRPr lang="en-US" dirty="0"/>
          </a:p>
        </p:txBody>
      </p:sp>
    </p:spTree>
    <p:extLst>
      <p:ext uri="{BB962C8B-B14F-4D97-AF65-F5344CB8AC3E}">
        <p14:creationId xmlns:p14="http://schemas.microsoft.com/office/powerpoint/2010/main" val="313953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Sessions Automatically</a:t>
            </a:r>
          </a:p>
        </p:txBody>
      </p:sp>
      <p:sp>
        <p:nvSpPr>
          <p:cNvPr id="5" name="Content Placeholder 4"/>
          <p:cNvSpPr>
            <a:spLocks noGrp="1"/>
          </p:cNvSpPr>
          <p:nvPr>
            <p:ph sz="quarter" idx="10"/>
          </p:nvPr>
        </p:nvSpPr>
        <p:spPr/>
        <p:txBody>
          <a:bodyPr/>
          <a:lstStyle/>
          <a:p>
            <a:pPr lvl="0">
              <a:defRPr/>
            </a:pPr>
            <a:r>
              <a:rPr lang="en-US" dirty="0"/>
              <a:t>In most cases, batch input sessions can be processed automatically. </a:t>
            </a:r>
          </a:p>
          <a:p>
            <a:pPr lvl="0">
              <a:defRPr/>
            </a:pPr>
            <a:endParaRPr lang="en-US" dirty="0"/>
          </a:p>
          <a:p>
            <a:pPr lvl="0">
              <a:defRPr/>
            </a:pPr>
            <a:r>
              <a:rPr lang="en-US" dirty="0"/>
              <a:t>It is not necessary for a session to wait until a system administrator explicitly starts the processing of the session. </a:t>
            </a:r>
          </a:p>
          <a:p>
            <a:pPr lvl="0">
              <a:defRPr/>
            </a:pPr>
            <a:endParaRPr lang="en-US" dirty="0"/>
          </a:p>
          <a:p>
            <a:pPr lvl="0">
              <a:defRPr/>
            </a:pPr>
            <a:r>
              <a:rPr lang="en-US" dirty="0"/>
              <a:t>The ABAP program RSBDCSUB must be scheduled as a periodic job in the R/3 background processing system. </a:t>
            </a:r>
          </a:p>
          <a:p>
            <a:pPr lvl="0">
              <a:defRPr/>
            </a:pPr>
            <a:endParaRPr lang="en-US" dirty="0"/>
          </a:p>
          <a:p>
            <a:pPr lvl="0">
              <a:defRPr/>
            </a:pPr>
            <a:r>
              <a:rPr lang="en-US" dirty="0"/>
              <a:t>RSBDCSUB checks for and starts any batch input sessions that has not yet been run. </a:t>
            </a:r>
          </a:p>
          <a:p>
            <a:pPr lvl="0">
              <a:defRPr/>
            </a:pPr>
            <a:endParaRPr lang="en-US" dirty="0"/>
          </a:p>
          <a:p>
            <a:pPr lvl="0">
              <a:defRPr/>
            </a:pPr>
            <a:r>
              <a:rPr lang="en-US" dirty="0"/>
              <a:t>It schedules such sessions for immediate execution in the background processing system. </a:t>
            </a:r>
          </a:p>
          <a:p>
            <a:endParaRPr lang="en-US" dirty="0"/>
          </a:p>
        </p:txBody>
      </p:sp>
    </p:spTree>
    <p:extLst>
      <p:ext uri="{BB962C8B-B14F-4D97-AF65-F5344CB8AC3E}">
        <p14:creationId xmlns:p14="http://schemas.microsoft.com/office/powerpoint/2010/main" val="293500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Procedure</a:t>
            </a:r>
          </a:p>
        </p:txBody>
      </p:sp>
      <p:sp>
        <p:nvSpPr>
          <p:cNvPr id="5" name="Content Placeholder 4"/>
          <p:cNvSpPr>
            <a:spLocks noGrp="1"/>
          </p:cNvSpPr>
          <p:nvPr>
            <p:ph sz="quarter" idx="10"/>
          </p:nvPr>
        </p:nvSpPr>
        <p:spPr/>
        <p:txBody>
          <a:bodyPr/>
          <a:lstStyle/>
          <a:p>
            <a:pPr lvl="0">
              <a:defRPr/>
            </a:pPr>
            <a:r>
              <a:rPr lang="en-US" dirty="0"/>
              <a:t>Schedule ‘RSBDCSUB’ to run periodically in one or more background jobs. </a:t>
            </a:r>
          </a:p>
          <a:p>
            <a:pPr lvl="0">
              <a:defRPr/>
            </a:pPr>
            <a:endParaRPr lang="en-US" dirty="0"/>
          </a:p>
          <a:p>
            <a:pPr lvl="0">
              <a:defRPr/>
            </a:pPr>
            <a:r>
              <a:rPr lang="en-US" dirty="0"/>
              <a:t>If  there are batch input scheduled  to run regularly,  separate jobs can be scheduled for each of the scheduled data transfers. </a:t>
            </a:r>
          </a:p>
          <a:p>
            <a:pPr lvl="0">
              <a:defRPr/>
            </a:pPr>
            <a:endParaRPr lang="en-US" dirty="0"/>
          </a:p>
          <a:p>
            <a:pPr lvl="0">
              <a:defRPr/>
            </a:pPr>
            <a:r>
              <a:rPr lang="en-US" dirty="0"/>
              <a:t>The start time for the RSBDCSUB job can be set according to the batch input schedule. </a:t>
            </a:r>
          </a:p>
          <a:p>
            <a:pPr lvl="0">
              <a:defRPr/>
            </a:pPr>
            <a:endParaRPr lang="en-US" dirty="0"/>
          </a:p>
          <a:p>
            <a:pPr lvl="0">
              <a:defRPr/>
            </a:pPr>
            <a:r>
              <a:rPr lang="en-US" dirty="0"/>
              <a:t>Variants can be used  to restrict RSBDCSUB only to the batch input sessions that is expected. </a:t>
            </a:r>
          </a:p>
          <a:p>
            <a:endParaRPr lang="en-US" dirty="0"/>
          </a:p>
        </p:txBody>
      </p:sp>
    </p:spTree>
    <p:extLst>
      <p:ext uri="{BB962C8B-B14F-4D97-AF65-F5344CB8AC3E}">
        <p14:creationId xmlns:p14="http://schemas.microsoft.com/office/powerpoint/2010/main" val="962588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Input For the Program RSBDCSUB: </a:t>
            </a:r>
          </a:p>
        </p:txBody>
      </p:sp>
      <p:sp>
        <p:nvSpPr>
          <p:cNvPr id="5" name="Content Placeholder 4"/>
          <p:cNvSpPr>
            <a:spLocks noGrp="1"/>
          </p:cNvSpPr>
          <p:nvPr>
            <p:ph sz="quarter" idx="10"/>
          </p:nvPr>
        </p:nvSpPr>
        <p:spPr/>
        <p:txBody>
          <a:bodyPr/>
          <a:lstStyle/>
          <a:p>
            <a:pPr lvl="0">
              <a:defRPr/>
            </a:pPr>
            <a:r>
              <a:rPr lang="en-US" dirty="0"/>
              <a:t>Session name</a:t>
            </a:r>
          </a:p>
          <a:p>
            <a:pPr lvl="0">
              <a:defRPr/>
            </a:pPr>
            <a:endParaRPr lang="en-US" dirty="0"/>
          </a:p>
          <a:p>
            <a:pPr lvl="0">
              <a:defRPr/>
            </a:pPr>
            <a:r>
              <a:rPr lang="en-US" dirty="0"/>
              <a:t>Date and time of generation</a:t>
            </a:r>
          </a:p>
          <a:p>
            <a:pPr lvl="0">
              <a:defRPr/>
            </a:pPr>
            <a:endParaRPr lang="en-US" dirty="0"/>
          </a:p>
          <a:p>
            <a:pPr lvl="0">
              <a:defRPr/>
            </a:pPr>
            <a:r>
              <a:rPr lang="en-US" dirty="0"/>
              <a:t>Status : ready to run or held in the queue because of errors</a:t>
            </a:r>
          </a:p>
          <a:p>
            <a:endParaRPr lang="en-US" dirty="0"/>
          </a:p>
        </p:txBody>
      </p:sp>
    </p:spTree>
    <p:extLst>
      <p:ext uri="{BB962C8B-B14F-4D97-AF65-F5344CB8AC3E}">
        <p14:creationId xmlns:p14="http://schemas.microsoft.com/office/powerpoint/2010/main" val="592944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Starting Sessions Explicitly: Run Modes </a:t>
            </a:r>
          </a:p>
        </p:txBody>
      </p:sp>
      <p:sp>
        <p:nvSpPr>
          <p:cNvPr id="5" name="Content Placeholder 4"/>
          <p:cNvSpPr>
            <a:spLocks noGrp="1"/>
          </p:cNvSpPr>
          <p:nvPr>
            <p:ph sz="quarter" idx="10"/>
          </p:nvPr>
        </p:nvSpPr>
        <p:spPr/>
        <p:txBody>
          <a:bodyPr/>
          <a:lstStyle/>
          <a:p>
            <a:pPr lvl="0">
              <a:defRPr/>
            </a:pPr>
            <a:r>
              <a:rPr lang="en-US" sz="2000" dirty="0">
                <a:solidFill>
                  <a:schemeClr val="tx1">
                    <a:lumMod val="65000"/>
                    <a:lumOff val="35000"/>
                  </a:schemeClr>
                </a:solidFill>
                <a:cs typeface="Arial"/>
              </a:rPr>
              <a:t> </a:t>
            </a:r>
            <a:r>
              <a:rPr lang="en-US" dirty="0"/>
              <a:t>Running a batch input session executes the transactions in the session and enters data into an R/3 System. </a:t>
            </a:r>
          </a:p>
          <a:p>
            <a:pPr marL="166189" lvl="1" indent="-166189">
              <a:buClr>
                <a:schemeClr val="accent5"/>
              </a:buClr>
              <a:defRPr/>
            </a:pPr>
            <a:endParaRPr lang="en-US" sz="2200" dirty="0"/>
          </a:p>
          <a:p>
            <a:pPr lvl="0">
              <a:defRPr/>
            </a:pPr>
            <a:r>
              <a:rPr lang="en-US" dirty="0"/>
              <a:t>Usually, the system will run batch input sessions automatically. However,  it can also  be started manually for the following reasons:</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To correct transactions that had errors </a:t>
            </a:r>
          </a:p>
          <a:p>
            <a:pPr lvl="1">
              <a:defRPr/>
            </a:pPr>
            <a:endParaRPr lang="en-US" dirty="0"/>
          </a:p>
          <a:p>
            <a:pPr lvl="1">
              <a:defRPr/>
            </a:pPr>
            <a:r>
              <a:rPr lang="en-US" dirty="0"/>
              <a:t>To check that the transactions in a session have been generated correctly by running the first several transactions</a:t>
            </a:r>
          </a:p>
          <a:p>
            <a:pPr lvl="1">
              <a:defRPr/>
            </a:pPr>
            <a:endParaRPr lang="en-US" dirty="0"/>
          </a:p>
          <a:p>
            <a:pPr lvl="1">
              <a:defRPr/>
            </a:pPr>
            <a:r>
              <a:rPr lang="en-US" dirty="0"/>
              <a:t>To start a session on special request (the session would not be started automatically or must be started right away). </a:t>
            </a:r>
          </a:p>
          <a:p>
            <a:endParaRPr lang="en-US" dirty="0"/>
          </a:p>
        </p:txBody>
      </p:sp>
    </p:spTree>
    <p:extLst>
      <p:ext uri="{BB962C8B-B14F-4D97-AF65-F5344CB8AC3E}">
        <p14:creationId xmlns:p14="http://schemas.microsoft.com/office/powerpoint/2010/main" val="396496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BDC</a:t>
            </a:r>
          </a:p>
        </p:txBody>
      </p:sp>
      <p:sp>
        <p:nvSpPr>
          <p:cNvPr id="3" name="Content Placeholder 2"/>
          <p:cNvSpPr>
            <a:spLocks noGrp="1"/>
          </p:cNvSpPr>
          <p:nvPr>
            <p:ph sz="quarter" idx="10"/>
          </p:nvPr>
        </p:nvSpPr>
        <p:spPr/>
        <p:txBody>
          <a:bodyPr/>
          <a:lstStyle/>
          <a:p>
            <a:pPr lvl="0">
              <a:defRPr/>
            </a:pPr>
            <a:r>
              <a:rPr lang="en-US" dirty="0"/>
              <a:t>Programming technique for loading data into SAP</a:t>
            </a:r>
          </a:p>
          <a:p>
            <a:pPr lvl="0">
              <a:defRPr/>
            </a:pPr>
            <a:endParaRPr lang="en-US" dirty="0"/>
          </a:p>
          <a:p>
            <a:pPr lvl="0">
              <a:defRPr/>
            </a:pPr>
            <a:r>
              <a:rPr lang="en-US" dirty="0"/>
              <a:t>BDC is a combination of ABAP/4 Programming and built in SAP functionality</a:t>
            </a:r>
          </a:p>
          <a:p>
            <a:pPr lvl="0">
              <a:defRPr/>
            </a:pPr>
            <a:endParaRPr lang="en-US" dirty="0"/>
          </a:p>
          <a:p>
            <a:pPr lvl="0">
              <a:defRPr/>
            </a:pPr>
            <a:r>
              <a:rPr lang="en-US" dirty="0"/>
              <a:t>Simulates the act of a user entering data into an SAP transaction.</a:t>
            </a:r>
          </a:p>
          <a:p>
            <a:pPr lvl="0">
              <a:defRPr/>
            </a:pPr>
            <a:endParaRPr lang="en-US" dirty="0"/>
          </a:p>
          <a:p>
            <a:pPr lvl="0">
              <a:defRPr/>
            </a:pPr>
            <a:r>
              <a:rPr lang="en-US" dirty="0"/>
              <a:t>The system picks the data from Database using ABAP/4 program and feeds it to an SAP system using the corresponding transaction screen by screen</a:t>
            </a:r>
          </a:p>
          <a:p>
            <a:pPr lvl="0">
              <a:defRPr/>
            </a:pPr>
            <a:endParaRPr lang="en-US" dirty="0"/>
          </a:p>
          <a:p>
            <a:pPr lvl="0">
              <a:defRPr/>
            </a:pPr>
            <a:r>
              <a:rPr lang="en-US" dirty="0"/>
              <a:t>The programmer can choose whether the transactions should run immediately or at a later time</a:t>
            </a:r>
          </a:p>
          <a:p>
            <a:endParaRPr lang="en-US" dirty="0"/>
          </a:p>
        </p:txBody>
      </p:sp>
    </p:spTree>
    <p:extLst>
      <p:ext uri="{BB962C8B-B14F-4D97-AF65-F5344CB8AC3E}">
        <p14:creationId xmlns:p14="http://schemas.microsoft.com/office/powerpoint/2010/main" val="2874434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609600" y="2667000"/>
            <a:ext cx="8132323" cy="3352800"/>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a:t>Prerequisites</a:t>
            </a:r>
          </a:p>
        </p:txBody>
      </p:sp>
      <p:sp>
        <p:nvSpPr>
          <p:cNvPr id="6" name="Content Placeholder 5"/>
          <p:cNvSpPr>
            <a:spLocks noGrp="1"/>
          </p:cNvSpPr>
          <p:nvPr>
            <p:ph sz="quarter" idx="10"/>
          </p:nvPr>
        </p:nvSpPr>
        <p:spPr/>
        <p:txBody>
          <a:bodyPr/>
          <a:lstStyle/>
          <a:p>
            <a:pPr lvl="1">
              <a:defRPr/>
            </a:pPr>
            <a:r>
              <a:rPr lang="en-US" dirty="0"/>
              <a:t>Start the batch input management tool (SM35): </a:t>
            </a:r>
          </a:p>
          <a:p>
            <a:pPr lvl="1">
              <a:defRPr/>
            </a:pPr>
            <a:endParaRPr lang="en-US" dirty="0"/>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742950" lvl="1" indent="-285750" defTabSz="457200">
              <a:lnSpc>
                <a:spcPct val="100000"/>
              </a:lnSpc>
              <a:spcBef>
                <a:spcPct val="20000"/>
              </a:spcBef>
              <a:spcAft>
                <a:spcPts val="0"/>
              </a:spcAft>
              <a:buClrTx/>
              <a:buNone/>
              <a:defRPr/>
            </a:pPr>
            <a:r>
              <a:rPr lang="en-US" dirty="0">
                <a:solidFill>
                  <a:schemeClr val="tx1">
                    <a:lumMod val="65000"/>
                    <a:lumOff val="35000"/>
                  </a:schemeClr>
                </a:solidFill>
              </a:rPr>
              <a:t> </a:t>
            </a:r>
          </a:p>
          <a:p>
            <a:endParaRPr lang="en-US" dirty="0"/>
          </a:p>
        </p:txBody>
      </p:sp>
    </p:spTree>
    <p:extLst>
      <p:ext uri="{BB962C8B-B14F-4D97-AF65-F5344CB8AC3E}">
        <p14:creationId xmlns:p14="http://schemas.microsoft.com/office/powerpoint/2010/main" val="384204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Procedure</a:t>
            </a:r>
          </a:p>
        </p:txBody>
      </p:sp>
      <p:sp>
        <p:nvSpPr>
          <p:cNvPr id="5" name="Content Placeholder 4"/>
          <p:cNvSpPr>
            <a:spLocks noGrp="1"/>
          </p:cNvSpPr>
          <p:nvPr>
            <p:ph sz="quarter" idx="10"/>
          </p:nvPr>
        </p:nvSpPr>
        <p:spPr/>
        <p:txBody>
          <a:bodyPr/>
          <a:lstStyle/>
          <a:p>
            <a:pPr lvl="0">
              <a:defRPr/>
            </a:pPr>
            <a:r>
              <a:rPr lang="en-US" dirty="0"/>
              <a:t>To start the session,  mark the session and choose PROCESS  from the toolbar</a:t>
            </a:r>
          </a:p>
          <a:p>
            <a:pPr lvl="0">
              <a:defRPr/>
            </a:pPr>
            <a:endParaRPr lang="en-US" dirty="0"/>
          </a:p>
          <a:p>
            <a:pPr lvl="0">
              <a:defRPr/>
            </a:pPr>
            <a:r>
              <a:rPr lang="en-US" dirty="0"/>
              <a:t>Choose how to run a session and with what logging and display options</a:t>
            </a:r>
          </a:p>
          <a:p>
            <a:pPr lvl="0">
              <a:defRPr/>
            </a:pPr>
            <a:endParaRPr lang="en-US" dirty="0"/>
          </a:p>
          <a:p>
            <a:pPr lvl="0">
              <a:defRPr/>
            </a:pPr>
            <a:r>
              <a:rPr lang="en-US" dirty="0"/>
              <a:t>Run Modes</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lvl="1">
              <a:defRPr/>
            </a:pPr>
            <a:r>
              <a:rPr lang="en-US" dirty="0"/>
              <a:t>There are 3 ways to run a session</a:t>
            </a:r>
          </a:p>
          <a:p>
            <a:pPr lvl="2">
              <a:defRPr/>
            </a:pPr>
            <a:r>
              <a:rPr lang="en-US" dirty="0"/>
              <a:t>Process/Foreground</a:t>
            </a:r>
          </a:p>
          <a:p>
            <a:pPr lvl="2">
              <a:defRPr/>
            </a:pPr>
            <a:r>
              <a:rPr lang="en-US" dirty="0"/>
              <a:t>Display Errors only</a:t>
            </a:r>
          </a:p>
          <a:p>
            <a:pPr lvl="2">
              <a:defRPr/>
            </a:pPr>
            <a:r>
              <a:rPr lang="en-US" dirty="0"/>
              <a:t>Background</a:t>
            </a:r>
          </a:p>
          <a:p>
            <a:endParaRPr lang="en-US" dirty="0"/>
          </a:p>
        </p:txBody>
      </p:sp>
    </p:spTree>
    <p:extLst>
      <p:ext uri="{BB962C8B-B14F-4D97-AF65-F5344CB8AC3E}">
        <p14:creationId xmlns:p14="http://schemas.microsoft.com/office/powerpoint/2010/main" val="3993188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BDC</a:t>
            </a:r>
          </a:p>
        </p:txBody>
      </p:sp>
      <p:sp>
        <p:nvSpPr>
          <p:cNvPr id="5" name="Content Placeholder 4"/>
          <p:cNvSpPr>
            <a:spLocks noGrp="1"/>
          </p:cNvSpPr>
          <p:nvPr>
            <p:ph sz="quarter" idx="10"/>
          </p:nvPr>
        </p:nvSpPr>
        <p:spPr/>
        <p:txBody>
          <a:bodyPr/>
          <a:lstStyle/>
          <a:p>
            <a:pPr lvl="1">
              <a:defRPr/>
            </a:pPr>
            <a:r>
              <a:rPr lang="en-US" dirty="0"/>
              <a:t>Process/foreground: </a:t>
            </a:r>
          </a:p>
          <a:p>
            <a:pPr lvl="2">
              <a:defRPr/>
            </a:pPr>
            <a:r>
              <a:rPr lang="en-US" dirty="0"/>
              <a:t>Transactions that contain errors can be corrected  and step through transactions that have not yet been executed. </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Display errors only</a:t>
            </a:r>
          </a:p>
          <a:p>
            <a:pPr lvl="2">
              <a:defRPr/>
            </a:pPr>
            <a:r>
              <a:rPr lang="en-US" dirty="0"/>
              <a:t>This mode is like Process/foreground except that transactions that have not yet been run and which do not contain errors are run non-interactively. </a:t>
            </a:r>
          </a:p>
          <a:p>
            <a:pPr lvl="2">
              <a:defRPr/>
            </a:pPr>
            <a:r>
              <a:rPr lang="en-US" dirty="0"/>
              <a:t>If an error occurs, processing stops and the screen upon which the error occurred is displayed. </a:t>
            </a:r>
          </a:p>
          <a:p>
            <a:pPr lvl="2">
              <a:defRPr/>
            </a:pPr>
            <a:r>
              <a:rPr lang="en-US" dirty="0"/>
              <a:t>With Process foreground or Display errors only mode, transactions that have the status Incorrect can be restarted</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Background: </a:t>
            </a:r>
          </a:p>
          <a:p>
            <a:pPr lvl="2">
              <a:defRPr/>
            </a:pPr>
            <a:r>
              <a:rPr lang="en-US" dirty="0"/>
              <a:t>This mode is used to schedule a session for immediate processing in the background processing facility. </a:t>
            </a:r>
          </a:p>
          <a:p>
            <a:endParaRPr lang="en-US" dirty="0"/>
          </a:p>
        </p:txBody>
      </p:sp>
    </p:spTree>
    <p:extLst>
      <p:ext uri="{BB962C8B-B14F-4D97-AF65-F5344CB8AC3E}">
        <p14:creationId xmlns:p14="http://schemas.microsoft.com/office/powerpoint/2010/main" val="1632519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Displaying Session Logs  </a:t>
            </a:r>
          </a:p>
        </p:txBody>
      </p:sp>
      <p:sp>
        <p:nvSpPr>
          <p:cNvPr id="5" name="Content Placeholder 4"/>
          <p:cNvSpPr>
            <a:spLocks noGrp="1"/>
          </p:cNvSpPr>
          <p:nvPr>
            <p:ph sz="quarter" idx="10"/>
          </p:nvPr>
        </p:nvSpPr>
        <p:spPr/>
        <p:txBody>
          <a:bodyPr/>
          <a:lstStyle/>
          <a:p>
            <a:pPr marL="166189" lvl="1" indent="-166189">
              <a:buClr>
                <a:schemeClr val="accent5"/>
              </a:buClr>
              <a:defRPr/>
            </a:pPr>
            <a:r>
              <a:rPr lang="en-US" sz="1800" dirty="0"/>
              <a:t>The batch input system keeps a detailed log of each session that is processed. </a:t>
            </a:r>
          </a:p>
          <a:p>
            <a:pPr marL="166189" lvl="1" indent="-166189">
              <a:buClr>
                <a:schemeClr val="accent5"/>
              </a:buClr>
              <a:defRPr/>
            </a:pPr>
            <a:endParaRPr lang="en-US" sz="1800" dirty="0"/>
          </a:p>
          <a:p>
            <a:pPr marL="166189" lvl="1" indent="-166189">
              <a:buClr>
                <a:schemeClr val="accent5"/>
              </a:buClr>
              <a:defRPr/>
            </a:pPr>
            <a:r>
              <a:rPr lang="en-US" sz="1800" dirty="0"/>
              <a:t>The log contains not only progress messages from the batch input system itself, but also error messages from the transactions that are processed. </a:t>
            </a:r>
          </a:p>
          <a:p>
            <a:pPr marL="166189" lvl="1" indent="-166189">
              <a:buClr>
                <a:schemeClr val="accent5"/>
              </a:buClr>
              <a:defRPr/>
            </a:pPr>
            <a:endParaRPr lang="en-US" sz="1800" dirty="0"/>
          </a:p>
          <a:p>
            <a:pPr marL="166189" lvl="1" indent="-166189">
              <a:buClr>
                <a:schemeClr val="accent5"/>
              </a:buClr>
              <a:defRPr/>
            </a:pPr>
            <a:r>
              <a:rPr lang="en-US" sz="1800" dirty="0"/>
              <a:t>To analyze an error in a session,  start checking the session log for relevant messages. </a:t>
            </a:r>
          </a:p>
          <a:p>
            <a:pPr marL="166189" lvl="1" indent="-166189">
              <a:buClr>
                <a:schemeClr val="accent5"/>
              </a:buClr>
              <a:defRPr/>
            </a:pPr>
            <a:endParaRPr lang="en-US" sz="1800" dirty="0"/>
          </a:p>
          <a:p>
            <a:pPr marL="166189" lvl="1" indent="-166189">
              <a:buClr>
                <a:schemeClr val="accent5"/>
              </a:buClr>
              <a:defRPr/>
            </a:pPr>
            <a:r>
              <a:rPr lang="en-US" sz="1800" dirty="0"/>
              <a:t>A session log is kept only if the session was generated with the KEEP option or if the session is aborted or contains an error. </a:t>
            </a:r>
          </a:p>
          <a:p>
            <a:endParaRPr lang="en-US" dirty="0"/>
          </a:p>
        </p:txBody>
      </p:sp>
    </p:spTree>
    <p:extLst>
      <p:ext uri="{BB962C8B-B14F-4D97-AF65-F5344CB8AC3E}">
        <p14:creationId xmlns:p14="http://schemas.microsoft.com/office/powerpoint/2010/main" val="3454521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Status</a:t>
            </a:r>
          </a:p>
        </p:txBody>
      </p:sp>
      <p:sp>
        <p:nvSpPr>
          <p:cNvPr id="5" name="Content Placeholder 4"/>
          <p:cNvSpPr>
            <a:spLocks noGrp="1"/>
          </p:cNvSpPr>
          <p:nvPr>
            <p:ph sz="quarter" idx="10"/>
          </p:nvPr>
        </p:nvSpPr>
        <p:spPr/>
        <p:txBody>
          <a:bodyPr/>
          <a:lstStyle/>
          <a:p>
            <a:pPr lvl="0">
              <a:defRPr/>
            </a:pPr>
            <a:r>
              <a:rPr lang="en-US" dirty="0"/>
              <a:t>Sessions in the session queue are sorted by date and time of generation and are grouped in different lists according to their status.</a:t>
            </a:r>
          </a:p>
          <a:p>
            <a:pPr lvl="0">
              <a:defRPr/>
            </a:pPr>
            <a:r>
              <a:rPr lang="en-US" dirty="0"/>
              <a:t>Possible statuses are as follows: </a:t>
            </a:r>
          </a:p>
          <a:p>
            <a:pPr lvl="1">
              <a:defRPr/>
            </a:pPr>
            <a:r>
              <a:rPr lang="en-US" dirty="0"/>
              <a:t>New:</a:t>
            </a:r>
          </a:p>
          <a:p>
            <a:pPr lvl="2">
              <a:defRPr/>
            </a:pPr>
            <a:r>
              <a:rPr lang="en-US" dirty="0">
                <a:solidFill>
                  <a:schemeClr val="tx1">
                    <a:lumMod val="65000"/>
                    <a:lumOff val="35000"/>
                  </a:schemeClr>
                </a:solidFill>
              </a:rPr>
              <a:t> </a:t>
            </a:r>
            <a:r>
              <a:rPr lang="en-US" dirty="0"/>
              <a:t>Session was created and recorded but not yet processed.</a:t>
            </a:r>
            <a:br>
              <a:rPr lang="en-US" dirty="0"/>
            </a:br>
            <a:endParaRPr lang="en-US" dirty="0"/>
          </a:p>
          <a:p>
            <a:pPr lvl="1">
              <a:defRPr/>
            </a:pPr>
            <a:r>
              <a:rPr lang="en-US" dirty="0"/>
              <a:t>Incorrect : </a:t>
            </a:r>
          </a:p>
          <a:p>
            <a:pPr lvl="2">
              <a:defRPr/>
            </a:pPr>
            <a:r>
              <a:rPr lang="en-US" dirty="0"/>
              <a:t>Held in the session queue because of errors in transactions (Errors in sessions)</a:t>
            </a:r>
          </a:p>
          <a:p>
            <a:pPr lvl="2">
              <a:defRPr/>
            </a:pPr>
            <a:endParaRPr lang="en-US" dirty="0"/>
          </a:p>
          <a:p>
            <a:pPr lvl="2">
              <a:defRPr/>
            </a:pPr>
            <a:r>
              <a:rPr lang="en-US" dirty="0"/>
              <a:t>Transactions that contain errors are aborted</a:t>
            </a:r>
          </a:p>
          <a:p>
            <a:pPr lvl="2">
              <a:defRPr/>
            </a:pPr>
            <a:endParaRPr lang="en-US" dirty="0"/>
          </a:p>
          <a:p>
            <a:pPr lvl="2">
              <a:defRPr/>
            </a:pPr>
            <a:r>
              <a:rPr lang="en-US" dirty="0"/>
              <a:t>All correct transactions are processed. </a:t>
            </a:r>
          </a:p>
          <a:p>
            <a:pPr lvl="2">
              <a:defRPr/>
            </a:pPr>
            <a:endParaRPr lang="en-US" dirty="0"/>
          </a:p>
          <a:p>
            <a:pPr lvl="2">
              <a:defRPr/>
            </a:pPr>
            <a:r>
              <a:rPr lang="en-US" dirty="0"/>
              <a:t>A session can be restarted to correct the erroneous transactions with one of the interactive execution modes offered by the batch input system.</a:t>
            </a:r>
          </a:p>
          <a:p>
            <a:endParaRPr lang="en-US" dirty="0"/>
          </a:p>
        </p:txBody>
      </p:sp>
    </p:spTree>
    <p:extLst>
      <p:ext uri="{BB962C8B-B14F-4D97-AF65-F5344CB8AC3E}">
        <p14:creationId xmlns:p14="http://schemas.microsoft.com/office/powerpoint/2010/main" val="259209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Status</a:t>
            </a:r>
          </a:p>
        </p:txBody>
      </p:sp>
      <p:sp>
        <p:nvSpPr>
          <p:cNvPr id="5" name="Content Placeholder 4"/>
          <p:cNvSpPr>
            <a:spLocks noGrp="1"/>
          </p:cNvSpPr>
          <p:nvPr>
            <p:ph sz="quarter" idx="10"/>
          </p:nvPr>
        </p:nvSpPr>
        <p:spPr/>
        <p:txBody>
          <a:bodyPr/>
          <a:lstStyle/>
          <a:p>
            <a:pPr lvl="1">
              <a:defRPr/>
            </a:pPr>
            <a:r>
              <a:rPr lang="en-US" sz="1800" dirty="0"/>
              <a:t>Processed</a:t>
            </a:r>
            <a:r>
              <a:rPr lang="en-US" dirty="0"/>
              <a:t>: </a:t>
            </a:r>
          </a:p>
          <a:p>
            <a:pPr lvl="2">
              <a:defRPr/>
            </a:pPr>
            <a:r>
              <a:rPr lang="en-US" dirty="0"/>
              <a:t> </a:t>
            </a:r>
            <a:r>
              <a:rPr lang="en-US" sz="1600" dirty="0"/>
              <a:t>It refers to all those sessions that have been successfully run. </a:t>
            </a:r>
          </a:p>
          <a:p>
            <a:pPr lvl="2">
              <a:defRPr/>
            </a:pPr>
            <a:r>
              <a:rPr lang="en-US" sz="1600" dirty="0"/>
              <a:t>The log generated  can be displayed by the session. </a:t>
            </a:r>
          </a:p>
          <a:p>
            <a:pPr lvl="2">
              <a:defRPr/>
            </a:pPr>
            <a:r>
              <a:rPr lang="en-US" sz="1600" dirty="0"/>
              <a:t>All completed sessions generate a log. </a:t>
            </a:r>
          </a:p>
          <a:p>
            <a:pPr lvl="2">
              <a:defRPr/>
            </a:pPr>
            <a:r>
              <a:rPr lang="en-US" sz="1600" dirty="0"/>
              <a:t>A completed session cannot be run a second time.</a:t>
            </a:r>
          </a:p>
          <a:p>
            <a:pPr lvl="2">
              <a:defRPr/>
            </a:pPr>
            <a:r>
              <a:rPr lang="en-US" sz="1600" dirty="0"/>
              <a:t>Note: </a:t>
            </a:r>
          </a:p>
          <a:p>
            <a:pPr marL="1143000" lvl="2" indent="-228600" defTabSz="457200">
              <a:lnSpc>
                <a:spcPct val="100000"/>
              </a:lnSpc>
              <a:spcBef>
                <a:spcPct val="20000"/>
              </a:spcBef>
              <a:spcAft>
                <a:spcPts val="0"/>
              </a:spcAft>
              <a:buClrTx/>
              <a:buFont typeface="Arial"/>
              <a:buChar char="•"/>
              <a:defRPr/>
            </a:pPr>
            <a:r>
              <a:rPr lang="en-US" dirty="0"/>
              <a:t>Only sessions that were generated with the KEEP option are held in the queue after processing. </a:t>
            </a:r>
          </a:p>
          <a:p>
            <a:pPr marL="1143000" lvl="2" indent="-228600" defTabSz="457200">
              <a:lnSpc>
                <a:spcPct val="100000"/>
              </a:lnSpc>
              <a:spcBef>
                <a:spcPct val="20000"/>
              </a:spcBef>
              <a:spcAft>
                <a:spcPts val="0"/>
              </a:spcAft>
              <a:buClrTx/>
              <a:buFont typeface="Arial"/>
              <a:buChar char="•"/>
              <a:defRPr/>
            </a:pPr>
            <a:r>
              <a:rPr lang="en-US" dirty="0"/>
              <a:t>Other sessions are deleted after they are successfully completed.</a:t>
            </a:r>
          </a:p>
          <a:p>
            <a:pPr marL="1143000" lvl="2" indent="-228600" defTabSz="457200">
              <a:lnSpc>
                <a:spcPct val="100000"/>
              </a:lnSpc>
              <a:spcBef>
                <a:spcPct val="20000"/>
              </a:spcBef>
              <a:spcAft>
                <a:spcPts val="0"/>
              </a:spcAft>
              <a:buClrTx/>
              <a:buFont typeface="Arial"/>
              <a:buChar char="•"/>
              <a:defRPr/>
            </a:pPr>
            <a:endParaRPr lang="en-US" dirty="0"/>
          </a:p>
          <a:p>
            <a:pPr lvl="1">
              <a:defRPr/>
            </a:pPr>
            <a:r>
              <a:rPr lang="en-US" sz="1800" dirty="0"/>
              <a:t>In processing: </a:t>
            </a:r>
          </a:p>
          <a:p>
            <a:pPr lvl="2">
              <a:defRPr/>
            </a:pPr>
            <a:r>
              <a:rPr lang="en-US" dirty="0"/>
              <a:t>T</a:t>
            </a:r>
            <a:r>
              <a:rPr lang="en-US" sz="1600" dirty="0"/>
              <a:t>his status is seen  only if the queue  is displayed while a session is being run.</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endParaRPr lang="en-US" dirty="0"/>
          </a:p>
        </p:txBody>
      </p:sp>
    </p:spTree>
    <p:extLst>
      <p:ext uri="{BB962C8B-B14F-4D97-AF65-F5344CB8AC3E}">
        <p14:creationId xmlns:p14="http://schemas.microsoft.com/office/powerpoint/2010/main" val="3339073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defRPr/>
            </a:pPr>
            <a:r>
              <a:rPr lang="en-US" dirty="0"/>
              <a:t>Status (Contd.).</a:t>
            </a:r>
          </a:p>
        </p:txBody>
      </p:sp>
      <p:sp>
        <p:nvSpPr>
          <p:cNvPr id="5" name="Content Placeholder 4"/>
          <p:cNvSpPr>
            <a:spLocks noGrp="1"/>
          </p:cNvSpPr>
          <p:nvPr>
            <p:ph sz="quarter" idx="10"/>
          </p:nvPr>
        </p:nvSpPr>
        <p:spPr/>
        <p:txBody>
          <a:bodyPr/>
          <a:lstStyle/>
          <a:p>
            <a:pPr lvl="1">
              <a:defRPr/>
            </a:pPr>
            <a:r>
              <a:rPr lang="en-US" dirty="0"/>
              <a:t>In Background: </a:t>
            </a:r>
          </a:p>
          <a:p>
            <a:pPr lvl="2">
              <a:defRPr/>
            </a:pPr>
            <a:r>
              <a:rPr lang="en-US" dirty="0"/>
              <a:t>This status appears only if  the Session is processed in the Background Mode</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Being Created: </a:t>
            </a:r>
          </a:p>
          <a:p>
            <a:pPr lvl="2">
              <a:defRPr/>
            </a:pPr>
            <a:r>
              <a:rPr lang="en-US" sz="1800" dirty="0">
                <a:solidFill>
                  <a:schemeClr val="tx1">
                    <a:lumMod val="65000"/>
                    <a:lumOff val="35000"/>
                  </a:schemeClr>
                </a:solidFill>
              </a:rPr>
              <a:t> </a:t>
            </a:r>
            <a:r>
              <a:rPr lang="en-US" dirty="0"/>
              <a:t>This status is seen  only if  the queue is displayed while a session is being generated</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Locked: </a:t>
            </a:r>
          </a:p>
          <a:p>
            <a:pPr lvl="2">
              <a:defRPr/>
            </a:pPr>
            <a:r>
              <a:rPr lang="en-US" sz="1800" dirty="0">
                <a:solidFill>
                  <a:schemeClr val="tx1">
                    <a:lumMod val="65000"/>
                    <a:lumOff val="35000"/>
                  </a:schemeClr>
                </a:solidFill>
              </a:rPr>
              <a:t> </a:t>
            </a:r>
            <a:r>
              <a:rPr lang="en-US" dirty="0"/>
              <a:t>Status when the session is locked </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2034849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Input Method</a:t>
            </a:r>
          </a:p>
        </p:txBody>
      </p:sp>
      <p:sp>
        <p:nvSpPr>
          <p:cNvPr id="3" name="Text Placeholder 2"/>
          <p:cNvSpPr>
            <a:spLocks noGrp="1"/>
          </p:cNvSpPr>
          <p:nvPr>
            <p:ph sz="quarter" idx="10"/>
          </p:nvPr>
        </p:nvSpPr>
        <p:spPr/>
        <p:txBody>
          <a:bodyPr/>
          <a:lstStyle/>
          <a:p>
            <a:r>
              <a:rPr lang="en-US" dirty="0"/>
              <a:t>Direct input is a method for automatically transferring large quantities of data to the SAP R/3 System without the need for online processing. </a:t>
            </a:r>
          </a:p>
          <a:p>
            <a:endParaRPr lang="en-US" dirty="0"/>
          </a:p>
          <a:p>
            <a:r>
              <a:rPr lang="en-US" dirty="0"/>
              <a:t>Data can be transferred at the time of installation and also at a later point of time</a:t>
            </a:r>
          </a:p>
          <a:p>
            <a:endParaRPr lang="en-US" dirty="0"/>
          </a:p>
          <a:p>
            <a:r>
              <a:rPr lang="en-US" dirty="0"/>
              <a:t>Direct input can be used  at different times for different purposes:</a:t>
            </a:r>
          </a:p>
          <a:p>
            <a:pPr lvl="1">
              <a:buClr>
                <a:schemeClr val="accent3"/>
              </a:buClr>
              <a:buFont typeface="Wingdings" pitchFamily="2" charset="2"/>
              <a:buChar char="§"/>
            </a:pPr>
            <a:r>
              <a:rPr lang="en-US" dirty="0">
                <a:solidFill>
                  <a:schemeClr val="bg2">
                    <a:lumMod val="50000"/>
                  </a:schemeClr>
                </a:solidFill>
              </a:rPr>
              <a:t>To transfer existing data when installing the SAP R/3 System</a:t>
            </a:r>
          </a:p>
          <a:p>
            <a:pPr lvl="1">
              <a:buClr>
                <a:schemeClr val="accent3"/>
              </a:buClr>
              <a:buFont typeface="Wingdings" pitchFamily="2" charset="2"/>
              <a:buChar char="§"/>
            </a:pPr>
            <a:r>
              <a:rPr lang="en-US" dirty="0">
                <a:solidFill>
                  <a:schemeClr val="bg2">
                    <a:lumMod val="50000"/>
                  </a:schemeClr>
                </a:solidFill>
              </a:rPr>
              <a:t>To change current data when the SAP R/3 System is in operation</a:t>
            </a:r>
          </a:p>
          <a:p>
            <a:endParaRPr lang="en-US" dirty="0"/>
          </a:p>
        </p:txBody>
      </p:sp>
    </p:spTree>
    <p:extLst>
      <p:ext uri="{BB962C8B-B14F-4D97-AF65-F5344CB8AC3E}">
        <p14:creationId xmlns:p14="http://schemas.microsoft.com/office/powerpoint/2010/main" val="4151097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Input Method</a:t>
            </a:r>
          </a:p>
        </p:txBody>
      </p:sp>
      <p:sp>
        <p:nvSpPr>
          <p:cNvPr id="5" name="Content Placeholder 4"/>
          <p:cNvSpPr>
            <a:spLocks noGrp="1"/>
          </p:cNvSpPr>
          <p:nvPr>
            <p:ph sz="quarter" idx="10"/>
          </p:nvPr>
        </p:nvSpPr>
        <p:spPr/>
        <p:txBody>
          <a:bodyPr/>
          <a:lstStyle/>
          <a:p>
            <a:r>
              <a:rPr lang="en-US" dirty="0"/>
              <a:t>To ensure data consistency, the data transferred automatically must undergo the same checks as the data entered manually.</a:t>
            </a:r>
          </a:p>
          <a:p>
            <a:pPr lvl="1"/>
            <a:r>
              <a:rPr lang="en-US" dirty="0"/>
              <a:t>The same checks are made.</a:t>
            </a:r>
          </a:p>
          <a:p>
            <a:pPr lvl="1"/>
            <a:r>
              <a:rPr lang="en-US" dirty="0"/>
              <a:t>The same error messages and warnings are issued.</a:t>
            </a:r>
          </a:p>
          <a:p>
            <a:pPr lvl="1"/>
            <a:r>
              <a:rPr lang="en-US" dirty="0"/>
              <a:t>The data is posted and updated in the database in the same way.</a:t>
            </a:r>
          </a:p>
          <a:p>
            <a:pPr lvl="1"/>
            <a:endParaRPr lang="en-US" dirty="0"/>
          </a:p>
          <a:p>
            <a:r>
              <a:rPr lang="en-US" dirty="0"/>
              <a:t>The direct input program used for material master records is RMDATIND. </a:t>
            </a:r>
          </a:p>
          <a:p>
            <a:pPr lvl="1"/>
            <a:r>
              <a:rPr lang="en-US" dirty="0"/>
              <a:t>It performs the following functions:</a:t>
            </a:r>
          </a:p>
          <a:p>
            <a:pPr lvl="2">
              <a:buClr>
                <a:schemeClr val="accent2"/>
              </a:buClr>
            </a:pPr>
            <a:r>
              <a:rPr lang="en-US" dirty="0"/>
              <a:t>Creating material master records		MM01	</a:t>
            </a:r>
          </a:p>
          <a:p>
            <a:pPr lvl="2">
              <a:buClr>
                <a:schemeClr val="accent2"/>
              </a:buClr>
            </a:pPr>
            <a:r>
              <a:rPr lang="en-US" dirty="0"/>
              <a:t>Changing material master records		MM02</a:t>
            </a:r>
          </a:p>
          <a:p>
            <a:r>
              <a:rPr lang="en-US" dirty="0"/>
              <a:t>Stock  data from Inventory Management  is transferred to material master records using batch input program RM07MMBL.</a:t>
            </a:r>
          </a:p>
          <a:p>
            <a:endParaRPr lang="en-US" dirty="0"/>
          </a:p>
          <a:p>
            <a:endParaRPr lang="en-US" dirty="0"/>
          </a:p>
        </p:txBody>
      </p:sp>
    </p:spTree>
    <p:extLst>
      <p:ext uri="{BB962C8B-B14F-4D97-AF65-F5344CB8AC3E}">
        <p14:creationId xmlns:p14="http://schemas.microsoft.com/office/powerpoint/2010/main" val="2045319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 Input Method</a:t>
            </a:r>
          </a:p>
        </p:txBody>
      </p:sp>
      <p:sp>
        <p:nvSpPr>
          <p:cNvPr id="5" name="Content Placeholder 4"/>
          <p:cNvSpPr>
            <a:spLocks noGrp="1"/>
          </p:cNvSpPr>
          <p:nvPr>
            <p:ph sz="quarter" idx="10"/>
          </p:nvPr>
        </p:nvSpPr>
        <p:spPr/>
        <p:txBody>
          <a:bodyPr/>
          <a:lstStyle/>
          <a:p>
            <a:r>
              <a:rPr lang="en-US" dirty="0"/>
              <a:t>To enhance the batch input procedure, the system offers the direct input technique, especially for transferring large amounts of data. </a:t>
            </a:r>
          </a:p>
          <a:p>
            <a:r>
              <a:rPr lang="en-US" dirty="0"/>
              <a:t>In contrast to batch input, this technique does not create sessions, but stores the data directly. </a:t>
            </a:r>
          </a:p>
          <a:p>
            <a:r>
              <a:rPr lang="en-US" dirty="0"/>
              <a:t>It does not process screens. </a:t>
            </a:r>
          </a:p>
          <a:p>
            <a:r>
              <a:rPr lang="en-US" dirty="0"/>
              <a:t>To enter the data into the corresponding database tables directly, the system calls a number of function modules that execute any necessary checks. </a:t>
            </a:r>
          </a:p>
          <a:p>
            <a:r>
              <a:rPr lang="en-US" dirty="0"/>
              <a:t>In case of errors, the direct input technique provides a restart mechanism. </a:t>
            </a:r>
          </a:p>
          <a:p>
            <a:r>
              <a:rPr lang="en-US" dirty="0"/>
              <a:t>However, to be able to activate the restart mechanism, direct input programs must be executed in the background only. </a:t>
            </a:r>
          </a:p>
          <a:p>
            <a:r>
              <a:rPr lang="en-US" dirty="0"/>
              <a:t>To maintain and start these programs, use program RBMVSHOW or Transaction BMV0.</a:t>
            </a:r>
          </a:p>
          <a:p>
            <a:endParaRPr lang="en-US" dirty="0"/>
          </a:p>
        </p:txBody>
      </p:sp>
    </p:spTree>
    <p:extLst>
      <p:ext uri="{BB962C8B-B14F-4D97-AF65-F5344CB8AC3E}">
        <p14:creationId xmlns:p14="http://schemas.microsoft.com/office/powerpoint/2010/main" val="342698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BDC?</a:t>
            </a:r>
          </a:p>
        </p:txBody>
      </p:sp>
      <p:sp>
        <p:nvSpPr>
          <p:cNvPr id="3" name="Content Placeholder 2"/>
          <p:cNvSpPr>
            <a:spLocks noGrp="1"/>
          </p:cNvSpPr>
          <p:nvPr>
            <p:ph sz="quarter" idx="10"/>
          </p:nvPr>
        </p:nvSpPr>
        <p:spPr/>
        <p:txBody>
          <a:bodyPr/>
          <a:lstStyle/>
          <a:p>
            <a:pPr lvl="0">
              <a:defRPr/>
            </a:pPr>
            <a:r>
              <a:rPr lang="en-US" dirty="0"/>
              <a:t>When a company decides to implement the SAP R/3 to manage business-critical data, it usually does not start from a no-data situation</a:t>
            </a:r>
          </a:p>
          <a:p>
            <a:pPr lvl="0">
              <a:defRPr/>
            </a:pPr>
            <a:endParaRPr lang="en-US" dirty="0"/>
          </a:p>
          <a:p>
            <a:pPr lvl="0">
              <a:defRPr/>
            </a:pPr>
            <a:r>
              <a:rPr lang="en-US" dirty="0"/>
              <a:t>A SAP R/3 project comes in to replace or complement to an existing application. </a:t>
            </a:r>
          </a:p>
          <a:p>
            <a:pPr lvl="0">
              <a:defRPr/>
            </a:pPr>
            <a:endParaRPr lang="en-US" dirty="0"/>
          </a:p>
          <a:p>
            <a:pPr lvl="0">
              <a:defRPr/>
            </a:pPr>
            <a:r>
              <a:rPr lang="en-US" dirty="0"/>
              <a:t>In the process of replacing current application and transferring application data, two situations might occur:</a:t>
            </a:r>
          </a:p>
          <a:p>
            <a:pPr lvl="1">
              <a:defRPr/>
            </a:pPr>
            <a:r>
              <a:rPr lang="en-US" dirty="0"/>
              <a:t>The first is when application data to be replaced is transferred at once and only once.</a:t>
            </a:r>
          </a:p>
          <a:p>
            <a:pPr lvl="1">
              <a:defRPr/>
            </a:pPr>
            <a:r>
              <a:rPr lang="en-US" dirty="0"/>
              <a:t> The second situation is to transfer data periodically from external system to SAP and Vice versa.</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94890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5140D9-4411-4110-98EF-EB824C62BD40}"/>
              </a:ext>
            </a:extLst>
          </p:cNvPr>
          <p:cNvSpPr>
            <a:spLocks noGrp="1"/>
          </p:cNvSpPr>
          <p:nvPr>
            <p:ph type="title"/>
          </p:nvPr>
        </p:nvSpPr>
        <p:spPr/>
        <p:txBody>
          <a:bodyPr/>
          <a:lstStyle/>
          <a:p>
            <a:endParaRPr lang="en-US"/>
          </a:p>
        </p:txBody>
      </p:sp>
      <p:sp>
        <p:nvSpPr>
          <p:cNvPr id="2" name="Text Placeholder 1"/>
          <p:cNvSpPr>
            <a:spLocks noGrp="1"/>
          </p:cNvSpPr>
          <p:nvPr>
            <p:ph sz="quarter" idx="10"/>
          </p:nvPr>
        </p:nvSpPr>
        <p:spPr/>
        <p:txBody>
          <a:bodyPr/>
          <a:lstStyle/>
          <a:p>
            <a:r>
              <a:rPr lang="en-US" dirty="0"/>
              <a:t>Direct Input Method - Example</a:t>
            </a:r>
          </a:p>
          <a:p>
            <a:endParaRPr lang="en-US" dirty="0"/>
          </a:p>
        </p:txBody>
      </p:sp>
      <p:pic>
        <p:nvPicPr>
          <p:cNvPr id="4" name="Picture 3"/>
          <p:cNvPicPr>
            <a:picLocks noChangeAspect="1"/>
          </p:cNvPicPr>
          <p:nvPr/>
        </p:nvPicPr>
        <p:blipFill>
          <a:blip r:embed="rId3"/>
          <a:stretch>
            <a:fillRect/>
          </a:stretch>
        </p:blipFill>
        <p:spPr>
          <a:xfrm>
            <a:off x="748145" y="2128058"/>
            <a:ext cx="3063505" cy="1958510"/>
          </a:xfrm>
          <a:prstGeom prst="rect">
            <a:avLst/>
          </a:prstGeom>
        </p:spPr>
      </p:pic>
    </p:spTree>
    <p:extLst>
      <p:ext uri="{BB962C8B-B14F-4D97-AF65-F5344CB8AC3E}">
        <p14:creationId xmlns:p14="http://schemas.microsoft.com/office/powerpoint/2010/main" val="913379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In this lesson, you have learnt:</a:t>
            </a:r>
          </a:p>
          <a:p>
            <a:pPr lvl="1"/>
            <a:r>
              <a:rPr lang="en-US" dirty="0"/>
              <a:t>The different Data Transfer Methods</a:t>
            </a:r>
          </a:p>
          <a:p>
            <a:pPr lvl="1"/>
            <a:r>
              <a:rPr lang="en-US" dirty="0"/>
              <a:t>How to use BDC Data Transfer </a:t>
            </a:r>
          </a:p>
          <a:p>
            <a:pPr lvl="2"/>
            <a:r>
              <a:rPr lang="en-US" dirty="0"/>
              <a:t>Session Method</a:t>
            </a:r>
          </a:p>
          <a:p>
            <a:pPr lvl="2"/>
            <a:r>
              <a:rPr lang="en-US" dirty="0"/>
              <a:t>Transaction Method</a:t>
            </a:r>
          </a:p>
        </p:txBody>
      </p:sp>
    </p:spTree>
    <p:extLst>
      <p:ext uri="{BB962C8B-B14F-4D97-AF65-F5344CB8AC3E}">
        <p14:creationId xmlns:p14="http://schemas.microsoft.com/office/powerpoint/2010/main" val="3484400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sz="quarter" idx="10"/>
          </p:nvPr>
        </p:nvSpPr>
        <p:spPr/>
        <p:txBody>
          <a:bodyPr/>
          <a:lstStyle/>
          <a:p>
            <a:r>
              <a:rPr lang="en-US" altLang="en-US" dirty="0"/>
              <a:t>Question 1: </a:t>
            </a:r>
            <a:r>
              <a:rPr lang="en-US" dirty="0"/>
              <a:t>The ABAP program _____ can be scheduled as a periodic job in the R/3 background processing system.</a:t>
            </a:r>
            <a:endParaRPr lang="en-US" altLang="en-US" dirty="0"/>
          </a:p>
          <a:p>
            <a:pPr>
              <a:buNone/>
            </a:pPr>
            <a:r>
              <a:rPr lang="en-US" altLang="en-US" dirty="0"/>
              <a:t> </a:t>
            </a:r>
          </a:p>
          <a:p>
            <a:pPr lvl="0">
              <a:defRPr/>
            </a:pPr>
            <a:r>
              <a:rPr lang="en-US" altLang="en-US" dirty="0"/>
              <a:t>Question 2: </a:t>
            </a:r>
            <a:r>
              <a:rPr lang="en-US" dirty="0"/>
              <a:t>CALL TRANSACTION USING is the faster than Call session and Direct Input method of data Transfer.</a:t>
            </a:r>
          </a:p>
          <a:p>
            <a:pPr marL="174625" lvl="1" indent="0">
              <a:buNone/>
            </a:pPr>
            <a:endParaRPr lang="en-US" dirty="0">
              <a:solidFill>
                <a:schemeClr val="tx1"/>
              </a:solidFill>
            </a:endParaRPr>
          </a:p>
        </p:txBody>
      </p:sp>
    </p:spTree>
    <p:extLst>
      <p:ext uri="{BB962C8B-B14F-4D97-AF65-F5344CB8AC3E}">
        <p14:creationId xmlns:p14="http://schemas.microsoft.com/office/powerpoint/2010/main" val="238426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BDC?</a:t>
            </a:r>
          </a:p>
        </p:txBody>
      </p:sp>
      <p:sp>
        <p:nvSpPr>
          <p:cNvPr id="3" name="Content Placeholder 2"/>
          <p:cNvSpPr>
            <a:spLocks noGrp="1"/>
          </p:cNvSpPr>
          <p:nvPr>
            <p:ph sz="quarter" idx="10"/>
          </p:nvPr>
        </p:nvSpPr>
        <p:spPr/>
        <p:txBody>
          <a:bodyPr/>
          <a:lstStyle/>
          <a:p>
            <a:pPr lvl="0">
              <a:defRPr/>
            </a:pPr>
            <a:r>
              <a:rPr lang="en-US" dirty="0"/>
              <a:t>It is very difficult to transfer large amount of data manually from an external system into the R/3 System. </a:t>
            </a:r>
          </a:p>
          <a:p>
            <a:pPr lvl="0">
              <a:defRPr/>
            </a:pPr>
            <a:endParaRPr lang="en-US" dirty="0"/>
          </a:p>
          <a:p>
            <a:pPr lvl="0">
              <a:defRPr/>
            </a:pPr>
            <a:r>
              <a:rPr lang="en-US" dirty="0"/>
              <a:t>A data transfer method is required that transfers the data automatically in the background without user intervention. </a:t>
            </a:r>
          </a:p>
          <a:p>
            <a:pPr lvl="0">
              <a:defRPr/>
            </a:pPr>
            <a:endParaRPr lang="en-US" dirty="0"/>
          </a:p>
          <a:p>
            <a:pPr lvl="0">
              <a:defRPr/>
            </a:pPr>
            <a:r>
              <a:rPr lang="en-US" dirty="0"/>
              <a:t>BDC is a very good answer to this problem.</a:t>
            </a:r>
          </a:p>
          <a:p>
            <a:pPr lvl="0">
              <a:defRPr/>
            </a:pPr>
            <a:endParaRPr lang="en-US" dirty="0"/>
          </a:p>
          <a:p>
            <a:pPr lvl="0">
              <a:defRPr/>
            </a:pPr>
            <a:r>
              <a:rPr lang="en-US" dirty="0"/>
              <a:t>Using BDC the data can be transferred both at once and periodically depending on the users’ requirement.</a:t>
            </a:r>
          </a:p>
          <a:p>
            <a:endParaRPr lang="en-US" dirty="0"/>
          </a:p>
        </p:txBody>
      </p:sp>
    </p:spTree>
    <p:extLst>
      <p:ext uri="{BB962C8B-B14F-4D97-AF65-F5344CB8AC3E}">
        <p14:creationId xmlns:p14="http://schemas.microsoft.com/office/powerpoint/2010/main" val="36140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BDC</a:t>
            </a:r>
          </a:p>
        </p:txBody>
      </p:sp>
      <p:sp>
        <p:nvSpPr>
          <p:cNvPr id="3" name="Content Placeholder 2"/>
          <p:cNvSpPr>
            <a:spLocks noGrp="1"/>
          </p:cNvSpPr>
          <p:nvPr>
            <p:ph sz="quarter" idx="10"/>
          </p:nvPr>
        </p:nvSpPr>
        <p:spPr/>
        <p:txBody>
          <a:bodyPr/>
          <a:lstStyle/>
          <a:p>
            <a:pPr lvl="0">
              <a:defRPr/>
            </a:pPr>
            <a:r>
              <a:rPr lang="en-US" dirty="0"/>
              <a:t>The data transfer can be two- way </a:t>
            </a:r>
          </a:p>
          <a:p>
            <a:pPr lvl="1">
              <a:defRPr/>
            </a:pPr>
            <a:r>
              <a:rPr lang="en-US" dirty="0"/>
              <a:t>Outbound </a:t>
            </a:r>
          </a:p>
          <a:p>
            <a:pPr lvl="2">
              <a:defRPr/>
            </a:pPr>
            <a:r>
              <a:rPr lang="en-US" dirty="0"/>
              <a:t>Outbound is a data transfer from   SAP to SAP / Non SAP.</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1">
              <a:defRPr/>
            </a:pPr>
            <a:r>
              <a:rPr lang="en-US" dirty="0"/>
              <a:t>Inbound.</a:t>
            </a:r>
          </a:p>
          <a:p>
            <a:pPr lvl="2">
              <a:defRPr/>
            </a:pPr>
            <a:r>
              <a:rPr lang="en-US" dirty="0"/>
              <a:t>Data transfer from External System into SAP</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
        <p:nvSpPr>
          <p:cNvPr id="10" name="TextBox 9"/>
          <p:cNvSpPr txBox="1"/>
          <p:nvPr/>
        </p:nvSpPr>
        <p:spPr bwMode="auto">
          <a:xfrm>
            <a:off x="792480" y="2705220"/>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SAP</a:t>
            </a:r>
          </a:p>
        </p:txBody>
      </p:sp>
      <p:sp>
        <p:nvSpPr>
          <p:cNvPr id="11" name="TextBox 10"/>
          <p:cNvSpPr txBox="1"/>
          <p:nvPr/>
        </p:nvSpPr>
        <p:spPr bwMode="auto">
          <a:xfrm>
            <a:off x="3967907" y="2493795"/>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SAP</a:t>
            </a:r>
          </a:p>
        </p:txBody>
      </p:sp>
      <p:sp>
        <p:nvSpPr>
          <p:cNvPr id="12" name="TextBox 11"/>
          <p:cNvSpPr txBox="1"/>
          <p:nvPr/>
        </p:nvSpPr>
        <p:spPr bwMode="auto">
          <a:xfrm>
            <a:off x="3967907" y="3093960"/>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Non-SAP</a:t>
            </a:r>
          </a:p>
        </p:txBody>
      </p:sp>
      <p:cxnSp>
        <p:nvCxnSpPr>
          <p:cNvPr id="13" name="Straight Arrow Connector 12"/>
          <p:cNvCxnSpPr>
            <a:stCxn id="10" idx="3"/>
            <a:endCxn id="11" idx="1"/>
          </p:cNvCxnSpPr>
          <p:nvPr/>
        </p:nvCxnSpPr>
        <p:spPr>
          <a:xfrm flipV="1">
            <a:off x="2468880" y="2693850"/>
            <a:ext cx="1499027" cy="2114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12" idx="1"/>
          </p:cNvCxnSpPr>
          <p:nvPr/>
        </p:nvCxnSpPr>
        <p:spPr>
          <a:xfrm>
            <a:off x="2468880" y="2905275"/>
            <a:ext cx="1499027" cy="3887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bwMode="auto">
          <a:xfrm>
            <a:off x="4419600" y="5010090"/>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SAP</a:t>
            </a:r>
          </a:p>
        </p:txBody>
      </p:sp>
      <p:cxnSp>
        <p:nvCxnSpPr>
          <p:cNvPr id="16" name="Straight Arrow Connector 15"/>
          <p:cNvCxnSpPr>
            <a:stCxn id="18" idx="3"/>
            <a:endCxn id="15" idx="1"/>
          </p:cNvCxnSpPr>
          <p:nvPr/>
        </p:nvCxnSpPr>
        <p:spPr>
          <a:xfrm>
            <a:off x="2895600" y="4695855"/>
            <a:ext cx="1524000" cy="51429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3"/>
            <a:endCxn id="15" idx="1"/>
          </p:cNvCxnSpPr>
          <p:nvPr/>
        </p:nvCxnSpPr>
        <p:spPr>
          <a:xfrm flipV="1">
            <a:off x="2895600" y="5210145"/>
            <a:ext cx="1524000" cy="3048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bwMode="auto">
          <a:xfrm>
            <a:off x="1219200" y="4495800"/>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SAP</a:t>
            </a:r>
          </a:p>
        </p:txBody>
      </p:sp>
      <p:sp>
        <p:nvSpPr>
          <p:cNvPr id="19" name="TextBox 18"/>
          <p:cNvSpPr txBox="1"/>
          <p:nvPr/>
        </p:nvSpPr>
        <p:spPr bwMode="auto">
          <a:xfrm>
            <a:off x="1219200" y="5314890"/>
            <a:ext cx="1676400" cy="400110"/>
          </a:xfrm>
          <a:prstGeom prst="rect">
            <a:avLst/>
          </a:prstGeom>
          <a:solidFill>
            <a:schemeClr val="tx2">
              <a:lumMod val="20000"/>
              <a:lumOff val="80000"/>
            </a:schemeClr>
          </a:solidFill>
          <a:ln w="9525">
            <a:solidFill>
              <a:schemeClr val="accent1"/>
            </a:solidFill>
            <a:miter lim="800000"/>
            <a:headEnd/>
            <a:tailEnd/>
          </a:ln>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kern="1200" cap="none" spc="0" normalizeH="0" baseline="0" noProof="0" dirty="0">
                <a:ln>
                  <a:noFill/>
                </a:ln>
                <a:effectLst/>
                <a:uLnTx/>
                <a:uFillTx/>
                <a:latin typeface="Gill Sans MT" pitchFamily="34" charset="0"/>
                <a:ea typeface="+mn-ea"/>
                <a:cs typeface="+mn-cs"/>
              </a:rPr>
              <a:t>Non-SAP</a:t>
            </a:r>
          </a:p>
        </p:txBody>
      </p:sp>
    </p:spTree>
    <p:extLst>
      <p:ext uri="{BB962C8B-B14F-4D97-AF65-F5344CB8AC3E}">
        <p14:creationId xmlns:p14="http://schemas.microsoft.com/office/powerpoint/2010/main" val="45946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transferring Data</a:t>
            </a:r>
          </a:p>
        </p:txBody>
      </p:sp>
      <p:sp>
        <p:nvSpPr>
          <p:cNvPr id="3" name="Content Placeholder 2"/>
          <p:cNvSpPr>
            <a:spLocks noGrp="1"/>
          </p:cNvSpPr>
          <p:nvPr>
            <p:ph sz="quarter" idx="10"/>
          </p:nvPr>
        </p:nvSpPr>
        <p:spPr/>
        <p:txBody>
          <a:bodyPr/>
          <a:lstStyle/>
          <a:p>
            <a:pPr lvl="0">
              <a:defRPr/>
            </a:pPr>
            <a:r>
              <a:rPr lang="en-US" dirty="0"/>
              <a:t>There are three ways to transfer the data into SAP from any external system.</a:t>
            </a:r>
          </a:p>
          <a:p>
            <a:pPr lvl="1">
              <a:defRPr/>
            </a:pPr>
            <a:r>
              <a:rPr lang="en-US" dirty="0"/>
              <a:t>SESSION METHOD</a:t>
            </a:r>
          </a:p>
          <a:p>
            <a:pPr lvl="1">
              <a:defRPr/>
            </a:pPr>
            <a:r>
              <a:rPr lang="en-US" dirty="0"/>
              <a:t>CALL TRANSACTION</a:t>
            </a:r>
          </a:p>
          <a:p>
            <a:pPr lvl="1">
              <a:defRPr/>
            </a:pPr>
            <a:r>
              <a:rPr lang="en-US" dirty="0"/>
              <a:t>DIRECT INPUT.</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0">
              <a:defRPr/>
            </a:pPr>
            <a:r>
              <a:rPr lang="en-US" dirty="0"/>
              <a:t>SESSION  Method and CALL TRANSACTION are called as  BATCH INPUT Methods</a:t>
            </a:r>
          </a:p>
          <a:p>
            <a:pPr lvl="0">
              <a:defRPr/>
            </a:pPr>
            <a:endParaRPr lang="en-US" dirty="0"/>
          </a:p>
          <a:p>
            <a:pPr lvl="0">
              <a:defRPr/>
            </a:pPr>
            <a:r>
              <a:rPr lang="en-US" dirty="0"/>
              <a:t> Direct Inputs are standard programs to post the data into SAP.</a:t>
            </a:r>
          </a:p>
          <a:p>
            <a:pPr marL="166189" lvl="2" indent="-166189">
              <a:buClr>
                <a:schemeClr val="accent5"/>
              </a:buClr>
              <a:buFont typeface="Wingdings" pitchFamily="2" charset="2"/>
              <a:buChar char="§"/>
              <a:defRPr/>
            </a:pPr>
            <a:endParaRPr lang="en-US" sz="2200" dirty="0"/>
          </a:p>
          <a:p>
            <a:endParaRPr lang="en-US" dirty="0"/>
          </a:p>
        </p:txBody>
      </p:sp>
    </p:spTree>
    <p:extLst>
      <p:ext uri="{BB962C8B-B14F-4D97-AF65-F5344CB8AC3E}">
        <p14:creationId xmlns:p14="http://schemas.microsoft.com/office/powerpoint/2010/main" val="320409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chemeClr val="tx1">
                    <a:lumMod val="65000"/>
                    <a:lumOff val="35000"/>
                  </a:schemeClr>
                </a:solidFill>
                <a:cs typeface="Arial"/>
              </a:rPr>
            </a:br>
            <a:r>
              <a:rPr lang="en-US" dirty="0"/>
              <a:t>Advantages of Batch Input </a:t>
            </a:r>
            <a:br>
              <a:rPr lang="en-US" dirty="0"/>
            </a:br>
            <a:endParaRPr lang="en-US" dirty="0"/>
          </a:p>
        </p:txBody>
      </p:sp>
      <p:sp>
        <p:nvSpPr>
          <p:cNvPr id="3" name="Content Placeholder 2"/>
          <p:cNvSpPr>
            <a:spLocks noGrp="1"/>
          </p:cNvSpPr>
          <p:nvPr>
            <p:ph sz="quarter" idx="10"/>
          </p:nvPr>
        </p:nvSpPr>
        <p:spPr/>
        <p:txBody>
          <a:bodyPr/>
          <a:lstStyle/>
          <a:p>
            <a:pPr lvl="0">
              <a:defRPr/>
            </a:pPr>
            <a:r>
              <a:rPr lang="en-US" dirty="0"/>
              <a:t>Processes  large data volumes in batch</a:t>
            </a:r>
          </a:p>
          <a:p>
            <a:pPr lvl="0">
              <a:defRPr/>
            </a:pPr>
            <a:endParaRPr lang="en-US" dirty="0"/>
          </a:p>
          <a:p>
            <a:pPr lvl="0">
              <a:defRPr/>
            </a:pPr>
            <a:r>
              <a:rPr lang="en-US" dirty="0"/>
              <a:t>Can be planned and submitted in the background</a:t>
            </a:r>
          </a:p>
          <a:p>
            <a:pPr lvl="0">
              <a:defRPr/>
            </a:pPr>
            <a:endParaRPr lang="en-US" dirty="0"/>
          </a:p>
          <a:p>
            <a:pPr lvl="0">
              <a:defRPr/>
            </a:pPr>
            <a:r>
              <a:rPr lang="en-US" dirty="0"/>
              <a:t>No manual interaction is required when data is transferred.</a:t>
            </a:r>
          </a:p>
          <a:p>
            <a:pPr lvl="0">
              <a:defRPr/>
            </a:pPr>
            <a:endParaRPr lang="en-US" dirty="0"/>
          </a:p>
          <a:p>
            <a:pPr lvl="0">
              <a:defRPr/>
            </a:pPr>
            <a:r>
              <a:rPr lang="en-US" dirty="0"/>
              <a:t>Data integrity is maintained as whatever data is transferred to the table is through transaction .Hence batch input data is submitted to all the checks and validations. </a:t>
            </a:r>
          </a:p>
          <a:p>
            <a:endParaRPr lang="en-US" dirty="0"/>
          </a:p>
        </p:txBody>
      </p:sp>
    </p:spTree>
    <p:extLst>
      <p:ext uri="{BB962C8B-B14F-4D97-AF65-F5344CB8AC3E}">
        <p14:creationId xmlns:p14="http://schemas.microsoft.com/office/powerpoint/2010/main" val="2004643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6399</TotalTime>
  <Words>3349</Words>
  <Application>Microsoft Office PowerPoint</Application>
  <PresentationFormat>On-screen Show (4:3)</PresentationFormat>
  <Paragraphs>567</Paragraphs>
  <Slides>52</Slides>
  <Notes>52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52</vt:i4>
      </vt:variant>
    </vt:vector>
  </HeadingPairs>
  <TitlesOfParts>
    <vt:vector size="62" baseType="lpstr">
      <vt:lpstr>Arial</vt:lpstr>
      <vt:lpstr>Calibri</vt:lpstr>
      <vt:lpstr>Gill Sans MT</vt:lpstr>
      <vt:lpstr>Verdana</vt:lpstr>
      <vt:lpstr>Wingdings</vt:lpstr>
      <vt:lpstr>Covers</vt:lpstr>
      <vt:lpstr>Slides</vt:lpstr>
      <vt:lpstr>Dividers</vt:lpstr>
      <vt:lpstr>Back cover</vt:lpstr>
      <vt:lpstr>think-cell Slide</vt:lpstr>
      <vt:lpstr>ABAP Part II</vt:lpstr>
      <vt:lpstr>Lesson Objectives</vt:lpstr>
      <vt:lpstr>Introduction</vt:lpstr>
      <vt:lpstr>BDC</vt:lpstr>
      <vt:lpstr>Why BDC?</vt:lpstr>
      <vt:lpstr>Why BDC?</vt:lpstr>
      <vt:lpstr>BDC</vt:lpstr>
      <vt:lpstr>Methods for transferring Data</vt:lpstr>
      <vt:lpstr> Advantages of Batch Input  </vt:lpstr>
      <vt:lpstr> Steps involved in writing a Data Transfer Program </vt:lpstr>
      <vt:lpstr>Analyzing Transaction</vt:lpstr>
      <vt:lpstr>Declaring Internal Tables</vt:lpstr>
      <vt:lpstr>Transferring Data from flat file to Internal Table</vt:lpstr>
      <vt:lpstr>Transferring Data from flat file to Internal Table</vt:lpstr>
      <vt:lpstr>File residing on the  Application Server</vt:lpstr>
      <vt:lpstr>Population of BDCDATA into the Internal Table</vt:lpstr>
      <vt:lpstr>Loop</vt:lpstr>
      <vt:lpstr>CALL TRANSACTION METHOD</vt:lpstr>
      <vt:lpstr>Call Transaction Method (Contd.)..</vt:lpstr>
      <vt:lpstr>BDCMSGCOLL</vt:lpstr>
      <vt:lpstr>Structure of the BDC Table</vt:lpstr>
      <vt:lpstr>BDC</vt:lpstr>
      <vt:lpstr>BDC - Display Mode</vt:lpstr>
      <vt:lpstr>BDC - Update Mode</vt:lpstr>
      <vt:lpstr>BDC - Update Mode</vt:lpstr>
      <vt:lpstr>The Messages Parameter</vt:lpstr>
      <vt:lpstr>Session Method</vt:lpstr>
      <vt:lpstr>Session Method (Contd.).</vt:lpstr>
      <vt:lpstr>BDC Function Modules</vt:lpstr>
      <vt:lpstr>Important Aspects of Session Interface</vt:lpstr>
      <vt:lpstr>Steps to Work With Session Method</vt:lpstr>
      <vt:lpstr>Transaction of the Session</vt:lpstr>
      <vt:lpstr>Close the batch input session</vt:lpstr>
      <vt:lpstr>Processing the Session</vt:lpstr>
      <vt:lpstr>Processing Session</vt:lpstr>
      <vt:lpstr>Processing Sessions Automatically</vt:lpstr>
      <vt:lpstr>Procedure</vt:lpstr>
      <vt:lpstr>Input For the Program RSBDCSUB: </vt:lpstr>
      <vt:lpstr>Starting Sessions Explicitly: Run Modes </vt:lpstr>
      <vt:lpstr>Prerequisites</vt:lpstr>
      <vt:lpstr>Procedure</vt:lpstr>
      <vt:lpstr>BDC</vt:lpstr>
      <vt:lpstr>Displaying Session Logs  </vt:lpstr>
      <vt:lpstr>Session Status</vt:lpstr>
      <vt:lpstr>Status</vt:lpstr>
      <vt:lpstr>Status (Contd.).</vt:lpstr>
      <vt:lpstr>Direct Input Method</vt:lpstr>
      <vt:lpstr>Direct Input Method</vt:lpstr>
      <vt:lpstr>Direct Input Method</vt:lpstr>
      <vt:lpstr>PowerPoint Presentation</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424</cp:revision>
  <cp:lastPrinted>2016-07-11T09:30:50Z</cp:lastPrinted>
  <dcterms:created xsi:type="dcterms:W3CDTF">2012-05-18T02:59:15Z</dcterms:created>
  <dcterms:modified xsi:type="dcterms:W3CDTF">2018-04-02T11:54:48Z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