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 id="2147483702" r:id="rId5"/>
    <p:sldMasterId id="2147483708" r:id="rId6"/>
    <p:sldMasterId id="2147483713" r:id="rId7"/>
  </p:sldMasterIdLst>
  <p:notesMasterIdLst>
    <p:notesMasterId r:id="rId38"/>
  </p:notesMasterIdLst>
  <p:handoutMasterIdLst>
    <p:handoutMasterId r:id="rId39"/>
  </p:handoutMasterIdLst>
  <p:sldIdLst>
    <p:sldId id="714" r:id="rId8"/>
    <p:sldId id="715" r:id="rId9"/>
    <p:sldId id="766" r:id="rId10"/>
    <p:sldId id="767" r:id="rId11"/>
    <p:sldId id="768" r:id="rId12"/>
    <p:sldId id="796" r:id="rId13"/>
    <p:sldId id="769" r:id="rId14"/>
    <p:sldId id="770" r:id="rId15"/>
    <p:sldId id="771" r:id="rId16"/>
    <p:sldId id="772" r:id="rId17"/>
    <p:sldId id="773" r:id="rId18"/>
    <p:sldId id="774" r:id="rId19"/>
    <p:sldId id="775" r:id="rId20"/>
    <p:sldId id="776" r:id="rId21"/>
    <p:sldId id="793" r:id="rId22"/>
    <p:sldId id="791" r:id="rId23"/>
    <p:sldId id="792" r:id="rId24"/>
    <p:sldId id="778" r:id="rId25"/>
    <p:sldId id="779" r:id="rId26"/>
    <p:sldId id="780" r:id="rId27"/>
    <p:sldId id="781" r:id="rId28"/>
    <p:sldId id="782" r:id="rId29"/>
    <p:sldId id="783" r:id="rId30"/>
    <p:sldId id="786" r:id="rId31"/>
    <p:sldId id="784" r:id="rId32"/>
    <p:sldId id="787" r:id="rId33"/>
    <p:sldId id="788" r:id="rId34"/>
    <p:sldId id="795" r:id="rId35"/>
    <p:sldId id="789" r:id="rId36"/>
    <p:sldId id="790"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0" userDrawn="1">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23944" autoAdjust="0"/>
  </p:normalViewPr>
  <p:slideViewPr>
    <p:cSldViewPr snapToGrid="0" showGuides="1">
      <p:cViewPr varScale="1">
        <p:scale>
          <a:sx n="15" d="100"/>
          <a:sy n="15" d="100"/>
        </p:scale>
        <p:origin x="2266" y="27"/>
      </p:cViewPr>
      <p:guideLst>
        <p:guide orient="horz" pos="2160"/>
        <p:guide pos="240"/>
      </p:guideLst>
    </p:cSldViewPr>
  </p:slideViewPr>
  <p:outlineViewPr>
    <p:cViewPr>
      <p:scale>
        <a:sx n="33" d="100"/>
        <a:sy n="33" d="100"/>
      </p:scale>
      <p:origin x="0" y="0"/>
    </p:cViewPr>
    <p:sldLst>
      <p:sld r:id="rId1" collapse="1"/>
      <p:sld r:id="rId2" collapse="1"/>
    </p:sldLst>
  </p:outlineViewPr>
  <p:notesTextViewPr>
    <p:cViewPr>
      <p:scale>
        <a:sx n="200" d="100"/>
        <a:sy n="200" d="100"/>
      </p:scale>
      <p:origin x="0" y="0"/>
    </p:cViewPr>
  </p:notesTextViewPr>
  <p:sorterViewPr>
    <p:cViewPr varScale="1">
      <p:scale>
        <a:sx n="1" d="1"/>
        <a:sy n="1" d="1"/>
      </p:scale>
      <p:origin x="0" y="0"/>
    </p:cViewPr>
  </p:sorterViewPr>
  <p:notesViewPr>
    <p:cSldViewPr snapToGrid="0">
      <p:cViewPr>
        <p:scale>
          <a:sx n="40" d="100"/>
          <a:sy n="40" d="100"/>
        </p:scale>
        <p:origin x="1596" y="300"/>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3/11/2019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40163" y="500609"/>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440163" y="4386820"/>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213947" y="3842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3467922" y="8719536"/>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05-</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4053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009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dirty="0"/>
              <a:t>In the step ‘Maintain Source Structures’ you define the structures of the object with name, description and the hierarchical relationships: </a:t>
            </a:r>
          </a:p>
          <a:p>
            <a:r>
              <a:rPr lang="en-US" dirty="0"/>
              <a:t>Click on </a:t>
            </a:r>
            <a:r>
              <a:rPr lang="en-US" i="1" dirty="0"/>
              <a:t>Change </a:t>
            </a:r>
            <a:r>
              <a:rPr lang="en-US" dirty="0"/>
              <a:t>button. You can now define, change, reassign or delete structures. All these functions are available via pushbuttons. </a:t>
            </a:r>
          </a:p>
          <a:p>
            <a:r>
              <a:rPr lang="en-US" dirty="0"/>
              <a:t>When you define more than one structure, a popup is displayed querying the relations between the structures: </a:t>
            </a:r>
            <a:r>
              <a:rPr lang="en-US" sz="1000" b="0" i="0" u="none" strike="noStrike" baseline="0" dirty="0">
                <a:latin typeface="Arial" panose="020B0604020202020204" pitchFamily="34" charset="0"/>
              </a:rPr>
              <a:t>equal/subordinate? </a:t>
            </a:r>
            <a:endParaRPr lang="en-US" dirty="0"/>
          </a:p>
        </p:txBody>
      </p:sp>
    </p:spTree>
    <p:extLst>
      <p:ext uri="{BB962C8B-B14F-4D97-AF65-F5344CB8AC3E}">
        <p14:creationId xmlns:p14="http://schemas.microsoft.com/office/powerpoint/2010/main" val="3212207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0" i="0" u="none" strike="noStrike" baseline="0" dirty="0">
                <a:latin typeface="Arial" panose="020B0604020202020204" pitchFamily="34" charset="0"/>
              </a:rPr>
              <a:t>Different possible ways of defining and maintaining the source fields: </a:t>
            </a:r>
          </a:p>
          <a:p>
            <a:r>
              <a:rPr lang="en-US" sz="1000" b="0" i="0" u="none" strike="noStrike" baseline="0" dirty="0">
                <a:latin typeface="Arial" panose="020B0604020202020204" pitchFamily="34" charset="0"/>
              </a:rPr>
              <a:t>Make sure that you are in change mode and the cursor is positioned on a source structure or an existing source field </a:t>
            </a:r>
          </a:p>
          <a:p>
            <a:r>
              <a:rPr lang="en-US" sz="1000" b="0" i="0" u="none" strike="noStrike" baseline="0" dirty="0">
                <a:latin typeface="Arial" panose="020B0604020202020204" pitchFamily="34" charset="0"/>
              </a:rPr>
              <a:t>1.Create Individual source fields - By clicking on the button ‘</a:t>
            </a:r>
            <a:r>
              <a:rPr lang="en-US" sz="1000" b="0" i="1" u="none" strike="noStrike" baseline="0" dirty="0">
                <a:latin typeface="Arial" panose="020B0604020202020204" pitchFamily="34" charset="0"/>
              </a:rPr>
              <a:t>Create source field’ </a:t>
            </a:r>
            <a:r>
              <a:rPr lang="en-US" sz="1000" b="0" i="0" u="none" strike="noStrike" baseline="0" dirty="0">
                <a:latin typeface="Arial" panose="020B0604020202020204" pitchFamily="34" charset="0"/>
              </a:rPr>
              <a:t>you can specify the field name, field label, field length and field type.</a:t>
            </a:r>
          </a:p>
          <a:p>
            <a:endParaRPr lang="en-US" sz="1000" b="0" i="0" u="none" strike="noStrike" baseline="0" dirty="0">
              <a:latin typeface="Arial" panose="020B0604020202020204" pitchFamily="34" charset="0"/>
            </a:endParaRPr>
          </a:p>
          <a:p>
            <a:r>
              <a:rPr lang="en-US" sz="1000" b="0" i="0" u="none" strike="noStrike" baseline="0" dirty="0">
                <a:latin typeface="Arial" panose="020B0604020202020204" pitchFamily="34" charset="0"/>
              </a:rPr>
              <a:t>2. Maintain Source Fields in Table Form – Clicking on the ‘Table Maintenance’ button displays the fields in a tabular format. </a:t>
            </a:r>
            <a:endParaRPr lang="en-US" dirty="0"/>
          </a:p>
        </p:txBody>
      </p:sp>
    </p:spTree>
    <p:extLst>
      <p:ext uri="{BB962C8B-B14F-4D97-AF65-F5344CB8AC3E}">
        <p14:creationId xmlns:p14="http://schemas.microsoft.com/office/powerpoint/2010/main" val="3024736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0" i="0" u="none" strike="noStrike" baseline="0" dirty="0">
                <a:latin typeface="Arial" panose="020B0604020202020204" pitchFamily="34" charset="0"/>
              </a:rPr>
              <a:t>In the step ‘Maintain Structure Relations’, the structural relationships between source and target structures are defined. The possible target structures are defined during the selection of the object type and the import technique </a:t>
            </a:r>
          </a:p>
          <a:p>
            <a:endParaRPr lang="en-US" sz="1000" b="0" i="0" u="none" strike="noStrike" baseline="0" dirty="0">
              <a:latin typeface="Arial" panose="020B0604020202020204" pitchFamily="34" charset="0"/>
            </a:endParaRPr>
          </a:p>
          <a:p>
            <a:r>
              <a:rPr lang="en-US" sz="1000" b="0" i="0" u="none" strike="noStrike" baseline="0" dirty="0">
                <a:latin typeface="Arial" panose="020B0604020202020204" pitchFamily="34" charset="0"/>
              </a:rPr>
              <a:t>To define structural relationships, position the cursor on the field target structures. Clicking create </a:t>
            </a:r>
            <a:r>
              <a:rPr lang="en-US" sz="1000" b="0" i="1" u="none" strike="noStrike" baseline="0" dirty="0">
                <a:latin typeface="Arial" panose="020B0604020202020204" pitchFamily="34" charset="0"/>
              </a:rPr>
              <a:t>Relationship </a:t>
            </a:r>
            <a:r>
              <a:rPr lang="en-US" sz="1000" b="0" i="0" u="none" strike="noStrike" baseline="0" dirty="0">
                <a:latin typeface="Arial" panose="020B0604020202020204" pitchFamily="34" charset="0"/>
              </a:rPr>
              <a:t>button opens a window that displays the existing source structures for selection </a:t>
            </a:r>
          </a:p>
          <a:p>
            <a:endParaRPr lang="en-US" sz="1000" b="0" i="0" u="none" strike="noStrike" baseline="0" dirty="0">
              <a:latin typeface="Arial" panose="020B0604020202020204" pitchFamily="34" charset="0"/>
            </a:endParaRPr>
          </a:p>
          <a:p>
            <a:r>
              <a:rPr lang="en-US" sz="1000" b="0" i="0" u="none" strike="noStrike" baseline="0" dirty="0">
                <a:latin typeface="Arial" panose="020B0604020202020204" pitchFamily="34" charset="0"/>
              </a:rPr>
              <a:t>If you want to change the relation, remove the existing relation first. In addition, you can use </a:t>
            </a:r>
            <a:r>
              <a:rPr lang="en-US" sz="1000" b="0" i="1" u="none" strike="noStrike" baseline="0" dirty="0">
                <a:latin typeface="Arial" panose="020B0604020202020204" pitchFamily="34" charset="0"/>
              </a:rPr>
              <a:t>Check </a:t>
            </a:r>
            <a:r>
              <a:rPr lang="en-US" sz="1000" b="0" i="0" u="none" strike="noStrike" baseline="0" dirty="0">
                <a:latin typeface="Arial" panose="020B0604020202020204" pitchFamily="34" charset="0"/>
              </a:rPr>
              <a:t>to check the structural relationships for errors </a:t>
            </a:r>
          </a:p>
          <a:p>
            <a:endParaRPr lang="en-US" dirty="0"/>
          </a:p>
        </p:txBody>
      </p:sp>
    </p:spTree>
    <p:extLst>
      <p:ext uri="{BB962C8B-B14F-4D97-AF65-F5344CB8AC3E}">
        <p14:creationId xmlns:p14="http://schemas.microsoft.com/office/powerpoint/2010/main" val="2033488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sz="1000" b="0" i="0" u="none" strike="noStrike" baseline="0" dirty="0">
              <a:latin typeface="Arial" panose="020B0604020202020204" pitchFamily="34" charset="0"/>
            </a:endParaRPr>
          </a:p>
        </p:txBody>
      </p:sp>
    </p:spTree>
    <p:extLst>
      <p:ext uri="{BB962C8B-B14F-4D97-AF65-F5344CB8AC3E}">
        <p14:creationId xmlns:p14="http://schemas.microsoft.com/office/powerpoint/2010/main" val="3775558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8076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dirty="0"/>
              <a:t>The following functions are available:</a:t>
            </a:r>
          </a:p>
          <a:p>
            <a:pPr marL="233363" lvl="1" indent="223838">
              <a:buClr>
                <a:schemeClr val="tx1"/>
              </a:buClr>
              <a:buFont typeface="Wingdings" pitchFamily="2" charset="2"/>
              <a:buChar char="§"/>
            </a:pPr>
            <a:r>
              <a:rPr lang="en-US" dirty="0"/>
              <a:t>Field documentation  :</a:t>
            </a:r>
          </a:p>
          <a:p>
            <a:pPr marL="233363" lvl="1" indent="223838"/>
            <a:r>
              <a:rPr lang="en-US" dirty="0"/>
              <a:t> Displays a short documentation for the target field the cursor is positioned on. The documentation may branch off to further information.</a:t>
            </a:r>
          </a:p>
          <a:p>
            <a:pPr marL="233363" lvl="1" indent="223838">
              <a:buFont typeface="Wingdings" pitchFamily="2" charset="2"/>
              <a:buChar char="§"/>
            </a:pPr>
            <a:r>
              <a:rPr lang="en-US" dirty="0"/>
              <a:t>Possible values:</a:t>
            </a:r>
          </a:p>
          <a:p>
            <a:pPr marL="233363" lvl="2" indent="223838">
              <a:buClr>
                <a:schemeClr val="accent2"/>
              </a:buClr>
            </a:pPr>
            <a:r>
              <a:rPr lang="en-US" dirty="0"/>
              <a:t> Displays a selection list of all values possible for this target field.</a:t>
            </a:r>
          </a:p>
          <a:p>
            <a:pPr marL="233363" lvl="1" indent="223838">
              <a:buClr>
                <a:schemeClr val="tx1"/>
              </a:buClr>
              <a:buFont typeface="Wingdings" pitchFamily="2" charset="2"/>
              <a:buChar char="§"/>
            </a:pPr>
            <a:r>
              <a:rPr lang="en-US" dirty="0" err="1"/>
              <a:t>Longtext</a:t>
            </a:r>
            <a:r>
              <a:rPr lang="en-US" dirty="0"/>
              <a:t> / Documentation: </a:t>
            </a:r>
          </a:p>
          <a:p>
            <a:pPr marL="233363" lvl="2" indent="223838">
              <a:buClr>
                <a:schemeClr val="accent2"/>
              </a:buClr>
            </a:pPr>
            <a:r>
              <a:rPr lang="en-US" dirty="0"/>
              <a:t>Maintenance of the documentation for a field etc.</a:t>
            </a:r>
          </a:p>
          <a:p>
            <a:pPr marL="233363" lvl="1" indent="223838">
              <a:buFont typeface="Wingdings" pitchFamily="2" charset="2"/>
              <a:buChar char="§"/>
            </a:pPr>
            <a:r>
              <a:rPr lang="en-US" dirty="0"/>
              <a:t>Assign a source field: </a:t>
            </a:r>
          </a:p>
          <a:p>
            <a:pPr marL="233363" lvl="2" indent="223838">
              <a:buClr>
                <a:schemeClr val="accent2"/>
              </a:buClr>
            </a:pPr>
            <a:r>
              <a:rPr lang="en-US" dirty="0"/>
              <a:t>To assign a source field, position the cursor on a target field in the tree structure and select Assign source field. This displays a list of all available source fields for selection. The fields can be assigned by double-clicking on them.</a:t>
            </a:r>
          </a:p>
          <a:p>
            <a:pPr marL="284163" lvl="1" indent="173038">
              <a:buFont typeface="Wingdings" pitchFamily="2" charset="2"/>
              <a:buChar char="§"/>
            </a:pPr>
            <a:r>
              <a:rPr lang="en-US" dirty="0"/>
              <a:t>Remove the assignment of a source field: </a:t>
            </a:r>
          </a:p>
          <a:p>
            <a:pPr lvl="2">
              <a:buClr>
                <a:schemeClr val="accent2"/>
              </a:buClr>
            </a:pPr>
            <a:r>
              <a:rPr lang="en-US" dirty="0"/>
              <a:t>To remove a source field assigned before, position the cursor on a target field in the tree structure and select Remove source field. </a:t>
            </a:r>
          </a:p>
          <a:p>
            <a:pPr lvl="2">
              <a:buClr>
                <a:schemeClr val="accent2"/>
              </a:buClr>
            </a:pPr>
            <a:r>
              <a:rPr lang="en-US" dirty="0"/>
              <a:t>If one source field has been assigned only, this field is removed. </a:t>
            </a:r>
          </a:p>
          <a:p>
            <a:pPr lvl="2">
              <a:buClr>
                <a:schemeClr val="accent2"/>
              </a:buClr>
            </a:pPr>
            <a:r>
              <a:rPr lang="en-US" dirty="0"/>
              <a:t>If several source fields have been assigned, a list of all source fields assigned is displayed for selection. The corresponding source field can then be selected by double-clicking on it.</a:t>
            </a:r>
          </a:p>
          <a:p>
            <a:endParaRPr lang="en-US" dirty="0"/>
          </a:p>
          <a:p>
            <a:pPr lvl="1" indent="-228600">
              <a:buClr>
                <a:schemeClr val="tx1"/>
              </a:buClr>
              <a:buFont typeface="Wingdings" pitchFamily="2" charset="2"/>
              <a:buChar char="§"/>
            </a:pPr>
            <a:r>
              <a:rPr lang="en-US" dirty="0"/>
              <a:t>After assigning the source fields,  define the conversion rules. </a:t>
            </a:r>
          </a:p>
          <a:p>
            <a:endParaRPr lang="en-US" dirty="0"/>
          </a:p>
          <a:p>
            <a:pPr lvl="1" indent="-228600">
              <a:buFont typeface="Wingdings" pitchFamily="2" charset="2"/>
              <a:buChar char="§"/>
            </a:pPr>
            <a:r>
              <a:rPr lang="en-US" dirty="0"/>
              <a:t>The default rule is "Move". </a:t>
            </a:r>
          </a:p>
          <a:p>
            <a:pPr marL="233363" lvl="2" indent="223838">
              <a:buClr>
                <a:schemeClr val="accent2"/>
              </a:buClr>
            </a:pPr>
            <a:endParaRPr lang="en-US" dirty="0"/>
          </a:p>
          <a:p>
            <a:endParaRPr lang="en-US" sz="1000" b="0" i="0" u="none" strike="noStrike" baseline="0" dirty="0">
              <a:latin typeface="Arial" panose="020B0604020202020204" pitchFamily="34" charset="0"/>
            </a:endParaRPr>
          </a:p>
          <a:p>
            <a:endParaRPr lang="en-US" dirty="0"/>
          </a:p>
        </p:txBody>
      </p:sp>
    </p:spTree>
    <p:extLst>
      <p:ext uri="{BB962C8B-B14F-4D97-AF65-F5344CB8AC3E}">
        <p14:creationId xmlns:p14="http://schemas.microsoft.com/office/powerpoint/2010/main" val="2563396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0" i="0" u="none" strike="noStrike" kern="1200" baseline="0" dirty="0">
                <a:solidFill>
                  <a:schemeClr val="tx1"/>
                </a:solidFill>
                <a:latin typeface="Arial" pitchFamily="34" charset="0"/>
                <a:ea typeface="+mn-ea"/>
                <a:cs typeface="Arial" pitchFamily="34" charset="0"/>
              </a:rPr>
              <a:t>The layout of the ‘Maintain field mapping’ screen can be determined. i.e. we can decide whether the ‘Global data’, ‘Technical fields’ should be displayed </a:t>
            </a:r>
          </a:p>
          <a:p>
            <a:endParaRPr lang="en-US" dirty="0"/>
          </a:p>
        </p:txBody>
      </p:sp>
    </p:spTree>
    <p:extLst>
      <p:ext uri="{BB962C8B-B14F-4D97-AF65-F5344CB8AC3E}">
        <p14:creationId xmlns:p14="http://schemas.microsoft.com/office/powerpoint/2010/main" val="2290847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0892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dirty="0"/>
              <a:t>In the step ‘Specify Files’, you describe all files to be used </a:t>
            </a:r>
          </a:p>
          <a:p>
            <a:pPr marL="171450" indent="-171450">
              <a:buFont typeface="Wingdings" panose="05000000000000000000" pitchFamily="2" charset="2"/>
              <a:buChar char="§"/>
            </a:pPr>
            <a:r>
              <a:rPr lang="en-US" dirty="0"/>
              <a:t>If your legacy data is on the PC: In change mode, position the cursor on the line ‘Legacy data On the PC (Front-end)’. Select </a:t>
            </a:r>
            <a:r>
              <a:rPr lang="en-US" i="1" dirty="0"/>
              <a:t>Add entry</a:t>
            </a:r>
            <a:r>
              <a:rPr lang="en-US" dirty="0"/>
              <a:t>. A popup is displayed. Specify file path, file name and description and other properties </a:t>
            </a:r>
          </a:p>
          <a:p>
            <a:pPr marL="171450" indent="-171450">
              <a:buFont typeface="Wingdings" panose="05000000000000000000" pitchFamily="2" charset="2"/>
              <a:buChar char="§"/>
            </a:pPr>
            <a:r>
              <a:rPr lang="en-US" dirty="0"/>
              <a:t>If your legacy data is on the R/3 server: In change mode, position the cursor on the line ‘ Legacy data On the R/3 server (application server)’. Select </a:t>
            </a:r>
            <a:r>
              <a:rPr lang="en-US" i="1" dirty="0"/>
              <a:t>Add entry. </a:t>
            </a:r>
            <a:r>
              <a:rPr lang="en-US" dirty="0"/>
              <a:t>A popup is displayed. Specify file path, file name and description and other properties </a:t>
            </a:r>
          </a:p>
          <a:p>
            <a:endParaRPr lang="en-US" dirty="0"/>
          </a:p>
          <a:p>
            <a:pPr marL="171450" indent="-171450">
              <a:buFont typeface="Wingdings" panose="05000000000000000000" pitchFamily="2" charset="2"/>
              <a:buChar char="§"/>
            </a:pPr>
            <a:r>
              <a:rPr lang="en-US" dirty="0"/>
              <a:t>File for Imported data: Here, the file name is entered with file extension ’.</a:t>
            </a:r>
            <a:r>
              <a:rPr lang="en-US" dirty="0" err="1"/>
              <a:t>lsmw.read</a:t>
            </a:r>
            <a:r>
              <a:rPr lang="en-US" dirty="0"/>
              <a:t>’. </a:t>
            </a:r>
          </a:p>
          <a:p>
            <a:endParaRPr lang="en-US" dirty="0"/>
          </a:p>
          <a:p>
            <a:pPr marL="171450" indent="-171450">
              <a:buFont typeface="Wingdings" panose="05000000000000000000" pitchFamily="2" charset="2"/>
              <a:buChar char="§"/>
            </a:pPr>
            <a:r>
              <a:rPr lang="en-US" dirty="0"/>
              <a:t>File for Converted data: Here, the file name is entered with file extension ’.</a:t>
            </a:r>
            <a:r>
              <a:rPr lang="en-US" dirty="0" err="1"/>
              <a:t>lsmw.conv</a:t>
            </a:r>
            <a:r>
              <a:rPr lang="en-US" dirty="0"/>
              <a:t>’. This file  will contain all your converted data after applying the conversion rules if any. </a:t>
            </a:r>
          </a:p>
        </p:txBody>
      </p:sp>
    </p:spTree>
    <p:extLst>
      <p:ext uri="{BB962C8B-B14F-4D97-AF65-F5344CB8AC3E}">
        <p14:creationId xmlns:p14="http://schemas.microsoft.com/office/powerpoint/2010/main" val="1983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19494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0" i="0" u="none" strike="noStrike" kern="1200" baseline="0" dirty="0">
                <a:solidFill>
                  <a:schemeClr val="tx1"/>
                </a:solidFill>
                <a:latin typeface="Arial" pitchFamily="34" charset="0"/>
                <a:ea typeface="+mn-ea"/>
                <a:cs typeface="Arial" pitchFamily="34" charset="0"/>
              </a:rPr>
              <a:t>In the step ‘Assign Files’, you can assign the file name in step 7 declared as source file to the target structure defined in step 2 . If you click on the Assign File button, after clicking once on a target structure (in yellow), LSMW displays the list of available source files. If you click on the Delete Assignment button, after clicking once on a target structure (in yellow), the source file is deleted from the target structure </a:t>
            </a:r>
            <a:endParaRPr lang="en-US" dirty="0"/>
          </a:p>
        </p:txBody>
      </p:sp>
    </p:spTree>
    <p:extLst>
      <p:ext uri="{BB962C8B-B14F-4D97-AF65-F5344CB8AC3E}">
        <p14:creationId xmlns:p14="http://schemas.microsoft.com/office/powerpoint/2010/main" val="2593995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0979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44767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4869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048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32183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40395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8110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5386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0060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8795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2052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1236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78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0" i="0" u="none" strike="noStrike" kern="1200" baseline="0" dirty="0">
                <a:solidFill>
                  <a:schemeClr val="tx1"/>
                </a:solidFill>
                <a:latin typeface="Arial" pitchFamily="34" charset="0"/>
                <a:ea typeface="+mn-ea"/>
                <a:cs typeface="Arial" pitchFamily="34" charset="0"/>
              </a:rPr>
              <a:t>1.IDOC’s </a:t>
            </a:r>
          </a:p>
          <a:p>
            <a:r>
              <a:rPr lang="en-US" sz="1000" b="0" i="0" u="none" strike="noStrike" kern="1200" baseline="0" dirty="0">
                <a:solidFill>
                  <a:schemeClr val="tx1"/>
                </a:solidFill>
                <a:latin typeface="Arial" pitchFamily="34" charset="0"/>
                <a:ea typeface="+mn-ea"/>
                <a:cs typeface="Arial" pitchFamily="34" charset="0"/>
              </a:rPr>
              <a:t>Advantages: Fast to load, easy processing, low programming for standard IDOC’s </a:t>
            </a:r>
          </a:p>
          <a:p>
            <a:r>
              <a:rPr lang="en-US" sz="1000" b="0" i="0" u="none" strike="noStrike" kern="1200" baseline="0" dirty="0">
                <a:solidFill>
                  <a:schemeClr val="tx1"/>
                </a:solidFill>
                <a:latin typeface="Arial" pitchFamily="34" charset="0"/>
                <a:ea typeface="+mn-ea"/>
                <a:cs typeface="Arial" pitchFamily="34" charset="0"/>
              </a:rPr>
              <a:t>Disadvantages: Good knowledge of IDOC processing required, time consuming if changes have to be made to a created IDOC </a:t>
            </a:r>
          </a:p>
          <a:p>
            <a:r>
              <a:rPr lang="en-US" sz="1000" b="0" i="0" u="none" strike="noStrike" kern="1200" baseline="0" dirty="0">
                <a:solidFill>
                  <a:schemeClr val="tx1"/>
                </a:solidFill>
                <a:latin typeface="Arial" pitchFamily="34" charset="0"/>
                <a:ea typeface="+mn-ea"/>
                <a:cs typeface="Arial" pitchFamily="34" charset="0"/>
              </a:rPr>
              <a:t>2. BAPI’s </a:t>
            </a:r>
          </a:p>
          <a:p>
            <a:r>
              <a:rPr lang="en-US" sz="1000" b="0" i="0" u="none" strike="noStrike" kern="1200" baseline="0" dirty="0">
                <a:solidFill>
                  <a:schemeClr val="tx1"/>
                </a:solidFill>
                <a:latin typeface="Arial" pitchFamily="34" charset="0"/>
                <a:ea typeface="+mn-ea"/>
                <a:cs typeface="Arial" pitchFamily="34" charset="0"/>
              </a:rPr>
              <a:t>Advantages: Fast to load, easy processing, logical interface for functional/end user based on the business processes involved. </a:t>
            </a:r>
          </a:p>
          <a:p>
            <a:r>
              <a:rPr lang="en-US" sz="1000" b="0" i="0" u="none" strike="noStrike" kern="1200" baseline="0" dirty="0">
                <a:solidFill>
                  <a:schemeClr val="tx1"/>
                </a:solidFill>
                <a:latin typeface="Arial" pitchFamily="34" charset="0"/>
                <a:ea typeface="+mn-ea"/>
                <a:cs typeface="Arial" pitchFamily="34" charset="0"/>
              </a:rPr>
              <a:t>Disadvantages: Not always complete with all input fields of a transaction </a:t>
            </a:r>
          </a:p>
          <a:p>
            <a:endParaRPr lang="en-US" sz="1000" b="0" i="0" u="none" strike="noStrike" kern="1200" baseline="0" dirty="0">
              <a:solidFill>
                <a:schemeClr val="tx1"/>
              </a:solidFill>
              <a:latin typeface="Arial" pitchFamily="34" charset="0"/>
              <a:ea typeface="+mn-ea"/>
              <a:cs typeface="Arial" pitchFamily="34" charset="0"/>
            </a:endParaRPr>
          </a:p>
          <a:p>
            <a:r>
              <a:rPr lang="en-US" sz="1000" b="0" i="0" u="none" strike="noStrike" kern="1200" baseline="0" dirty="0">
                <a:solidFill>
                  <a:schemeClr val="tx1"/>
                </a:solidFill>
                <a:latin typeface="Arial" pitchFamily="34" charset="0"/>
                <a:ea typeface="+mn-ea"/>
                <a:cs typeface="Arial" pitchFamily="34" charset="0"/>
              </a:rPr>
              <a:t>3. Standard/Direct Input </a:t>
            </a:r>
          </a:p>
          <a:p>
            <a:r>
              <a:rPr lang="en-US" sz="1000" b="0" i="0" u="none" strike="noStrike" kern="1200" baseline="0" dirty="0">
                <a:solidFill>
                  <a:schemeClr val="tx1"/>
                </a:solidFill>
                <a:latin typeface="Arial" pitchFamily="34" charset="0"/>
                <a:ea typeface="+mn-ea"/>
                <a:cs typeface="Arial" pitchFamily="34" charset="0"/>
              </a:rPr>
              <a:t>Advantages: Well tested method, Fast to load, easy processing. </a:t>
            </a:r>
          </a:p>
          <a:p>
            <a:r>
              <a:rPr lang="en-US" sz="1000" b="0" i="0" u="none" strike="noStrike" kern="1200" baseline="0" dirty="0">
                <a:solidFill>
                  <a:schemeClr val="tx1"/>
                </a:solidFill>
                <a:latin typeface="Arial" pitchFamily="34" charset="0"/>
                <a:ea typeface="+mn-ea"/>
                <a:cs typeface="Arial" pitchFamily="34" charset="0"/>
              </a:rPr>
              <a:t>Disadvantages: No enjoy transactions, not always complete with all input fields of a transaction. </a:t>
            </a:r>
          </a:p>
          <a:p>
            <a:r>
              <a:rPr lang="en-US" sz="1000" b="0" i="0" u="none" strike="noStrike" kern="1200" baseline="0" dirty="0">
                <a:solidFill>
                  <a:schemeClr val="tx1"/>
                </a:solidFill>
                <a:latin typeface="Arial" pitchFamily="34" charset="0"/>
                <a:ea typeface="+mn-ea"/>
                <a:cs typeface="Arial" pitchFamily="34" charset="0"/>
              </a:rPr>
              <a:t>4. Batch Input </a:t>
            </a:r>
          </a:p>
          <a:p>
            <a:r>
              <a:rPr lang="en-US" sz="1000" b="0" i="0" u="none" strike="noStrike" kern="1200" baseline="0" dirty="0">
                <a:solidFill>
                  <a:schemeClr val="tx1"/>
                </a:solidFill>
                <a:latin typeface="Arial" pitchFamily="34" charset="0"/>
                <a:ea typeface="+mn-ea"/>
                <a:cs typeface="Arial" pitchFamily="34" charset="0"/>
              </a:rPr>
              <a:t>Advantages: Easy modifiable, all fields are available, easy re-processing. </a:t>
            </a:r>
          </a:p>
          <a:p>
            <a:r>
              <a:rPr lang="en-US" sz="1000" b="0" i="0" u="none" strike="noStrike" kern="1200" baseline="0" dirty="0">
                <a:solidFill>
                  <a:schemeClr val="tx1"/>
                </a:solidFill>
                <a:latin typeface="Arial" pitchFamily="34" charset="0"/>
                <a:ea typeface="+mn-ea"/>
                <a:cs typeface="Arial" pitchFamily="34" charset="0"/>
              </a:rPr>
              <a:t>Disadvantages: Comparatively slow, to use new screens or tabs a new recording has to be created, not easily usable for enjoy transactions, </a:t>
            </a:r>
            <a:r>
              <a:rPr lang="en-US" sz="1000" b="0" i="0" u="none" strike="noStrike" kern="1200" baseline="0" dirty="0" err="1">
                <a:solidFill>
                  <a:schemeClr val="tx1"/>
                </a:solidFill>
                <a:latin typeface="Arial" pitchFamily="34" charset="0"/>
                <a:ea typeface="+mn-ea"/>
                <a:cs typeface="Arial" pitchFamily="34" charset="0"/>
              </a:rPr>
              <a:t>dependant</a:t>
            </a:r>
            <a:r>
              <a:rPr lang="en-US" sz="1000" b="0" i="0" u="none" strike="noStrike" kern="1200" baseline="0" dirty="0">
                <a:solidFill>
                  <a:schemeClr val="tx1"/>
                </a:solidFill>
                <a:latin typeface="Arial" pitchFamily="34" charset="0"/>
                <a:ea typeface="+mn-ea"/>
                <a:cs typeface="Arial" pitchFamily="34" charset="0"/>
              </a:rPr>
              <a:t> on user settings, difference in foreground and background processing may occur. </a:t>
            </a:r>
          </a:p>
          <a:p>
            <a:endParaRPr lang="en-US" dirty="0"/>
          </a:p>
          <a:p>
            <a:endParaRPr lang="en-US" dirty="0"/>
          </a:p>
        </p:txBody>
      </p:sp>
    </p:spTree>
    <p:extLst>
      <p:ext uri="{BB962C8B-B14F-4D97-AF65-F5344CB8AC3E}">
        <p14:creationId xmlns:p14="http://schemas.microsoft.com/office/powerpoint/2010/main" val="3254461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0" i="0" u="none" strike="noStrike" baseline="0" dirty="0">
                <a:latin typeface="Arial" panose="020B0604020202020204" pitchFamily="34" charset="0"/>
              </a:rPr>
              <a:t>Project: An ID with a maximum of 10 characters to name your data transfer project. If you want to transfer data from several legacy systems, you may create a project e.g. for every legacy system </a:t>
            </a:r>
          </a:p>
          <a:p>
            <a:r>
              <a:rPr lang="en-US" sz="1000" b="0" i="0" u="none" strike="noStrike" baseline="0" dirty="0">
                <a:latin typeface="Arial" panose="020B0604020202020204" pitchFamily="34" charset="0"/>
              </a:rPr>
              <a:t>Subproject: An ID with a maximum of 10 characters that is used as further structuring attribute </a:t>
            </a:r>
          </a:p>
          <a:p>
            <a:r>
              <a:rPr lang="en-US" sz="1000" b="0" i="0" u="none" strike="noStrike" baseline="0" dirty="0">
                <a:latin typeface="Arial" panose="020B0604020202020204" pitchFamily="34" charset="0"/>
              </a:rPr>
              <a:t>Object: An ID with a maximum of 10 characters to name the business object.</a:t>
            </a:r>
          </a:p>
          <a:p>
            <a:endParaRPr lang="en-US" dirty="0"/>
          </a:p>
        </p:txBody>
      </p:sp>
    </p:spTree>
    <p:extLst>
      <p:ext uri="{BB962C8B-B14F-4D97-AF65-F5344CB8AC3E}">
        <p14:creationId xmlns:p14="http://schemas.microsoft.com/office/powerpoint/2010/main" val="2777388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0" i="0" u="none" strike="noStrike" baseline="0" dirty="0">
                <a:latin typeface="Arial" panose="020B0604020202020204" pitchFamily="34" charset="0"/>
              </a:rPr>
              <a:t>At the initial screen, ‘</a:t>
            </a:r>
            <a:r>
              <a:rPr lang="en-US" sz="1000" b="0" i="1" u="none" strike="noStrike" baseline="0" dirty="0">
                <a:latin typeface="Arial" panose="020B0604020202020204" pitchFamily="34" charset="0"/>
              </a:rPr>
              <a:t>All Objects’ </a:t>
            </a:r>
            <a:r>
              <a:rPr lang="en-US" sz="1000" b="0" i="0" u="none" strike="noStrike" baseline="0" dirty="0">
                <a:latin typeface="Arial" panose="020B0604020202020204" pitchFamily="34" charset="0"/>
              </a:rPr>
              <a:t>provides a list of all projects created already. </a:t>
            </a:r>
          </a:p>
          <a:p>
            <a:r>
              <a:rPr lang="en-US" sz="1000" b="0" i="0" u="none" strike="noStrike" baseline="0" dirty="0">
                <a:latin typeface="Arial" panose="020B0604020202020204" pitchFamily="34" charset="0"/>
              </a:rPr>
              <a:t>‘</a:t>
            </a:r>
            <a:r>
              <a:rPr lang="en-US" sz="1000" b="0" i="1" u="none" strike="noStrike" baseline="0" dirty="0">
                <a:latin typeface="Arial" panose="020B0604020202020204" pitchFamily="34" charset="0"/>
              </a:rPr>
              <a:t>My Objects’ </a:t>
            </a:r>
            <a:r>
              <a:rPr lang="en-US" sz="1000" b="0" i="0" u="none" strike="noStrike" baseline="0" dirty="0">
                <a:latin typeface="Arial" panose="020B0604020202020204" pitchFamily="34" charset="0"/>
              </a:rPr>
              <a:t>displays a list of all objects you created personally.</a:t>
            </a:r>
          </a:p>
          <a:p>
            <a:r>
              <a:rPr lang="en-US" sz="1000" b="0" i="0" u="none" strike="noStrike" baseline="0" dirty="0">
                <a:latin typeface="Arial" panose="020B0604020202020204" pitchFamily="34" charset="0"/>
              </a:rPr>
              <a:t>‘</a:t>
            </a:r>
            <a:r>
              <a:rPr lang="en-US" sz="1000" b="0" i="1" u="none" strike="noStrike" baseline="0" dirty="0">
                <a:latin typeface="Arial" panose="020B0604020202020204" pitchFamily="34" charset="0"/>
              </a:rPr>
              <a:t>All Project Objects’ </a:t>
            </a:r>
            <a:r>
              <a:rPr lang="en-US" sz="1000" b="0" i="0" u="none" strike="noStrike" baseline="0" dirty="0">
                <a:latin typeface="Arial" panose="020B0604020202020204" pitchFamily="34" charset="0"/>
              </a:rPr>
              <a:t>displays all objects of the selected project as tree structure.  ‘</a:t>
            </a:r>
            <a:r>
              <a:rPr lang="en-US" sz="1000" b="0" i="1" u="none" strike="noStrike" baseline="0" dirty="0">
                <a:latin typeface="Arial" panose="020B0604020202020204" pitchFamily="34" charset="0"/>
              </a:rPr>
              <a:t>Project Documentation’ </a:t>
            </a:r>
            <a:r>
              <a:rPr lang="en-US" sz="1000" b="0" i="0" u="none" strike="noStrike" baseline="0" dirty="0">
                <a:latin typeface="Arial" panose="020B0604020202020204" pitchFamily="34" charset="0"/>
              </a:rPr>
              <a:t>displays any documentation written for the individual pop-ups and processing steps. </a:t>
            </a:r>
          </a:p>
          <a:p>
            <a:r>
              <a:rPr lang="en-US" sz="1000" b="0" i="0" u="none" strike="noStrike" baseline="0" dirty="0">
                <a:latin typeface="Arial" panose="020B0604020202020204" pitchFamily="34" charset="0"/>
              </a:rPr>
              <a:t>You can print the project documentation out, send it and save it in various file formats. </a:t>
            </a:r>
          </a:p>
          <a:p>
            <a:r>
              <a:rPr lang="en-US" sz="1000" b="0" i="0" u="none" strike="noStrike" baseline="0" dirty="0">
                <a:latin typeface="Arial" panose="020B0604020202020204" pitchFamily="34" charset="0"/>
              </a:rPr>
              <a:t>Select ‘</a:t>
            </a:r>
            <a:r>
              <a:rPr lang="en-US" sz="1000" b="0" i="1" u="none" strike="noStrike" baseline="0" dirty="0">
                <a:latin typeface="Arial" panose="020B0604020202020204" pitchFamily="34" charset="0"/>
              </a:rPr>
              <a:t>Documentation’ </a:t>
            </a:r>
            <a:r>
              <a:rPr lang="en-US" sz="1000" b="0" i="0" u="none" strike="noStrike" baseline="0" dirty="0">
                <a:latin typeface="Arial" panose="020B0604020202020204" pitchFamily="34" charset="0"/>
              </a:rPr>
              <a:t>to enter your notes. After clicking, a popup is displayed in which you can write down your personal documentation. </a:t>
            </a:r>
          </a:p>
          <a:p>
            <a:endParaRPr lang="en-US" sz="1000" b="0" i="0" u="none" strike="noStrike" baseline="0" dirty="0">
              <a:latin typeface="Arial" panose="020B0604020202020204" pitchFamily="34" charset="0"/>
            </a:endParaRPr>
          </a:p>
          <a:p>
            <a:endParaRPr lang="en-US" sz="1000" b="0" i="0" u="none" strike="noStrike" kern="1200" baseline="0" dirty="0">
              <a:solidFill>
                <a:schemeClr val="tx1"/>
              </a:solidFill>
              <a:latin typeface="Arial" pitchFamily="34" charset="0"/>
              <a:ea typeface="+mn-ea"/>
              <a:cs typeface="Arial" pitchFamily="34" charset="0"/>
            </a:endParaRPr>
          </a:p>
          <a:p>
            <a:r>
              <a:rPr lang="en-US" sz="1000" b="0" i="0" u="none" strike="noStrike" kern="1200" baseline="0" dirty="0">
                <a:solidFill>
                  <a:schemeClr val="tx1"/>
                </a:solidFill>
                <a:latin typeface="Arial" pitchFamily="34" charset="0"/>
                <a:ea typeface="+mn-ea"/>
                <a:cs typeface="Arial" pitchFamily="34" charset="0"/>
              </a:rPr>
              <a:t>By clicking the button execute or pressing the F8 key on your keyboard you go to the object, you selected. </a:t>
            </a:r>
          </a:p>
          <a:p>
            <a:r>
              <a:rPr lang="en-US" sz="1000" b="0" i="0" u="none" strike="noStrike" kern="1200" baseline="0" dirty="0">
                <a:solidFill>
                  <a:schemeClr val="tx1"/>
                </a:solidFill>
                <a:latin typeface="Arial" pitchFamily="34" charset="0"/>
                <a:ea typeface="+mn-ea"/>
                <a:cs typeface="Arial" pitchFamily="34" charset="0"/>
              </a:rPr>
              <a:t>By clicking the button create a new object for the selected project and subproject with the name entered in the object field is created. </a:t>
            </a:r>
          </a:p>
          <a:p>
            <a:r>
              <a:rPr lang="en-US" sz="1000" b="0" i="0" u="none" strike="noStrike" kern="1200" baseline="0" dirty="0">
                <a:solidFill>
                  <a:schemeClr val="tx1"/>
                </a:solidFill>
                <a:latin typeface="Arial" pitchFamily="34" charset="0"/>
                <a:ea typeface="+mn-ea"/>
                <a:cs typeface="Arial" pitchFamily="34" charset="0"/>
              </a:rPr>
              <a:t>By positioning the cursor on an entry and clicking on the button documentation, you can add change or delete comments. </a:t>
            </a:r>
            <a:endParaRPr lang="en-US" dirty="0"/>
          </a:p>
        </p:txBody>
      </p:sp>
    </p:spTree>
    <p:extLst>
      <p:ext uri="{BB962C8B-B14F-4D97-AF65-F5344CB8AC3E}">
        <p14:creationId xmlns:p14="http://schemas.microsoft.com/office/powerpoint/2010/main" val="3537133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0" i="0" u="none" strike="noStrike" baseline="0" dirty="0">
                <a:latin typeface="Arial" panose="020B0604020202020204" pitchFamily="34" charset="0"/>
              </a:rPr>
              <a:t>The number of process steps is dynamic and shall depend on factors like input method.</a:t>
            </a:r>
          </a:p>
          <a:p>
            <a:r>
              <a:rPr lang="en-US" sz="1000" b="0" i="0" u="none" strike="noStrike" baseline="0" dirty="0">
                <a:latin typeface="Arial" panose="020B0604020202020204" pitchFamily="34" charset="0"/>
              </a:rPr>
              <a:t>By clicking the ‘User menu’ button one can select – deselect the Process steps.</a:t>
            </a:r>
          </a:p>
          <a:p>
            <a:r>
              <a:rPr lang="en-US" sz="1000" b="0" i="0" u="none" strike="noStrike" baseline="0" dirty="0">
                <a:latin typeface="Arial" panose="020B0604020202020204" pitchFamily="34" charset="0"/>
              </a:rPr>
              <a:t>To proceed through the processing steps one needs to start from the first one and execute each of them.</a:t>
            </a:r>
          </a:p>
          <a:p>
            <a:r>
              <a:rPr lang="en-US" sz="1000" b="0" i="0" u="none" strike="noStrike" baseline="0" dirty="0">
                <a:latin typeface="Arial" panose="020B0604020202020204" pitchFamily="34" charset="0"/>
              </a:rPr>
              <a:t>A step can be skipped by selecting the next available processing steps push button.</a:t>
            </a:r>
          </a:p>
          <a:p>
            <a:endParaRPr lang="en-US" dirty="0"/>
          </a:p>
        </p:txBody>
      </p:sp>
    </p:spTree>
    <p:extLst>
      <p:ext uri="{BB962C8B-B14F-4D97-AF65-F5344CB8AC3E}">
        <p14:creationId xmlns:p14="http://schemas.microsoft.com/office/powerpoint/2010/main" val="2303336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6.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7.png"/></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xml"/><Relationship Id="rId1" Type="http://schemas.openxmlformats.org/officeDocument/2006/relationships/tags" Target="../tags/tag7.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4.xml"/><Relationship Id="rId1" Type="http://schemas.openxmlformats.org/officeDocument/2006/relationships/tags" Target="../tags/tag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4.xml"/><Relationship Id="rId1" Type="http://schemas.openxmlformats.org/officeDocument/2006/relationships/tags" Target="../tags/tag10.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4.xml"/><Relationship Id="rId1" Type="http://schemas.openxmlformats.org/officeDocument/2006/relationships/tags" Target="../tags/tag1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4.xml"/><Relationship Id="rId1"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Tree>
    <p:extLst>
      <p:ext uri="{BB962C8B-B14F-4D97-AF65-F5344CB8AC3E}">
        <p14:creationId xmlns:p14="http://schemas.microsoft.com/office/powerpoint/2010/main" val="1349150574"/>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72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402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1701658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812667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3428925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788214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2000646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600721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013434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904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4064174194"/>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3221467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25665737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498887110"/>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1344804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432426"/>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0" indent="0" algn="l" defTabSz="914342" rtl="0" eaLnBrk="1" latinLnBrk="0" hangingPunct="1">
              <a:lnSpc>
                <a:spcPct val="85000"/>
              </a:lnSpc>
              <a:spcBef>
                <a:spcPct val="0"/>
              </a:spcBef>
              <a:buNone/>
              <a:defRPr lang="en-US" sz="2600" b="0" kern="1200" dirty="0" smtClean="0">
                <a:solidFill>
                  <a:schemeClr val="tx1"/>
                </a:solidFill>
                <a:latin typeface="+mj-lt"/>
                <a:ea typeface="+mj-ea"/>
                <a:cs typeface="+mj-cs"/>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marL="355600" indent="-180975">
              <a:buClr>
                <a:srgbClr val="0070C0"/>
              </a:buClr>
              <a:buFont typeface="Arial" pitchFamily="34" charset="0"/>
              <a:buChar char="•"/>
              <a:defRPr lang="en-US" sz="1800" kern="1200" dirty="0" smtClean="0">
                <a:solidFill>
                  <a:schemeClr val="bg2">
                    <a:lumMod val="50000"/>
                  </a:schemeClr>
                </a:solidFill>
                <a:latin typeface="+mn-lt"/>
                <a:ea typeface="+mn-ea"/>
                <a:cs typeface="+mn-cs"/>
              </a:defRPr>
            </a:lvl2pPr>
            <a:lvl3pPr marL="536575" indent="-165100">
              <a:buClr>
                <a:srgbClr val="0070C0"/>
              </a:buClr>
              <a:buFont typeface="Arial" pitchFamily="34" charset="0"/>
              <a:buChar char="•"/>
              <a:defRPr lang="en-US" sz="1600" kern="1200" dirty="0" smtClean="0">
                <a:solidFill>
                  <a:schemeClr val="bg2">
                    <a:lumMod val="50000"/>
                  </a:schemeClr>
                </a:solidFill>
                <a:latin typeface="+mn-lt"/>
                <a:ea typeface="+mn-ea"/>
                <a:cs typeface="+mn-cs"/>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a:t>Please use bullet points on this slide when the content is heavy break it up into highlights, don’t use paragraphs of text</a:t>
            </a:r>
            <a:endParaRPr lang="en-US" dirty="0"/>
          </a:p>
          <a:p>
            <a:pPr marL="355600" lvl="1" indent="-180975" algn="l" defTabSz="914342" rtl="0" eaLnBrk="1" latinLnBrk="0" hangingPunct="1">
              <a:lnSpc>
                <a:spcPct val="90000"/>
              </a:lnSpc>
              <a:spcBef>
                <a:spcPts val="0"/>
              </a:spcBef>
              <a:spcAft>
                <a:spcPts val="600"/>
              </a:spcAft>
              <a:buClr>
                <a:schemeClr val="accent3"/>
              </a:buClr>
              <a:buFont typeface="Wingdings" pitchFamily="2" charset="2"/>
              <a:buChar char="§"/>
            </a:pPr>
            <a:r>
              <a:rPr lang="en-US" dirty="0"/>
              <a:t>Second level</a:t>
            </a:r>
          </a:p>
          <a:p>
            <a:pPr marL="536575" lvl="2" indent="-165100" algn="l" defTabSz="914342" rtl="0" eaLnBrk="1" latinLnBrk="0" hangingPunct="1">
              <a:lnSpc>
                <a:spcPct val="90000"/>
              </a:lnSpc>
              <a:spcBef>
                <a:spcPts val="0"/>
              </a:spcBef>
              <a:spcAft>
                <a:spcPts val="600"/>
              </a:spcAft>
              <a:buClr>
                <a:schemeClr val="accent2"/>
              </a:buClr>
              <a:buFont typeface="Arial" pitchFamily="34" charset="0"/>
              <a:buChar char="•"/>
              <a:tabLst/>
            </a:pPr>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9043920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13009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6660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731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1310604855"/>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174202241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161823552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718114664"/>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3710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10909"/>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0" indent="0" algn="l" defTabSz="914342" rtl="0" eaLnBrk="1" latinLnBrk="0" hangingPunct="1">
              <a:lnSpc>
                <a:spcPct val="85000"/>
              </a:lnSpc>
              <a:spcBef>
                <a:spcPct val="0"/>
              </a:spcBef>
              <a:buNone/>
              <a:defRPr lang="en-US" sz="3200" b="0" kern="1200" dirty="0" smtClean="0">
                <a:solidFill>
                  <a:schemeClr val="tx1"/>
                </a:solidFill>
                <a:latin typeface="+mj-lt"/>
                <a:ea typeface="+mj-ea"/>
                <a:cs typeface="+mj-cs"/>
              </a:defRPr>
            </a:lvl1pPr>
          </a:lstStyle>
          <a:p>
            <a:pPr lvl="0"/>
            <a:r>
              <a:rPr lang="en-US" dirty="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marL="355600" indent="-180975">
              <a:buClr>
                <a:srgbClr val="0070C0"/>
              </a:buClr>
              <a:buFont typeface="Arial" pitchFamily="34" charset="0"/>
              <a:buChar char="•"/>
              <a:defRPr lang="en-US" sz="1800" kern="1200" dirty="0" smtClean="0">
                <a:solidFill>
                  <a:schemeClr val="bg2">
                    <a:lumMod val="50000"/>
                  </a:schemeClr>
                </a:solidFill>
                <a:latin typeface="+mn-lt"/>
                <a:ea typeface="+mn-ea"/>
                <a:cs typeface="+mn-cs"/>
              </a:defRPr>
            </a:lvl2pPr>
            <a:lvl3pPr marL="536575" indent="-165100">
              <a:buClr>
                <a:srgbClr val="0070C0"/>
              </a:buClr>
              <a:buFont typeface="Arial" pitchFamily="34" charset="0"/>
              <a:buChar char="•"/>
              <a:defRPr lang="en-US" sz="1600" kern="1200" dirty="0" smtClean="0">
                <a:solidFill>
                  <a:schemeClr val="bg2">
                    <a:lumMod val="50000"/>
                  </a:schemeClr>
                </a:solidFill>
                <a:latin typeface="+mn-lt"/>
                <a:ea typeface="+mn-ea"/>
                <a:cs typeface="+mn-cs"/>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a:t>Please use bullet points on this slide when the content is heavy break it up into highlights, don’t use paragraphs of text</a:t>
            </a:r>
            <a:endParaRPr lang="en-US" dirty="0"/>
          </a:p>
          <a:p>
            <a:pPr marL="355600" lvl="1" indent="-180975" algn="l" defTabSz="914342" rtl="0" eaLnBrk="1" latinLnBrk="0" hangingPunct="1">
              <a:lnSpc>
                <a:spcPct val="90000"/>
              </a:lnSpc>
              <a:spcBef>
                <a:spcPts val="0"/>
              </a:spcBef>
              <a:spcAft>
                <a:spcPts val="600"/>
              </a:spcAft>
              <a:buClr>
                <a:schemeClr val="accent3"/>
              </a:buClr>
              <a:buFont typeface="Wingdings" pitchFamily="2" charset="2"/>
              <a:buChar char="§"/>
            </a:pPr>
            <a:r>
              <a:rPr lang="en-US" dirty="0"/>
              <a:t>Second level</a:t>
            </a:r>
          </a:p>
          <a:p>
            <a:pPr marL="536575" lvl="2" indent="-165100" algn="l" defTabSz="914342" rtl="0" eaLnBrk="1" latinLnBrk="0" hangingPunct="1">
              <a:lnSpc>
                <a:spcPct val="90000"/>
              </a:lnSpc>
              <a:spcBef>
                <a:spcPts val="0"/>
              </a:spcBef>
              <a:spcAft>
                <a:spcPts val="600"/>
              </a:spcAft>
              <a:buClr>
                <a:schemeClr val="accent2"/>
              </a:buClr>
              <a:buFont typeface="Arial" pitchFamily="34" charset="0"/>
              <a:buChar char="•"/>
              <a:tabLst/>
            </a:pPr>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5568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004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Tree>
    <p:extLst>
      <p:ext uri="{BB962C8B-B14F-4D97-AF65-F5344CB8AC3E}">
        <p14:creationId xmlns:p14="http://schemas.microsoft.com/office/powerpoint/2010/main" val="182022695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dt="0"/>
  <p:txStyles>
    <p:titleStyle>
      <a:lvl1pPr algn="l" defTabSz="914217" rtl="0" eaLnBrk="1" latinLnBrk="0" hangingPunct="1">
        <a:lnSpc>
          <a:spcPts val="2999"/>
        </a:lnSpc>
        <a:spcBef>
          <a:spcPct val="0"/>
        </a:spcBef>
        <a:buNone/>
        <a:defRPr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224723665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4858253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9"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99939997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dirty="0">
                <a:solidFill>
                  <a:schemeClr val="tx1"/>
                </a:solidFill>
              </a:rPr>
              <a:t>Lesson 05: LSMW</a:t>
            </a: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ABAP </a:t>
            </a:r>
            <a:r>
              <a:rPr lang="en-US" sz="3600"/>
              <a:t>Part II</a:t>
            </a:r>
            <a:endParaRPr lang="en-US" sz="3600" dirty="0"/>
          </a:p>
        </p:txBody>
      </p:sp>
    </p:spTree>
    <p:extLst>
      <p:ext uri="{BB962C8B-B14F-4D97-AF65-F5344CB8AC3E}">
        <p14:creationId xmlns:p14="http://schemas.microsoft.com/office/powerpoint/2010/main" val="884321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43206" y="179430"/>
            <a:ext cx="8229600" cy="510909"/>
          </a:xfrm>
        </p:spPr>
        <p:txBody>
          <a:bodyPr/>
          <a:lstStyle/>
          <a:p>
            <a:r>
              <a:rPr lang="en-US" dirty="0"/>
              <a:t>Define </a:t>
            </a:r>
            <a:r>
              <a:rPr lang="en-US" sz="2600" dirty="0"/>
              <a:t>Object</a:t>
            </a:r>
            <a:r>
              <a:rPr lang="en-US" dirty="0"/>
              <a:t> Attributes</a:t>
            </a:r>
          </a:p>
        </p:txBody>
      </p:sp>
      <p:sp>
        <p:nvSpPr>
          <p:cNvPr id="3" name="Text Placeholder 2"/>
          <p:cNvSpPr>
            <a:spLocks noGrp="1"/>
          </p:cNvSpPr>
          <p:nvPr>
            <p:ph type="body" sz="quarter" idx="16"/>
          </p:nvPr>
        </p:nvSpPr>
        <p:spPr>
          <a:xfrm>
            <a:off x="457200" y="1360488"/>
            <a:ext cx="2378597" cy="4473575"/>
          </a:xfrm>
        </p:spPr>
        <p:txBody>
          <a:bodyPr/>
          <a:lstStyle/>
          <a:p>
            <a:pPr>
              <a:buClr>
                <a:schemeClr val="accent5"/>
              </a:buClr>
            </a:pPr>
            <a:r>
              <a:rPr lang="en-US" sz="1800" dirty="0">
                <a:solidFill>
                  <a:schemeClr val="tx1"/>
                </a:solidFill>
              </a:rPr>
              <a:t>The object type and import technique are selected</a:t>
            </a:r>
          </a:p>
          <a:p>
            <a:endParaRPr lang="en-US" dirty="0"/>
          </a:p>
        </p:txBody>
      </p:sp>
      <p:pic>
        <p:nvPicPr>
          <p:cNvPr id="4" name="Picture 3"/>
          <p:cNvPicPr/>
          <p:nvPr/>
        </p:nvPicPr>
        <p:blipFill>
          <a:blip r:embed="rId3"/>
          <a:stretch>
            <a:fillRect/>
          </a:stretch>
        </p:blipFill>
        <p:spPr>
          <a:xfrm>
            <a:off x="3738625" y="1261641"/>
            <a:ext cx="4467826" cy="4856464"/>
          </a:xfrm>
          <a:prstGeom prst="rect">
            <a:avLst/>
          </a:prstGeom>
          <a:ln>
            <a:solidFill>
              <a:schemeClr val="tx1"/>
            </a:solidFill>
          </a:ln>
        </p:spPr>
      </p:pic>
    </p:spTree>
    <p:extLst>
      <p:ext uri="{BB962C8B-B14F-4D97-AF65-F5344CB8AC3E}">
        <p14:creationId xmlns:p14="http://schemas.microsoft.com/office/powerpoint/2010/main" val="62329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43206" y="213720"/>
            <a:ext cx="8229600" cy="432426"/>
          </a:xfrm>
        </p:spPr>
        <p:txBody>
          <a:bodyPr/>
          <a:lstStyle/>
          <a:p>
            <a:r>
              <a:rPr lang="en-US" sz="2600" dirty="0"/>
              <a:t>Define Source Structure</a:t>
            </a:r>
          </a:p>
        </p:txBody>
      </p:sp>
      <p:sp>
        <p:nvSpPr>
          <p:cNvPr id="3" name="Text Placeholder 2"/>
          <p:cNvSpPr>
            <a:spLocks noGrp="1"/>
          </p:cNvSpPr>
          <p:nvPr>
            <p:ph type="body" sz="quarter" idx="16"/>
          </p:nvPr>
        </p:nvSpPr>
        <p:spPr/>
        <p:txBody>
          <a:bodyPr/>
          <a:lstStyle/>
          <a:p>
            <a:r>
              <a:rPr lang="en-US" sz="1800" dirty="0">
                <a:solidFill>
                  <a:schemeClr val="tx1"/>
                </a:solidFill>
              </a:rPr>
              <a:t>Define the structures of the object with name, description.</a:t>
            </a:r>
          </a:p>
          <a:p>
            <a:endParaRPr lang="en-US" dirty="0"/>
          </a:p>
        </p:txBody>
      </p:sp>
      <p:pic>
        <p:nvPicPr>
          <p:cNvPr id="4" name="Picture 3"/>
          <p:cNvPicPr>
            <a:picLocks noChangeAspect="1"/>
          </p:cNvPicPr>
          <p:nvPr/>
        </p:nvPicPr>
        <p:blipFill>
          <a:blip r:embed="rId3"/>
          <a:stretch>
            <a:fillRect/>
          </a:stretch>
        </p:blipFill>
        <p:spPr>
          <a:xfrm>
            <a:off x="804312" y="1960229"/>
            <a:ext cx="5197290" cy="2034716"/>
          </a:xfrm>
          <a:prstGeom prst="rect">
            <a:avLst/>
          </a:prstGeom>
          <a:ln>
            <a:solidFill>
              <a:schemeClr val="tx1"/>
            </a:solidFill>
          </a:ln>
        </p:spPr>
      </p:pic>
    </p:spTree>
    <p:extLst>
      <p:ext uri="{BB962C8B-B14F-4D97-AF65-F5344CB8AC3E}">
        <p14:creationId xmlns:p14="http://schemas.microsoft.com/office/powerpoint/2010/main" val="36547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43206" y="236580"/>
            <a:ext cx="8229600" cy="510909"/>
          </a:xfrm>
        </p:spPr>
        <p:txBody>
          <a:bodyPr/>
          <a:lstStyle/>
          <a:p>
            <a:r>
              <a:rPr lang="en-US" dirty="0"/>
              <a:t>Define Source Fields</a:t>
            </a:r>
          </a:p>
        </p:txBody>
      </p:sp>
      <p:sp>
        <p:nvSpPr>
          <p:cNvPr id="3" name="Text Placeholder 2"/>
          <p:cNvSpPr>
            <a:spLocks noGrp="1"/>
          </p:cNvSpPr>
          <p:nvPr>
            <p:ph type="body" sz="quarter" idx="16"/>
          </p:nvPr>
        </p:nvSpPr>
        <p:spPr>
          <a:xfrm>
            <a:off x="457200" y="1360488"/>
            <a:ext cx="3350871" cy="4473575"/>
          </a:xfrm>
        </p:spPr>
        <p:txBody>
          <a:bodyPr>
            <a:normAutofit/>
          </a:bodyPr>
          <a:lstStyle/>
          <a:p>
            <a:r>
              <a:rPr lang="en-US" sz="1800" dirty="0">
                <a:solidFill>
                  <a:schemeClr val="tx1"/>
                </a:solidFill>
              </a:rPr>
              <a:t>In the step ‘Maintain Source Fields’, fields are created and maintained for the source structure defined in the preceding step </a:t>
            </a:r>
          </a:p>
          <a:p>
            <a:r>
              <a:rPr lang="en-US" sz="1800" dirty="0">
                <a:solidFill>
                  <a:schemeClr val="tx1"/>
                </a:solidFill>
              </a:rPr>
              <a:t>Use source fieldnames with the same names as the target fieldnames as much as possible, because it allows you to use the ‘auto-field mapping’ function in step  ‘Maintain field mapping and conversion rules’. </a:t>
            </a:r>
          </a:p>
        </p:txBody>
      </p:sp>
      <p:pic>
        <p:nvPicPr>
          <p:cNvPr id="4" name="Picture 3"/>
          <p:cNvPicPr>
            <a:picLocks noChangeAspect="1"/>
          </p:cNvPicPr>
          <p:nvPr/>
        </p:nvPicPr>
        <p:blipFill>
          <a:blip r:embed="rId3"/>
          <a:stretch>
            <a:fillRect/>
          </a:stretch>
        </p:blipFill>
        <p:spPr>
          <a:xfrm>
            <a:off x="4103648" y="1481560"/>
            <a:ext cx="4887811" cy="2727844"/>
          </a:xfrm>
          <a:prstGeom prst="rect">
            <a:avLst/>
          </a:prstGeom>
          <a:ln>
            <a:solidFill>
              <a:schemeClr val="tx1"/>
            </a:solidFill>
          </a:ln>
        </p:spPr>
      </p:pic>
    </p:spTree>
    <p:extLst>
      <p:ext uri="{BB962C8B-B14F-4D97-AF65-F5344CB8AC3E}">
        <p14:creationId xmlns:p14="http://schemas.microsoft.com/office/powerpoint/2010/main" val="183644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0"/>
          </p:nvPr>
        </p:nvSpPr>
        <p:spPr/>
        <p:txBody>
          <a:bodyPr/>
          <a:lstStyle/>
          <a:p>
            <a:r>
              <a:rPr lang="en-US" dirty="0"/>
              <a:t>Define Structure Relationships</a:t>
            </a:r>
          </a:p>
        </p:txBody>
      </p:sp>
      <p:sp>
        <p:nvSpPr>
          <p:cNvPr id="3" name="Text Placeholder 2"/>
          <p:cNvSpPr>
            <a:spLocks noGrp="1"/>
          </p:cNvSpPr>
          <p:nvPr>
            <p:ph type="body" sz="quarter" idx="4294967295"/>
          </p:nvPr>
        </p:nvSpPr>
        <p:spPr>
          <a:xfrm>
            <a:off x="324266" y="1835745"/>
            <a:ext cx="8240712" cy="4473575"/>
          </a:xfrm>
        </p:spPr>
        <p:txBody>
          <a:bodyPr/>
          <a:lstStyle/>
          <a:p>
            <a:r>
              <a:rPr lang="en-US" dirty="0"/>
              <a:t>The structural relationships define the relationships between source and target structures.</a:t>
            </a:r>
          </a:p>
          <a:p>
            <a:r>
              <a:rPr lang="en-US" dirty="0"/>
              <a:t>Since there is only one source and target, the relationship is maintained</a:t>
            </a:r>
          </a:p>
          <a:p>
            <a:endParaRPr lang="en-US" dirty="0"/>
          </a:p>
        </p:txBody>
      </p:sp>
      <p:pic>
        <p:nvPicPr>
          <p:cNvPr id="4" name="Picture 3"/>
          <p:cNvPicPr>
            <a:picLocks noChangeAspect="1"/>
          </p:cNvPicPr>
          <p:nvPr/>
        </p:nvPicPr>
        <p:blipFill>
          <a:blip r:embed="rId3"/>
          <a:stretch>
            <a:fillRect/>
          </a:stretch>
        </p:blipFill>
        <p:spPr>
          <a:xfrm>
            <a:off x="490462" y="3181680"/>
            <a:ext cx="8207451" cy="2392887"/>
          </a:xfrm>
          <a:prstGeom prst="rect">
            <a:avLst/>
          </a:prstGeom>
          <a:ln>
            <a:solidFill>
              <a:prstClr val="black"/>
            </a:solidFill>
          </a:ln>
        </p:spPr>
      </p:pic>
    </p:spTree>
    <p:extLst>
      <p:ext uri="{BB962C8B-B14F-4D97-AF65-F5344CB8AC3E}">
        <p14:creationId xmlns:p14="http://schemas.microsoft.com/office/powerpoint/2010/main" val="4004295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0"/>
          </p:nvPr>
        </p:nvSpPr>
        <p:spPr/>
        <p:txBody>
          <a:bodyPr/>
          <a:lstStyle/>
          <a:p>
            <a:r>
              <a:rPr lang="en-US" dirty="0"/>
              <a:t>Maintain Field Mapping and Conversion Rules</a:t>
            </a:r>
          </a:p>
          <a:p>
            <a:endParaRPr lang="en-US" dirty="0"/>
          </a:p>
        </p:txBody>
      </p:sp>
      <p:sp>
        <p:nvSpPr>
          <p:cNvPr id="3" name="Text Placeholder 2"/>
          <p:cNvSpPr>
            <a:spLocks noGrp="1"/>
          </p:cNvSpPr>
          <p:nvPr>
            <p:ph type="body" sz="quarter" idx="4294967295"/>
          </p:nvPr>
        </p:nvSpPr>
        <p:spPr>
          <a:xfrm>
            <a:off x="903288" y="1862254"/>
            <a:ext cx="8240712" cy="3971809"/>
          </a:xfrm>
        </p:spPr>
        <p:txBody>
          <a:bodyPr/>
          <a:lstStyle/>
          <a:p>
            <a:r>
              <a:rPr lang="en-US" dirty="0"/>
              <a:t>Assign source fields to target fields and define how the field contents will be converted.</a:t>
            </a:r>
          </a:p>
          <a:p>
            <a:endParaRPr lang="en-US" dirty="0"/>
          </a:p>
          <a:p>
            <a:r>
              <a:rPr lang="en-US" dirty="0">
                <a:latin typeface="Arial" panose="020B0604020202020204" pitchFamily="34" charset="0"/>
              </a:rPr>
              <a:t>In the step ‘Maintain Field Mapping and Conversion Rules’, you assign source fields to target fields and define how the field contents will be converted </a:t>
            </a:r>
          </a:p>
          <a:p>
            <a:endParaRPr lang="en-US" dirty="0">
              <a:latin typeface="Arial" panose="020B0604020202020204" pitchFamily="34" charset="0"/>
            </a:endParaRPr>
          </a:p>
          <a:p>
            <a:r>
              <a:rPr lang="en-US" dirty="0">
                <a:latin typeface="Arial" panose="020B0604020202020204" pitchFamily="34" charset="0"/>
              </a:rPr>
              <a:t>All fields of target structure, which you selected in the previous step, will be displayed. </a:t>
            </a:r>
          </a:p>
          <a:p>
            <a:endParaRPr lang="en-US" dirty="0"/>
          </a:p>
          <a:p>
            <a:endParaRPr lang="en-US" dirty="0"/>
          </a:p>
        </p:txBody>
      </p:sp>
    </p:spTree>
    <p:extLst>
      <p:ext uri="{BB962C8B-B14F-4D97-AF65-F5344CB8AC3E}">
        <p14:creationId xmlns:p14="http://schemas.microsoft.com/office/powerpoint/2010/main" val="278151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66066" y="179431"/>
            <a:ext cx="8877934" cy="483510"/>
          </a:xfrm>
        </p:spPr>
        <p:txBody>
          <a:bodyPr/>
          <a:lstStyle/>
          <a:p>
            <a:r>
              <a:rPr lang="en-US" dirty="0"/>
              <a:t>Maintain Field Mapping and Conversion Rules</a:t>
            </a:r>
          </a:p>
          <a:p>
            <a:endParaRPr lang="en-US" dirty="0"/>
          </a:p>
        </p:txBody>
      </p:sp>
      <p:sp>
        <p:nvSpPr>
          <p:cNvPr id="3" name="Text Placeholder 2"/>
          <p:cNvSpPr>
            <a:spLocks noGrp="1"/>
          </p:cNvSpPr>
          <p:nvPr>
            <p:ph type="body" sz="quarter" idx="16"/>
          </p:nvPr>
        </p:nvSpPr>
        <p:spPr/>
        <p:txBody>
          <a:bodyPr/>
          <a:lstStyle/>
          <a:p>
            <a:r>
              <a:rPr lang="en-US" sz="1800" dirty="0">
                <a:solidFill>
                  <a:schemeClr val="tx1"/>
                </a:solidFill>
              </a:rPr>
              <a:t>To assign a source field, position the cursor on a target field in the tree structure and select Assign source field </a:t>
            </a:r>
          </a:p>
          <a:p>
            <a:r>
              <a:rPr lang="en-US" sz="1800" dirty="0">
                <a:solidFill>
                  <a:schemeClr val="tx1"/>
                </a:solidFill>
              </a:rPr>
              <a:t>This displays a list of all available source fields for selection. You can assign the fields by double-clicking on them as well </a:t>
            </a:r>
          </a:p>
          <a:p>
            <a:endParaRPr lang="en-US" dirty="0"/>
          </a:p>
          <a:p>
            <a:endParaRPr lang="en-US" dirty="0"/>
          </a:p>
        </p:txBody>
      </p:sp>
      <p:pic>
        <p:nvPicPr>
          <p:cNvPr id="4" name="Picture 3"/>
          <p:cNvPicPr>
            <a:picLocks noChangeAspect="1"/>
          </p:cNvPicPr>
          <p:nvPr/>
        </p:nvPicPr>
        <p:blipFill>
          <a:blip r:embed="rId3"/>
          <a:stretch>
            <a:fillRect/>
          </a:stretch>
        </p:blipFill>
        <p:spPr>
          <a:xfrm>
            <a:off x="1039462" y="3002682"/>
            <a:ext cx="5995686" cy="3356438"/>
          </a:xfrm>
          <a:prstGeom prst="rect">
            <a:avLst/>
          </a:prstGeom>
          <a:ln>
            <a:solidFill>
              <a:prstClr val="black"/>
            </a:solidFill>
          </a:ln>
        </p:spPr>
      </p:pic>
    </p:spTree>
    <p:extLst>
      <p:ext uri="{BB962C8B-B14F-4D97-AF65-F5344CB8AC3E}">
        <p14:creationId xmlns:p14="http://schemas.microsoft.com/office/powerpoint/2010/main" val="3844226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4636" y="122281"/>
            <a:ext cx="8229600" cy="917850"/>
          </a:xfrm>
        </p:spPr>
        <p:txBody>
          <a:bodyPr/>
          <a:lstStyle/>
          <a:p>
            <a:r>
              <a:rPr lang="en-US" dirty="0"/>
              <a:t>Maintain Field Mapping and Conversion Rules</a:t>
            </a:r>
          </a:p>
        </p:txBody>
      </p:sp>
      <p:sp>
        <p:nvSpPr>
          <p:cNvPr id="3" name="Text Placeholder 2"/>
          <p:cNvSpPr>
            <a:spLocks noGrp="1"/>
          </p:cNvSpPr>
          <p:nvPr>
            <p:ph type="body" sz="quarter" idx="16"/>
          </p:nvPr>
        </p:nvSpPr>
        <p:spPr>
          <a:xfrm>
            <a:off x="457200" y="1040132"/>
            <a:ext cx="8240713" cy="4793932"/>
          </a:xfrm>
        </p:spPr>
        <p:txBody>
          <a:bodyPr/>
          <a:lstStyle/>
          <a:p>
            <a:endParaRPr lang="en-US" dirty="0"/>
          </a:p>
        </p:txBody>
      </p:sp>
      <p:pic>
        <p:nvPicPr>
          <p:cNvPr id="4" name="Picture 3"/>
          <p:cNvPicPr>
            <a:picLocks noChangeAspect="1"/>
          </p:cNvPicPr>
          <p:nvPr/>
        </p:nvPicPr>
        <p:blipFill>
          <a:blip r:embed="rId3"/>
          <a:stretch>
            <a:fillRect/>
          </a:stretch>
        </p:blipFill>
        <p:spPr>
          <a:xfrm>
            <a:off x="570509" y="2486722"/>
            <a:ext cx="7285351" cy="3434854"/>
          </a:xfrm>
          <a:prstGeom prst="rect">
            <a:avLst/>
          </a:prstGeom>
          <a:ln>
            <a:solidFill>
              <a:prstClr val="black"/>
            </a:solidFill>
          </a:ln>
        </p:spPr>
      </p:pic>
    </p:spTree>
    <p:extLst>
      <p:ext uri="{BB962C8B-B14F-4D97-AF65-F5344CB8AC3E}">
        <p14:creationId xmlns:p14="http://schemas.microsoft.com/office/powerpoint/2010/main" val="2090786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97486" y="122280"/>
            <a:ext cx="8229600" cy="929485"/>
          </a:xfrm>
        </p:spPr>
        <p:txBody>
          <a:bodyPr/>
          <a:lstStyle/>
          <a:p>
            <a:r>
              <a:rPr lang="en-US" dirty="0"/>
              <a:t>Maintain Field Mapping and Conversion Rules</a:t>
            </a:r>
          </a:p>
        </p:txBody>
      </p:sp>
      <p:sp>
        <p:nvSpPr>
          <p:cNvPr id="3" name="Text Placeholder 2"/>
          <p:cNvSpPr>
            <a:spLocks noGrp="1"/>
          </p:cNvSpPr>
          <p:nvPr>
            <p:ph type="body" sz="quarter" idx="16"/>
          </p:nvPr>
        </p:nvSpPr>
        <p:spPr>
          <a:xfrm>
            <a:off x="629819" y="1304732"/>
            <a:ext cx="8240713" cy="4473575"/>
          </a:xfrm>
        </p:spPr>
        <p:txBody>
          <a:bodyPr/>
          <a:lstStyle/>
          <a:p>
            <a:r>
              <a:rPr lang="en-US" sz="1800" dirty="0">
                <a:solidFill>
                  <a:schemeClr val="tx1"/>
                </a:solidFill>
              </a:rPr>
              <a:t>Layout determination </a:t>
            </a:r>
          </a:p>
          <a:p>
            <a:endParaRPr lang="en-US" dirty="0"/>
          </a:p>
        </p:txBody>
      </p:sp>
      <p:pic>
        <p:nvPicPr>
          <p:cNvPr id="5" name="Picture 4"/>
          <p:cNvPicPr>
            <a:picLocks noChangeAspect="1"/>
          </p:cNvPicPr>
          <p:nvPr/>
        </p:nvPicPr>
        <p:blipFill>
          <a:blip r:embed="rId3"/>
          <a:stretch>
            <a:fillRect/>
          </a:stretch>
        </p:blipFill>
        <p:spPr>
          <a:xfrm>
            <a:off x="650536" y="1886257"/>
            <a:ext cx="3924640" cy="701101"/>
          </a:xfrm>
          <a:prstGeom prst="rect">
            <a:avLst/>
          </a:prstGeom>
          <a:ln>
            <a:solidFill>
              <a:prstClr val="black"/>
            </a:solidFill>
          </a:ln>
        </p:spPr>
      </p:pic>
      <p:pic>
        <p:nvPicPr>
          <p:cNvPr id="6" name="Picture 5"/>
          <p:cNvPicPr>
            <a:picLocks noChangeAspect="1"/>
          </p:cNvPicPr>
          <p:nvPr/>
        </p:nvPicPr>
        <p:blipFill>
          <a:blip r:embed="rId4"/>
          <a:stretch>
            <a:fillRect/>
          </a:stretch>
        </p:blipFill>
        <p:spPr>
          <a:xfrm>
            <a:off x="3536522" y="2785493"/>
            <a:ext cx="2834886" cy="2027096"/>
          </a:xfrm>
          <a:prstGeom prst="rect">
            <a:avLst/>
          </a:prstGeom>
          <a:ln>
            <a:solidFill>
              <a:prstClr val="black"/>
            </a:solidFill>
          </a:ln>
        </p:spPr>
      </p:pic>
    </p:spTree>
    <p:extLst>
      <p:ext uri="{BB962C8B-B14F-4D97-AF65-F5344CB8AC3E}">
        <p14:creationId xmlns:p14="http://schemas.microsoft.com/office/powerpoint/2010/main" val="174121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4636" y="122281"/>
            <a:ext cx="8116465" cy="931306"/>
          </a:xfrm>
        </p:spPr>
        <p:txBody>
          <a:bodyPr/>
          <a:lstStyle/>
          <a:p>
            <a:r>
              <a:rPr lang="en-US" dirty="0"/>
              <a:t>Maintain Fixed Values, Translations and User-written Routines</a:t>
            </a:r>
          </a:p>
          <a:p>
            <a:endParaRPr lang="en-US" dirty="0"/>
          </a:p>
        </p:txBody>
      </p:sp>
      <p:sp>
        <p:nvSpPr>
          <p:cNvPr id="3" name="Text Placeholder 2"/>
          <p:cNvSpPr>
            <a:spLocks noGrp="1"/>
          </p:cNvSpPr>
          <p:nvPr>
            <p:ph type="body" sz="quarter" idx="16"/>
          </p:nvPr>
        </p:nvSpPr>
        <p:spPr/>
        <p:txBody>
          <a:bodyPr/>
          <a:lstStyle/>
          <a:p>
            <a:r>
              <a:rPr lang="en-US" sz="1800" dirty="0">
                <a:solidFill>
                  <a:schemeClr val="tx1"/>
                </a:solidFill>
              </a:rPr>
              <a:t>Fixed value: Here you can specify length, type, flag for lowercase/uppercase and value in addition to the description.</a:t>
            </a:r>
          </a:p>
          <a:p>
            <a:endParaRPr lang="en-US" sz="1800" dirty="0">
              <a:solidFill>
                <a:schemeClr val="tx1"/>
              </a:solidFill>
            </a:endParaRPr>
          </a:p>
          <a:p>
            <a:r>
              <a:rPr lang="en-US" sz="1800" dirty="0">
                <a:solidFill>
                  <a:schemeClr val="tx1"/>
                </a:solidFill>
              </a:rPr>
              <a:t>Translation values: Here you specify the value table to be used during translation. The  values can be uploaded from a PC file.</a:t>
            </a:r>
          </a:p>
          <a:p>
            <a:endParaRPr lang="en-US" sz="1800" dirty="0">
              <a:solidFill>
                <a:schemeClr val="tx1"/>
              </a:solidFill>
            </a:endParaRPr>
          </a:p>
          <a:p>
            <a:r>
              <a:rPr lang="en-US" sz="1800" dirty="0">
                <a:solidFill>
                  <a:schemeClr val="tx1"/>
                </a:solidFill>
              </a:rPr>
              <a:t> Process the reusable rules of a project</a:t>
            </a:r>
          </a:p>
          <a:p>
            <a:endParaRPr lang="en-US" dirty="0"/>
          </a:p>
        </p:txBody>
      </p:sp>
    </p:spTree>
    <p:extLst>
      <p:ext uri="{BB962C8B-B14F-4D97-AF65-F5344CB8AC3E}">
        <p14:creationId xmlns:p14="http://schemas.microsoft.com/office/powerpoint/2010/main" val="3557226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7170" y="192429"/>
            <a:ext cx="8113059" cy="510909"/>
          </a:xfrm>
        </p:spPr>
        <p:txBody>
          <a:bodyPr/>
          <a:lstStyle/>
          <a:p>
            <a:r>
              <a:rPr lang="en-US" dirty="0"/>
              <a:t>Specify Files</a:t>
            </a:r>
          </a:p>
        </p:txBody>
      </p:sp>
      <p:sp>
        <p:nvSpPr>
          <p:cNvPr id="3" name="Text Placeholder 2"/>
          <p:cNvSpPr>
            <a:spLocks noGrp="1"/>
          </p:cNvSpPr>
          <p:nvPr>
            <p:ph type="body" sz="quarter" idx="16"/>
          </p:nvPr>
        </p:nvSpPr>
        <p:spPr/>
        <p:txBody>
          <a:bodyPr/>
          <a:lstStyle/>
          <a:p>
            <a:pPr lvl="0">
              <a:buClr>
                <a:schemeClr val="accent5"/>
              </a:buClr>
              <a:defRPr/>
            </a:pPr>
            <a:r>
              <a:rPr lang="en-US" sz="1800" dirty="0">
                <a:solidFill>
                  <a:schemeClr val="tx1"/>
                </a:solidFill>
              </a:rPr>
              <a:t>This step describes all files to be used in the following steps</a:t>
            </a:r>
            <a:r>
              <a:rPr lang="en-US" dirty="0">
                <a:solidFill>
                  <a:schemeClr val="bg2">
                    <a:lumMod val="50000"/>
                  </a:schemeClr>
                </a:solidFill>
              </a:rPr>
              <a:t>:</a:t>
            </a:r>
          </a:p>
        </p:txBody>
      </p:sp>
      <p:pic>
        <p:nvPicPr>
          <p:cNvPr id="5" name="Picture 4"/>
          <p:cNvPicPr>
            <a:picLocks noChangeAspect="1"/>
          </p:cNvPicPr>
          <p:nvPr/>
        </p:nvPicPr>
        <p:blipFill>
          <a:blip r:embed="rId3"/>
          <a:stretch>
            <a:fillRect/>
          </a:stretch>
        </p:blipFill>
        <p:spPr>
          <a:xfrm>
            <a:off x="505261" y="1957994"/>
            <a:ext cx="8016935" cy="3520745"/>
          </a:xfrm>
          <a:prstGeom prst="rect">
            <a:avLst/>
          </a:prstGeom>
          <a:ln>
            <a:solidFill>
              <a:prstClr val="black"/>
            </a:solidFill>
          </a:ln>
        </p:spPr>
      </p:pic>
    </p:spTree>
    <p:extLst>
      <p:ext uri="{BB962C8B-B14F-4D97-AF65-F5344CB8AC3E}">
        <p14:creationId xmlns:p14="http://schemas.microsoft.com/office/powerpoint/2010/main" val="252383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Use LSMW Data Transfer </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0598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43206" y="202290"/>
            <a:ext cx="8229600" cy="510909"/>
          </a:xfrm>
        </p:spPr>
        <p:txBody>
          <a:bodyPr/>
          <a:lstStyle/>
          <a:p>
            <a:r>
              <a:rPr lang="en-US" dirty="0"/>
              <a:t>Assign Files</a:t>
            </a:r>
          </a:p>
        </p:txBody>
      </p:sp>
      <p:sp>
        <p:nvSpPr>
          <p:cNvPr id="3" name="Text Placeholder 2"/>
          <p:cNvSpPr>
            <a:spLocks noGrp="1"/>
          </p:cNvSpPr>
          <p:nvPr>
            <p:ph type="body" sz="quarter" idx="16"/>
          </p:nvPr>
        </p:nvSpPr>
        <p:spPr/>
        <p:txBody>
          <a:bodyPr/>
          <a:lstStyle/>
          <a:p>
            <a:r>
              <a:rPr lang="en-US" sz="1800" dirty="0">
                <a:solidFill>
                  <a:schemeClr val="tx1"/>
                </a:solidFill>
              </a:rPr>
              <a:t>Assign defined files to the source structures</a:t>
            </a:r>
          </a:p>
          <a:p>
            <a:endParaRPr lang="en-US" dirty="0"/>
          </a:p>
        </p:txBody>
      </p:sp>
    </p:spTree>
    <p:extLst>
      <p:ext uri="{BB962C8B-B14F-4D97-AF65-F5344CB8AC3E}">
        <p14:creationId xmlns:p14="http://schemas.microsoft.com/office/powerpoint/2010/main" val="567063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31776" y="202290"/>
            <a:ext cx="8229600" cy="510909"/>
          </a:xfrm>
        </p:spPr>
        <p:txBody>
          <a:bodyPr/>
          <a:lstStyle/>
          <a:p>
            <a:r>
              <a:rPr lang="en-US" dirty="0"/>
              <a:t>Read Data</a:t>
            </a:r>
          </a:p>
        </p:txBody>
      </p:sp>
      <p:sp>
        <p:nvSpPr>
          <p:cNvPr id="3" name="Text Placeholder 2"/>
          <p:cNvSpPr>
            <a:spLocks noGrp="1"/>
          </p:cNvSpPr>
          <p:nvPr>
            <p:ph type="body" sz="quarter" idx="16"/>
          </p:nvPr>
        </p:nvSpPr>
        <p:spPr/>
        <p:txBody>
          <a:bodyPr>
            <a:normAutofit/>
          </a:bodyPr>
          <a:lstStyle/>
          <a:p>
            <a:pPr lvl="0">
              <a:buClr>
                <a:schemeClr val="accent5"/>
              </a:buClr>
              <a:defRPr/>
            </a:pPr>
            <a:r>
              <a:rPr lang="en-US" sz="1900" dirty="0">
                <a:solidFill>
                  <a:schemeClr val="tx1"/>
                </a:solidFill>
              </a:rPr>
              <a:t>Can display all or a part of the read data in table form .</a:t>
            </a:r>
          </a:p>
          <a:p>
            <a:pPr lvl="0">
              <a:buClr>
                <a:schemeClr val="accent5"/>
              </a:buClr>
              <a:defRPr/>
            </a:pPr>
            <a:endParaRPr lang="en-US" sz="1900" dirty="0">
              <a:solidFill>
                <a:schemeClr val="tx1"/>
              </a:solidFill>
            </a:endParaRPr>
          </a:p>
          <a:p>
            <a:pPr lvl="0">
              <a:buClr>
                <a:schemeClr val="accent5"/>
              </a:buClr>
              <a:defRPr/>
            </a:pPr>
            <a:r>
              <a:rPr lang="en-US" sz="1900" dirty="0">
                <a:solidFill>
                  <a:schemeClr val="tx1"/>
                </a:solidFill>
              </a:rPr>
              <a:t>To process all data belonging to an object, click on Execute. </a:t>
            </a:r>
          </a:p>
          <a:p>
            <a:pPr lvl="0">
              <a:buClr>
                <a:schemeClr val="accent5"/>
              </a:buClr>
              <a:defRPr/>
            </a:pPr>
            <a:endParaRPr lang="en-US" sz="1900" dirty="0">
              <a:solidFill>
                <a:schemeClr val="tx1"/>
              </a:solidFill>
            </a:endParaRPr>
          </a:p>
          <a:p>
            <a:pPr lvl="0">
              <a:buClr>
                <a:schemeClr val="accent5"/>
              </a:buClr>
              <a:defRPr/>
            </a:pPr>
            <a:r>
              <a:rPr lang="en-US" sz="1900" dirty="0">
                <a:solidFill>
                  <a:schemeClr val="tx1"/>
                </a:solidFill>
              </a:rPr>
              <a:t>To migrate a part of the data only,  limit the number of data to be migrated in field "General selection parameters". Make the selection in field "Transaction number"  from "... to ...". Multiple selection is possible.</a:t>
            </a:r>
          </a:p>
          <a:p>
            <a:pPr lvl="0">
              <a:buClr>
                <a:schemeClr val="accent5"/>
              </a:buClr>
              <a:defRPr/>
            </a:pPr>
            <a:endParaRPr lang="en-US" dirty="0">
              <a:solidFill>
                <a:schemeClr val="bg2">
                  <a:lumMod val="50000"/>
                </a:schemeClr>
              </a:solidFill>
            </a:endParaRPr>
          </a:p>
          <a:p>
            <a:pPr lvl="0">
              <a:buClr>
                <a:schemeClr val="accent5"/>
              </a:buClr>
              <a:defRPr/>
            </a:pPr>
            <a:r>
              <a:rPr lang="en-US" dirty="0">
                <a:solidFill>
                  <a:schemeClr val="tx1"/>
                </a:solidFill>
              </a:rPr>
              <a:t>In addition, two check boxes are offered:</a:t>
            </a:r>
          </a:p>
          <a:p>
            <a:pPr lvl="1">
              <a:buClr>
                <a:schemeClr val="accent3"/>
              </a:buClr>
              <a:buFont typeface="Wingdings" pitchFamily="2" charset="2"/>
              <a:buChar char="§"/>
              <a:defRPr/>
            </a:pPr>
            <a:r>
              <a:rPr lang="en-US" sz="1700" dirty="0">
                <a:solidFill>
                  <a:schemeClr val="tx1"/>
                </a:solidFill>
              </a:rPr>
              <a:t>Amount field: Amount fields are converted into calculation format (with decimal point). </a:t>
            </a:r>
          </a:p>
          <a:p>
            <a:pPr lvl="1">
              <a:buClr>
                <a:schemeClr val="accent3"/>
              </a:buClr>
              <a:buFont typeface="Wingdings" pitchFamily="2" charset="2"/>
              <a:buChar char="§"/>
              <a:defRPr/>
            </a:pPr>
            <a:r>
              <a:rPr lang="en-US" sz="1700" dirty="0">
                <a:solidFill>
                  <a:schemeClr val="tx1"/>
                </a:solidFill>
              </a:rPr>
              <a:t>Date field: Date fields are converted into internal format (YYYYMMDD).</a:t>
            </a:r>
          </a:p>
          <a:p>
            <a:pPr marL="1143000" lvl="2" indent="-22860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115868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43206" y="202290"/>
            <a:ext cx="8229600" cy="510909"/>
          </a:xfrm>
        </p:spPr>
        <p:txBody>
          <a:bodyPr/>
          <a:lstStyle/>
          <a:p>
            <a:r>
              <a:rPr lang="en-US" dirty="0"/>
              <a:t>Display Read Data</a:t>
            </a:r>
          </a:p>
        </p:txBody>
      </p:sp>
      <p:sp>
        <p:nvSpPr>
          <p:cNvPr id="3" name="Text Placeholder 2"/>
          <p:cNvSpPr>
            <a:spLocks noGrp="1"/>
          </p:cNvSpPr>
          <p:nvPr>
            <p:ph type="body" sz="quarter" idx="16"/>
          </p:nvPr>
        </p:nvSpPr>
        <p:spPr/>
        <p:txBody>
          <a:bodyPr/>
          <a:lstStyle/>
          <a:p>
            <a:r>
              <a:rPr lang="en-US" sz="1800" dirty="0">
                <a:solidFill>
                  <a:schemeClr val="tx1"/>
                </a:solidFill>
              </a:rPr>
              <a:t>Display all or a part of the read data in table form. </a:t>
            </a:r>
          </a:p>
          <a:p>
            <a:endParaRPr lang="en-US" sz="1800" dirty="0">
              <a:solidFill>
                <a:schemeClr val="tx1"/>
              </a:solidFill>
            </a:endParaRPr>
          </a:p>
          <a:p>
            <a:r>
              <a:rPr lang="en-US" sz="1800" dirty="0">
                <a:solidFill>
                  <a:schemeClr val="tx1"/>
                </a:solidFill>
              </a:rPr>
              <a:t>Clicking on a line displays all information for this line in a clear way. </a:t>
            </a:r>
          </a:p>
          <a:p>
            <a:endParaRPr lang="en-US" sz="1800" dirty="0">
              <a:solidFill>
                <a:schemeClr val="tx1"/>
              </a:solidFill>
            </a:endParaRPr>
          </a:p>
          <a:p>
            <a:r>
              <a:rPr lang="en-US" sz="1800" dirty="0">
                <a:solidFill>
                  <a:schemeClr val="tx1"/>
                </a:solidFill>
              </a:rPr>
              <a:t>Change display allows to select either a one-line or multi-line view.</a:t>
            </a:r>
          </a:p>
          <a:p>
            <a:endParaRPr lang="en-US" sz="1800" dirty="0">
              <a:solidFill>
                <a:schemeClr val="tx1"/>
              </a:solidFill>
            </a:endParaRPr>
          </a:p>
          <a:p>
            <a:r>
              <a:rPr lang="en-US" sz="1800" dirty="0">
                <a:solidFill>
                  <a:schemeClr val="tx1"/>
                </a:solidFill>
              </a:rPr>
              <a:t>Display color palette displays the colors for the individual hierarchy levels.</a:t>
            </a:r>
          </a:p>
          <a:p>
            <a:endParaRPr lang="en-US" dirty="0"/>
          </a:p>
        </p:txBody>
      </p:sp>
    </p:spTree>
    <p:extLst>
      <p:ext uri="{BB962C8B-B14F-4D97-AF65-F5344CB8AC3E}">
        <p14:creationId xmlns:p14="http://schemas.microsoft.com/office/powerpoint/2010/main" val="1928266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43206" y="202290"/>
            <a:ext cx="8229600" cy="510909"/>
          </a:xfrm>
        </p:spPr>
        <p:txBody>
          <a:bodyPr/>
          <a:lstStyle/>
          <a:p>
            <a:r>
              <a:rPr lang="en-US" dirty="0"/>
              <a:t>Convert Data</a:t>
            </a:r>
          </a:p>
        </p:txBody>
      </p:sp>
      <p:sp>
        <p:nvSpPr>
          <p:cNvPr id="3" name="Text Placeholder 2"/>
          <p:cNvSpPr>
            <a:spLocks noGrp="1"/>
          </p:cNvSpPr>
          <p:nvPr>
            <p:ph type="body" sz="quarter" idx="16"/>
          </p:nvPr>
        </p:nvSpPr>
        <p:spPr/>
        <p:txBody>
          <a:bodyPr/>
          <a:lstStyle/>
          <a:p>
            <a:r>
              <a:rPr lang="en-US" sz="1800" dirty="0">
                <a:solidFill>
                  <a:schemeClr val="tx1"/>
                </a:solidFill>
              </a:rPr>
              <a:t>With regard to operation, this work step essentially corresponds to work step "Read Data". </a:t>
            </a:r>
          </a:p>
          <a:p>
            <a:endParaRPr lang="en-US" sz="1800" dirty="0">
              <a:solidFill>
                <a:schemeClr val="tx1"/>
              </a:solidFill>
            </a:endParaRPr>
          </a:p>
          <a:p>
            <a:r>
              <a:rPr lang="en-US" sz="1800" dirty="0">
                <a:solidFill>
                  <a:schemeClr val="tx1"/>
                </a:solidFill>
              </a:rPr>
              <a:t>If data selection is not to be made, confirm the process by clicking on Execute. Otherwise, make the selection in field "Transaction number" from "...to...". Here, multiple selection of transaction numbers is possible as well.</a:t>
            </a:r>
          </a:p>
          <a:p>
            <a:endParaRPr lang="en-US" sz="1800" dirty="0">
              <a:solidFill>
                <a:schemeClr val="tx1"/>
              </a:solidFill>
            </a:endParaRPr>
          </a:p>
          <a:p>
            <a:r>
              <a:rPr lang="en-US" sz="1800" dirty="0">
                <a:solidFill>
                  <a:schemeClr val="tx1"/>
                </a:solidFill>
              </a:rPr>
              <a:t>If one or several source fields are marked as selection parameters when defining the source fields, these fields are also offered as selection parameters.</a:t>
            </a:r>
          </a:p>
          <a:p>
            <a:endParaRPr lang="en-US" dirty="0"/>
          </a:p>
        </p:txBody>
      </p:sp>
    </p:spTree>
    <p:extLst>
      <p:ext uri="{BB962C8B-B14F-4D97-AF65-F5344CB8AC3E}">
        <p14:creationId xmlns:p14="http://schemas.microsoft.com/office/powerpoint/2010/main" val="3041315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20346" y="179430"/>
            <a:ext cx="8229600" cy="510909"/>
          </a:xfrm>
        </p:spPr>
        <p:txBody>
          <a:bodyPr/>
          <a:lstStyle/>
          <a:p>
            <a:r>
              <a:rPr lang="en-US" dirty="0"/>
              <a:t>Display Converted Data</a:t>
            </a:r>
          </a:p>
        </p:txBody>
      </p:sp>
      <p:sp>
        <p:nvSpPr>
          <p:cNvPr id="3" name="Text Placeholder 2"/>
          <p:cNvSpPr>
            <a:spLocks noGrp="1"/>
          </p:cNvSpPr>
          <p:nvPr>
            <p:ph type="body" sz="quarter" idx="16"/>
          </p:nvPr>
        </p:nvSpPr>
        <p:spPr/>
        <p:txBody>
          <a:bodyPr/>
          <a:lstStyle/>
          <a:p>
            <a:pPr lvl="0">
              <a:buClr>
                <a:schemeClr val="accent5"/>
              </a:buClr>
              <a:defRPr/>
            </a:pPr>
            <a:r>
              <a:rPr lang="en-US" sz="1800" dirty="0">
                <a:solidFill>
                  <a:schemeClr val="tx1"/>
                </a:solidFill>
              </a:rPr>
              <a:t>Display Converted Data </a:t>
            </a:r>
          </a:p>
          <a:p>
            <a:pPr lvl="1">
              <a:buClr>
                <a:schemeClr val="accent3"/>
              </a:buClr>
              <a:buFont typeface="Wingdings" pitchFamily="2" charset="2"/>
              <a:buChar char="§"/>
              <a:defRPr/>
            </a:pPr>
            <a:r>
              <a:rPr lang="en-US" sz="1600" dirty="0">
                <a:solidFill>
                  <a:schemeClr val="tx1"/>
                </a:solidFill>
              </a:rPr>
              <a:t>The display the data that is converted.</a:t>
            </a:r>
          </a:p>
          <a:p>
            <a:endParaRPr lang="en-US" dirty="0"/>
          </a:p>
        </p:txBody>
      </p:sp>
    </p:spTree>
    <p:extLst>
      <p:ext uri="{BB962C8B-B14F-4D97-AF65-F5344CB8AC3E}">
        <p14:creationId xmlns:p14="http://schemas.microsoft.com/office/powerpoint/2010/main" val="3265423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08916" y="213720"/>
            <a:ext cx="8229600" cy="510909"/>
          </a:xfrm>
        </p:spPr>
        <p:txBody>
          <a:bodyPr/>
          <a:lstStyle/>
          <a:p>
            <a:r>
              <a:rPr lang="en-US" dirty="0"/>
              <a:t>Generate Batch Input Session</a:t>
            </a:r>
          </a:p>
        </p:txBody>
      </p:sp>
      <p:sp>
        <p:nvSpPr>
          <p:cNvPr id="3" name="Text Placeholder 2"/>
          <p:cNvSpPr>
            <a:spLocks noGrp="1"/>
          </p:cNvSpPr>
          <p:nvPr>
            <p:ph type="body" sz="quarter" idx="16"/>
          </p:nvPr>
        </p:nvSpPr>
        <p:spPr/>
        <p:txBody>
          <a:bodyPr/>
          <a:lstStyle/>
          <a:p>
            <a:r>
              <a:rPr lang="en-US" sz="1800" dirty="0">
                <a:solidFill>
                  <a:schemeClr val="tx1"/>
                </a:solidFill>
              </a:rPr>
              <a:t>The standard batch input program belonging to the object is directly called. </a:t>
            </a:r>
          </a:p>
          <a:p>
            <a:endParaRPr lang="en-US" sz="1800" dirty="0">
              <a:solidFill>
                <a:schemeClr val="tx1"/>
              </a:solidFill>
            </a:endParaRPr>
          </a:p>
          <a:p>
            <a:r>
              <a:rPr lang="en-US" sz="1800" dirty="0">
                <a:solidFill>
                  <a:schemeClr val="tx1"/>
                </a:solidFill>
              </a:rPr>
              <a:t>The name of the file with the converted data is already proposed.</a:t>
            </a:r>
          </a:p>
          <a:p>
            <a:endParaRPr lang="en-US" sz="1800" dirty="0">
              <a:solidFill>
                <a:schemeClr val="tx1"/>
              </a:solidFill>
            </a:endParaRPr>
          </a:p>
          <a:p>
            <a:r>
              <a:rPr lang="en-US" sz="1800" dirty="0">
                <a:solidFill>
                  <a:schemeClr val="tx1"/>
                </a:solidFill>
              </a:rPr>
              <a:t>The batch input sessions to be generated are named after the LSMW object.</a:t>
            </a:r>
          </a:p>
          <a:p>
            <a:endParaRPr lang="en-US" dirty="0"/>
          </a:p>
        </p:txBody>
      </p:sp>
    </p:spTree>
    <p:extLst>
      <p:ext uri="{BB962C8B-B14F-4D97-AF65-F5344CB8AC3E}">
        <p14:creationId xmlns:p14="http://schemas.microsoft.com/office/powerpoint/2010/main" val="2908172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54636" y="190860"/>
            <a:ext cx="8229600" cy="510909"/>
          </a:xfrm>
        </p:spPr>
        <p:txBody>
          <a:bodyPr/>
          <a:lstStyle/>
          <a:p>
            <a:r>
              <a:rPr lang="en-US" dirty="0"/>
              <a:t>LSMW – Procedure</a:t>
            </a:r>
          </a:p>
        </p:txBody>
      </p:sp>
      <p:sp>
        <p:nvSpPr>
          <p:cNvPr id="3" name="Text Placeholder 2"/>
          <p:cNvSpPr>
            <a:spLocks noGrp="1"/>
          </p:cNvSpPr>
          <p:nvPr>
            <p:ph type="body" sz="quarter" idx="16"/>
          </p:nvPr>
        </p:nvSpPr>
        <p:spPr>
          <a:xfrm>
            <a:off x="457200" y="1248936"/>
            <a:ext cx="8151541" cy="4473615"/>
          </a:xfrm>
        </p:spPr>
        <p:txBody>
          <a:bodyPr/>
          <a:lstStyle/>
          <a:p>
            <a:pPr lvl="0">
              <a:buClr>
                <a:schemeClr val="accent5"/>
              </a:buClr>
              <a:defRPr/>
            </a:pPr>
            <a:r>
              <a:rPr lang="en-US" sz="1800" dirty="0">
                <a:solidFill>
                  <a:schemeClr val="tx1"/>
                </a:solidFill>
              </a:rPr>
              <a:t>Run Batch Input Session</a:t>
            </a:r>
          </a:p>
          <a:p>
            <a:pPr lvl="1">
              <a:buClr>
                <a:schemeClr val="accent3"/>
              </a:buClr>
              <a:buFont typeface="Wingdings" pitchFamily="2" charset="2"/>
              <a:buChar char="§"/>
              <a:defRPr/>
            </a:pPr>
            <a:r>
              <a:rPr lang="en-US" sz="1600" dirty="0">
                <a:solidFill>
                  <a:schemeClr val="tx1"/>
                </a:solidFill>
              </a:rPr>
              <a:t>The program goes to SAP standard transaction SM35.</a:t>
            </a:r>
          </a:p>
          <a:p>
            <a:pPr lvl="1">
              <a:buClr>
                <a:schemeClr val="accent3"/>
              </a:buClr>
              <a:buFont typeface="Wingdings" pitchFamily="2" charset="2"/>
              <a:buChar char="§"/>
              <a:defRPr/>
            </a:pPr>
            <a:r>
              <a:rPr lang="en-US" sz="1600" dirty="0">
                <a:solidFill>
                  <a:schemeClr val="tx1"/>
                </a:solidFill>
              </a:rPr>
              <a:t>Follow the procedure to run the session (which is already discussed in the Session method)</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pPr lvl="0">
              <a:buClr>
                <a:schemeClr val="accent5"/>
              </a:buClr>
              <a:defRPr/>
            </a:pPr>
            <a:r>
              <a:rPr lang="en-US" sz="1800" dirty="0">
                <a:solidFill>
                  <a:schemeClr val="tx1"/>
                </a:solidFill>
              </a:rPr>
              <a:t>Import Data with Direct Input</a:t>
            </a:r>
          </a:p>
          <a:p>
            <a:pPr lvl="1">
              <a:buClr>
                <a:schemeClr val="accent3"/>
              </a:buClr>
              <a:buFont typeface="Wingdings" pitchFamily="2" charset="2"/>
              <a:buChar char="§"/>
              <a:defRPr/>
            </a:pPr>
            <a:r>
              <a:rPr lang="en-US" sz="1600" dirty="0">
                <a:solidFill>
                  <a:schemeClr val="tx1"/>
                </a:solidFill>
              </a:rPr>
              <a:t>Depending on the object type, either the standard direct input program belonging to the object is called or  select a direct input program or a direct input transaction.</a:t>
            </a:r>
          </a:p>
          <a:p>
            <a:pPr>
              <a:buClr>
                <a:schemeClr val="accent5"/>
              </a:buClr>
              <a:defRPr/>
            </a:pPr>
            <a:endParaRPr lang="en-US" sz="1800" dirty="0">
              <a:solidFill>
                <a:schemeClr val="tx1"/>
              </a:solidFill>
            </a:endParaRPr>
          </a:p>
          <a:p>
            <a:pPr>
              <a:buClr>
                <a:schemeClr val="accent5"/>
              </a:buClr>
              <a:defRPr/>
            </a:pPr>
            <a:r>
              <a:rPr lang="en-US" sz="1800" dirty="0">
                <a:solidFill>
                  <a:schemeClr val="tx1"/>
                </a:solidFill>
              </a:rPr>
              <a:t>Start Direct Input Session</a:t>
            </a:r>
          </a:p>
          <a:p>
            <a:pPr lvl="1">
              <a:buClr>
                <a:schemeClr val="accent3"/>
              </a:buClr>
              <a:buFont typeface="Wingdings" pitchFamily="2" charset="2"/>
              <a:buChar char="§"/>
              <a:defRPr/>
            </a:pPr>
            <a:r>
              <a:rPr lang="en-US" sz="1600" dirty="0">
                <a:solidFill>
                  <a:schemeClr val="tx1"/>
                </a:solidFill>
              </a:rPr>
              <a:t>Depending on the object type, either the standard direct input program belonging to the object is called or a direct input program can be selected or a direct input transaction.</a:t>
            </a:r>
          </a:p>
          <a:p>
            <a:pPr marL="742950" lvl="1" indent="-285750" defTabSz="457200">
              <a:lnSpc>
                <a:spcPct val="100000"/>
              </a:lnSpc>
              <a:spcBef>
                <a:spcPct val="20000"/>
              </a:spcBef>
              <a:spcAft>
                <a:spcPts val="0"/>
              </a:spcAft>
              <a:buClrTx/>
              <a:buFont typeface="Arial"/>
              <a:buChar char="–"/>
              <a:defRPr/>
            </a:pPr>
            <a:endParaRPr lang="en-US"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3191688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LSMW</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449597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Direct Input Method</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954038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t>How to Use LSMW Data Transfer </a:t>
            </a:r>
          </a:p>
        </p:txBody>
      </p:sp>
    </p:spTree>
    <p:extLst>
      <p:ext uri="{BB962C8B-B14F-4D97-AF65-F5344CB8AC3E}">
        <p14:creationId xmlns:p14="http://schemas.microsoft.com/office/powerpoint/2010/main" val="1193395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4966" y="1159727"/>
            <a:ext cx="8229600" cy="5029200"/>
          </a:xfrm>
          <a:prstGeom prst="rect">
            <a:avLst/>
          </a:prstGeom>
        </p:spPr>
        <p:txBody>
          <a:bodyPr/>
          <a:lstStyle/>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latin typeface="Verdana" panose="020B0604030504040204" pitchFamily="34" charset="0"/>
                <a:ea typeface="Verdana" panose="020B0604030504040204" pitchFamily="34" charset="0"/>
                <a:cs typeface="Verdana" panose="020B0604030504040204" pitchFamily="34" charset="0"/>
              </a:rPr>
              <a:t>Legacy System Migration Workbench</a:t>
            </a:r>
          </a:p>
          <a:p>
            <a:pPr marL="166189" marR="0" lvl="0" indent="-166189" defTabSz="914342" fontAlgn="auto">
              <a:lnSpc>
                <a:spcPct val="90000"/>
              </a:lnSpc>
              <a:spcAft>
                <a:spcPts val="600"/>
              </a:spcAft>
              <a:buClr>
                <a:schemeClr val="accent5"/>
              </a:buClr>
              <a:buSzTx/>
              <a:buFont typeface="Wingdings" pitchFamily="2" charset="2"/>
              <a:buChar char="§"/>
              <a:tabLst/>
              <a:defRPr/>
            </a:pPr>
            <a:endParaRPr lang="en-US" dirty="0">
              <a:latin typeface="Verdana" panose="020B0604030504040204" pitchFamily="34" charset="0"/>
              <a:ea typeface="Verdana" panose="020B0604030504040204" pitchFamily="34" charset="0"/>
              <a:cs typeface="Verdana" panose="020B0604030504040204" pitchFamily="34" charset="0"/>
            </a:endParaRPr>
          </a:p>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latin typeface="Verdana" panose="020B0604030504040204" pitchFamily="34" charset="0"/>
                <a:ea typeface="Verdana" panose="020B0604030504040204" pitchFamily="34" charset="0"/>
                <a:cs typeface="Verdana" panose="020B0604030504040204" pitchFamily="34" charset="0"/>
              </a:rPr>
              <a:t>An R/3-based tool that supports when transferring data from non-SAP systems ("Legacy Systems") to SAP systems once or periodically</a:t>
            </a:r>
          </a:p>
          <a:p>
            <a:pPr marL="166189" marR="0" lvl="0" indent="-166189" defTabSz="914342" fontAlgn="auto">
              <a:lnSpc>
                <a:spcPct val="90000"/>
              </a:lnSpc>
              <a:spcAft>
                <a:spcPts val="600"/>
              </a:spcAft>
              <a:buClr>
                <a:schemeClr val="accent5"/>
              </a:buClr>
              <a:buSzTx/>
              <a:buFont typeface="Wingdings" pitchFamily="2" charset="2"/>
              <a:buChar char="§"/>
              <a:tabLst/>
              <a:defRPr/>
            </a:pPr>
            <a:endParaRPr lang="en-US" dirty="0">
              <a:latin typeface="Verdana" panose="020B0604030504040204" pitchFamily="34" charset="0"/>
              <a:ea typeface="Verdana" panose="020B0604030504040204" pitchFamily="34" charset="0"/>
              <a:cs typeface="Verdana" panose="020B0604030504040204" pitchFamily="34" charset="0"/>
            </a:endParaRPr>
          </a:p>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latin typeface="Verdana" panose="020B0604030504040204" pitchFamily="34" charset="0"/>
                <a:ea typeface="Verdana" panose="020B0604030504040204" pitchFamily="34" charset="0"/>
                <a:cs typeface="Verdana" panose="020B0604030504040204" pitchFamily="34" charset="0"/>
              </a:rPr>
              <a:t>The tool supports conversion of data of the legacy system in a convenient way. </a:t>
            </a:r>
          </a:p>
          <a:p>
            <a:pPr marL="166189" marR="0" lvl="0" indent="-166189" defTabSz="914342" fontAlgn="auto">
              <a:lnSpc>
                <a:spcPct val="90000"/>
              </a:lnSpc>
              <a:spcAft>
                <a:spcPts val="600"/>
              </a:spcAft>
              <a:buClr>
                <a:schemeClr val="accent5"/>
              </a:buClr>
              <a:buSzTx/>
              <a:buFont typeface="Wingdings" pitchFamily="2" charset="2"/>
              <a:buChar char="§"/>
              <a:tabLst/>
              <a:defRPr/>
            </a:pPr>
            <a:endParaRPr lang="en-US" dirty="0">
              <a:latin typeface="Verdana" panose="020B0604030504040204" pitchFamily="34" charset="0"/>
              <a:ea typeface="Verdana" panose="020B0604030504040204" pitchFamily="34" charset="0"/>
              <a:cs typeface="Verdana" panose="020B0604030504040204" pitchFamily="34" charset="0"/>
            </a:endParaRPr>
          </a:p>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latin typeface="Verdana" panose="020B0604030504040204" pitchFamily="34" charset="0"/>
                <a:ea typeface="Verdana" panose="020B0604030504040204" pitchFamily="34" charset="0"/>
                <a:cs typeface="Verdana" panose="020B0604030504040204" pitchFamily="34" charset="0"/>
              </a:rPr>
              <a:t>The data can then be imported into the SAP system via batch input, direct input, BAPIs or </a:t>
            </a:r>
            <a:r>
              <a:rPr lang="en-US" dirty="0" err="1">
                <a:latin typeface="Verdana" panose="020B0604030504040204" pitchFamily="34" charset="0"/>
                <a:ea typeface="Verdana" panose="020B0604030504040204" pitchFamily="34" charset="0"/>
                <a:cs typeface="Verdana" panose="020B0604030504040204" pitchFamily="34" charset="0"/>
              </a:rPr>
              <a:t>IDocs</a:t>
            </a:r>
            <a:r>
              <a:rPr lang="en-US" dirty="0">
                <a:latin typeface="Verdana" panose="020B0604030504040204" pitchFamily="34" charset="0"/>
                <a:ea typeface="Verdana" panose="020B0604030504040204" pitchFamily="34" charset="0"/>
                <a:cs typeface="Verdana" panose="020B0604030504040204" pitchFamily="34" charset="0"/>
              </a:rPr>
              <a:t>.</a:t>
            </a:r>
          </a:p>
          <a:p>
            <a:pPr marL="166189" marR="0" lvl="0" indent="-166189" defTabSz="914342" fontAlgn="auto">
              <a:lnSpc>
                <a:spcPct val="90000"/>
              </a:lnSpc>
              <a:spcAft>
                <a:spcPts val="600"/>
              </a:spcAft>
              <a:buClr>
                <a:schemeClr val="accent5"/>
              </a:buClr>
              <a:buSzTx/>
              <a:buFont typeface="Wingdings" pitchFamily="2" charset="2"/>
              <a:buChar char="§"/>
              <a:tabLst/>
              <a:defRPr/>
            </a:pPr>
            <a:endParaRPr lang="en-US" dirty="0">
              <a:latin typeface="Verdana" panose="020B0604030504040204" pitchFamily="34" charset="0"/>
              <a:ea typeface="Verdana" panose="020B0604030504040204" pitchFamily="34" charset="0"/>
              <a:cs typeface="Verdana" panose="020B0604030504040204" pitchFamily="34" charset="0"/>
            </a:endParaRPr>
          </a:p>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latin typeface="Verdana" panose="020B0604030504040204" pitchFamily="34" charset="0"/>
                <a:ea typeface="Verdana" panose="020B0604030504040204" pitchFamily="34" charset="0"/>
                <a:cs typeface="Verdana" panose="020B0604030504040204" pitchFamily="34" charset="0"/>
              </a:rPr>
              <a:t>The LSM Workbench provides a recording function that allows generating a “data migration object” in an entry or changing transaction</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3" name="Title 2"/>
          <p:cNvSpPr txBox="1">
            <a:spLocks/>
          </p:cNvSpPr>
          <p:nvPr/>
        </p:nvSpPr>
        <p:spPr>
          <a:xfrm>
            <a:off x="240030" y="148590"/>
            <a:ext cx="7563358" cy="605790"/>
          </a:xfrm>
          <a:prstGeom prst="rect">
            <a:avLst/>
          </a:prstGeom>
        </p:spPr>
        <p:txBody>
          <a:bodyP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2600" dirty="0">
                <a:latin typeface="+mj-lt"/>
                <a:ea typeface="+mj-ea"/>
                <a:cs typeface="+mj-cs"/>
              </a:rPr>
              <a:t>LSMW - Introduction</a:t>
            </a:r>
          </a:p>
        </p:txBody>
      </p:sp>
    </p:spTree>
    <p:extLst>
      <p:ext uri="{BB962C8B-B14F-4D97-AF65-F5344CB8AC3E}">
        <p14:creationId xmlns:p14="http://schemas.microsoft.com/office/powerpoint/2010/main" val="2068156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p:txBody>
          <a:bodyPr/>
          <a:lstStyle/>
          <a:p>
            <a:r>
              <a:rPr lang="en-US" altLang="en-US" dirty="0"/>
              <a:t>Question 1: In the specify file step of LSMW, </a:t>
            </a:r>
            <a:r>
              <a:rPr lang="en-US" altLang="en-US" dirty="0" err="1"/>
              <a:t>filese</a:t>
            </a:r>
            <a:r>
              <a:rPr lang="en-US" altLang="en-US" dirty="0"/>
              <a:t> can only be selected from the Application Server.</a:t>
            </a:r>
          </a:p>
          <a:p>
            <a:pPr lvl="1"/>
            <a:r>
              <a:rPr lang="en-US" altLang="en-US" dirty="0"/>
              <a:t>True/False</a:t>
            </a:r>
          </a:p>
          <a:p>
            <a:pPr>
              <a:buNone/>
            </a:pPr>
            <a:r>
              <a:rPr lang="en-US" altLang="en-US" dirty="0"/>
              <a:t> </a:t>
            </a:r>
          </a:p>
          <a:p>
            <a:r>
              <a:rPr lang="en-US" altLang="en-US" dirty="0"/>
              <a:t>Question 2: In </a:t>
            </a:r>
            <a:r>
              <a:rPr lang="en-US" dirty="0"/>
              <a:t>Standard/Direct Input method of LSMW all fields of a transaction are always available for reprocessing.</a:t>
            </a:r>
          </a:p>
          <a:p>
            <a:endParaRPr lang="en-US" altLang="en-US" dirty="0"/>
          </a:p>
          <a:p>
            <a:pPr marL="174625" lvl="1" indent="0">
              <a:buNone/>
            </a:pPr>
            <a:endParaRPr lang="en-US" dirty="0">
              <a:solidFill>
                <a:schemeClr val="tx1"/>
              </a:solidFill>
            </a:endParaRPr>
          </a:p>
        </p:txBody>
      </p:sp>
    </p:spTree>
    <p:extLst>
      <p:ext uri="{BB962C8B-B14F-4D97-AF65-F5344CB8AC3E}">
        <p14:creationId xmlns:p14="http://schemas.microsoft.com/office/powerpoint/2010/main" val="365545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457200" y="1371600"/>
            <a:ext cx="8229600" cy="5029200"/>
          </a:xfrm>
          <a:prstGeom prst="rect">
            <a:avLst/>
          </a:prstGeom>
        </p:spPr>
        <p:txBody>
          <a:bodyPr/>
          <a:lstStyle/>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latin typeface="Verdana" panose="020B0604030504040204" pitchFamily="34" charset="0"/>
                <a:ea typeface="Verdana" panose="020B0604030504040204" pitchFamily="34" charset="0"/>
                <a:cs typeface="Verdana" panose="020B0604030504040204" pitchFamily="34" charset="0"/>
              </a:rPr>
              <a:t>The LSM Workbench was developed on the basis of the R/2- R/3 Migration Workbench </a:t>
            </a:r>
          </a:p>
          <a:p>
            <a:pPr marL="166189" marR="0" lvl="0" indent="-166189" defTabSz="914342" fontAlgn="auto">
              <a:lnSpc>
                <a:spcPct val="90000"/>
              </a:lnSpc>
              <a:spcAft>
                <a:spcPts val="600"/>
              </a:spcAft>
              <a:buClr>
                <a:schemeClr val="accent5"/>
              </a:buClr>
              <a:buSzTx/>
              <a:buFont typeface="Wingdings" pitchFamily="2" charset="2"/>
              <a:buChar char="§"/>
              <a:tabLst/>
              <a:defRPr/>
            </a:pPr>
            <a:endParaRPr lang="en-US" dirty="0">
              <a:latin typeface="Verdana" panose="020B0604030504040204" pitchFamily="34" charset="0"/>
              <a:ea typeface="Verdana" panose="020B0604030504040204" pitchFamily="34" charset="0"/>
              <a:cs typeface="Verdana" panose="020B0604030504040204" pitchFamily="34" charset="0"/>
            </a:endParaRPr>
          </a:p>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latin typeface="Verdana" panose="020B0604030504040204" pitchFamily="34" charset="0"/>
                <a:ea typeface="Verdana" panose="020B0604030504040204" pitchFamily="34" charset="0"/>
                <a:cs typeface="Verdana" panose="020B0604030504040204" pitchFamily="34" charset="0"/>
              </a:rPr>
              <a:t>LSMW was developed on the following principles</a:t>
            </a:r>
          </a:p>
          <a:p>
            <a:pPr marL="231775" marR="0" lvl="0" indent="-231775" algn="l" defTabSz="457200" rtl="0" eaLnBrk="1" fontAlgn="auto" latinLnBrk="0" hangingPunct="1">
              <a:lnSpc>
                <a:spcPct val="100000"/>
              </a:lnSpc>
              <a:spcBef>
                <a:spcPct val="20000"/>
              </a:spcBef>
              <a:spcAft>
                <a:spcPts val="0"/>
              </a:spcAft>
              <a:buClrTx/>
              <a:buSzTx/>
              <a:buFont typeface="Arial"/>
              <a:buChar char="•"/>
              <a:tabLst/>
              <a:defRPr/>
            </a:pPr>
            <a:endParaRPr lang="en-US" sz="1600" dirty="0"/>
          </a:p>
          <a:p>
            <a:pPr marL="355600" marR="0" lvl="1" indent="-180975" defTabSz="914342" fontAlgn="auto">
              <a:lnSpc>
                <a:spcPct val="90000"/>
              </a:lnSpc>
              <a:spcAft>
                <a:spcPts val="600"/>
              </a:spcAft>
              <a:buClr>
                <a:schemeClr val="accent3"/>
              </a:buClr>
              <a:buSzTx/>
              <a:buFont typeface="Wingdings" pitchFamily="2" charset="2"/>
              <a:buChar char="§"/>
              <a:tabLst/>
              <a:defRPr/>
            </a:pPr>
            <a:r>
              <a:rPr lang="en-US" sz="1600" dirty="0"/>
              <a:t>Most of the functions should reside in the SAP system. No collection of individual programs on different platforms.</a:t>
            </a:r>
          </a:p>
          <a:p>
            <a:pPr marL="355600" marR="0" lvl="1" indent="-180975" defTabSz="914342" fontAlgn="auto">
              <a:lnSpc>
                <a:spcPct val="90000"/>
              </a:lnSpc>
              <a:spcAft>
                <a:spcPts val="600"/>
              </a:spcAft>
              <a:buClr>
                <a:schemeClr val="accent3"/>
              </a:buClr>
              <a:buSzTx/>
              <a:buFont typeface="Wingdings" pitchFamily="2" charset="2"/>
              <a:buChar char="§"/>
              <a:tabLst/>
              <a:defRPr/>
            </a:pPr>
            <a:endParaRPr lang="en-US" sz="1600" dirty="0"/>
          </a:p>
          <a:p>
            <a:pPr marL="355600" marR="0" lvl="1" indent="-180975" defTabSz="914342" fontAlgn="auto">
              <a:lnSpc>
                <a:spcPct val="90000"/>
              </a:lnSpc>
              <a:spcAft>
                <a:spcPts val="600"/>
              </a:spcAft>
              <a:buClr>
                <a:schemeClr val="accent3"/>
              </a:buClr>
              <a:buSzTx/>
              <a:buFont typeface="Wingdings" pitchFamily="2" charset="2"/>
              <a:buChar char="§"/>
              <a:tabLst/>
              <a:defRPr/>
            </a:pPr>
            <a:r>
              <a:rPr lang="en-US" sz="1600" dirty="0"/>
              <a:t>The quality and consistence of the data imported into the SAP system should be more important than speed and performance of data migration.</a:t>
            </a:r>
          </a:p>
          <a:p>
            <a:pPr marL="355600" marR="0" lvl="1" indent="-180975" defTabSz="914342" fontAlgn="auto">
              <a:lnSpc>
                <a:spcPct val="90000"/>
              </a:lnSpc>
              <a:spcAft>
                <a:spcPts val="600"/>
              </a:spcAft>
              <a:buClr>
                <a:schemeClr val="accent3"/>
              </a:buClr>
              <a:buSzTx/>
              <a:buFont typeface="Wingdings" pitchFamily="2" charset="2"/>
              <a:buChar char="§"/>
              <a:tabLst/>
              <a:defRPr/>
            </a:pPr>
            <a:endParaRPr lang="en-US" sz="1600" dirty="0"/>
          </a:p>
          <a:p>
            <a:pPr marL="355600" marR="0" lvl="1" indent="-180975" defTabSz="914342" fontAlgn="auto">
              <a:lnSpc>
                <a:spcPct val="90000"/>
              </a:lnSpc>
              <a:spcAft>
                <a:spcPts val="600"/>
              </a:spcAft>
              <a:buClr>
                <a:schemeClr val="accent3"/>
              </a:buClr>
              <a:buSzTx/>
              <a:buFont typeface="Wingdings" pitchFamily="2" charset="2"/>
              <a:buChar char="§"/>
              <a:tabLst/>
              <a:defRPr/>
            </a:pPr>
            <a:r>
              <a:rPr lang="en-US" sz="1600" dirty="0"/>
              <a:t>Existing knowledge and coding should be used.</a:t>
            </a:r>
          </a:p>
          <a:p>
            <a:pPr marL="355600" marR="0" lvl="1" indent="-180975" defTabSz="914342" fontAlgn="auto">
              <a:lnSpc>
                <a:spcPct val="90000"/>
              </a:lnSpc>
              <a:spcAft>
                <a:spcPts val="600"/>
              </a:spcAft>
              <a:buClr>
                <a:schemeClr val="accent3"/>
              </a:buClr>
              <a:buSzTx/>
              <a:buFont typeface="Wingdings" pitchFamily="2" charset="2"/>
              <a:buChar char="§"/>
              <a:tabLst/>
              <a:defRPr/>
            </a:pPr>
            <a:endParaRPr lang="en-US" sz="1600" dirty="0"/>
          </a:p>
          <a:p>
            <a:pPr marL="355600" marR="0" lvl="1" indent="-180975" defTabSz="914342" fontAlgn="auto">
              <a:lnSpc>
                <a:spcPct val="90000"/>
              </a:lnSpc>
              <a:spcAft>
                <a:spcPts val="600"/>
              </a:spcAft>
              <a:buClr>
                <a:schemeClr val="accent3"/>
              </a:buClr>
              <a:buSzTx/>
              <a:buFont typeface="Wingdings" pitchFamily="2" charset="2"/>
              <a:buChar char="§"/>
              <a:tabLst/>
              <a:defRPr/>
            </a:pPr>
            <a:r>
              <a:rPr lang="en-US" sz="1600" dirty="0"/>
              <a:t>The developed "mapping" and rules should be reusable and thus be used repeatedly in projects.</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3" name="Title 2"/>
          <p:cNvSpPr txBox="1">
            <a:spLocks/>
          </p:cNvSpPr>
          <p:nvPr/>
        </p:nvSpPr>
        <p:spPr>
          <a:xfrm>
            <a:off x="228600" y="148590"/>
            <a:ext cx="7563358" cy="582930"/>
          </a:xfrm>
          <a:prstGeom prst="rect">
            <a:avLst/>
          </a:prstGeom>
        </p:spPr>
        <p:txBody>
          <a:bodyPr/>
          <a:lstStyle>
            <a:defPPr>
              <a:defRPr lang="en-US"/>
            </a:defPPr>
            <a:lvl1pPr marR="0" lvl="0" indent="0" defTabSz="457200" fontAlgn="auto">
              <a:lnSpc>
                <a:spcPct val="100000"/>
              </a:lnSpc>
              <a:spcBef>
                <a:spcPct val="0"/>
              </a:spcBef>
              <a:spcAft>
                <a:spcPts val="0"/>
              </a:spcAft>
              <a:buClrTx/>
              <a:buSzTx/>
              <a:buFontTx/>
              <a:buNone/>
              <a:tabLst/>
              <a:defRPr sz="2600">
                <a:latin typeface="+mj-lt"/>
                <a:ea typeface="+mj-ea"/>
                <a:cs typeface="+mj-cs"/>
              </a:defRPr>
            </a:lvl1pPr>
          </a:lstStyle>
          <a:p>
            <a:r>
              <a:rPr lang="en-US" dirty="0"/>
              <a:t>Basic Principles of the LSMW </a:t>
            </a:r>
          </a:p>
        </p:txBody>
      </p:sp>
    </p:spTree>
    <p:extLst>
      <p:ext uri="{BB962C8B-B14F-4D97-AF65-F5344CB8AC3E}">
        <p14:creationId xmlns:p14="http://schemas.microsoft.com/office/powerpoint/2010/main" val="318059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473825" y="1241225"/>
            <a:ext cx="8229600" cy="5029200"/>
          </a:xfrm>
          <a:prstGeom prst="rect">
            <a:avLst/>
          </a:prstGeom>
        </p:spPr>
        <p:txBody>
          <a:bodyPr/>
          <a:lstStyle/>
          <a:p>
            <a:pPr marL="166189" marR="0" lvl="0" indent="-166189" defTabSz="914342" fontAlgn="auto">
              <a:lnSpc>
                <a:spcPct val="90000"/>
              </a:lnSpc>
              <a:spcAft>
                <a:spcPts val="600"/>
              </a:spcAft>
              <a:buClr>
                <a:schemeClr val="accent5"/>
              </a:buClr>
              <a:buSzTx/>
              <a:buFont typeface="Wingdings" pitchFamily="2" charset="2"/>
              <a:buChar char="§"/>
              <a:tabLst/>
              <a:defRPr/>
            </a:pPr>
            <a:endParaRPr lang="en-US" dirty="0"/>
          </a:p>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t>It is a part of the SAP system and thus independent of individual platforms</a:t>
            </a:r>
          </a:p>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t>A variety of technical possibilities of data conversion:</a:t>
            </a:r>
          </a:p>
          <a:p>
            <a:pPr marL="166189" marR="0" lvl="1" indent="-166189" defTabSz="914342" fontAlgn="auto">
              <a:lnSpc>
                <a:spcPct val="90000"/>
              </a:lnSpc>
              <a:spcAft>
                <a:spcPts val="600"/>
              </a:spcAft>
              <a:buClr>
                <a:schemeClr val="accent5"/>
              </a:buClr>
              <a:buSzTx/>
              <a:buFont typeface="Wingdings" pitchFamily="2" charset="2"/>
              <a:buChar char="§"/>
              <a:tabLst/>
              <a:defRPr/>
            </a:pPr>
            <a:r>
              <a:rPr lang="en-US" dirty="0"/>
              <a:t>Data consistency due to standard import techniques</a:t>
            </a:r>
          </a:p>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t>Generation of the conversion program on the basis of defined rules</a:t>
            </a:r>
          </a:p>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t>Clear interactive process guide</a:t>
            </a:r>
          </a:p>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t>Interface for data in spreadsheet format</a:t>
            </a:r>
          </a:p>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t>Creation of data migration objects on the basis of recorded transactions</a:t>
            </a:r>
          </a:p>
          <a:p>
            <a:pPr marL="166189" marR="0" lvl="0" indent="-166189" defTabSz="914342" fontAlgn="auto">
              <a:lnSpc>
                <a:spcPct val="90000"/>
              </a:lnSpc>
              <a:spcAft>
                <a:spcPts val="600"/>
              </a:spcAft>
              <a:buClr>
                <a:schemeClr val="accent5"/>
              </a:buClr>
              <a:buSzTx/>
              <a:buFont typeface="Wingdings" pitchFamily="2" charset="2"/>
              <a:buChar char="§"/>
              <a:tabLst/>
              <a:defRPr/>
            </a:pPr>
            <a:endParaRPr lang="en-US" sz="2200" dirty="0">
              <a:solidFill>
                <a:schemeClr val="bg2">
                  <a:lumMod val="50000"/>
                </a:schemeClr>
              </a:solidFill>
            </a:endParaRPr>
          </a:p>
        </p:txBody>
      </p:sp>
      <p:sp>
        <p:nvSpPr>
          <p:cNvPr id="3" name="Title 2"/>
          <p:cNvSpPr txBox="1">
            <a:spLocks/>
          </p:cNvSpPr>
          <p:nvPr/>
        </p:nvSpPr>
        <p:spPr>
          <a:xfrm>
            <a:off x="240030" y="171450"/>
            <a:ext cx="7563358" cy="605790"/>
          </a:xfrm>
          <a:prstGeom prst="rect">
            <a:avLst/>
          </a:prstGeom>
        </p:spPr>
        <p:txBody>
          <a:bodyPr/>
          <a:lstStyle/>
          <a:p>
            <a:pPr marL="0" marR="0" lvl="0" indent="0" defTabSz="457200" rtl="0" eaLnBrk="1" fontAlgn="auto" latinLnBrk="0" hangingPunct="1">
              <a:lnSpc>
                <a:spcPct val="100000"/>
              </a:lnSpc>
              <a:spcBef>
                <a:spcPct val="0"/>
              </a:spcBef>
              <a:spcAft>
                <a:spcPts val="0"/>
              </a:spcAft>
              <a:buClrTx/>
              <a:buSzTx/>
              <a:buFontTx/>
              <a:buNone/>
              <a:tabLst/>
              <a:defRPr/>
            </a:pPr>
            <a:r>
              <a:rPr lang="en-US" sz="2600" dirty="0">
                <a:latin typeface="+mj-lt"/>
                <a:ea typeface="+mj-ea"/>
                <a:cs typeface="+mj-cs"/>
              </a:rPr>
              <a:t>Advantages of LSMW</a:t>
            </a:r>
          </a:p>
        </p:txBody>
      </p:sp>
    </p:spTree>
    <p:extLst>
      <p:ext uri="{BB962C8B-B14F-4D97-AF65-F5344CB8AC3E}">
        <p14:creationId xmlns:p14="http://schemas.microsoft.com/office/powerpoint/2010/main" val="2031128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31776" y="213720"/>
            <a:ext cx="8229600" cy="432426"/>
          </a:xfrm>
        </p:spPr>
        <p:txBody>
          <a:bodyPr/>
          <a:lstStyle/>
          <a:p>
            <a:r>
              <a:rPr lang="en-US" sz="2600" dirty="0"/>
              <a:t>LSMW Import Methods</a:t>
            </a:r>
          </a:p>
        </p:txBody>
      </p:sp>
      <p:sp>
        <p:nvSpPr>
          <p:cNvPr id="3" name="Text Placeholder 2"/>
          <p:cNvSpPr>
            <a:spLocks noGrp="1"/>
          </p:cNvSpPr>
          <p:nvPr>
            <p:ph type="body" sz="quarter" idx="16"/>
          </p:nvPr>
        </p:nvSpPr>
        <p:spPr/>
        <p:txBody>
          <a:bodyPr>
            <a:normAutofit/>
          </a:bodyPr>
          <a:lstStyle/>
          <a:p>
            <a:r>
              <a:rPr lang="en-US" sz="1800" dirty="0">
                <a:solidFill>
                  <a:schemeClr val="tx1"/>
                </a:solidFill>
              </a:rPr>
              <a:t>IDOC’s </a:t>
            </a:r>
          </a:p>
          <a:p>
            <a:r>
              <a:rPr lang="en-US" sz="1800" dirty="0">
                <a:solidFill>
                  <a:schemeClr val="tx1"/>
                </a:solidFill>
              </a:rPr>
              <a:t>BAPI’s </a:t>
            </a:r>
          </a:p>
          <a:p>
            <a:r>
              <a:rPr lang="en-US" sz="1800" dirty="0">
                <a:solidFill>
                  <a:schemeClr val="tx1"/>
                </a:solidFill>
              </a:rPr>
              <a:t>Standard/Direct Input </a:t>
            </a:r>
          </a:p>
          <a:p>
            <a:r>
              <a:rPr lang="en-US" sz="1800" dirty="0">
                <a:solidFill>
                  <a:schemeClr val="tx1"/>
                </a:solidFill>
              </a:rPr>
              <a:t>Batch Input </a:t>
            </a:r>
          </a:p>
        </p:txBody>
      </p:sp>
      <p:pic>
        <p:nvPicPr>
          <p:cNvPr id="4" name="Picture 3"/>
          <p:cNvPicPr/>
          <p:nvPr/>
        </p:nvPicPr>
        <p:blipFill>
          <a:blip r:embed="rId3"/>
          <a:stretch>
            <a:fillRect/>
          </a:stretch>
        </p:blipFill>
        <p:spPr>
          <a:xfrm>
            <a:off x="4132164" y="1156396"/>
            <a:ext cx="4421528" cy="4881758"/>
          </a:xfrm>
          <a:prstGeom prst="rect">
            <a:avLst/>
          </a:prstGeom>
          <a:ln>
            <a:solidFill>
              <a:schemeClr val="tx1"/>
            </a:solidFill>
          </a:ln>
        </p:spPr>
      </p:pic>
      <p:sp>
        <p:nvSpPr>
          <p:cNvPr id="5" name="Rectangle 4"/>
          <p:cNvSpPr/>
          <p:nvPr/>
        </p:nvSpPr>
        <p:spPr>
          <a:xfrm>
            <a:off x="4247910" y="3136739"/>
            <a:ext cx="4166886" cy="2789499"/>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a:solidFill>
                <a:schemeClr val="tx2">
                  <a:lumMod val="50000"/>
                </a:schemeClr>
              </a:solidFill>
            </a:endParaRPr>
          </a:p>
        </p:txBody>
      </p:sp>
    </p:spTree>
    <p:extLst>
      <p:ext uri="{BB962C8B-B14F-4D97-AF65-F5344CB8AC3E}">
        <p14:creationId xmlns:p14="http://schemas.microsoft.com/office/powerpoint/2010/main" val="147276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457200" y="1371600"/>
            <a:ext cx="8229600" cy="5029200"/>
          </a:xfrm>
          <a:prstGeom prst="rect">
            <a:avLst/>
          </a:prstGeom>
        </p:spPr>
        <p:txBody>
          <a:bodyPr/>
          <a:lstStyle/>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t>Start Transaction Code LSMW</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3" name="Title 2"/>
          <p:cNvSpPr txBox="1">
            <a:spLocks/>
          </p:cNvSpPr>
          <p:nvPr/>
        </p:nvSpPr>
        <p:spPr>
          <a:xfrm>
            <a:off x="205740" y="160020"/>
            <a:ext cx="7563358" cy="58293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2600" dirty="0">
                <a:latin typeface="+mj-lt"/>
                <a:ea typeface="+mj-ea"/>
                <a:cs typeface="+mj-cs"/>
              </a:rPr>
              <a:t>Steps involved in LSMW</a:t>
            </a:r>
          </a:p>
        </p:txBody>
      </p:sp>
      <p:pic>
        <p:nvPicPr>
          <p:cNvPr id="5" name="Picture 4"/>
          <p:cNvPicPr>
            <a:picLocks noChangeAspect="1"/>
          </p:cNvPicPr>
          <p:nvPr/>
        </p:nvPicPr>
        <p:blipFill>
          <a:blip r:embed="rId3"/>
          <a:stretch>
            <a:fillRect/>
          </a:stretch>
        </p:blipFill>
        <p:spPr>
          <a:xfrm>
            <a:off x="744208" y="1864826"/>
            <a:ext cx="5456393" cy="2202371"/>
          </a:xfrm>
          <a:prstGeom prst="rect">
            <a:avLst/>
          </a:prstGeom>
          <a:ln>
            <a:solidFill>
              <a:schemeClr val="tx1"/>
            </a:solidFill>
          </a:ln>
        </p:spPr>
      </p:pic>
    </p:spTree>
    <p:extLst>
      <p:ext uri="{BB962C8B-B14F-4D97-AF65-F5344CB8AC3E}">
        <p14:creationId xmlns:p14="http://schemas.microsoft.com/office/powerpoint/2010/main" val="297835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457200" y="1371600"/>
            <a:ext cx="8229600" cy="5029200"/>
          </a:xfrm>
          <a:prstGeom prst="rect">
            <a:avLst/>
          </a:prstGeom>
        </p:spPr>
        <p:txBody>
          <a:bodyPr/>
          <a:lstStyle/>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t>Project</a:t>
            </a:r>
          </a:p>
          <a:p>
            <a:pPr marL="355600" marR="0" lvl="1" indent="-180975" defTabSz="914342" fontAlgn="auto">
              <a:lnSpc>
                <a:spcPct val="90000"/>
              </a:lnSpc>
              <a:spcAft>
                <a:spcPts val="600"/>
              </a:spcAft>
              <a:buClr>
                <a:schemeClr val="accent3"/>
              </a:buClr>
              <a:buSzTx/>
              <a:buFont typeface="Wingdings" pitchFamily="2" charset="2"/>
              <a:buChar char="§"/>
              <a:tabLst/>
              <a:defRPr/>
            </a:pPr>
            <a:r>
              <a:rPr lang="en-US" sz="1600" dirty="0"/>
              <a:t>An ID to name the data transfer project</a:t>
            </a:r>
          </a:p>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t>Sub Project </a:t>
            </a:r>
          </a:p>
          <a:p>
            <a:pPr marL="355600" marR="0" lvl="1" indent="-180975" defTabSz="914342" fontAlgn="auto">
              <a:lnSpc>
                <a:spcPct val="90000"/>
              </a:lnSpc>
              <a:spcAft>
                <a:spcPts val="600"/>
              </a:spcAft>
              <a:buClr>
                <a:schemeClr val="accent3"/>
              </a:buClr>
              <a:buSzTx/>
              <a:buFont typeface="Wingdings" pitchFamily="2" charset="2"/>
              <a:buChar char="§"/>
              <a:tabLst/>
              <a:defRPr/>
            </a:pPr>
            <a:r>
              <a:rPr lang="en-US" sz="1600" dirty="0"/>
              <a:t>An ID used as a further structuring attribute</a:t>
            </a:r>
          </a:p>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t>Object</a:t>
            </a:r>
          </a:p>
          <a:p>
            <a:pPr marL="355600" marR="0" lvl="1" indent="-180975" defTabSz="914342" fontAlgn="auto">
              <a:lnSpc>
                <a:spcPct val="90000"/>
              </a:lnSpc>
              <a:spcAft>
                <a:spcPts val="600"/>
              </a:spcAft>
              <a:buClr>
                <a:schemeClr val="accent3"/>
              </a:buClr>
              <a:buSzTx/>
              <a:buFont typeface="Wingdings" pitchFamily="2" charset="2"/>
              <a:buChar char="§"/>
              <a:tabLst/>
              <a:defRPr/>
            </a:pPr>
            <a:r>
              <a:rPr lang="en-US" sz="1600" dirty="0"/>
              <a:t>An ID to name the business object</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8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3" name="Title 2"/>
          <p:cNvSpPr txBox="1">
            <a:spLocks/>
          </p:cNvSpPr>
          <p:nvPr/>
        </p:nvSpPr>
        <p:spPr>
          <a:xfrm>
            <a:off x="251460" y="148590"/>
            <a:ext cx="7563358" cy="59454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2600" dirty="0">
                <a:latin typeface="+mj-lt"/>
                <a:ea typeface="+mj-ea"/>
                <a:cs typeface="+mj-cs"/>
              </a:rPr>
              <a:t>LSMW - Procedure</a:t>
            </a:r>
          </a:p>
        </p:txBody>
      </p:sp>
      <p:pic>
        <p:nvPicPr>
          <p:cNvPr id="5" name="Picture 4"/>
          <p:cNvPicPr>
            <a:picLocks noChangeAspect="1"/>
          </p:cNvPicPr>
          <p:nvPr/>
        </p:nvPicPr>
        <p:blipFill>
          <a:blip r:embed="rId3"/>
          <a:stretch>
            <a:fillRect/>
          </a:stretch>
        </p:blipFill>
        <p:spPr>
          <a:xfrm>
            <a:off x="757646" y="3688092"/>
            <a:ext cx="6980525" cy="1935648"/>
          </a:xfrm>
          <a:prstGeom prst="rect">
            <a:avLst/>
          </a:prstGeom>
          <a:ln>
            <a:solidFill>
              <a:schemeClr val="tx1"/>
            </a:solidFill>
          </a:ln>
        </p:spPr>
      </p:pic>
    </p:spTree>
    <p:extLst>
      <p:ext uri="{BB962C8B-B14F-4D97-AF65-F5344CB8AC3E}">
        <p14:creationId xmlns:p14="http://schemas.microsoft.com/office/powerpoint/2010/main" val="184788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457200" y="1371600"/>
            <a:ext cx="8229600" cy="5029200"/>
          </a:xfrm>
          <a:prstGeom prst="rect">
            <a:avLst/>
          </a:prstGeom>
        </p:spPr>
        <p:txBody>
          <a:bodyPr/>
          <a:lstStyle/>
          <a:p>
            <a:pPr marL="166189" marR="0" lvl="0" indent="-166189" defTabSz="914342" fontAlgn="auto">
              <a:lnSpc>
                <a:spcPct val="90000"/>
              </a:lnSpc>
              <a:spcAft>
                <a:spcPts val="600"/>
              </a:spcAft>
              <a:buClr>
                <a:schemeClr val="accent5"/>
              </a:buClr>
              <a:buSzTx/>
              <a:buFont typeface="Wingdings" pitchFamily="2" charset="2"/>
              <a:buChar char="§"/>
              <a:tabLst/>
              <a:defRPr/>
            </a:pPr>
            <a:r>
              <a:rPr lang="en-US" dirty="0"/>
              <a:t>Upon creating the project, subproject and Objects, execute and the process steps appear as follows:</a:t>
            </a:r>
          </a:p>
        </p:txBody>
      </p:sp>
      <p:sp>
        <p:nvSpPr>
          <p:cNvPr id="3" name="Title 2"/>
          <p:cNvSpPr txBox="1">
            <a:spLocks/>
          </p:cNvSpPr>
          <p:nvPr/>
        </p:nvSpPr>
        <p:spPr>
          <a:xfrm>
            <a:off x="228600" y="148590"/>
            <a:ext cx="7563358" cy="57150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3200" dirty="0">
                <a:latin typeface="+mj-lt"/>
                <a:ea typeface="+mj-ea"/>
                <a:cs typeface="+mj-cs"/>
              </a:rPr>
              <a:t>LSMW – </a:t>
            </a:r>
            <a:r>
              <a:rPr lang="en-US" sz="2600" dirty="0">
                <a:latin typeface="+mj-lt"/>
                <a:ea typeface="+mj-ea"/>
                <a:cs typeface="+mj-cs"/>
              </a:rPr>
              <a:t>Procedure</a:t>
            </a:r>
            <a:r>
              <a:rPr lang="en-US" sz="3200" dirty="0">
                <a:latin typeface="+mj-lt"/>
                <a:ea typeface="+mj-ea"/>
                <a:cs typeface="+mj-cs"/>
              </a:rPr>
              <a:t> (Contd.).</a:t>
            </a:r>
          </a:p>
        </p:txBody>
      </p:sp>
      <p:pic>
        <p:nvPicPr>
          <p:cNvPr id="5" name="Picture 4"/>
          <p:cNvPicPr>
            <a:picLocks noChangeAspect="1"/>
          </p:cNvPicPr>
          <p:nvPr/>
        </p:nvPicPr>
        <p:blipFill>
          <a:blip r:embed="rId3"/>
          <a:stretch>
            <a:fillRect/>
          </a:stretch>
        </p:blipFill>
        <p:spPr>
          <a:xfrm>
            <a:off x="595184" y="2190642"/>
            <a:ext cx="4961050" cy="2476715"/>
          </a:xfrm>
          <a:prstGeom prst="rect">
            <a:avLst/>
          </a:prstGeom>
          <a:ln>
            <a:solidFill>
              <a:schemeClr val="tx1"/>
            </a:solidFill>
          </a:ln>
        </p:spPr>
      </p:pic>
    </p:spTree>
    <p:extLst>
      <p:ext uri="{BB962C8B-B14F-4D97-AF65-F5344CB8AC3E}">
        <p14:creationId xmlns:p14="http://schemas.microsoft.com/office/powerpoint/2010/main" val="1749404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www.w3.org/XML/1998/namespace"/>
    <ds:schemaRef ds:uri="http://schemas.microsoft.com/office/infopath/2007/PartnerControls"/>
    <ds:schemaRef ds:uri="http://schemas.microsoft.com/office/2006/documentManagement/types"/>
    <ds:schemaRef ds:uri="http://purl.org/dc/elements/1.1/"/>
    <ds:schemaRef ds:uri="f9b258c7-9c72-463b-80f6-91d061ebb25d"/>
    <ds:schemaRef ds:uri="http://purl.org/dc/dcmitype/"/>
    <ds:schemaRef ds:uri="http://purl.org/dc/terms/"/>
    <ds:schemaRef ds:uri="http://schemas.openxmlformats.org/package/2006/metadata/core-properties"/>
    <ds:schemaRef ds:uri="http://schemas.microsoft.com/sharepoint/v3/field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6530</TotalTime>
  <Words>2329</Words>
  <Application>Microsoft Office PowerPoint</Application>
  <PresentationFormat>On-screen Show (4:3)</PresentationFormat>
  <Paragraphs>210</Paragraphs>
  <Slides>30</Slides>
  <Notes>30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Arial</vt:lpstr>
      <vt:lpstr>Calibri</vt:lpstr>
      <vt:lpstr>Consolas</vt:lpstr>
      <vt:lpstr>Verdana</vt:lpstr>
      <vt:lpstr>Wingdings</vt:lpstr>
      <vt:lpstr>Covers</vt:lpstr>
      <vt:lpstr>Slides</vt:lpstr>
      <vt:lpstr>Dividers</vt:lpstr>
      <vt:lpstr>Back cover</vt:lpstr>
      <vt:lpstr>ABAP Part II</vt:lpstr>
      <vt:lpstr>Lesson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LSMW</vt:lpstr>
      <vt:lpstr>Demo: Direct Input Method</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Thomson, Roseline</cp:lastModifiedBy>
  <cp:revision>438</cp:revision>
  <cp:lastPrinted>2016-07-11T09:30:50Z</cp:lastPrinted>
  <dcterms:created xsi:type="dcterms:W3CDTF">2012-05-18T02:59:15Z</dcterms:created>
  <dcterms:modified xsi:type="dcterms:W3CDTF">2019-03-11T04:05:36Z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