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2" r:id="rId5"/>
    <p:sldMasterId id="2147483708" r:id="rId6"/>
    <p:sldMasterId id="2147483713" r:id="rId7"/>
  </p:sldMasterIdLst>
  <p:notesMasterIdLst>
    <p:notesMasterId r:id="rId79"/>
  </p:notesMasterIdLst>
  <p:handoutMasterIdLst>
    <p:handoutMasterId r:id="rId80"/>
  </p:handoutMasterIdLst>
  <p:sldIdLst>
    <p:sldId id="265" r:id="rId8"/>
    <p:sldId id="648" r:id="rId9"/>
    <p:sldId id="601" r:id="rId10"/>
    <p:sldId id="649" r:id="rId11"/>
    <p:sldId id="650" r:id="rId12"/>
    <p:sldId id="654" r:id="rId13"/>
    <p:sldId id="700" r:id="rId14"/>
    <p:sldId id="701" r:id="rId15"/>
    <p:sldId id="651" r:id="rId16"/>
    <p:sldId id="652" r:id="rId17"/>
    <p:sldId id="693" r:id="rId18"/>
    <p:sldId id="655" r:id="rId19"/>
    <p:sldId id="653" r:id="rId20"/>
    <p:sldId id="656" r:id="rId21"/>
    <p:sldId id="657" r:id="rId22"/>
    <p:sldId id="658" r:id="rId23"/>
    <p:sldId id="659" r:id="rId24"/>
    <p:sldId id="660" r:id="rId25"/>
    <p:sldId id="702" r:id="rId26"/>
    <p:sldId id="661" r:id="rId27"/>
    <p:sldId id="662" r:id="rId28"/>
    <p:sldId id="703" r:id="rId29"/>
    <p:sldId id="663" r:id="rId30"/>
    <p:sldId id="664" r:id="rId31"/>
    <p:sldId id="665" r:id="rId32"/>
    <p:sldId id="666" r:id="rId33"/>
    <p:sldId id="667" r:id="rId34"/>
    <p:sldId id="668" r:id="rId35"/>
    <p:sldId id="669" r:id="rId36"/>
    <p:sldId id="724" r:id="rId37"/>
    <p:sldId id="717" r:id="rId38"/>
    <p:sldId id="718" r:id="rId39"/>
    <p:sldId id="719" r:id="rId40"/>
    <p:sldId id="720" r:id="rId41"/>
    <p:sldId id="721" r:id="rId42"/>
    <p:sldId id="722" r:id="rId43"/>
    <p:sldId id="723" r:id="rId44"/>
    <p:sldId id="670" r:id="rId45"/>
    <p:sldId id="671" r:id="rId46"/>
    <p:sldId id="672" r:id="rId47"/>
    <p:sldId id="695" r:id="rId48"/>
    <p:sldId id="673" r:id="rId49"/>
    <p:sldId id="674" r:id="rId50"/>
    <p:sldId id="675" r:id="rId51"/>
    <p:sldId id="676" r:id="rId52"/>
    <p:sldId id="696" r:id="rId53"/>
    <p:sldId id="677" r:id="rId54"/>
    <p:sldId id="678" r:id="rId55"/>
    <p:sldId id="697" r:id="rId56"/>
    <p:sldId id="681" r:id="rId57"/>
    <p:sldId id="683" r:id="rId58"/>
    <p:sldId id="725" r:id="rId59"/>
    <p:sldId id="726" r:id="rId60"/>
    <p:sldId id="727" r:id="rId61"/>
    <p:sldId id="728" r:id="rId62"/>
    <p:sldId id="729" r:id="rId63"/>
    <p:sldId id="699" r:id="rId64"/>
    <p:sldId id="704" r:id="rId65"/>
    <p:sldId id="705" r:id="rId66"/>
    <p:sldId id="706" r:id="rId67"/>
    <p:sldId id="707" r:id="rId68"/>
    <p:sldId id="708" r:id="rId69"/>
    <p:sldId id="716" r:id="rId70"/>
    <p:sldId id="689" r:id="rId71"/>
    <p:sldId id="690" r:id="rId72"/>
    <p:sldId id="713" r:id="rId73"/>
    <p:sldId id="714" r:id="rId74"/>
    <p:sldId id="709" r:id="rId75"/>
    <p:sldId id="715" r:id="rId76"/>
    <p:sldId id="691" r:id="rId77"/>
    <p:sldId id="692" r:id="rId7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49">
          <p15:clr>
            <a:srgbClr val="A4A3A4"/>
          </p15:clr>
        </p15:guide>
      </p15:sldGuideLst>
    </p:ext>
    <p:ext uri="{2D200454-40CA-4A62-9FC3-DE9A4176ACB9}">
      <p15:notesGuideLst xmlns:p15="http://schemas.microsoft.com/office/powerpoint/2012/main" xmlns="">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68" autoAdjust="0"/>
    <p:restoredTop sz="90981" autoAdjust="0"/>
  </p:normalViewPr>
  <p:slideViewPr>
    <p:cSldViewPr snapToGrid="0" showGuides="1">
      <p:cViewPr varScale="1">
        <p:scale>
          <a:sx n="35" d="100"/>
          <a:sy n="35" d="100"/>
        </p:scale>
        <p:origin x="-78" y="-132"/>
      </p:cViewPr>
      <p:guideLst>
        <p:guide orient="horz" pos="2160"/>
        <p:guide pos="24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51" d="100"/>
          <a:sy n="51" d="100"/>
        </p:scale>
        <p:origin x="2620" y="36"/>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4.xml"/><Relationship Id="rId82"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s>
</file>

<file path=ppt/_rels/viewProps.xml.rels><?xml version="1.0" encoding="UTF-8" standalone="yes"?>
<Relationships xmlns="http://schemas.openxmlformats.org/package/2006/relationships"><Relationship Id="rId8" Type="http://schemas.openxmlformats.org/officeDocument/2006/relationships/slide" Target="slides/slide63.xml"/><Relationship Id="rId3" Type="http://schemas.openxmlformats.org/officeDocument/2006/relationships/slide" Target="slides/slide37.xml"/><Relationship Id="rId7" Type="http://schemas.openxmlformats.org/officeDocument/2006/relationships/slide" Target="slides/slide57.xml"/><Relationship Id="rId2" Type="http://schemas.openxmlformats.org/officeDocument/2006/relationships/slide" Target="slides/slide30.xml"/><Relationship Id="rId1" Type="http://schemas.openxmlformats.org/officeDocument/2006/relationships/slide" Target="slides/slide11.xml"/><Relationship Id="rId6" Type="http://schemas.openxmlformats.org/officeDocument/2006/relationships/slide" Target="slides/slide49.xml"/><Relationship Id="rId5" Type="http://schemas.openxmlformats.org/officeDocument/2006/relationships/slide" Target="slides/slide46.xml"/><Relationship Id="rId4"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12/4/2018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40163" y="500609"/>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440163" y="4386820"/>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213947" y="3842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3343771" y="871744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06-</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61229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1414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970088" y="839788"/>
            <a:ext cx="4670425" cy="3503612"/>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092951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6175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7526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44426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0634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9333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3758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0556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5652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58142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1226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56104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baseline="0" dirty="0">
                <a:latin typeface="Arial" panose="020B0604020202020204" pitchFamily="34" charset="0"/>
              </a:rPr>
              <a:t>1.You can only define one window in the form as the main window. </a:t>
            </a:r>
          </a:p>
          <a:p>
            <a:r>
              <a:rPr lang="en-US" sz="1000" b="0" i="0" u="none" strike="noStrike" baseline="0" dirty="0">
                <a:latin typeface="Arial" panose="020B0604020202020204" pitchFamily="34" charset="0"/>
              </a:rPr>
              <a:t>2.The main window must have the same width on each page. You can choose the height and position as required. </a:t>
            </a:r>
          </a:p>
          <a:p>
            <a:r>
              <a:rPr lang="en-US" sz="1000" b="0" i="0" u="none" strike="noStrike" baseline="0" dirty="0">
                <a:latin typeface="Arial" panose="020B0604020202020204" pitchFamily="34" charset="0"/>
              </a:rPr>
              <a:t>3.A page without a main window may not refer to itself as the next page since this would cause an endless loop. In this case, the system terminates after processing three pages </a:t>
            </a:r>
          </a:p>
          <a:p>
            <a:endParaRPr lang="en-US" dirty="0"/>
          </a:p>
        </p:txBody>
      </p:sp>
    </p:spTree>
    <p:extLst>
      <p:ext uri="{BB962C8B-B14F-4D97-AF65-F5344CB8AC3E}">
        <p14:creationId xmlns:p14="http://schemas.microsoft.com/office/powerpoint/2010/main" val="3723733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5497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6614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0601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5899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3955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3603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97445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43614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5597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9505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7409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3052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0882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baseline="0" dirty="0">
                <a:latin typeface="Arial" panose="020B0604020202020204" pitchFamily="34" charset="0"/>
              </a:rPr>
              <a:t>1.Each generated function module has the interface that you defined on the four tabs of the global settings for the SAP Form Builder. </a:t>
            </a:r>
          </a:p>
          <a:p>
            <a:r>
              <a:rPr lang="en-US" sz="1000" b="0" i="0" u="none" strike="noStrike" baseline="0" dirty="0">
                <a:latin typeface="Arial" panose="020B0604020202020204" pitchFamily="34" charset="0"/>
              </a:rPr>
              <a:t>2.Replace the name after CALL FUNCTION with the variable that is filled by calling SSF_FUNCTION_MODULE_NAME and contains the current name of the generated function module at runtime. </a:t>
            </a:r>
          </a:p>
          <a:p>
            <a:endParaRPr lang="en-US" dirty="0"/>
          </a:p>
        </p:txBody>
      </p:sp>
    </p:spTree>
    <p:extLst>
      <p:ext uri="{BB962C8B-B14F-4D97-AF65-F5344CB8AC3E}">
        <p14:creationId xmlns:p14="http://schemas.microsoft.com/office/powerpoint/2010/main" val="2540158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8637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5267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71105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229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634720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3655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58094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45460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132112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631300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77688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46038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1368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181598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290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109146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baseline="0" dirty="0">
                <a:latin typeface="Arial" panose="020B0604020202020204" pitchFamily="34" charset="0"/>
              </a:rPr>
              <a:t>1.Since the length of tables is dynamic, you should only use them in main windows since they may be truncated in secondary windows. </a:t>
            </a:r>
          </a:p>
          <a:p>
            <a:r>
              <a:rPr lang="en-US" sz="1000" b="0" i="0" u="none" strike="noStrike" baseline="0" dirty="0">
                <a:latin typeface="Arial" panose="020B0604020202020204" pitchFamily="34" charset="0"/>
              </a:rPr>
              <a:t>2.You can format the individual line types in the graphical Table Painter </a:t>
            </a:r>
          </a:p>
          <a:p>
            <a:endParaRPr lang="en-US" dirty="0"/>
          </a:p>
          <a:p>
            <a:endParaRPr lang="en-US" dirty="0"/>
          </a:p>
        </p:txBody>
      </p:sp>
    </p:spTree>
    <p:extLst>
      <p:ext uri="{BB962C8B-B14F-4D97-AF65-F5344CB8AC3E}">
        <p14:creationId xmlns:p14="http://schemas.microsoft.com/office/powerpoint/2010/main" val="1283075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79932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98541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95858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614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6625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10768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68874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0" i="0" u="none" strike="noStrike" baseline="0" dirty="0">
                <a:latin typeface="Arial" panose="020B0604020202020204" pitchFamily="34" charset="0"/>
              </a:rPr>
              <a:t>The width of the template must not exceed the width of the window into which the template is embedded </a:t>
            </a:r>
          </a:p>
          <a:p>
            <a:endParaRPr lang="en-US" dirty="0"/>
          </a:p>
        </p:txBody>
      </p:sp>
    </p:spTree>
    <p:extLst>
      <p:ext uri="{BB962C8B-B14F-4D97-AF65-F5344CB8AC3E}">
        <p14:creationId xmlns:p14="http://schemas.microsoft.com/office/powerpoint/2010/main" val="14399182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3386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68604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58497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60411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83572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75483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51554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5301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84909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39402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6749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6135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63585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89550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08240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64807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24007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tags" Target="../tags/tag10.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3.xml"/><Relationship Id="rId1" Type="http://schemas.openxmlformats.org/officeDocument/2006/relationships/tags" Target="../tags/tag1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6.emf"/><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3.xml"/><Relationship Id="rId4" Type="http://schemas.openxmlformats.org/officeDocument/2006/relationships/tags" Target="../tags/tag1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3.xml"/><Relationship Id="rId1" Type="http://schemas.openxmlformats.org/officeDocument/2006/relationships/tags" Target="../tags/tag1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3.xml"/><Relationship Id="rId1" Type="http://schemas.openxmlformats.org/officeDocument/2006/relationships/tags" Target="../tags/tag1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3.xml"/><Relationship Id="rId1" Type="http://schemas.openxmlformats.org/officeDocument/2006/relationships/tags" Target="../tags/tag18.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4.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1.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6.png"/><Relationship Id="rId10" Type="http://schemas.openxmlformats.org/officeDocument/2006/relationships/image" Target="../media/image13.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xml"/><Relationship Id="rId1" Type="http://schemas.openxmlformats.org/officeDocument/2006/relationships/tags" Target="../tags/tag19.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4.xml"/><Relationship Id="rId1" Type="http://schemas.openxmlformats.org/officeDocument/2006/relationships/tags" Target="../tags/tag2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6.emf"/><Relationship Id="rId2" Type="http://schemas.openxmlformats.org/officeDocument/2006/relationships/tags" Target="../tags/tag2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4.xml"/><Relationship Id="rId4" Type="http://schemas.openxmlformats.org/officeDocument/2006/relationships/tags" Target="../tags/tag2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4.xml"/><Relationship Id="rId1" Type="http://schemas.openxmlformats.org/officeDocument/2006/relationships/tags" Target="../tags/tag2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4.xml"/><Relationship Id="rId1" Type="http://schemas.openxmlformats.org/officeDocument/2006/relationships/tags" Target="../tags/tag2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4.xml"/><Relationship Id="rId1" Type="http://schemas.openxmlformats.org/officeDocument/2006/relationships/tags" Target="../tags/tag2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xmlns=""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xmlns=""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Tree>
    <p:extLst>
      <p:ext uri="{BB962C8B-B14F-4D97-AF65-F5344CB8AC3E}">
        <p14:creationId xmlns:p14="http://schemas.microsoft.com/office/powerpoint/2010/main" val="652897190"/>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35710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55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384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1685212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232183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3582651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193049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031748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976058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995070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074541963"/>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780478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11827785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216830532"/>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90443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183120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918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019591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70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3622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r>
              <a:rPr lang="pl-PL" sz="800" noProof="0" dirty="0">
                <a:solidFill>
                  <a:schemeClr val="bg1"/>
                </a:solidFill>
                <a:latin typeface="+mn-lt"/>
                <a:cs typeface="Arial"/>
              </a:rPr>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4180123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1303902603"/>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033663467"/>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467727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933249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19473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9080442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7882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207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31457919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xmlns=""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60265814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181096393"/>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7150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99364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00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0.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0.png"/><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385576660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168035978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13"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7162348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pic>
        <p:nvPicPr>
          <p:cNvPr id="31" name="Picture 30" descr="SPADE.png"/>
          <p:cNvPicPr>
            <a:picLocks noChangeAspect="1"/>
          </p:cNvPicPr>
          <p:nvPr/>
        </p:nvPicPr>
        <p:blipFill>
          <a:blip r:embed="rId10"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335026116"/>
      </p:ext>
    </p:extLst>
  </p:cSld>
  <p:clrMap bg1="lt1" tx1="dk1" bg2="lt2" tx2="dk2" accent1="accent1" accent2="accent2" accent3="accent3" accent4="accent4" accent5="accent5" accent6="accent6" hlink="hlink" folHlink="folHlink"/>
  <p:sldLayoutIdLst>
    <p:sldLayoutId id="2147483714" r:id="rId1"/>
    <p:sldLayoutId id="2147483722" r:id="rId2"/>
    <p:sldLayoutId id="2147483723" r:id="rId3"/>
    <p:sldLayoutId id="2147483724" r:id="rId4"/>
    <p:sldLayoutId id="2147483725" r:id="rId5"/>
    <p:sldLayoutId id="2147483726" r:id="rId6"/>
    <p:sldLayoutId id="2147483727" r:id="rId7"/>
    <p:sldLayoutId id="2147483728" r:id="rId8"/>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3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3.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8.xml"/><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2.xml"/><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6.xml"/><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7.xml"/><Relationship Id="rId1" Type="http://schemas.openxmlformats.org/officeDocument/2006/relationships/slideLayout" Target="../slideLayouts/slideLayout32.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8.xml"/><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9.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dirty="0">
                <a:solidFill>
                  <a:schemeClr val="tx1"/>
                </a:solidFill>
              </a:rPr>
              <a:t>Lesson 06: </a:t>
            </a:r>
            <a:r>
              <a:rPr lang="en-US" sz="2000" dirty="0" err="1">
                <a:solidFill>
                  <a:schemeClr val="tx1"/>
                </a:solidFill>
              </a:rPr>
              <a:t>SmartForms</a:t>
            </a:r>
            <a:endParaRPr lang="en-US" sz="2000" dirty="0">
              <a:solidFill>
                <a:schemeClr val="tx1"/>
              </a:solidFill>
            </a:endParaRP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ABAP </a:t>
            </a:r>
            <a:r>
              <a:rPr lang="en-US" sz="3600"/>
              <a:t>Part II</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Structure of </a:t>
            </a:r>
            <a:r>
              <a:rPr lang="en-US" dirty="0" err="1"/>
              <a:t>SmartForm</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SMARTFORMS provides a graphical user interface which is divided into three different parts:</a:t>
            </a:r>
          </a:p>
          <a:p>
            <a:endParaRPr lang="en-US" dirty="0"/>
          </a:p>
          <a:p>
            <a:pPr lvl="1"/>
            <a:r>
              <a:rPr lang="en-US" dirty="0"/>
              <a:t>Navigation Panel </a:t>
            </a:r>
          </a:p>
          <a:p>
            <a:endParaRPr lang="en-US" dirty="0"/>
          </a:p>
          <a:p>
            <a:pPr lvl="1"/>
            <a:r>
              <a:rPr lang="en-US" dirty="0"/>
              <a:t>PC Editor</a:t>
            </a:r>
          </a:p>
          <a:p>
            <a:endParaRPr lang="en-US" dirty="0"/>
          </a:p>
          <a:p>
            <a:pPr lvl="1"/>
            <a:r>
              <a:rPr lang="en-US" dirty="0"/>
              <a:t>Form Painter</a:t>
            </a:r>
          </a:p>
          <a:p>
            <a:endParaRPr lang="en-US" dirty="0"/>
          </a:p>
        </p:txBody>
      </p:sp>
    </p:spTree>
    <p:extLst>
      <p:ext uri="{BB962C8B-B14F-4D97-AF65-F5344CB8AC3E}">
        <p14:creationId xmlns:p14="http://schemas.microsoft.com/office/powerpoint/2010/main" val="164044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View </a:t>
            </a:r>
            <a:r>
              <a:rPr lang="en-US" altLang="en-US" dirty="0" err="1"/>
              <a:t>Smartform</a:t>
            </a:r>
            <a:r>
              <a:rPr lang="en-US" altLang="en-US" dirty="0"/>
              <a:t> Interface</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07377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Smart Forms - Navigation Panel</a:t>
            </a:r>
            <a:br>
              <a:rPr lang="en-US" dirty="0"/>
            </a:br>
            <a:endParaRPr lang="en-US" dirty="0"/>
          </a:p>
        </p:txBody>
      </p:sp>
      <p:sp>
        <p:nvSpPr>
          <p:cNvPr id="3" name="Content Placeholder 2"/>
          <p:cNvSpPr>
            <a:spLocks noGrp="1"/>
          </p:cNvSpPr>
          <p:nvPr>
            <p:ph idx="1"/>
          </p:nvPr>
        </p:nvSpPr>
        <p:spPr/>
        <p:txBody>
          <a:bodyPr/>
          <a:lstStyle/>
          <a:p>
            <a:r>
              <a:rPr lang="en-US" dirty="0"/>
              <a:t>Global Settings Has 3 sections</a:t>
            </a:r>
          </a:p>
          <a:p>
            <a:pPr lvl="2"/>
            <a:r>
              <a:rPr lang="en-US" sz="1600" dirty="0"/>
              <a:t>Form Attributes</a:t>
            </a:r>
          </a:p>
          <a:p>
            <a:pPr lvl="3"/>
            <a:r>
              <a:rPr lang="en-US" sz="1400" dirty="0"/>
              <a:t>Define settings necessary for printing like page format, characters per inch, flag for XSF output </a:t>
            </a:r>
            <a:r>
              <a:rPr lang="en-US" sz="1400" dirty="0" err="1"/>
              <a:t>etc</a:t>
            </a:r>
            <a:endParaRPr lang="en-US" sz="1400" dirty="0"/>
          </a:p>
          <a:p>
            <a:endParaRPr lang="en-US" dirty="0"/>
          </a:p>
        </p:txBody>
      </p:sp>
      <p:pic>
        <p:nvPicPr>
          <p:cNvPr id="5" name="Picture 4"/>
          <p:cNvPicPr>
            <a:picLocks noChangeAspect="1"/>
          </p:cNvPicPr>
          <p:nvPr/>
        </p:nvPicPr>
        <p:blipFill>
          <a:blip r:embed="rId3"/>
          <a:stretch>
            <a:fillRect/>
          </a:stretch>
        </p:blipFill>
        <p:spPr>
          <a:xfrm>
            <a:off x="992218" y="2765994"/>
            <a:ext cx="5585944" cy="3558848"/>
          </a:xfrm>
          <a:prstGeom prst="rect">
            <a:avLst/>
          </a:prstGeom>
          <a:ln>
            <a:solidFill>
              <a:schemeClr val="tx1"/>
            </a:solidFill>
          </a:ln>
        </p:spPr>
      </p:pic>
    </p:spTree>
    <p:extLst>
      <p:ext uri="{BB962C8B-B14F-4D97-AF65-F5344CB8AC3E}">
        <p14:creationId xmlns:p14="http://schemas.microsoft.com/office/powerpoint/2010/main" val="350562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Navigation Panel - Global Settings</a:t>
            </a:r>
            <a:br>
              <a:rPr lang="en-US" dirty="0"/>
            </a:br>
            <a:endParaRPr lang="en-US" dirty="0"/>
          </a:p>
        </p:txBody>
      </p:sp>
      <p:sp>
        <p:nvSpPr>
          <p:cNvPr id="3" name="Content Placeholder 2"/>
          <p:cNvSpPr>
            <a:spLocks noGrp="1"/>
          </p:cNvSpPr>
          <p:nvPr>
            <p:ph idx="1"/>
          </p:nvPr>
        </p:nvSpPr>
        <p:spPr/>
        <p:txBody>
          <a:bodyPr/>
          <a:lstStyle/>
          <a:p>
            <a:r>
              <a:rPr lang="en-US" dirty="0"/>
              <a:t>Form Interface</a:t>
            </a:r>
          </a:p>
          <a:p>
            <a:pPr lvl="1"/>
            <a:r>
              <a:rPr lang="en-US" dirty="0"/>
              <a:t>To transfer application data to form definition</a:t>
            </a:r>
          </a:p>
          <a:p>
            <a:pPr lvl="1"/>
            <a:r>
              <a:rPr lang="en-US" dirty="0"/>
              <a:t>The IMPORT EXPORT parameters and INTERNAL TABLES are declared</a:t>
            </a:r>
          </a:p>
          <a:p>
            <a:pPr lvl="1"/>
            <a:r>
              <a:rPr lang="en-US" dirty="0"/>
              <a:t>Exception handling is also taken care. </a:t>
            </a:r>
          </a:p>
          <a:p>
            <a:endParaRPr lang="en-US" dirty="0"/>
          </a:p>
        </p:txBody>
      </p:sp>
      <p:pic>
        <p:nvPicPr>
          <p:cNvPr id="6" name="Picture 5"/>
          <p:cNvPicPr>
            <a:picLocks noChangeAspect="1"/>
          </p:cNvPicPr>
          <p:nvPr/>
        </p:nvPicPr>
        <p:blipFill>
          <a:blip r:embed="rId3"/>
          <a:stretch>
            <a:fillRect/>
          </a:stretch>
        </p:blipFill>
        <p:spPr>
          <a:xfrm>
            <a:off x="598663" y="2956258"/>
            <a:ext cx="7011008" cy="2880610"/>
          </a:xfrm>
          <a:prstGeom prst="rect">
            <a:avLst/>
          </a:prstGeom>
          <a:ln>
            <a:solidFill>
              <a:schemeClr val="tx1"/>
            </a:solidFill>
          </a:ln>
        </p:spPr>
      </p:pic>
    </p:spTree>
    <p:extLst>
      <p:ext uri="{BB962C8B-B14F-4D97-AF65-F5344CB8AC3E}">
        <p14:creationId xmlns:p14="http://schemas.microsoft.com/office/powerpoint/2010/main" val="3706473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Navigation Panel - Global Settings (Contd.).</a:t>
            </a:r>
            <a:br>
              <a:rPr lang="en-US" dirty="0"/>
            </a:br>
            <a:endParaRPr lang="en-US" dirty="0"/>
          </a:p>
        </p:txBody>
      </p:sp>
      <p:sp>
        <p:nvSpPr>
          <p:cNvPr id="3" name="Content Placeholder 2"/>
          <p:cNvSpPr>
            <a:spLocks noGrp="1"/>
          </p:cNvSpPr>
          <p:nvPr>
            <p:ph idx="1"/>
          </p:nvPr>
        </p:nvSpPr>
        <p:spPr/>
        <p:txBody>
          <a:bodyPr/>
          <a:lstStyle/>
          <a:p>
            <a:r>
              <a:rPr lang="en-US" dirty="0"/>
              <a:t>Global Definition</a:t>
            </a:r>
          </a:p>
          <a:p>
            <a:pPr lvl="1"/>
            <a:r>
              <a:rPr lang="en-US" dirty="0"/>
              <a:t>Allows user to declare variables which can be used on global scope</a:t>
            </a:r>
          </a:p>
          <a:p>
            <a:endParaRPr lang="en-US" dirty="0"/>
          </a:p>
        </p:txBody>
      </p:sp>
      <p:pic>
        <p:nvPicPr>
          <p:cNvPr id="6" name="Picture 5"/>
          <p:cNvPicPr>
            <a:picLocks noChangeAspect="1"/>
          </p:cNvPicPr>
          <p:nvPr/>
        </p:nvPicPr>
        <p:blipFill>
          <a:blip r:embed="rId3"/>
          <a:stretch>
            <a:fillRect/>
          </a:stretch>
        </p:blipFill>
        <p:spPr>
          <a:xfrm>
            <a:off x="827797" y="2341609"/>
            <a:ext cx="4915326" cy="2568163"/>
          </a:xfrm>
          <a:prstGeom prst="rect">
            <a:avLst/>
          </a:prstGeom>
          <a:ln>
            <a:solidFill>
              <a:schemeClr val="tx1"/>
            </a:solidFill>
          </a:ln>
        </p:spPr>
      </p:pic>
      <p:sp>
        <p:nvSpPr>
          <p:cNvPr id="5" name="Rounded Rectangular Callout 4"/>
          <p:cNvSpPr/>
          <p:nvPr/>
        </p:nvSpPr>
        <p:spPr>
          <a:xfrm>
            <a:off x="412898" y="4909772"/>
            <a:ext cx="2362200" cy="762000"/>
          </a:xfrm>
          <a:prstGeom prst="wedgeRoundRectCallout">
            <a:avLst>
              <a:gd name="adj1" fmla="val 105692"/>
              <a:gd name="adj2" fmla="val -21381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chemeClr val="tx1"/>
                </a:solidFill>
                <a:latin typeface="Gill Sans MT" pitchFamily="34" charset="0"/>
              </a:rPr>
              <a:t>Specify the Data Objects used in Form</a:t>
            </a:r>
          </a:p>
        </p:txBody>
      </p:sp>
    </p:spTree>
    <p:extLst>
      <p:ext uri="{BB962C8B-B14F-4D97-AF65-F5344CB8AC3E}">
        <p14:creationId xmlns:p14="http://schemas.microsoft.com/office/powerpoint/2010/main" val="133079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Pages and Windows</a:t>
            </a:r>
            <a:br>
              <a:rPr lang="en-US" dirty="0"/>
            </a:br>
            <a:endParaRPr lang="en-US" dirty="0"/>
          </a:p>
        </p:txBody>
      </p:sp>
      <p:sp>
        <p:nvSpPr>
          <p:cNvPr id="3" name="Content Placeholder 2"/>
          <p:cNvSpPr>
            <a:spLocks noGrp="1"/>
          </p:cNvSpPr>
          <p:nvPr>
            <p:ph idx="1"/>
          </p:nvPr>
        </p:nvSpPr>
        <p:spPr/>
        <p:txBody>
          <a:bodyPr/>
          <a:lstStyle/>
          <a:p>
            <a:r>
              <a:rPr lang="en-US" dirty="0"/>
              <a:t>Provides list of all components of form</a:t>
            </a:r>
          </a:p>
          <a:p>
            <a:endParaRPr lang="en-US" dirty="0"/>
          </a:p>
          <a:p>
            <a:r>
              <a:rPr lang="en-US" dirty="0"/>
              <a:t>All the basic elements are maintained under this node </a:t>
            </a:r>
          </a:p>
          <a:p>
            <a:pPr lvl="1"/>
            <a:r>
              <a:rPr lang="en-US" dirty="0"/>
              <a:t>Pages</a:t>
            </a:r>
          </a:p>
          <a:p>
            <a:pPr lvl="1"/>
            <a:r>
              <a:rPr lang="en-US" dirty="0"/>
              <a:t>Windows</a:t>
            </a:r>
          </a:p>
          <a:p>
            <a:pPr lvl="1"/>
            <a:r>
              <a:rPr lang="en-US" dirty="0"/>
              <a:t>Graphic</a:t>
            </a:r>
          </a:p>
          <a:p>
            <a:pPr lvl="1"/>
            <a:r>
              <a:rPr lang="en-US" dirty="0"/>
              <a:t>Address</a:t>
            </a:r>
          </a:p>
          <a:p>
            <a:endParaRPr lang="en-US" dirty="0"/>
          </a:p>
        </p:txBody>
      </p:sp>
    </p:spTree>
    <p:extLst>
      <p:ext uri="{BB962C8B-B14F-4D97-AF65-F5344CB8AC3E}">
        <p14:creationId xmlns:p14="http://schemas.microsoft.com/office/powerpoint/2010/main" val="3407988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Pages</a:t>
            </a:r>
            <a:br>
              <a:rPr lang="en-US" dirty="0"/>
            </a:br>
            <a:endParaRPr lang="en-US" dirty="0"/>
          </a:p>
        </p:txBody>
      </p:sp>
      <p:sp>
        <p:nvSpPr>
          <p:cNvPr id="3" name="Content Placeholder 2"/>
          <p:cNvSpPr>
            <a:spLocks noGrp="1"/>
          </p:cNvSpPr>
          <p:nvPr>
            <p:ph idx="1"/>
          </p:nvPr>
        </p:nvSpPr>
        <p:spPr/>
        <p:txBody>
          <a:bodyPr/>
          <a:lstStyle/>
          <a:p>
            <a:r>
              <a:rPr lang="en-US" dirty="0"/>
              <a:t>Each form consists of one or more pages</a:t>
            </a:r>
          </a:p>
          <a:p>
            <a:endParaRPr lang="en-US" dirty="0"/>
          </a:p>
          <a:p>
            <a:r>
              <a:rPr lang="en-US" dirty="0"/>
              <a:t>The first page in the tree structure is the start page</a:t>
            </a:r>
          </a:p>
          <a:p>
            <a:endParaRPr lang="en-US" dirty="0"/>
          </a:p>
          <a:p>
            <a:r>
              <a:rPr lang="en-US" dirty="0"/>
              <a:t>The page layout includes the page format and the position of windows on a page</a:t>
            </a:r>
          </a:p>
          <a:p>
            <a:endParaRPr lang="en-US" dirty="0"/>
          </a:p>
          <a:p>
            <a:endParaRPr lang="en-US" dirty="0"/>
          </a:p>
        </p:txBody>
      </p:sp>
    </p:spTree>
    <p:extLst>
      <p:ext uri="{BB962C8B-B14F-4D97-AF65-F5344CB8AC3E}">
        <p14:creationId xmlns:p14="http://schemas.microsoft.com/office/powerpoint/2010/main" val="3479139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Procedure for Creating Page</a:t>
            </a:r>
            <a:br>
              <a:rPr lang="en-US" dirty="0"/>
            </a:br>
            <a:endParaRPr lang="en-US" dirty="0"/>
          </a:p>
        </p:txBody>
      </p:sp>
      <p:sp>
        <p:nvSpPr>
          <p:cNvPr id="3" name="Content Placeholder 2"/>
          <p:cNvSpPr>
            <a:spLocks noGrp="1"/>
          </p:cNvSpPr>
          <p:nvPr>
            <p:ph idx="1"/>
          </p:nvPr>
        </p:nvSpPr>
        <p:spPr>
          <a:xfrm>
            <a:off x="298516" y="1447799"/>
            <a:ext cx="3125168" cy="4825409"/>
          </a:xfrm>
          <a:ln>
            <a:solidFill>
              <a:schemeClr val="tx1"/>
            </a:solidFill>
          </a:ln>
        </p:spPr>
        <p:txBody>
          <a:bodyPr/>
          <a:lstStyle/>
          <a:p>
            <a:r>
              <a:rPr lang="en-US" dirty="0"/>
              <a:t>Select an existing page node to position the new page node</a:t>
            </a:r>
          </a:p>
          <a:p>
            <a:r>
              <a:rPr lang="en-US" dirty="0"/>
              <a:t>Create a new page node in the navigation tree of the Form Builder</a:t>
            </a:r>
          </a:p>
          <a:p>
            <a:r>
              <a:rPr lang="en-US" dirty="0"/>
              <a:t>Name and description has to be specified</a:t>
            </a:r>
          </a:p>
          <a:p>
            <a:r>
              <a:rPr lang="en-US" dirty="0"/>
              <a:t>The format and mode of the page counter has to be specified on General Attributes tab</a:t>
            </a:r>
          </a:p>
          <a:p>
            <a:endParaRPr lang="en-US" dirty="0"/>
          </a:p>
        </p:txBody>
      </p:sp>
      <p:pic>
        <p:nvPicPr>
          <p:cNvPr id="5" name="Picture 4"/>
          <p:cNvPicPr>
            <a:picLocks noChangeAspect="1"/>
          </p:cNvPicPr>
          <p:nvPr/>
        </p:nvPicPr>
        <p:blipFill>
          <a:blip r:embed="rId3"/>
          <a:stretch>
            <a:fillRect/>
          </a:stretch>
        </p:blipFill>
        <p:spPr>
          <a:xfrm>
            <a:off x="3525381" y="1515145"/>
            <a:ext cx="5304270" cy="2689898"/>
          </a:xfrm>
          <a:prstGeom prst="rect">
            <a:avLst/>
          </a:prstGeom>
          <a:ln>
            <a:solidFill>
              <a:schemeClr val="tx1"/>
            </a:solidFill>
          </a:ln>
        </p:spPr>
      </p:pic>
    </p:spTree>
    <p:extLst>
      <p:ext uri="{BB962C8B-B14F-4D97-AF65-F5344CB8AC3E}">
        <p14:creationId xmlns:p14="http://schemas.microsoft.com/office/powerpoint/2010/main" val="928480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Windows</a:t>
            </a:r>
            <a:br>
              <a:rPr lang="en-US" dirty="0"/>
            </a:br>
            <a:endParaRPr lang="en-US" dirty="0"/>
          </a:p>
        </p:txBody>
      </p:sp>
      <p:sp>
        <p:nvSpPr>
          <p:cNvPr id="3" name="Content Placeholder 2"/>
          <p:cNvSpPr>
            <a:spLocks noGrp="1"/>
          </p:cNvSpPr>
          <p:nvPr>
            <p:ph idx="1"/>
          </p:nvPr>
        </p:nvSpPr>
        <p:spPr>
          <a:xfrm>
            <a:off x="298516" y="1494766"/>
            <a:ext cx="2646702" cy="4643751"/>
          </a:xfrm>
        </p:spPr>
        <p:txBody>
          <a:bodyPr/>
          <a:lstStyle/>
          <a:p>
            <a:r>
              <a:rPr lang="en-US" dirty="0"/>
              <a:t>Output areas for all output data</a:t>
            </a:r>
          </a:p>
          <a:p>
            <a:r>
              <a:rPr lang="en-US" dirty="0"/>
              <a:t>Size and position are set in the Form Painter</a:t>
            </a:r>
          </a:p>
          <a:p>
            <a:r>
              <a:rPr lang="en-US" dirty="0"/>
              <a:t>Following are the Window Types in </a:t>
            </a:r>
            <a:r>
              <a:rPr lang="en-US" dirty="0" err="1"/>
              <a:t>Smartforms</a:t>
            </a:r>
            <a:endParaRPr lang="en-US" dirty="0"/>
          </a:p>
          <a:p>
            <a:pPr lvl="1"/>
            <a:r>
              <a:rPr lang="en-US" dirty="0"/>
              <a:t>Main window</a:t>
            </a:r>
          </a:p>
          <a:p>
            <a:pPr lvl="1"/>
            <a:r>
              <a:rPr lang="en-US" dirty="0"/>
              <a:t>Secondary  window</a:t>
            </a:r>
          </a:p>
          <a:p>
            <a:pPr lvl="1"/>
            <a:r>
              <a:rPr lang="en-US" dirty="0"/>
              <a:t>Copies Window</a:t>
            </a:r>
          </a:p>
          <a:p>
            <a:pPr lvl="1"/>
            <a:r>
              <a:rPr lang="en-US" dirty="0"/>
              <a:t>Final Window</a:t>
            </a:r>
          </a:p>
          <a:p>
            <a:endParaRPr lang="en-US" dirty="0"/>
          </a:p>
        </p:txBody>
      </p:sp>
      <p:pic>
        <p:nvPicPr>
          <p:cNvPr id="5" name="Picture 4"/>
          <p:cNvPicPr>
            <a:picLocks noChangeAspect="1"/>
          </p:cNvPicPr>
          <p:nvPr/>
        </p:nvPicPr>
        <p:blipFill>
          <a:blip r:embed="rId3"/>
          <a:stretch>
            <a:fillRect/>
          </a:stretch>
        </p:blipFill>
        <p:spPr>
          <a:xfrm>
            <a:off x="3354535" y="1494766"/>
            <a:ext cx="4922947" cy="2903472"/>
          </a:xfrm>
          <a:prstGeom prst="rect">
            <a:avLst/>
          </a:prstGeom>
          <a:ln>
            <a:solidFill>
              <a:schemeClr val="tx1"/>
            </a:solidFill>
          </a:ln>
        </p:spPr>
      </p:pic>
    </p:spTree>
    <p:extLst>
      <p:ext uri="{BB962C8B-B14F-4D97-AF65-F5344CB8AC3E}">
        <p14:creationId xmlns:p14="http://schemas.microsoft.com/office/powerpoint/2010/main" val="2365901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Form Builder - Structuring Pages </a:t>
            </a:r>
          </a:p>
        </p:txBody>
      </p:sp>
      <p:pic>
        <p:nvPicPr>
          <p:cNvPr id="4" name="Content Placeholder 3"/>
          <p:cNvPicPr>
            <a:picLocks noGrp="1" noChangeAspect="1"/>
          </p:cNvPicPr>
          <p:nvPr>
            <p:ph idx="1"/>
          </p:nvPr>
        </p:nvPicPr>
        <p:blipFill>
          <a:blip r:embed="rId3"/>
          <a:stretch>
            <a:fillRect/>
          </a:stretch>
        </p:blipFill>
        <p:spPr>
          <a:xfrm>
            <a:off x="2168304" y="2540683"/>
            <a:ext cx="5105842" cy="2552921"/>
          </a:xfrm>
          <a:prstGeom prst="rect">
            <a:avLst/>
          </a:prstGeom>
          <a:ln w="19050">
            <a:solidFill>
              <a:schemeClr val="tx1"/>
            </a:solidFill>
          </a:ln>
        </p:spPr>
      </p:pic>
    </p:spTree>
    <p:extLst>
      <p:ext uri="{BB962C8B-B14F-4D97-AF65-F5344CB8AC3E}">
        <p14:creationId xmlns:p14="http://schemas.microsoft.com/office/powerpoint/2010/main" val="251809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Know the </a:t>
            </a:r>
            <a:r>
              <a:rPr lang="en-US" dirty="0" err="1"/>
              <a:t>Smartforms</a:t>
            </a:r>
            <a:r>
              <a:rPr lang="en-US" dirty="0"/>
              <a:t> Architecture</a:t>
            </a:r>
          </a:p>
          <a:p>
            <a:pPr lvl="1"/>
            <a:r>
              <a:rPr lang="en-US" dirty="0"/>
              <a:t>Work with SAP Form Builder</a:t>
            </a:r>
          </a:p>
          <a:p>
            <a:pPr lvl="1"/>
            <a:r>
              <a:rPr lang="en-US" dirty="0"/>
              <a:t>Work with Texts, Addresses and Graphics</a:t>
            </a:r>
          </a:p>
          <a:p>
            <a:pPr lvl="1"/>
            <a:r>
              <a:rPr lang="en-US" dirty="0"/>
              <a:t>Work with Data in Forms</a:t>
            </a:r>
          </a:p>
          <a:p>
            <a:pPr lvl="1"/>
            <a:r>
              <a:rPr lang="en-US" dirty="0"/>
              <a:t>Work with Tables and Templates</a:t>
            </a:r>
          </a:p>
          <a:p>
            <a:pPr lvl="1"/>
            <a:r>
              <a:rPr lang="en-US" dirty="0"/>
              <a:t>Flow Control</a:t>
            </a:r>
          </a:p>
          <a:p>
            <a:pPr lvl="1"/>
            <a:r>
              <a:rPr lang="en-US" dirty="0"/>
              <a:t>Integrate </a:t>
            </a:r>
            <a:r>
              <a:rPr lang="en-US" dirty="0" err="1"/>
              <a:t>SmartForms</a:t>
            </a:r>
            <a:r>
              <a:rPr lang="en-US" dirty="0"/>
              <a:t> into Application Programs</a:t>
            </a:r>
          </a:p>
          <a:p>
            <a:pPr lvl="1"/>
            <a:r>
              <a:rPr lang="en-US" dirty="0"/>
              <a:t>Work with Fonts and Bar Codes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690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Main Window</a:t>
            </a:r>
            <a:br>
              <a:rPr lang="en-US" dirty="0"/>
            </a:br>
            <a:endParaRPr lang="en-US" dirty="0"/>
          </a:p>
        </p:txBody>
      </p:sp>
      <p:sp>
        <p:nvSpPr>
          <p:cNvPr id="3" name="Content Placeholder 2"/>
          <p:cNvSpPr>
            <a:spLocks noGrp="1"/>
          </p:cNvSpPr>
          <p:nvPr>
            <p:ph idx="1"/>
          </p:nvPr>
        </p:nvSpPr>
        <p:spPr/>
        <p:txBody>
          <a:bodyPr/>
          <a:lstStyle/>
          <a:p>
            <a:r>
              <a:rPr lang="en-US" dirty="0"/>
              <a:t>Display the text and data that runs in to several pages</a:t>
            </a:r>
          </a:p>
          <a:p>
            <a:endParaRPr lang="en-US" dirty="0"/>
          </a:p>
          <a:p>
            <a:r>
              <a:rPr lang="en-US" dirty="0"/>
              <a:t>It automatically triggers the page break</a:t>
            </a:r>
          </a:p>
          <a:p>
            <a:endParaRPr lang="en-US" dirty="0"/>
          </a:p>
          <a:p>
            <a:r>
              <a:rPr lang="en-US" dirty="0"/>
              <a:t>Only one window in a form is main window</a:t>
            </a:r>
          </a:p>
          <a:p>
            <a:endParaRPr lang="en-US" dirty="0"/>
          </a:p>
          <a:p>
            <a:r>
              <a:rPr lang="en-US" dirty="0"/>
              <a:t>The main window must have the same width on each page</a:t>
            </a:r>
          </a:p>
          <a:p>
            <a:endParaRPr lang="en-US" dirty="0"/>
          </a:p>
          <a:p>
            <a:r>
              <a:rPr lang="en-US" dirty="0"/>
              <a:t>A page without main window must not call itself as next page, since this would trigger an endless loop</a:t>
            </a:r>
          </a:p>
          <a:p>
            <a:endParaRPr lang="en-US" dirty="0"/>
          </a:p>
        </p:txBody>
      </p:sp>
    </p:spTree>
    <p:extLst>
      <p:ext uri="{BB962C8B-B14F-4D97-AF65-F5344CB8AC3E}">
        <p14:creationId xmlns:p14="http://schemas.microsoft.com/office/powerpoint/2010/main" val="1002480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Secondary-Windows</a:t>
            </a:r>
            <a:br>
              <a:rPr lang="en-US" dirty="0"/>
            </a:br>
            <a:endParaRPr lang="en-US" dirty="0"/>
          </a:p>
        </p:txBody>
      </p:sp>
      <p:sp>
        <p:nvSpPr>
          <p:cNvPr id="3" name="Content Placeholder 2"/>
          <p:cNvSpPr>
            <a:spLocks noGrp="1"/>
          </p:cNvSpPr>
          <p:nvPr>
            <p:ph idx="1"/>
          </p:nvPr>
        </p:nvSpPr>
        <p:spPr/>
        <p:txBody>
          <a:bodyPr/>
          <a:lstStyle/>
          <a:p>
            <a:r>
              <a:rPr lang="en-US" dirty="0"/>
              <a:t>Text and data displayed in a predetermined output area. </a:t>
            </a:r>
          </a:p>
          <a:p>
            <a:endParaRPr lang="en-US" dirty="0"/>
          </a:p>
          <a:p>
            <a:r>
              <a:rPr lang="en-US" dirty="0"/>
              <a:t>Text and data that do not fit into the secondary window are truncated and not displayed.</a:t>
            </a:r>
          </a:p>
          <a:p>
            <a:endParaRPr lang="en-US" dirty="0"/>
          </a:p>
          <a:p>
            <a:endParaRPr lang="en-US" dirty="0"/>
          </a:p>
        </p:txBody>
      </p:sp>
    </p:spTree>
    <p:extLst>
      <p:ext uri="{BB962C8B-B14F-4D97-AF65-F5344CB8AC3E}">
        <p14:creationId xmlns:p14="http://schemas.microsoft.com/office/powerpoint/2010/main" val="156065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Form Builder - Main and Secondary Windows </a:t>
            </a:r>
          </a:p>
        </p:txBody>
      </p:sp>
      <p:pic>
        <p:nvPicPr>
          <p:cNvPr id="6" name="Content Placeholder 5"/>
          <p:cNvPicPr>
            <a:picLocks noGrp="1" noChangeAspect="1"/>
          </p:cNvPicPr>
          <p:nvPr>
            <p:ph idx="1"/>
          </p:nvPr>
        </p:nvPicPr>
        <p:blipFill>
          <a:blip r:embed="rId3"/>
          <a:stretch>
            <a:fillRect/>
          </a:stretch>
        </p:blipFill>
        <p:spPr>
          <a:xfrm>
            <a:off x="2339768" y="2136788"/>
            <a:ext cx="4762913" cy="3360711"/>
          </a:xfrm>
          <a:prstGeom prst="rect">
            <a:avLst/>
          </a:prstGeom>
          <a:ln>
            <a:solidFill>
              <a:schemeClr val="tx1"/>
            </a:solidFill>
          </a:ln>
        </p:spPr>
      </p:pic>
    </p:spTree>
    <p:extLst>
      <p:ext uri="{BB962C8B-B14F-4D97-AF65-F5344CB8AC3E}">
        <p14:creationId xmlns:p14="http://schemas.microsoft.com/office/powerpoint/2010/main" val="3757515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Copies-Window</a:t>
            </a:r>
          </a:p>
        </p:txBody>
      </p:sp>
      <p:sp>
        <p:nvSpPr>
          <p:cNvPr id="3" name="Content Placeholder 2"/>
          <p:cNvSpPr>
            <a:spLocks noGrp="1"/>
          </p:cNvSpPr>
          <p:nvPr>
            <p:ph idx="1"/>
          </p:nvPr>
        </p:nvSpPr>
        <p:spPr/>
        <p:txBody>
          <a:bodyPr/>
          <a:lstStyle/>
          <a:p>
            <a:r>
              <a:rPr lang="en-US" dirty="0"/>
              <a:t>The content will appear either in the copy form or original form</a:t>
            </a:r>
          </a:p>
          <a:p>
            <a:endParaRPr lang="en-US" dirty="0"/>
          </a:p>
          <a:p>
            <a:r>
              <a:rPr lang="en-US" dirty="0"/>
              <a:t>This is used for printing the copies of the form </a:t>
            </a:r>
          </a:p>
          <a:p>
            <a:endParaRPr lang="en-US" dirty="0"/>
          </a:p>
          <a:p>
            <a:endParaRPr lang="en-US" dirty="0"/>
          </a:p>
        </p:txBody>
      </p:sp>
    </p:spTree>
    <p:extLst>
      <p:ext uri="{BB962C8B-B14F-4D97-AF65-F5344CB8AC3E}">
        <p14:creationId xmlns:p14="http://schemas.microsoft.com/office/powerpoint/2010/main" val="1797532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Final-Window</a:t>
            </a:r>
          </a:p>
        </p:txBody>
      </p:sp>
      <p:sp>
        <p:nvSpPr>
          <p:cNvPr id="3" name="Content Placeholder 2"/>
          <p:cNvSpPr>
            <a:spLocks noGrp="1"/>
          </p:cNvSpPr>
          <p:nvPr>
            <p:ph idx="1"/>
          </p:nvPr>
        </p:nvSpPr>
        <p:spPr/>
        <p:txBody>
          <a:bodyPr/>
          <a:lstStyle/>
          <a:p>
            <a:r>
              <a:rPr lang="en-US" dirty="0"/>
              <a:t>Final window is used to display values which are processed in the initial pages</a:t>
            </a:r>
          </a:p>
          <a:p>
            <a:endParaRPr lang="en-US" dirty="0"/>
          </a:p>
        </p:txBody>
      </p:sp>
    </p:spTree>
    <p:extLst>
      <p:ext uri="{BB962C8B-B14F-4D97-AF65-F5344CB8AC3E}">
        <p14:creationId xmlns:p14="http://schemas.microsoft.com/office/powerpoint/2010/main" val="4241941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Texts and Data in a Form:</a:t>
            </a:r>
            <a:br>
              <a:rPr lang="en-US" dirty="0"/>
            </a:br>
            <a:endParaRPr lang="en-US" dirty="0"/>
          </a:p>
        </p:txBody>
      </p:sp>
      <p:sp>
        <p:nvSpPr>
          <p:cNvPr id="3" name="Content Placeholder 2"/>
          <p:cNvSpPr>
            <a:spLocks noGrp="1"/>
          </p:cNvSpPr>
          <p:nvPr>
            <p:ph idx="1"/>
          </p:nvPr>
        </p:nvSpPr>
        <p:spPr/>
        <p:txBody>
          <a:bodyPr/>
          <a:lstStyle/>
          <a:p>
            <a:r>
              <a:rPr lang="en-US" dirty="0"/>
              <a:t>Texts and data are entered using PC Editor</a:t>
            </a:r>
          </a:p>
          <a:p>
            <a:endParaRPr lang="en-US" dirty="0"/>
          </a:p>
          <a:p>
            <a:r>
              <a:rPr lang="en-US" dirty="0"/>
              <a:t>Various Operations performed in the PC Editor</a:t>
            </a:r>
          </a:p>
          <a:p>
            <a:endParaRPr lang="en-US" dirty="0"/>
          </a:p>
          <a:p>
            <a:r>
              <a:rPr lang="en-US" dirty="0"/>
              <a:t>Tables or templates can be used to display texts and data in table format</a:t>
            </a:r>
          </a:p>
          <a:p>
            <a:endParaRPr lang="en-US" dirty="0"/>
          </a:p>
        </p:txBody>
      </p:sp>
    </p:spTree>
    <p:extLst>
      <p:ext uri="{BB962C8B-B14F-4D97-AF65-F5344CB8AC3E}">
        <p14:creationId xmlns:p14="http://schemas.microsoft.com/office/powerpoint/2010/main" val="2444383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Positioning of Texts on the Form</a:t>
            </a:r>
            <a:br>
              <a:rPr lang="en-US" dirty="0"/>
            </a:br>
            <a:endParaRPr lang="en-US" dirty="0"/>
          </a:p>
        </p:txBody>
      </p:sp>
      <p:sp>
        <p:nvSpPr>
          <p:cNvPr id="3" name="Content Placeholder 2"/>
          <p:cNvSpPr>
            <a:spLocks noGrp="1"/>
          </p:cNvSpPr>
          <p:nvPr>
            <p:ph idx="1"/>
          </p:nvPr>
        </p:nvSpPr>
        <p:spPr/>
        <p:txBody>
          <a:bodyPr/>
          <a:lstStyle/>
          <a:p>
            <a:r>
              <a:rPr lang="en-US" dirty="0"/>
              <a:t>All the texts in the form are displayed using text nodes</a:t>
            </a:r>
          </a:p>
          <a:p>
            <a:endParaRPr lang="en-US" dirty="0"/>
          </a:p>
          <a:p>
            <a:r>
              <a:rPr lang="en-US" dirty="0"/>
              <a:t>The only exception is addresses, which are displayed using their own node</a:t>
            </a:r>
          </a:p>
          <a:p>
            <a:endParaRPr lang="en-US" dirty="0"/>
          </a:p>
        </p:txBody>
      </p:sp>
    </p:spTree>
    <p:extLst>
      <p:ext uri="{BB962C8B-B14F-4D97-AF65-F5344CB8AC3E}">
        <p14:creationId xmlns:p14="http://schemas.microsoft.com/office/powerpoint/2010/main" val="27396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Entering Texts in PC Editor </a:t>
            </a:r>
            <a:br>
              <a:rPr lang="en-US" dirty="0"/>
            </a:br>
            <a:endParaRPr lang="en-US" dirty="0"/>
          </a:p>
        </p:txBody>
      </p:sp>
      <p:sp>
        <p:nvSpPr>
          <p:cNvPr id="3" name="Content Placeholder 2"/>
          <p:cNvSpPr>
            <a:spLocks noGrp="1"/>
          </p:cNvSpPr>
          <p:nvPr>
            <p:ph idx="1"/>
          </p:nvPr>
        </p:nvSpPr>
        <p:spPr/>
        <p:txBody>
          <a:bodyPr/>
          <a:lstStyle/>
          <a:p>
            <a:r>
              <a:rPr lang="en-US" dirty="0"/>
              <a:t>New texts are entered in PC Editor</a:t>
            </a:r>
          </a:p>
          <a:p>
            <a:endParaRPr lang="en-US" dirty="0"/>
          </a:p>
          <a:p>
            <a:r>
              <a:rPr lang="en-US" dirty="0"/>
              <a:t>The system fields and the user-defined fields are used to include data from form interface</a:t>
            </a:r>
          </a:p>
          <a:p>
            <a:endParaRPr lang="en-US" dirty="0"/>
          </a:p>
          <a:p>
            <a:r>
              <a:rPr lang="en-US" dirty="0"/>
              <a:t>These fields are replaced with values when the form is processed</a:t>
            </a:r>
          </a:p>
          <a:p>
            <a:endParaRPr lang="en-US" dirty="0"/>
          </a:p>
        </p:txBody>
      </p:sp>
    </p:spTree>
    <p:extLst>
      <p:ext uri="{BB962C8B-B14F-4D97-AF65-F5344CB8AC3E}">
        <p14:creationId xmlns:p14="http://schemas.microsoft.com/office/powerpoint/2010/main" val="331989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Creating Text</a:t>
            </a:r>
            <a:br>
              <a:rPr lang="en-US" dirty="0"/>
            </a:br>
            <a:endParaRPr lang="en-US" dirty="0"/>
          </a:p>
        </p:txBody>
      </p:sp>
      <p:sp>
        <p:nvSpPr>
          <p:cNvPr id="3" name="Content Placeholder 2"/>
          <p:cNvSpPr>
            <a:spLocks noGrp="1"/>
          </p:cNvSpPr>
          <p:nvPr>
            <p:ph idx="1"/>
          </p:nvPr>
        </p:nvSpPr>
        <p:spPr/>
        <p:txBody>
          <a:bodyPr/>
          <a:lstStyle/>
          <a:p>
            <a:r>
              <a:rPr lang="en-US" dirty="0"/>
              <a:t>Procedure</a:t>
            </a:r>
          </a:p>
          <a:p>
            <a:pPr lvl="1"/>
            <a:r>
              <a:rPr lang="en-US" dirty="0"/>
              <a:t>1. Create a text node in the navigation tree of the Form Builder. </a:t>
            </a:r>
          </a:p>
          <a:p>
            <a:endParaRPr lang="en-US" dirty="0"/>
          </a:p>
        </p:txBody>
      </p:sp>
      <p:pic>
        <p:nvPicPr>
          <p:cNvPr id="5" name="Picture 4"/>
          <p:cNvPicPr>
            <a:picLocks noChangeAspect="1"/>
          </p:cNvPicPr>
          <p:nvPr/>
        </p:nvPicPr>
        <p:blipFill>
          <a:blip r:embed="rId3"/>
          <a:stretch>
            <a:fillRect/>
          </a:stretch>
        </p:blipFill>
        <p:spPr>
          <a:xfrm>
            <a:off x="2213405" y="2259601"/>
            <a:ext cx="4717189" cy="3878916"/>
          </a:xfrm>
          <a:prstGeom prst="rect">
            <a:avLst/>
          </a:prstGeom>
          <a:ln>
            <a:solidFill>
              <a:schemeClr val="tx1"/>
            </a:solidFill>
          </a:ln>
        </p:spPr>
      </p:pic>
    </p:spTree>
    <p:extLst>
      <p:ext uri="{BB962C8B-B14F-4D97-AF65-F5344CB8AC3E}">
        <p14:creationId xmlns:p14="http://schemas.microsoft.com/office/powerpoint/2010/main" val="4266443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Text Element in Form</a:t>
            </a:r>
            <a:br>
              <a:rPr lang="en-US" dirty="0"/>
            </a:br>
            <a:endParaRPr lang="en-US" dirty="0"/>
          </a:p>
        </p:txBody>
      </p:sp>
      <p:sp>
        <p:nvSpPr>
          <p:cNvPr id="3" name="Content Placeholder 2"/>
          <p:cNvSpPr>
            <a:spLocks noGrp="1"/>
          </p:cNvSpPr>
          <p:nvPr>
            <p:ph idx="1"/>
          </p:nvPr>
        </p:nvSpPr>
        <p:spPr/>
        <p:txBody>
          <a:bodyPr/>
          <a:lstStyle/>
          <a:p>
            <a:r>
              <a:rPr lang="en-US" dirty="0"/>
              <a:t>Enter a unique name for the node and a node description.</a:t>
            </a:r>
          </a:p>
          <a:p>
            <a:r>
              <a:rPr lang="en-US" dirty="0"/>
              <a:t>On the General Attributes tab choose Text Element as text.</a:t>
            </a:r>
          </a:p>
          <a:p>
            <a:endParaRPr lang="en-US" dirty="0"/>
          </a:p>
        </p:txBody>
      </p:sp>
      <p:pic>
        <p:nvPicPr>
          <p:cNvPr id="5" name="Picture 4"/>
          <p:cNvPicPr>
            <a:picLocks noChangeAspect="1"/>
          </p:cNvPicPr>
          <p:nvPr/>
        </p:nvPicPr>
        <p:blipFill>
          <a:blip r:embed="rId3"/>
          <a:stretch>
            <a:fillRect/>
          </a:stretch>
        </p:blipFill>
        <p:spPr>
          <a:xfrm>
            <a:off x="425965" y="2272470"/>
            <a:ext cx="7186283" cy="3482642"/>
          </a:xfrm>
          <a:prstGeom prst="rect">
            <a:avLst/>
          </a:prstGeom>
          <a:ln>
            <a:solidFill>
              <a:schemeClr val="tx1"/>
            </a:solidFill>
          </a:ln>
        </p:spPr>
      </p:pic>
    </p:spTree>
    <p:extLst>
      <p:ext uri="{BB962C8B-B14F-4D97-AF65-F5344CB8AC3E}">
        <p14:creationId xmlns:p14="http://schemas.microsoft.com/office/powerpoint/2010/main" val="292285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Forms-Introduction</a:t>
            </a:r>
          </a:p>
        </p:txBody>
      </p:sp>
      <p:sp>
        <p:nvSpPr>
          <p:cNvPr id="3" name="Content Placeholder 2"/>
          <p:cNvSpPr>
            <a:spLocks noGrp="1"/>
          </p:cNvSpPr>
          <p:nvPr>
            <p:ph idx="1"/>
          </p:nvPr>
        </p:nvSpPr>
        <p:spPr/>
        <p:txBody>
          <a:bodyPr/>
          <a:lstStyle/>
          <a:p>
            <a:r>
              <a:rPr lang="en-US" dirty="0"/>
              <a:t>Tool to create and maintain forms with minimal programming effort</a:t>
            </a:r>
          </a:p>
          <a:p>
            <a:endParaRPr lang="en-US" dirty="0"/>
          </a:p>
          <a:p>
            <a:r>
              <a:rPr lang="en-US" dirty="0"/>
              <a:t>Easy to create the form without much programming knowledge</a:t>
            </a:r>
          </a:p>
          <a:p>
            <a:endParaRPr lang="en-US" dirty="0"/>
          </a:p>
          <a:p>
            <a:r>
              <a:rPr lang="en-US" dirty="0"/>
              <a:t>Allows to execute simple modifications to the form and in the form logic by using graphical tools</a:t>
            </a:r>
          </a:p>
          <a:p>
            <a:pPr marL="174625" lvl="1" indent="0">
              <a:buNone/>
            </a:pPr>
            <a:endParaRPr lang="en-US" dirty="0"/>
          </a:p>
        </p:txBody>
      </p:sp>
    </p:spTree>
    <p:extLst>
      <p:ext uri="{BB962C8B-B14F-4D97-AF65-F5344CB8AC3E}">
        <p14:creationId xmlns:p14="http://schemas.microsoft.com/office/powerpoint/2010/main" val="2334947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a </a:t>
            </a:r>
            <a:r>
              <a:rPr lang="en-US" altLang="en-US" dirty="0" err="1"/>
              <a:t>smartform</a:t>
            </a:r>
            <a:r>
              <a:rPr lang="en-US" altLang="en-US" dirty="0"/>
              <a:t> without table</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556287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Integrating the Smart Form into the Application</a:t>
            </a:r>
            <a:br>
              <a:rPr lang="en-US" dirty="0"/>
            </a:br>
            <a:endParaRPr lang="en-US" dirty="0"/>
          </a:p>
        </p:txBody>
      </p:sp>
      <p:sp>
        <p:nvSpPr>
          <p:cNvPr id="3" name="Content Placeholder 2"/>
          <p:cNvSpPr>
            <a:spLocks noGrp="1"/>
          </p:cNvSpPr>
          <p:nvPr>
            <p:ph idx="1"/>
          </p:nvPr>
        </p:nvSpPr>
        <p:spPr/>
        <p:txBody>
          <a:bodyPr/>
          <a:lstStyle/>
          <a:p>
            <a:r>
              <a:rPr lang="en-US" dirty="0"/>
              <a:t>Form printing triggered by calling function modules</a:t>
            </a:r>
          </a:p>
          <a:p>
            <a:endParaRPr lang="en-US" dirty="0"/>
          </a:p>
          <a:p>
            <a:r>
              <a:rPr lang="en-US" dirty="0"/>
              <a:t>Name  of the form determines the name of the generated function module. </a:t>
            </a:r>
          </a:p>
          <a:p>
            <a:endParaRPr lang="en-US" dirty="0"/>
          </a:p>
          <a:p>
            <a:r>
              <a:rPr lang="en-US" dirty="0"/>
              <a:t>The name of the generated function module is unique only within one system. </a:t>
            </a:r>
          </a:p>
          <a:p>
            <a:endParaRPr lang="en-US" dirty="0"/>
          </a:p>
          <a:p>
            <a:endParaRPr lang="en-US" dirty="0"/>
          </a:p>
        </p:txBody>
      </p:sp>
    </p:spTree>
    <p:extLst>
      <p:ext uri="{BB962C8B-B14F-4D97-AF65-F5344CB8AC3E}">
        <p14:creationId xmlns:p14="http://schemas.microsoft.com/office/powerpoint/2010/main" val="2884059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Procedure</a:t>
            </a:r>
            <a:br>
              <a:rPr lang="en-US" dirty="0"/>
            </a:br>
            <a:endParaRPr lang="en-US" dirty="0"/>
          </a:p>
        </p:txBody>
      </p:sp>
      <p:sp>
        <p:nvSpPr>
          <p:cNvPr id="3" name="Content Placeholder 2"/>
          <p:cNvSpPr>
            <a:spLocks noGrp="1"/>
          </p:cNvSpPr>
          <p:nvPr>
            <p:ph idx="1"/>
          </p:nvPr>
        </p:nvSpPr>
        <p:spPr/>
        <p:txBody>
          <a:bodyPr/>
          <a:lstStyle/>
          <a:p>
            <a:r>
              <a:rPr lang="en-US" dirty="0"/>
              <a:t>In the Form Builder call the function Environment Name of the function module and copy its name. </a:t>
            </a:r>
          </a:p>
          <a:p>
            <a:endParaRPr lang="en-US" dirty="0"/>
          </a:p>
        </p:txBody>
      </p:sp>
      <p:pic>
        <p:nvPicPr>
          <p:cNvPr id="8" name="Picture 7"/>
          <p:cNvPicPr>
            <a:picLocks noChangeAspect="1"/>
          </p:cNvPicPr>
          <p:nvPr/>
        </p:nvPicPr>
        <p:blipFill>
          <a:blip r:embed="rId3"/>
          <a:stretch>
            <a:fillRect/>
          </a:stretch>
        </p:blipFill>
        <p:spPr>
          <a:xfrm>
            <a:off x="1466157" y="2475814"/>
            <a:ext cx="5646909" cy="1821338"/>
          </a:xfrm>
          <a:prstGeom prst="rect">
            <a:avLst/>
          </a:prstGeom>
          <a:ln>
            <a:solidFill>
              <a:schemeClr val="tx1"/>
            </a:solidFill>
          </a:ln>
        </p:spPr>
      </p:pic>
      <p:sp>
        <p:nvSpPr>
          <p:cNvPr id="6" name="Rounded Rectangular Callout 5"/>
          <p:cNvSpPr/>
          <p:nvPr/>
        </p:nvSpPr>
        <p:spPr>
          <a:xfrm>
            <a:off x="5715000" y="3657600"/>
            <a:ext cx="2438400" cy="838200"/>
          </a:xfrm>
          <a:prstGeom prst="wedgeRoundRectCallout">
            <a:avLst>
              <a:gd name="adj1" fmla="val -101119"/>
              <a:gd name="adj2" fmla="val -13879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chemeClr val="tx1"/>
                </a:solidFill>
                <a:latin typeface="Gill Sans MT" pitchFamily="34" charset="0"/>
              </a:rPr>
              <a:t>Choose this menu to get the Function Module name</a:t>
            </a:r>
          </a:p>
        </p:txBody>
      </p:sp>
      <p:pic>
        <p:nvPicPr>
          <p:cNvPr id="9" name="Picture 8"/>
          <p:cNvPicPr>
            <a:picLocks noChangeAspect="1"/>
          </p:cNvPicPr>
          <p:nvPr/>
        </p:nvPicPr>
        <p:blipFill>
          <a:blip r:embed="rId4"/>
          <a:stretch>
            <a:fillRect/>
          </a:stretch>
        </p:blipFill>
        <p:spPr>
          <a:xfrm>
            <a:off x="1466157" y="4619013"/>
            <a:ext cx="3802710" cy="1318374"/>
          </a:xfrm>
          <a:prstGeom prst="rect">
            <a:avLst/>
          </a:prstGeom>
          <a:ln>
            <a:solidFill>
              <a:schemeClr val="tx1"/>
            </a:solidFill>
          </a:ln>
        </p:spPr>
      </p:pic>
      <p:sp>
        <p:nvSpPr>
          <p:cNvPr id="7" name="Rounded Rectangular Callout 6"/>
          <p:cNvSpPr/>
          <p:nvPr/>
        </p:nvSpPr>
        <p:spPr>
          <a:xfrm>
            <a:off x="5688234" y="5063465"/>
            <a:ext cx="2133600" cy="762000"/>
          </a:xfrm>
          <a:prstGeom prst="wedgeRoundRectCallout">
            <a:avLst>
              <a:gd name="adj1" fmla="val -104447"/>
              <a:gd name="adj2" fmla="val -27553"/>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chemeClr val="tx1"/>
                </a:solidFill>
                <a:latin typeface="Gill Sans MT" pitchFamily="34" charset="0"/>
              </a:rPr>
              <a:t>The smart form function module name</a:t>
            </a:r>
          </a:p>
        </p:txBody>
      </p:sp>
    </p:spTree>
    <p:extLst>
      <p:ext uri="{BB962C8B-B14F-4D97-AF65-F5344CB8AC3E}">
        <p14:creationId xmlns:p14="http://schemas.microsoft.com/office/powerpoint/2010/main" val="2814114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Procedure (Contd.).</a:t>
            </a:r>
            <a:br>
              <a:rPr lang="en-US" dirty="0"/>
            </a:br>
            <a:endParaRPr lang="en-US" dirty="0"/>
          </a:p>
        </p:txBody>
      </p:sp>
      <p:sp>
        <p:nvSpPr>
          <p:cNvPr id="3" name="Content Placeholder 2"/>
          <p:cNvSpPr>
            <a:spLocks noGrp="1"/>
          </p:cNvSpPr>
          <p:nvPr>
            <p:ph idx="1"/>
          </p:nvPr>
        </p:nvSpPr>
        <p:spPr/>
        <p:txBody>
          <a:bodyPr/>
          <a:lstStyle/>
          <a:p>
            <a:r>
              <a:rPr lang="en-US" dirty="0"/>
              <a:t>In the application program define a variable of type RS38L_FNAM for the name of the generated function module: </a:t>
            </a:r>
          </a:p>
          <a:p>
            <a:endParaRPr lang="en-US" dirty="0"/>
          </a:p>
          <a:p>
            <a:pPr lvl="1"/>
            <a:r>
              <a:rPr lang="en-US" dirty="0"/>
              <a:t>Data </a:t>
            </a:r>
            <a:r>
              <a:rPr lang="en-US" dirty="0" err="1"/>
              <a:t>fm_name</a:t>
            </a:r>
            <a:r>
              <a:rPr lang="en-US" dirty="0"/>
              <a:t> type RS38L_FNAM.</a:t>
            </a:r>
          </a:p>
          <a:p>
            <a:endParaRPr lang="en-US" dirty="0"/>
          </a:p>
          <a:p>
            <a:r>
              <a:rPr lang="en-US" dirty="0"/>
              <a:t>The Smart Form can be called in other parts of the application program as well. </a:t>
            </a:r>
          </a:p>
          <a:p>
            <a:endParaRPr lang="en-US" dirty="0"/>
          </a:p>
          <a:p>
            <a:r>
              <a:rPr lang="en-US" dirty="0"/>
              <a:t>Function module SSF_FIELD_LIST - to list form parameters</a:t>
            </a:r>
          </a:p>
          <a:p>
            <a:endParaRPr lang="en-US" dirty="0"/>
          </a:p>
          <a:p>
            <a:r>
              <a:rPr lang="en-US" dirty="0"/>
              <a:t>Function module SSF_FUNCTION_MODULE_NAME  - returns the name of generated function module</a:t>
            </a:r>
          </a:p>
          <a:p>
            <a:r>
              <a:rPr lang="en-US" dirty="0"/>
              <a:t>								</a:t>
            </a:r>
          </a:p>
          <a:p>
            <a:endParaRPr lang="en-US" dirty="0"/>
          </a:p>
        </p:txBody>
      </p:sp>
    </p:spTree>
    <p:extLst>
      <p:ext uri="{BB962C8B-B14F-4D97-AF65-F5344CB8AC3E}">
        <p14:creationId xmlns:p14="http://schemas.microsoft.com/office/powerpoint/2010/main" val="2992963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in ABAP programs</a:t>
            </a:r>
          </a:p>
        </p:txBody>
      </p:sp>
      <p:pic>
        <p:nvPicPr>
          <p:cNvPr id="4" name="Content Placeholder 3"/>
          <p:cNvPicPr>
            <a:picLocks noGrp="1" noChangeAspect="1"/>
          </p:cNvPicPr>
          <p:nvPr>
            <p:ph idx="1"/>
          </p:nvPr>
        </p:nvPicPr>
        <p:blipFill>
          <a:blip r:embed="rId3"/>
          <a:stretch>
            <a:fillRect/>
          </a:stretch>
        </p:blipFill>
        <p:spPr>
          <a:xfrm>
            <a:off x="781181" y="1566146"/>
            <a:ext cx="6454699" cy="4259949"/>
          </a:xfrm>
          <a:prstGeom prst="rect">
            <a:avLst/>
          </a:prstGeom>
          <a:ln>
            <a:solidFill>
              <a:schemeClr val="tx1"/>
            </a:solidFill>
          </a:ln>
        </p:spPr>
      </p:pic>
    </p:spTree>
    <p:extLst>
      <p:ext uri="{BB962C8B-B14F-4D97-AF65-F5344CB8AC3E}">
        <p14:creationId xmlns:p14="http://schemas.microsoft.com/office/powerpoint/2010/main" val="2659192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089212"/>
          </a:xfrm>
        </p:spPr>
        <p:txBody>
          <a:bodyPr/>
          <a:lstStyle/>
          <a:p>
            <a:r>
              <a:rPr lang="en-US" dirty="0"/>
              <a:t>Integration into Application Programs – Generated Function Module</a:t>
            </a:r>
          </a:p>
        </p:txBody>
      </p:sp>
      <p:pic>
        <p:nvPicPr>
          <p:cNvPr id="4" name="Content Placeholder 3"/>
          <p:cNvPicPr>
            <a:picLocks noGrp="1" noChangeAspect="1"/>
          </p:cNvPicPr>
          <p:nvPr>
            <p:ph idx="1"/>
          </p:nvPr>
        </p:nvPicPr>
        <p:blipFill>
          <a:blip r:embed="rId3"/>
          <a:stretch>
            <a:fillRect/>
          </a:stretch>
        </p:blipFill>
        <p:spPr>
          <a:xfrm>
            <a:off x="471878" y="1573121"/>
            <a:ext cx="6911939" cy="3627434"/>
          </a:xfrm>
          <a:prstGeom prst="rect">
            <a:avLst/>
          </a:prstGeom>
          <a:ln>
            <a:solidFill>
              <a:schemeClr val="tx1"/>
            </a:solidFill>
          </a:ln>
        </p:spPr>
      </p:pic>
    </p:spTree>
    <p:extLst>
      <p:ext uri="{BB962C8B-B14F-4D97-AF65-F5344CB8AC3E}">
        <p14:creationId xmlns:p14="http://schemas.microsoft.com/office/powerpoint/2010/main" val="655907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into Application Programs – Control Structure CONTROL_PARAMETERS</a:t>
            </a:r>
          </a:p>
        </p:txBody>
      </p:sp>
      <p:pic>
        <p:nvPicPr>
          <p:cNvPr id="4" name="Content Placeholder 3"/>
          <p:cNvPicPr>
            <a:picLocks noGrp="1" noChangeAspect="1"/>
          </p:cNvPicPr>
          <p:nvPr>
            <p:ph idx="1"/>
          </p:nvPr>
        </p:nvPicPr>
        <p:blipFill>
          <a:blip r:embed="rId3"/>
          <a:stretch>
            <a:fillRect/>
          </a:stretch>
        </p:blipFill>
        <p:spPr>
          <a:xfrm>
            <a:off x="1886339" y="2350167"/>
            <a:ext cx="5669771" cy="2933954"/>
          </a:xfrm>
          <a:prstGeom prst="rect">
            <a:avLst/>
          </a:prstGeom>
          <a:ln>
            <a:solidFill>
              <a:schemeClr val="tx1"/>
            </a:solidFill>
          </a:ln>
        </p:spPr>
      </p:pic>
    </p:spTree>
    <p:extLst>
      <p:ext uri="{BB962C8B-B14F-4D97-AF65-F5344CB8AC3E}">
        <p14:creationId xmlns:p14="http://schemas.microsoft.com/office/powerpoint/2010/main" val="1380559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Integrate </a:t>
            </a:r>
            <a:r>
              <a:rPr lang="en-US" altLang="en-US" dirty="0" err="1"/>
              <a:t>smartform</a:t>
            </a:r>
            <a:r>
              <a:rPr lang="en-US" altLang="en-US" dirty="0"/>
              <a:t> in application</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212452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Text Modules</a:t>
            </a:r>
            <a:br>
              <a:rPr lang="en-US" dirty="0"/>
            </a:br>
            <a:endParaRPr lang="en-US" dirty="0"/>
          </a:p>
        </p:txBody>
      </p:sp>
      <p:sp>
        <p:nvSpPr>
          <p:cNvPr id="3" name="Content Placeholder 2"/>
          <p:cNvSpPr>
            <a:spLocks noGrp="1"/>
          </p:cNvSpPr>
          <p:nvPr>
            <p:ph idx="1"/>
          </p:nvPr>
        </p:nvSpPr>
        <p:spPr/>
        <p:txBody>
          <a:bodyPr/>
          <a:lstStyle/>
          <a:p>
            <a:r>
              <a:rPr lang="en-US" dirty="0"/>
              <a:t>Text modules are used to centrally store texts that are used frequently in forms in the system.</a:t>
            </a:r>
          </a:p>
          <a:p>
            <a:endParaRPr lang="en-US" dirty="0"/>
          </a:p>
          <a:p>
            <a:r>
              <a:rPr lang="en-US" dirty="0"/>
              <a:t>Text modules are included in forms using texts nodes</a:t>
            </a:r>
          </a:p>
          <a:p>
            <a:endParaRPr lang="en-US" dirty="0"/>
          </a:p>
          <a:p>
            <a:r>
              <a:rPr lang="en-US" dirty="0"/>
              <a:t>Allows easy use of text from a text module in several forms</a:t>
            </a:r>
          </a:p>
          <a:p>
            <a:endParaRPr lang="en-US" dirty="0"/>
          </a:p>
          <a:p>
            <a:r>
              <a:rPr lang="en-US" dirty="0"/>
              <a:t>It Can  be used across clients </a:t>
            </a:r>
          </a:p>
          <a:p>
            <a:endParaRPr lang="en-US" dirty="0"/>
          </a:p>
        </p:txBody>
      </p:sp>
    </p:spTree>
    <p:extLst>
      <p:ext uri="{BB962C8B-B14F-4D97-AF65-F5344CB8AC3E}">
        <p14:creationId xmlns:p14="http://schemas.microsoft.com/office/powerpoint/2010/main" val="1755678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Creating Text Module (Contd.).</a:t>
            </a:r>
            <a:br>
              <a:rPr lang="en-US" dirty="0"/>
            </a:br>
            <a:endParaRPr lang="en-US" dirty="0"/>
          </a:p>
        </p:txBody>
      </p:sp>
      <p:sp>
        <p:nvSpPr>
          <p:cNvPr id="9" name="Content Placeholder 8"/>
          <p:cNvSpPr>
            <a:spLocks noGrp="1"/>
          </p:cNvSpPr>
          <p:nvPr>
            <p:ph idx="1"/>
          </p:nvPr>
        </p:nvSpPr>
        <p:spPr/>
        <p:txBody>
          <a:bodyPr/>
          <a:lstStyle/>
          <a:p>
            <a:endParaRPr lang="en-US" dirty="0"/>
          </a:p>
        </p:txBody>
      </p:sp>
      <p:pic>
        <p:nvPicPr>
          <p:cNvPr id="3" name="Picture 2"/>
          <p:cNvPicPr>
            <a:picLocks noChangeAspect="1"/>
          </p:cNvPicPr>
          <p:nvPr/>
        </p:nvPicPr>
        <p:blipFill>
          <a:blip r:embed="rId3"/>
          <a:stretch>
            <a:fillRect/>
          </a:stretch>
        </p:blipFill>
        <p:spPr>
          <a:xfrm>
            <a:off x="407781" y="1494766"/>
            <a:ext cx="3802710" cy="1889924"/>
          </a:xfrm>
          <a:prstGeom prst="rect">
            <a:avLst/>
          </a:prstGeom>
          <a:ln>
            <a:solidFill>
              <a:schemeClr val="tx1"/>
            </a:solidFill>
          </a:ln>
        </p:spPr>
      </p:pic>
      <p:sp>
        <p:nvSpPr>
          <p:cNvPr id="5" name="Rounded Rectangular Callout 4"/>
          <p:cNvSpPr/>
          <p:nvPr/>
        </p:nvSpPr>
        <p:spPr>
          <a:xfrm>
            <a:off x="4572000" y="1444435"/>
            <a:ext cx="2133600" cy="762000"/>
          </a:xfrm>
          <a:prstGeom prst="wedgeRoundRectCallout">
            <a:avLst>
              <a:gd name="adj1" fmla="val -84317"/>
              <a:gd name="adj2" fmla="val 12517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chemeClr val="tx1"/>
                </a:solidFill>
                <a:latin typeface="Gill Sans MT" pitchFamily="34" charset="0"/>
              </a:rPr>
              <a:t>Text module name</a:t>
            </a:r>
          </a:p>
        </p:txBody>
      </p:sp>
      <p:pic>
        <p:nvPicPr>
          <p:cNvPr id="8" name="Picture 7"/>
          <p:cNvPicPr>
            <a:picLocks noChangeAspect="1"/>
          </p:cNvPicPr>
          <p:nvPr/>
        </p:nvPicPr>
        <p:blipFill>
          <a:blip r:embed="rId4"/>
          <a:stretch>
            <a:fillRect/>
          </a:stretch>
        </p:blipFill>
        <p:spPr>
          <a:xfrm>
            <a:off x="4210491" y="3197983"/>
            <a:ext cx="4763388" cy="2895392"/>
          </a:xfrm>
          <a:prstGeom prst="rect">
            <a:avLst/>
          </a:prstGeom>
          <a:ln>
            <a:solidFill>
              <a:schemeClr val="tx1"/>
            </a:solidFill>
          </a:ln>
        </p:spPr>
      </p:pic>
    </p:spTree>
    <p:extLst>
      <p:ext uri="{BB962C8B-B14F-4D97-AF65-F5344CB8AC3E}">
        <p14:creationId xmlns:p14="http://schemas.microsoft.com/office/powerpoint/2010/main" val="338216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Basic Features of SMARTFORM</a:t>
            </a:r>
            <a:br>
              <a:rPr lang="en-US" dirty="0"/>
            </a:br>
            <a:endParaRPr lang="en-US" dirty="0"/>
          </a:p>
        </p:txBody>
      </p:sp>
      <p:sp>
        <p:nvSpPr>
          <p:cNvPr id="3" name="Content Placeholder 2"/>
          <p:cNvSpPr>
            <a:spLocks noGrp="1"/>
          </p:cNvSpPr>
          <p:nvPr>
            <p:ph idx="1"/>
          </p:nvPr>
        </p:nvSpPr>
        <p:spPr/>
        <p:txBody>
          <a:bodyPr/>
          <a:lstStyle/>
          <a:p>
            <a:r>
              <a:rPr lang="en-US" dirty="0"/>
              <a:t>Data retrieval and form logic are separated from each other.</a:t>
            </a:r>
          </a:p>
          <a:p>
            <a:endParaRPr lang="en-US" dirty="0"/>
          </a:p>
          <a:p>
            <a:r>
              <a:rPr lang="en-US" dirty="0"/>
              <a:t>Application program passes data to </a:t>
            </a:r>
            <a:r>
              <a:rPr lang="en-US" dirty="0" err="1"/>
              <a:t>Smartform</a:t>
            </a:r>
            <a:r>
              <a:rPr lang="en-US" dirty="0"/>
              <a:t> through Function module interface which is generated automatically on </a:t>
            </a:r>
            <a:r>
              <a:rPr lang="en-US" dirty="0" err="1"/>
              <a:t>Smartform</a:t>
            </a:r>
            <a:r>
              <a:rPr lang="en-US" dirty="0"/>
              <a:t> activation.</a:t>
            </a:r>
          </a:p>
          <a:p>
            <a:endParaRPr lang="en-US" dirty="0"/>
          </a:p>
          <a:p>
            <a:r>
              <a:rPr lang="en-US" dirty="0"/>
              <a:t>Reduces the implementation cost.</a:t>
            </a:r>
          </a:p>
          <a:p>
            <a:endParaRPr lang="en-US" dirty="0"/>
          </a:p>
          <a:p>
            <a:endParaRPr lang="en-US" dirty="0"/>
          </a:p>
        </p:txBody>
      </p:sp>
    </p:spTree>
    <p:extLst>
      <p:ext uri="{BB962C8B-B14F-4D97-AF65-F5344CB8AC3E}">
        <p14:creationId xmlns:p14="http://schemas.microsoft.com/office/powerpoint/2010/main" val="2220799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Include Text Module in Form</a:t>
            </a:r>
            <a:br>
              <a:rPr lang="en-US" dirty="0"/>
            </a:br>
            <a:endParaRPr lang="en-US" dirty="0"/>
          </a:p>
        </p:txBody>
      </p:sp>
      <p:sp>
        <p:nvSpPr>
          <p:cNvPr id="3" name="Content Placeholder 2"/>
          <p:cNvSpPr>
            <a:spLocks noGrp="1"/>
          </p:cNvSpPr>
          <p:nvPr>
            <p:ph idx="1"/>
          </p:nvPr>
        </p:nvSpPr>
        <p:spPr/>
        <p:txBody>
          <a:bodyPr/>
          <a:lstStyle/>
          <a:p>
            <a:pPr lvl="1"/>
            <a:r>
              <a:rPr lang="en-US" dirty="0"/>
              <a:t>1. Create a text node in the navigation tree</a:t>
            </a:r>
          </a:p>
          <a:p>
            <a:pPr lvl="1"/>
            <a:r>
              <a:rPr lang="en-US" dirty="0"/>
              <a:t>2. In General attributes tab change the type as ‘TEXT MODULE’</a:t>
            </a:r>
          </a:p>
          <a:p>
            <a:pPr lvl="1"/>
            <a:r>
              <a:rPr lang="en-US" dirty="0"/>
              <a:t>3. Change text name to the name of the text module</a:t>
            </a:r>
          </a:p>
          <a:p>
            <a:endParaRPr lang="en-US" dirty="0"/>
          </a:p>
        </p:txBody>
      </p:sp>
      <p:pic>
        <p:nvPicPr>
          <p:cNvPr id="6" name="Picture 5"/>
          <p:cNvPicPr>
            <a:picLocks noChangeAspect="1"/>
          </p:cNvPicPr>
          <p:nvPr/>
        </p:nvPicPr>
        <p:blipFill>
          <a:blip r:embed="rId3"/>
          <a:stretch>
            <a:fillRect/>
          </a:stretch>
        </p:blipFill>
        <p:spPr>
          <a:xfrm>
            <a:off x="733440" y="2529184"/>
            <a:ext cx="6805250" cy="2766300"/>
          </a:xfrm>
          <a:prstGeom prst="rect">
            <a:avLst/>
          </a:prstGeom>
          <a:ln>
            <a:solidFill>
              <a:schemeClr val="tx1"/>
            </a:solidFill>
          </a:ln>
        </p:spPr>
      </p:pic>
      <p:sp>
        <p:nvSpPr>
          <p:cNvPr id="5" name="Rounded Rectangular Callout 4"/>
          <p:cNvSpPr/>
          <p:nvPr/>
        </p:nvSpPr>
        <p:spPr>
          <a:xfrm>
            <a:off x="4572000" y="5381625"/>
            <a:ext cx="2133600" cy="762000"/>
          </a:xfrm>
          <a:prstGeom prst="wedgeRoundRectCallout">
            <a:avLst>
              <a:gd name="adj1" fmla="val -70636"/>
              <a:gd name="adj2" fmla="val -25144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chemeClr val="tx1"/>
                </a:solidFill>
                <a:latin typeface="Gill Sans MT" pitchFamily="34" charset="0"/>
              </a:rPr>
              <a:t>Choose to insert the text created</a:t>
            </a:r>
          </a:p>
        </p:txBody>
      </p:sp>
    </p:spTree>
    <p:extLst>
      <p:ext uri="{BB962C8B-B14F-4D97-AF65-F5344CB8AC3E}">
        <p14:creationId xmlns:p14="http://schemas.microsoft.com/office/powerpoint/2010/main" val="3186615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and include text module in a form</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139429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Addresses:</a:t>
            </a:r>
          </a:p>
        </p:txBody>
      </p:sp>
      <p:sp>
        <p:nvSpPr>
          <p:cNvPr id="3" name="Content Placeholder 2"/>
          <p:cNvSpPr>
            <a:spLocks noGrp="1"/>
          </p:cNvSpPr>
          <p:nvPr>
            <p:ph idx="1"/>
          </p:nvPr>
        </p:nvSpPr>
        <p:spPr/>
        <p:txBody>
          <a:bodyPr/>
          <a:lstStyle/>
          <a:p>
            <a:r>
              <a:rPr lang="en-US" dirty="0"/>
              <a:t>Administered using the Business Address Services (BAS)</a:t>
            </a:r>
          </a:p>
          <a:p>
            <a:endParaRPr lang="en-US" dirty="0"/>
          </a:p>
          <a:p>
            <a:r>
              <a:rPr lang="en-US" dirty="0"/>
              <a:t>According to the postal regulations of the sender country,  the address is formatted</a:t>
            </a:r>
          </a:p>
          <a:p>
            <a:pPr marL="0" indent="0">
              <a:buNone/>
            </a:pPr>
            <a:endParaRPr lang="en-US" dirty="0"/>
          </a:p>
          <a:p>
            <a:r>
              <a:rPr lang="en-US" dirty="0"/>
              <a:t>Three address types</a:t>
            </a:r>
          </a:p>
          <a:p>
            <a:endParaRPr lang="en-US" dirty="0"/>
          </a:p>
          <a:p>
            <a:pPr lvl="1"/>
            <a:r>
              <a:rPr lang="en-US" dirty="0"/>
              <a:t>Company addresses(address type 1) </a:t>
            </a:r>
          </a:p>
          <a:p>
            <a:pPr lvl="1"/>
            <a:r>
              <a:rPr lang="en-US" dirty="0"/>
              <a:t>Personal addresses(address type 2) </a:t>
            </a:r>
          </a:p>
          <a:p>
            <a:pPr lvl="1"/>
            <a:r>
              <a:rPr lang="en-US" dirty="0"/>
              <a:t>Workplace addresses(address type 3)</a:t>
            </a:r>
          </a:p>
          <a:p>
            <a:endParaRPr lang="en-US" dirty="0"/>
          </a:p>
        </p:txBody>
      </p:sp>
    </p:spTree>
    <p:extLst>
      <p:ext uri="{BB962C8B-B14F-4D97-AF65-F5344CB8AC3E}">
        <p14:creationId xmlns:p14="http://schemas.microsoft.com/office/powerpoint/2010/main" val="1543994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Creating Address-type</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396400" y="1570650"/>
            <a:ext cx="4480948" cy="3078747"/>
          </a:xfrm>
          <a:prstGeom prst="rect">
            <a:avLst/>
          </a:prstGeom>
          <a:ln>
            <a:solidFill>
              <a:schemeClr val="tx1"/>
            </a:solidFill>
          </a:ln>
        </p:spPr>
      </p:pic>
    </p:spTree>
    <p:extLst>
      <p:ext uri="{BB962C8B-B14F-4D97-AF65-F5344CB8AC3E}">
        <p14:creationId xmlns:p14="http://schemas.microsoft.com/office/powerpoint/2010/main" val="3172984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Address: </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392645" y="1615790"/>
            <a:ext cx="6622354" cy="2636748"/>
          </a:xfrm>
          <a:prstGeom prst="rect">
            <a:avLst/>
          </a:prstGeom>
          <a:ln>
            <a:solidFill>
              <a:schemeClr val="tx1"/>
            </a:solidFill>
          </a:ln>
        </p:spPr>
      </p:pic>
    </p:spTree>
    <p:extLst>
      <p:ext uri="{BB962C8B-B14F-4D97-AF65-F5344CB8AC3E}">
        <p14:creationId xmlns:p14="http://schemas.microsoft.com/office/powerpoint/2010/main" val="2738729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Graphics In </a:t>
            </a:r>
            <a:r>
              <a:rPr lang="en-US" dirty="0" err="1"/>
              <a:t>Smartforms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To import,  administer and transport images or graphics</a:t>
            </a:r>
          </a:p>
          <a:p>
            <a:endParaRPr lang="en-US" dirty="0"/>
          </a:p>
          <a:p>
            <a:r>
              <a:rPr lang="en-US" dirty="0"/>
              <a:t>They can be incorporated statically into a form or include them dynamically using an appropriate field</a:t>
            </a:r>
          </a:p>
          <a:p>
            <a:endParaRPr lang="en-US" dirty="0"/>
          </a:p>
          <a:p>
            <a:r>
              <a:rPr lang="en-US" dirty="0"/>
              <a:t>Images can be included in background as well</a:t>
            </a:r>
          </a:p>
          <a:p>
            <a:endParaRPr lang="en-US" dirty="0"/>
          </a:p>
        </p:txBody>
      </p:sp>
    </p:spTree>
    <p:extLst>
      <p:ext uri="{BB962C8B-B14F-4D97-AF65-F5344CB8AC3E}">
        <p14:creationId xmlns:p14="http://schemas.microsoft.com/office/powerpoint/2010/main" val="1342718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Address</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142581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Graphics</a:t>
            </a:r>
            <a:br>
              <a:rPr lang="en-US" dirty="0"/>
            </a:br>
            <a:endParaRPr lang="en-US" dirty="0"/>
          </a:p>
        </p:txBody>
      </p:sp>
      <p:sp>
        <p:nvSpPr>
          <p:cNvPr id="3" name="Content Placeholder 2"/>
          <p:cNvSpPr>
            <a:spLocks noGrp="1"/>
          </p:cNvSpPr>
          <p:nvPr>
            <p:ph idx="1"/>
          </p:nvPr>
        </p:nvSpPr>
        <p:spPr/>
        <p:txBody>
          <a:bodyPr/>
          <a:lstStyle/>
          <a:p>
            <a:r>
              <a:rPr lang="en-US" dirty="0"/>
              <a:t>*.BMP and *.TIF files can be imported  and used in forms. </a:t>
            </a:r>
          </a:p>
          <a:p>
            <a:endParaRPr lang="en-US" dirty="0"/>
          </a:p>
          <a:p>
            <a:r>
              <a:rPr lang="en-US" dirty="0"/>
              <a:t>SE78 - Graphic  administration.</a:t>
            </a:r>
          </a:p>
          <a:p>
            <a:endParaRPr lang="en-US" dirty="0"/>
          </a:p>
        </p:txBody>
      </p:sp>
      <p:pic>
        <p:nvPicPr>
          <p:cNvPr id="7" name="Picture 6"/>
          <p:cNvPicPr>
            <a:picLocks noChangeAspect="1"/>
          </p:cNvPicPr>
          <p:nvPr/>
        </p:nvPicPr>
        <p:blipFill>
          <a:blip r:embed="rId3"/>
          <a:stretch>
            <a:fillRect/>
          </a:stretch>
        </p:blipFill>
        <p:spPr>
          <a:xfrm>
            <a:off x="525658" y="2695922"/>
            <a:ext cx="4839119" cy="3231160"/>
          </a:xfrm>
          <a:prstGeom prst="rect">
            <a:avLst/>
          </a:prstGeom>
          <a:ln>
            <a:solidFill>
              <a:schemeClr val="tx1"/>
            </a:solidFill>
          </a:ln>
        </p:spPr>
      </p:pic>
    </p:spTree>
    <p:extLst>
      <p:ext uri="{BB962C8B-B14F-4D97-AF65-F5344CB8AC3E}">
        <p14:creationId xmlns:p14="http://schemas.microsoft.com/office/powerpoint/2010/main" val="1365427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Creating Graphics in Smart Forms</a:t>
            </a:r>
            <a:br>
              <a:rPr lang="en-US" dirty="0"/>
            </a:br>
            <a:endParaRPr lang="en-US" dirty="0"/>
          </a:p>
        </p:txBody>
      </p:sp>
      <p:sp>
        <p:nvSpPr>
          <p:cNvPr id="3" name="Content Placeholder 2"/>
          <p:cNvSpPr>
            <a:spLocks noGrp="1"/>
          </p:cNvSpPr>
          <p:nvPr>
            <p:ph idx="1"/>
          </p:nvPr>
        </p:nvSpPr>
        <p:spPr/>
        <p:txBody>
          <a:bodyPr/>
          <a:lstStyle/>
          <a:p>
            <a:endParaRPr lang="en-US" dirty="0"/>
          </a:p>
        </p:txBody>
      </p:sp>
      <p:sp>
        <p:nvSpPr>
          <p:cNvPr id="5" name="Rounded Rectangular Callout 4"/>
          <p:cNvSpPr/>
          <p:nvPr/>
        </p:nvSpPr>
        <p:spPr>
          <a:xfrm>
            <a:off x="4267200" y="4800600"/>
            <a:ext cx="2133600" cy="762000"/>
          </a:xfrm>
          <a:prstGeom prst="wedgeRoundRectCallout">
            <a:avLst>
              <a:gd name="adj1" fmla="val 120274"/>
              <a:gd name="adj2" fmla="val -17233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chemeClr val="tx1"/>
                </a:solidFill>
                <a:latin typeface="Gill Sans MT" pitchFamily="34" charset="0"/>
              </a:rPr>
              <a:t>Create window to add Images</a:t>
            </a:r>
          </a:p>
        </p:txBody>
      </p:sp>
      <p:pic>
        <p:nvPicPr>
          <p:cNvPr id="6" name="Picture 5"/>
          <p:cNvPicPr>
            <a:picLocks noChangeAspect="1"/>
          </p:cNvPicPr>
          <p:nvPr/>
        </p:nvPicPr>
        <p:blipFill>
          <a:blip r:embed="rId3"/>
          <a:stretch>
            <a:fillRect/>
          </a:stretch>
        </p:blipFill>
        <p:spPr>
          <a:xfrm>
            <a:off x="399910" y="1494766"/>
            <a:ext cx="8397968" cy="2850127"/>
          </a:xfrm>
          <a:prstGeom prst="rect">
            <a:avLst/>
          </a:prstGeom>
          <a:ln>
            <a:solidFill>
              <a:schemeClr val="tx1"/>
            </a:solidFill>
          </a:ln>
        </p:spPr>
      </p:pic>
    </p:spTree>
    <p:extLst>
      <p:ext uri="{BB962C8B-B14F-4D97-AF65-F5344CB8AC3E}">
        <p14:creationId xmlns:p14="http://schemas.microsoft.com/office/powerpoint/2010/main" val="2582869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Graphics in </a:t>
            </a:r>
            <a:r>
              <a:rPr lang="en-US" altLang="en-US" dirty="0" err="1"/>
              <a:t>Smartforms</a:t>
            </a:r>
            <a:endParaRPr lang="en-US" alt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04027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Key Benefits of SMARTFORM</a:t>
            </a:r>
            <a:br>
              <a:rPr lang="en-US" dirty="0"/>
            </a:br>
            <a:endParaRPr lang="en-US" dirty="0"/>
          </a:p>
        </p:txBody>
      </p:sp>
      <p:sp>
        <p:nvSpPr>
          <p:cNvPr id="3" name="Content Placeholder 2"/>
          <p:cNvSpPr>
            <a:spLocks noGrp="1"/>
          </p:cNvSpPr>
          <p:nvPr>
            <p:ph idx="1"/>
          </p:nvPr>
        </p:nvSpPr>
        <p:spPr/>
        <p:txBody>
          <a:bodyPr/>
          <a:lstStyle/>
          <a:p>
            <a:r>
              <a:rPr lang="en-US" dirty="0"/>
              <a:t>Less Programming Efforts</a:t>
            </a:r>
          </a:p>
          <a:p>
            <a:endParaRPr lang="en-US" dirty="0"/>
          </a:p>
          <a:p>
            <a:r>
              <a:rPr lang="en-US" dirty="0"/>
              <a:t>Output of background graphics, for form design</a:t>
            </a:r>
          </a:p>
          <a:p>
            <a:endParaRPr lang="en-US" dirty="0"/>
          </a:p>
          <a:p>
            <a:r>
              <a:rPr lang="en-US" dirty="0"/>
              <a:t>Colored output of texts</a:t>
            </a:r>
          </a:p>
          <a:p>
            <a:endParaRPr lang="en-US" dirty="0"/>
          </a:p>
          <a:p>
            <a:r>
              <a:rPr lang="en-US" dirty="0"/>
              <a:t>User-friendly and integrated Form Painter for the graphical design of forms.</a:t>
            </a:r>
          </a:p>
          <a:p>
            <a:endParaRPr lang="en-US" dirty="0"/>
          </a:p>
          <a:p>
            <a:r>
              <a:rPr lang="en-US" dirty="0"/>
              <a:t>Graphical Table Painter for drawing tables</a:t>
            </a:r>
          </a:p>
          <a:p>
            <a:endParaRPr lang="en-US" dirty="0"/>
          </a:p>
        </p:txBody>
      </p:sp>
    </p:spTree>
    <p:extLst>
      <p:ext uri="{BB962C8B-B14F-4D97-AF65-F5344CB8AC3E}">
        <p14:creationId xmlns:p14="http://schemas.microsoft.com/office/powerpoint/2010/main" val="2129760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Working with Tables</a:t>
            </a:r>
            <a:br>
              <a:rPr lang="en-US" dirty="0"/>
            </a:br>
            <a:endParaRPr lang="en-US" dirty="0"/>
          </a:p>
        </p:txBody>
      </p:sp>
      <p:sp>
        <p:nvSpPr>
          <p:cNvPr id="3" name="Content Placeholder 2"/>
          <p:cNvSpPr>
            <a:spLocks noGrp="1"/>
          </p:cNvSpPr>
          <p:nvPr>
            <p:ph idx="1"/>
          </p:nvPr>
        </p:nvSpPr>
        <p:spPr/>
        <p:txBody>
          <a:bodyPr/>
          <a:lstStyle/>
          <a:p>
            <a:r>
              <a:rPr lang="en-US" dirty="0"/>
              <a:t>To display or print contents in tabular form</a:t>
            </a:r>
          </a:p>
          <a:p>
            <a:r>
              <a:rPr lang="en-US" dirty="0"/>
              <a:t>Node types</a:t>
            </a:r>
          </a:p>
          <a:p>
            <a:pPr lvl="1"/>
            <a:r>
              <a:rPr lang="en-US" dirty="0"/>
              <a:t>Template node</a:t>
            </a:r>
          </a:p>
          <a:p>
            <a:pPr lvl="2"/>
            <a:r>
              <a:rPr lang="en-US" dirty="0"/>
              <a:t>Static  - The number of columns and lines are determined before the actual output</a:t>
            </a:r>
          </a:p>
          <a:p>
            <a:pPr lvl="1"/>
            <a:r>
              <a:rPr lang="en-US" dirty="0"/>
              <a:t>Table node</a:t>
            </a:r>
          </a:p>
          <a:p>
            <a:pPr lvl="2"/>
            <a:r>
              <a:rPr lang="en-US" dirty="0"/>
              <a:t>Dynamic - Table size depends on the amount of data selected at runtime</a:t>
            </a:r>
          </a:p>
          <a:p>
            <a:endParaRPr lang="en-US" dirty="0"/>
          </a:p>
          <a:p>
            <a:r>
              <a:rPr lang="en-US" dirty="0"/>
              <a:t>Line Types Specifies</a:t>
            </a:r>
          </a:p>
          <a:p>
            <a:pPr lvl="1"/>
            <a:r>
              <a:rPr lang="en-US" dirty="0"/>
              <a:t>Width of table line </a:t>
            </a:r>
          </a:p>
          <a:p>
            <a:pPr lvl="1"/>
            <a:r>
              <a:rPr lang="en-US" dirty="0"/>
              <a:t>The layout of both node types</a:t>
            </a:r>
          </a:p>
          <a:p>
            <a:pPr lvl="1"/>
            <a:r>
              <a:rPr lang="en-US" dirty="0"/>
              <a:t>Also the width of the individual cells within the table line</a:t>
            </a:r>
          </a:p>
          <a:p>
            <a:endParaRPr lang="en-US" dirty="0"/>
          </a:p>
        </p:txBody>
      </p:sp>
    </p:spTree>
    <p:extLst>
      <p:ext uri="{BB962C8B-B14F-4D97-AF65-F5344CB8AC3E}">
        <p14:creationId xmlns:p14="http://schemas.microsoft.com/office/powerpoint/2010/main" val="18187348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Printing tables</a:t>
            </a:r>
          </a:p>
        </p:txBody>
      </p:sp>
      <p:sp>
        <p:nvSpPr>
          <p:cNvPr id="3" name="Content Placeholder 2"/>
          <p:cNvSpPr>
            <a:spLocks noGrp="1"/>
          </p:cNvSpPr>
          <p:nvPr>
            <p:ph idx="1"/>
          </p:nvPr>
        </p:nvSpPr>
        <p:spPr/>
        <p:txBody>
          <a:bodyPr/>
          <a:lstStyle/>
          <a:p>
            <a:r>
              <a:rPr lang="en-US" dirty="0"/>
              <a:t>The table can be designed independent of the number of lines </a:t>
            </a:r>
          </a:p>
          <a:p>
            <a:endParaRPr lang="en-US" dirty="0"/>
          </a:p>
          <a:p>
            <a:r>
              <a:rPr lang="en-US" dirty="0"/>
              <a:t>The size of the table depends on how much data the application program passes to the form at runtime </a:t>
            </a:r>
          </a:p>
          <a:p>
            <a:endParaRPr lang="en-US" dirty="0"/>
          </a:p>
          <a:p>
            <a:r>
              <a:rPr lang="en-US" dirty="0"/>
              <a:t>Tables cannot be nested. </a:t>
            </a:r>
          </a:p>
          <a:p>
            <a:endParaRPr lang="en-US" dirty="0"/>
          </a:p>
          <a:p>
            <a:r>
              <a:rPr lang="en-US" dirty="0"/>
              <a:t>Output of a table can be divided into </a:t>
            </a:r>
          </a:p>
          <a:p>
            <a:pPr lvl="1"/>
            <a:r>
              <a:rPr lang="en-US" dirty="0"/>
              <a:t>header</a:t>
            </a:r>
          </a:p>
          <a:p>
            <a:pPr lvl="1"/>
            <a:r>
              <a:rPr lang="en-US" dirty="0"/>
              <a:t>main area</a:t>
            </a:r>
          </a:p>
          <a:p>
            <a:pPr lvl="1"/>
            <a:r>
              <a:rPr lang="en-US" dirty="0"/>
              <a:t>footer</a:t>
            </a:r>
          </a:p>
          <a:p>
            <a:endParaRPr lang="en-US" dirty="0"/>
          </a:p>
        </p:txBody>
      </p:sp>
    </p:spTree>
    <p:extLst>
      <p:ext uri="{BB962C8B-B14F-4D97-AF65-F5344CB8AC3E}">
        <p14:creationId xmlns:p14="http://schemas.microsoft.com/office/powerpoint/2010/main" val="4963325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Accessing Application Data</a:t>
            </a:r>
            <a:br>
              <a:rPr lang="en-US" dirty="0"/>
            </a:br>
            <a:endParaRPr lang="en-US" dirty="0"/>
          </a:p>
        </p:txBody>
      </p:sp>
      <p:sp>
        <p:nvSpPr>
          <p:cNvPr id="3" name="Content Placeholder 2"/>
          <p:cNvSpPr>
            <a:spLocks noGrp="1"/>
          </p:cNvSpPr>
          <p:nvPr>
            <p:ph idx="1"/>
          </p:nvPr>
        </p:nvSpPr>
        <p:spPr/>
        <p:txBody>
          <a:bodyPr/>
          <a:lstStyle/>
          <a:p>
            <a:r>
              <a:rPr lang="en-US" dirty="0"/>
              <a:t>The application program  reads the data  to  be displayed on the form as a table from the database and writes it into an internal table</a:t>
            </a:r>
          </a:p>
          <a:p>
            <a:endParaRPr lang="en-US" dirty="0"/>
          </a:p>
          <a:p>
            <a:r>
              <a:rPr lang="en-US" dirty="0"/>
              <a:t>When calling the Smart Form, this internal table is passed to the form interface to access it within the form description</a:t>
            </a:r>
          </a:p>
          <a:p>
            <a:endParaRPr lang="en-US" dirty="0"/>
          </a:p>
          <a:p>
            <a:r>
              <a:rPr lang="en-US" dirty="0"/>
              <a:t>Access the internal table to display it on the form line by line</a:t>
            </a:r>
          </a:p>
          <a:p>
            <a:endParaRPr lang="en-US" dirty="0"/>
          </a:p>
          <a:p>
            <a:r>
              <a:rPr lang="en-US" dirty="0"/>
              <a:t>To accessing several internal table for table output whose entries are interdependent combine loop and table nodes</a:t>
            </a:r>
          </a:p>
          <a:p>
            <a:endParaRPr lang="en-US" dirty="0"/>
          </a:p>
        </p:txBody>
      </p:sp>
    </p:spTree>
    <p:extLst>
      <p:ext uri="{BB962C8B-B14F-4D97-AF65-F5344CB8AC3E}">
        <p14:creationId xmlns:p14="http://schemas.microsoft.com/office/powerpoint/2010/main" val="1699091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Internal-Tables</a:t>
            </a:r>
          </a:p>
        </p:txBody>
      </p:sp>
      <p:sp>
        <p:nvSpPr>
          <p:cNvPr id="3" name="Content Placeholder 2"/>
          <p:cNvSpPr>
            <a:spLocks noGrp="1"/>
          </p:cNvSpPr>
          <p:nvPr>
            <p:ph idx="1"/>
          </p:nvPr>
        </p:nvSpPr>
        <p:spPr/>
        <p:txBody>
          <a:bodyPr/>
          <a:lstStyle/>
          <a:p>
            <a:r>
              <a:rPr lang="en-US" dirty="0"/>
              <a:t>The table is printed in the form  line by line as the number of selected entries in the internal table differs</a:t>
            </a:r>
          </a:p>
          <a:p>
            <a:endParaRPr lang="en-US" dirty="0"/>
          </a:p>
          <a:p>
            <a:r>
              <a:rPr lang="en-US" dirty="0"/>
              <a:t>The table node defines a table layout</a:t>
            </a:r>
          </a:p>
          <a:p>
            <a:endParaRPr lang="en-US" dirty="0"/>
          </a:p>
          <a:p>
            <a:r>
              <a:rPr lang="en-US" dirty="0"/>
              <a:t>The Data tab  is used to access internal tables, which exists for loop nodes and for table nodes </a:t>
            </a:r>
          </a:p>
          <a:p>
            <a:endParaRPr lang="en-US" dirty="0"/>
          </a:p>
        </p:txBody>
      </p:sp>
    </p:spTree>
    <p:extLst>
      <p:ext uri="{BB962C8B-B14F-4D97-AF65-F5344CB8AC3E}">
        <p14:creationId xmlns:p14="http://schemas.microsoft.com/office/powerpoint/2010/main" val="3121718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Procedure to read Internal Tables</a:t>
            </a:r>
            <a:br>
              <a:rPr lang="en-US" dirty="0"/>
            </a:br>
            <a:endParaRPr lang="en-US" dirty="0"/>
          </a:p>
        </p:txBody>
      </p:sp>
      <p:sp>
        <p:nvSpPr>
          <p:cNvPr id="3" name="Content Placeholder 2"/>
          <p:cNvSpPr>
            <a:spLocks noGrp="1"/>
          </p:cNvSpPr>
          <p:nvPr>
            <p:ph idx="1"/>
          </p:nvPr>
        </p:nvSpPr>
        <p:spPr/>
        <p:txBody>
          <a:bodyPr/>
          <a:lstStyle/>
          <a:p>
            <a:r>
              <a:rPr lang="en-US" dirty="0"/>
              <a:t>Create a work area for the internal table in the global definitions</a:t>
            </a:r>
          </a:p>
          <a:p>
            <a:r>
              <a:rPr lang="en-US" dirty="0"/>
              <a:t>Go to Data tab of the loop or table node and mark Internal Table else the loop is deactivated</a:t>
            </a:r>
          </a:p>
          <a:p>
            <a:r>
              <a:rPr lang="en-US" dirty="0"/>
              <a:t>Enter the name of the internal table that is passed at the form interface</a:t>
            </a:r>
          </a:p>
          <a:p>
            <a:r>
              <a:rPr lang="en-US" dirty="0"/>
              <a:t>Enter the assignment type (INTO or ASSIGNING) and a work area (structure with the same type as the table line or the field symbol)</a:t>
            </a:r>
          </a:p>
          <a:p>
            <a:pPr lvl="1"/>
            <a:r>
              <a:rPr lang="en-US" dirty="0"/>
              <a:t>If a table with header line is used as work area specify the internal table name again</a:t>
            </a:r>
          </a:p>
          <a:p>
            <a:pPr lvl="1"/>
            <a:r>
              <a:rPr lang="en-US" dirty="0"/>
              <a:t>If desired, use the input fields Line and To </a:t>
            </a:r>
            <a:r>
              <a:rPr lang="en-US" dirty="0" err="1"/>
              <a:t>to</a:t>
            </a:r>
            <a:r>
              <a:rPr lang="en-US" dirty="0"/>
              <a:t> limit the lines of the internal table that is to be read</a:t>
            </a:r>
          </a:p>
          <a:p>
            <a:r>
              <a:rPr lang="en-US" dirty="0"/>
              <a:t>Use the group box WHERE Condition to select a particular part of the data in the internal table</a:t>
            </a:r>
          </a:p>
          <a:p>
            <a:endParaRPr lang="en-US" dirty="0"/>
          </a:p>
        </p:txBody>
      </p:sp>
    </p:spTree>
    <p:extLst>
      <p:ext uri="{BB962C8B-B14F-4D97-AF65-F5344CB8AC3E}">
        <p14:creationId xmlns:p14="http://schemas.microsoft.com/office/powerpoint/2010/main" val="3380089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230340" y="1706731"/>
            <a:ext cx="6683319" cy="3444538"/>
          </a:xfrm>
          <a:prstGeom prst="rect">
            <a:avLst/>
          </a:prstGeom>
          <a:ln>
            <a:solidFill>
              <a:schemeClr val="tx1"/>
            </a:solidFill>
          </a:ln>
        </p:spPr>
      </p:pic>
      <p:sp>
        <p:nvSpPr>
          <p:cNvPr id="7" name="Rounded Rectangular Callout 6"/>
          <p:cNvSpPr/>
          <p:nvPr/>
        </p:nvSpPr>
        <p:spPr>
          <a:xfrm>
            <a:off x="485553" y="4770269"/>
            <a:ext cx="2133600" cy="762000"/>
          </a:xfrm>
          <a:prstGeom prst="wedgeRoundRectCallout">
            <a:avLst>
              <a:gd name="adj1" fmla="val 146203"/>
              <a:gd name="adj2" fmla="val -23482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dirty="0">
                <a:solidFill>
                  <a:schemeClr val="tx1"/>
                </a:solidFill>
                <a:latin typeface="Gill Sans MT" pitchFamily="34" charset="0"/>
              </a:rPr>
              <a:t>Specify the Data source for tables</a:t>
            </a:r>
          </a:p>
        </p:txBody>
      </p:sp>
    </p:spTree>
    <p:extLst>
      <p:ext uri="{BB962C8B-B14F-4D97-AF65-F5344CB8AC3E}">
        <p14:creationId xmlns:p14="http://schemas.microsoft.com/office/powerpoint/2010/main" val="647793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Table Calculations - Procedure</a:t>
            </a:r>
            <a:br>
              <a:rPr lang="en-US" dirty="0"/>
            </a:br>
            <a:endParaRPr lang="en-US" dirty="0"/>
          </a:p>
        </p:txBody>
      </p:sp>
      <p:pic>
        <p:nvPicPr>
          <p:cNvPr id="4" name="Picture 1"/>
          <p:cNvPicPr>
            <a:picLocks noGrp="1" noChangeAspect="1" noChangeArrowheads="1"/>
          </p:cNvPicPr>
          <p:nvPr>
            <p:ph idx="1"/>
          </p:nvPr>
        </p:nvPicPr>
        <p:blipFill>
          <a:blip r:embed="rId3" cstate="print"/>
          <a:srcRect/>
          <a:stretch>
            <a:fillRect/>
          </a:stretch>
        </p:blipFill>
        <p:spPr bwMode="auto">
          <a:xfrm>
            <a:off x="149225" y="1554806"/>
            <a:ext cx="8845550" cy="267461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104639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table in </a:t>
            </a:r>
            <a:r>
              <a:rPr lang="en-US" altLang="en-US" dirty="0" err="1"/>
              <a:t>smartform</a:t>
            </a:r>
            <a:endParaRPr lang="en-US" alt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241438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a:t>
            </a:r>
          </a:p>
        </p:txBody>
      </p:sp>
      <p:sp>
        <p:nvSpPr>
          <p:cNvPr id="3" name="Content Placeholder 2"/>
          <p:cNvSpPr>
            <a:spLocks noGrp="1"/>
          </p:cNvSpPr>
          <p:nvPr>
            <p:ph idx="1"/>
          </p:nvPr>
        </p:nvSpPr>
        <p:spPr/>
        <p:txBody>
          <a:bodyPr/>
          <a:lstStyle/>
          <a:p>
            <a:r>
              <a:rPr lang="en-US" sz="1800" dirty="0">
                <a:solidFill>
                  <a:schemeClr val="tx1"/>
                </a:solidFill>
              </a:rPr>
              <a:t>1.You use the Template node type to output tables with a fixed layout and size. </a:t>
            </a:r>
          </a:p>
          <a:p>
            <a:r>
              <a:rPr lang="en-US" sz="1800" dirty="0">
                <a:solidFill>
                  <a:schemeClr val="tx1"/>
                </a:solidFill>
              </a:rPr>
              <a:t>2.Templates cannot be nested </a:t>
            </a:r>
          </a:p>
          <a:p>
            <a:endParaRPr lang="en-US" dirty="0"/>
          </a:p>
        </p:txBody>
      </p:sp>
      <p:sp>
        <p:nvSpPr>
          <p:cNvPr id="4" name="Footer Placeholder 3"/>
          <p:cNvSpPr>
            <a:spLocks noGrp="1"/>
          </p:cNvSpPr>
          <p:nvPr>
            <p:ph type="ftr" sz="quarter" idx="11"/>
          </p:nvPr>
        </p:nvSpPr>
        <p:spPr/>
        <p:txBody>
          <a:bodyPr/>
          <a:lstStyle/>
          <a:p>
            <a:r>
              <a:rPr lang="en-US" smtClean="0"/>
              <a:t>Capgemini Public</a:t>
            </a:r>
            <a:endParaRPr lang="en-US"/>
          </a:p>
        </p:txBody>
      </p:sp>
      <p:pic>
        <p:nvPicPr>
          <p:cNvPr id="5" name="Picture 4"/>
          <p:cNvPicPr>
            <a:picLocks noChangeAspect="1"/>
          </p:cNvPicPr>
          <p:nvPr/>
        </p:nvPicPr>
        <p:blipFill>
          <a:blip r:embed="rId3"/>
          <a:stretch>
            <a:fillRect/>
          </a:stretch>
        </p:blipFill>
        <p:spPr>
          <a:xfrm>
            <a:off x="748550" y="2669649"/>
            <a:ext cx="5271250" cy="3468868"/>
          </a:xfrm>
          <a:prstGeom prst="rect">
            <a:avLst/>
          </a:prstGeom>
          <a:ln>
            <a:solidFill>
              <a:schemeClr val="tx1"/>
            </a:solidFill>
          </a:ln>
        </p:spPr>
      </p:pic>
    </p:spTree>
    <p:extLst>
      <p:ext uri="{BB962C8B-B14F-4D97-AF65-F5344CB8AC3E}">
        <p14:creationId xmlns:p14="http://schemas.microsoft.com/office/powerpoint/2010/main" val="11695668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Layout</a:t>
            </a:r>
          </a:p>
        </p:txBody>
      </p:sp>
      <p:pic>
        <p:nvPicPr>
          <p:cNvPr id="5" name="Content Placeholder 4"/>
          <p:cNvPicPr>
            <a:picLocks noGrp="1" noChangeAspect="1"/>
          </p:cNvPicPr>
          <p:nvPr>
            <p:ph idx="1"/>
          </p:nvPr>
        </p:nvPicPr>
        <p:blipFill>
          <a:blip r:embed="rId3"/>
          <a:stretch>
            <a:fillRect/>
          </a:stretch>
        </p:blipFill>
        <p:spPr>
          <a:xfrm>
            <a:off x="464415" y="1462690"/>
            <a:ext cx="5906012" cy="3101609"/>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3975767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SMARTFORM  Architecture</a:t>
            </a:r>
            <a:br>
              <a:rPr lang="en-US" dirty="0"/>
            </a:br>
            <a:endParaRPr lang="en-US" dirty="0"/>
          </a:p>
        </p:txBody>
      </p:sp>
      <p:sp>
        <p:nvSpPr>
          <p:cNvPr id="3" name="Content Placeholder 2"/>
          <p:cNvSpPr>
            <a:spLocks noGrp="1"/>
          </p:cNvSpPr>
          <p:nvPr>
            <p:ph idx="1"/>
          </p:nvPr>
        </p:nvSpPr>
        <p:spPr/>
        <p:txBody>
          <a:bodyPr/>
          <a:lstStyle/>
          <a:p>
            <a:endParaRPr lang="en-US" dirty="0"/>
          </a:p>
        </p:txBody>
      </p:sp>
      <p:sp>
        <p:nvSpPr>
          <p:cNvPr id="4" name="TextBox 3"/>
          <p:cNvSpPr txBox="1">
            <a:spLocks noChangeArrowheads="1"/>
          </p:cNvSpPr>
          <p:nvPr/>
        </p:nvSpPr>
        <p:spPr bwMode="auto">
          <a:xfrm>
            <a:off x="3048000" y="1524000"/>
            <a:ext cx="1905000" cy="400050"/>
          </a:xfrm>
          <a:prstGeom prst="rect">
            <a:avLst/>
          </a:prstGeom>
          <a:solidFill>
            <a:schemeClr val="accent1"/>
          </a:solidFill>
          <a:ln w="9525">
            <a:solidFill>
              <a:schemeClr val="tx1"/>
            </a:solidFill>
            <a:miter lim="800000"/>
            <a:headEnd/>
            <a:tailEnd/>
          </a:ln>
        </p:spPr>
        <p:txBody>
          <a:bodyPr>
            <a:spAutoFit/>
          </a:bodyPr>
          <a:lstStyle/>
          <a:p>
            <a:pPr algn="ctr" eaLnBrk="0" hangingPunct="0">
              <a:spcBef>
                <a:spcPct val="20000"/>
              </a:spcBef>
              <a:buFont typeface="Arial" charset="0"/>
              <a:buNone/>
            </a:pPr>
            <a:r>
              <a:rPr lang="en-US" sz="2000">
                <a:solidFill>
                  <a:schemeClr val="bg1"/>
                </a:solidFill>
                <a:latin typeface="Gill Sans MT" pitchFamily="34" charset="0"/>
              </a:rPr>
              <a:t>SmartForm</a:t>
            </a:r>
          </a:p>
        </p:txBody>
      </p:sp>
      <p:sp>
        <p:nvSpPr>
          <p:cNvPr id="5" name="Oval 4"/>
          <p:cNvSpPr/>
          <p:nvPr/>
        </p:nvSpPr>
        <p:spPr>
          <a:xfrm>
            <a:off x="3048000" y="2514600"/>
            <a:ext cx="19050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Box 5"/>
          <p:cNvSpPr txBox="1">
            <a:spLocks noChangeArrowheads="1"/>
          </p:cNvSpPr>
          <p:nvPr/>
        </p:nvSpPr>
        <p:spPr bwMode="auto">
          <a:xfrm>
            <a:off x="3124200" y="2819400"/>
            <a:ext cx="1676400" cy="1323975"/>
          </a:xfrm>
          <a:prstGeom prst="rect">
            <a:avLst/>
          </a:prstGeom>
          <a:noFill/>
          <a:ln w="9525">
            <a:noFill/>
            <a:miter lim="800000"/>
            <a:headEnd/>
            <a:tailEnd/>
          </a:ln>
        </p:spPr>
        <p:txBody>
          <a:bodyPr>
            <a:spAutoFit/>
          </a:bodyPr>
          <a:lstStyle/>
          <a:p>
            <a:pPr algn="ctr" eaLnBrk="0" hangingPunct="0">
              <a:spcBef>
                <a:spcPct val="20000"/>
              </a:spcBef>
              <a:buFont typeface="Arial" charset="0"/>
              <a:buNone/>
            </a:pPr>
            <a:r>
              <a:rPr lang="en-US" sz="2000">
                <a:solidFill>
                  <a:schemeClr val="bg1"/>
                </a:solidFill>
                <a:latin typeface="Gill Sans MT" pitchFamily="34" charset="0"/>
              </a:rPr>
              <a:t>ABAP Function Module(Generated)</a:t>
            </a:r>
          </a:p>
        </p:txBody>
      </p:sp>
      <p:sp>
        <p:nvSpPr>
          <p:cNvPr id="7" name="Oval 6"/>
          <p:cNvSpPr/>
          <p:nvPr/>
        </p:nvSpPr>
        <p:spPr>
          <a:xfrm>
            <a:off x="990600" y="2743200"/>
            <a:ext cx="13716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a:spLocks noChangeArrowheads="1"/>
          </p:cNvSpPr>
          <p:nvPr/>
        </p:nvSpPr>
        <p:spPr bwMode="auto">
          <a:xfrm>
            <a:off x="762000" y="3048000"/>
            <a:ext cx="1828800" cy="708025"/>
          </a:xfrm>
          <a:prstGeom prst="rect">
            <a:avLst/>
          </a:prstGeom>
          <a:noFill/>
          <a:ln w="9525">
            <a:noFill/>
            <a:miter lim="800000"/>
            <a:headEnd/>
            <a:tailEnd/>
          </a:ln>
        </p:spPr>
        <p:txBody>
          <a:bodyPr>
            <a:spAutoFit/>
          </a:bodyPr>
          <a:lstStyle/>
          <a:p>
            <a:pPr algn="ctr" eaLnBrk="0" hangingPunct="0">
              <a:spcBef>
                <a:spcPct val="20000"/>
              </a:spcBef>
              <a:buFont typeface="Arial" charset="0"/>
              <a:buNone/>
            </a:pPr>
            <a:r>
              <a:rPr lang="en-US" sz="2000">
                <a:solidFill>
                  <a:schemeClr val="bg1"/>
                </a:solidFill>
                <a:latin typeface="Gill Sans MT" pitchFamily="34" charset="0"/>
              </a:rPr>
              <a:t>Application Program</a:t>
            </a:r>
          </a:p>
        </p:txBody>
      </p:sp>
      <p:sp>
        <p:nvSpPr>
          <p:cNvPr id="9" name="Flowchart: Magnetic Disk 8"/>
          <p:cNvSpPr/>
          <p:nvPr/>
        </p:nvSpPr>
        <p:spPr>
          <a:xfrm>
            <a:off x="914400" y="4724400"/>
            <a:ext cx="15240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a:spLocks noChangeArrowheads="1"/>
          </p:cNvSpPr>
          <p:nvPr/>
        </p:nvSpPr>
        <p:spPr bwMode="auto">
          <a:xfrm>
            <a:off x="914400" y="5181600"/>
            <a:ext cx="1524000" cy="400050"/>
          </a:xfrm>
          <a:prstGeom prst="rect">
            <a:avLst/>
          </a:prstGeom>
          <a:noFill/>
          <a:ln w="9525">
            <a:noFill/>
            <a:miter lim="800000"/>
            <a:headEnd/>
            <a:tailEnd/>
          </a:ln>
        </p:spPr>
        <p:txBody>
          <a:bodyPr>
            <a:spAutoFit/>
          </a:bodyPr>
          <a:lstStyle/>
          <a:p>
            <a:pPr algn="ctr" eaLnBrk="0" hangingPunct="0">
              <a:spcBef>
                <a:spcPct val="20000"/>
              </a:spcBef>
              <a:buFont typeface="Arial" charset="0"/>
              <a:buNone/>
            </a:pPr>
            <a:r>
              <a:rPr lang="en-US" sz="2000">
                <a:solidFill>
                  <a:schemeClr val="bg1"/>
                </a:solidFill>
                <a:latin typeface="Gill Sans MT" pitchFamily="34" charset="0"/>
              </a:rPr>
              <a:t>Database</a:t>
            </a:r>
          </a:p>
        </p:txBody>
      </p:sp>
      <p:sp>
        <p:nvSpPr>
          <p:cNvPr id="11" name="TextBox 11"/>
          <p:cNvSpPr txBox="1">
            <a:spLocks noChangeArrowheads="1"/>
          </p:cNvSpPr>
          <p:nvPr/>
        </p:nvSpPr>
        <p:spPr bwMode="auto">
          <a:xfrm>
            <a:off x="5867400" y="2133600"/>
            <a:ext cx="2209800" cy="400050"/>
          </a:xfrm>
          <a:prstGeom prst="rect">
            <a:avLst/>
          </a:prstGeom>
          <a:solidFill>
            <a:schemeClr val="accent1"/>
          </a:solidFill>
          <a:ln w="9525">
            <a:noFill/>
            <a:miter lim="800000"/>
            <a:headEnd/>
            <a:tailEnd/>
          </a:ln>
        </p:spPr>
        <p:txBody>
          <a:bodyPr>
            <a:spAutoFit/>
          </a:bodyPr>
          <a:lstStyle/>
          <a:p>
            <a:pPr algn="ctr" eaLnBrk="0" hangingPunct="0">
              <a:spcBef>
                <a:spcPct val="20000"/>
              </a:spcBef>
              <a:buFont typeface="Arial" charset="0"/>
              <a:buNone/>
            </a:pPr>
            <a:r>
              <a:rPr lang="en-US" sz="2000">
                <a:solidFill>
                  <a:schemeClr val="bg1"/>
                </a:solidFill>
                <a:latin typeface="Gill Sans MT" pitchFamily="34" charset="0"/>
              </a:rPr>
              <a:t>WEB Browser</a:t>
            </a:r>
          </a:p>
        </p:txBody>
      </p:sp>
      <p:sp>
        <p:nvSpPr>
          <p:cNvPr id="12" name="TextBox 12"/>
          <p:cNvSpPr txBox="1">
            <a:spLocks noChangeArrowheads="1"/>
          </p:cNvSpPr>
          <p:nvPr/>
        </p:nvSpPr>
        <p:spPr bwMode="auto">
          <a:xfrm>
            <a:off x="5867400" y="3181350"/>
            <a:ext cx="2209800" cy="400050"/>
          </a:xfrm>
          <a:prstGeom prst="rect">
            <a:avLst/>
          </a:prstGeom>
          <a:solidFill>
            <a:schemeClr val="accent1"/>
          </a:solidFill>
          <a:ln w="9525">
            <a:noFill/>
            <a:miter lim="800000"/>
            <a:headEnd/>
            <a:tailEnd/>
          </a:ln>
        </p:spPr>
        <p:txBody>
          <a:bodyPr>
            <a:spAutoFit/>
          </a:bodyPr>
          <a:lstStyle/>
          <a:p>
            <a:pPr algn="ctr" eaLnBrk="0" hangingPunct="0">
              <a:spcBef>
                <a:spcPct val="20000"/>
              </a:spcBef>
              <a:buFont typeface="Arial" charset="0"/>
              <a:buNone/>
            </a:pPr>
            <a:r>
              <a:rPr lang="en-US" sz="2000">
                <a:solidFill>
                  <a:schemeClr val="bg1"/>
                </a:solidFill>
                <a:latin typeface="Gill Sans MT" pitchFamily="34" charset="0"/>
              </a:rPr>
              <a:t>Printer</a:t>
            </a:r>
          </a:p>
        </p:txBody>
      </p:sp>
      <p:sp>
        <p:nvSpPr>
          <p:cNvPr id="13" name="TextBox 13"/>
          <p:cNvSpPr txBox="1">
            <a:spLocks noChangeArrowheads="1"/>
          </p:cNvSpPr>
          <p:nvPr/>
        </p:nvSpPr>
        <p:spPr bwMode="auto">
          <a:xfrm>
            <a:off x="5867400" y="4552950"/>
            <a:ext cx="2209800" cy="400050"/>
          </a:xfrm>
          <a:prstGeom prst="rect">
            <a:avLst/>
          </a:prstGeom>
          <a:solidFill>
            <a:schemeClr val="accent1"/>
          </a:solidFill>
          <a:ln w="9525">
            <a:noFill/>
            <a:miter lim="800000"/>
            <a:headEnd/>
            <a:tailEnd/>
          </a:ln>
        </p:spPr>
        <p:txBody>
          <a:bodyPr>
            <a:spAutoFit/>
          </a:bodyPr>
          <a:lstStyle/>
          <a:p>
            <a:pPr algn="ctr" eaLnBrk="0" hangingPunct="0">
              <a:spcBef>
                <a:spcPct val="20000"/>
              </a:spcBef>
              <a:buFont typeface="Arial" charset="0"/>
              <a:buNone/>
            </a:pPr>
            <a:r>
              <a:rPr lang="en-US" sz="2000">
                <a:solidFill>
                  <a:schemeClr val="bg1"/>
                </a:solidFill>
                <a:latin typeface="Gill Sans MT" pitchFamily="34" charset="0"/>
              </a:rPr>
              <a:t>Fax</a:t>
            </a:r>
          </a:p>
        </p:txBody>
      </p:sp>
      <p:cxnSp>
        <p:nvCxnSpPr>
          <p:cNvPr id="14" name="Straight Arrow Connector 13"/>
          <p:cNvCxnSpPr>
            <a:stCxn id="4" idx="2"/>
            <a:endCxn id="5" idx="0"/>
          </p:cNvCxnSpPr>
          <p:nvPr/>
        </p:nvCxnSpPr>
        <p:spPr>
          <a:xfrm rot="5400000">
            <a:off x="3705226" y="2219325"/>
            <a:ext cx="590550" cy="3175"/>
          </a:xfrm>
          <a:prstGeom prst="straightConnector1">
            <a:avLst/>
          </a:prstGeom>
          <a:ln w="44450">
            <a:tailEnd type="triangle"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1" idx="1"/>
          </p:cNvCxnSpPr>
          <p:nvPr/>
        </p:nvCxnSpPr>
        <p:spPr>
          <a:xfrm flipV="1">
            <a:off x="4724400" y="2333625"/>
            <a:ext cx="1143000" cy="714375"/>
          </a:xfrm>
          <a:prstGeom prst="straightConnector1">
            <a:avLst/>
          </a:prstGeom>
          <a:ln w="44450">
            <a:tailEnd type="triangle" w="med"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3" idx="1"/>
          </p:cNvCxnSpPr>
          <p:nvPr/>
        </p:nvCxnSpPr>
        <p:spPr>
          <a:xfrm>
            <a:off x="4876800" y="3886200"/>
            <a:ext cx="990600" cy="866775"/>
          </a:xfrm>
          <a:prstGeom prst="straightConnector1">
            <a:avLst/>
          </a:prstGeom>
          <a:ln w="44450">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2" idx="1"/>
          </p:cNvCxnSpPr>
          <p:nvPr/>
        </p:nvCxnSpPr>
        <p:spPr>
          <a:xfrm flipV="1">
            <a:off x="4876800" y="3381375"/>
            <a:ext cx="990600" cy="47625"/>
          </a:xfrm>
          <a:prstGeom prst="straightConnector1">
            <a:avLst/>
          </a:prstGeom>
          <a:ln w="44450">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2514600" y="4419600"/>
            <a:ext cx="1066800" cy="1066800"/>
          </a:xfrm>
          <a:prstGeom prst="straightConnector1">
            <a:avLst/>
          </a:prstGeom>
          <a:ln w="44450">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438400" y="4343400"/>
            <a:ext cx="914400" cy="857250"/>
          </a:xfrm>
          <a:prstGeom prst="straightConnector1">
            <a:avLst/>
          </a:prstGeom>
          <a:ln w="44450">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1"/>
            <a:endCxn id="7" idx="4"/>
          </p:cNvCxnSpPr>
          <p:nvPr/>
        </p:nvCxnSpPr>
        <p:spPr>
          <a:xfrm rot="5400000" flipH="1" flipV="1">
            <a:off x="1371601" y="4419600"/>
            <a:ext cx="609600" cy="3175"/>
          </a:xfrm>
          <a:prstGeom prst="straightConnector1">
            <a:avLst/>
          </a:prstGeom>
          <a:ln w="44450">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5" idx="2"/>
          </p:cNvCxnSpPr>
          <p:nvPr/>
        </p:nvCxnSpPr>
        <p:spPr>
          <a:xfrm flipV="1">
            <a:off x="2438400" y="3429000"/>
            <a:ext cx="609600" cy="47625"/>
          </a:xfrm>
          <a:prstGeom prst="straightConnector1">
            <a:avLst/>
          </a:prstGeom>
          <a:ln w="44450">
            <a:tailEnd type="triangle" w="med" len="lg"/>
          </a:ln>
        </p:spPr>
        <p:style>
          <a:lnRef idx="1">
            <a:schemeClr val="accent1"/>
          </a:lnRef>
          <a:fillRef idx="0">
            <a:schemeClr val="accent1"/>
          </a:fillRef>
          <a:effectRef idx="0">
            <a:schemeClr val="accent1"/>
          </a:effectRef>
          <a:fontRef idx="minor">
            <a:schemeClr val="tx1"/>
          </a:fontRef>
        </p:style>
      </p:cxnSp>
      <p:sp>
        <p:nvSpPr>
          <p:cNvPr id="22" name="TextBox 36"/>
          <p:cNvSpPr txBox="1">
            <a:spLocks noChangeArrowheads="1"/>
          </p:cNvSpPr>
          <p:nvPr/>
        </p:nvSpPr>
        <p:spPr bwMode="auto">
          <a:xfrm>
            <a:off x="609600" y="5791200"/>
            <a:ext cx="1752600" cy="400050"/>
          </a:xfrm>
          <a:prstGeom prst="rect">
            <a:avLst/>
          </a:prstGeom>
          <a:noFill/>
          <a:ln w="9525">
            <a:noFill/>
            <a:miter lim="800000"/>
            <a:headEnd/>
            <a:tailEnd/>
          </a:ln>
        </p:spPr>
        <p:txBody>
          <a:bodyPr>
            <a:spAutoFit/>
          </a:bodyPr>
          <a:lstStyle/>
          <a:p>
            <a:pPr algn="r" eaLnBrk="0" hangingPunct="0">
              <a:spcBef>
                <a:spcPct val="20000"/>
              </a:spcBef>
              <a:buFont typeface="Arial" charset="0"/>
              <a:buNone/>
            </a:pPr>
            <a:r>
              <a:rPr lang="en-US" sz="2000">
                <a:latin typeface="Gill Sans MT" pitchFamily="34" charset="0"/>
              </a:rPr>
              <a:t>Data Retrieval</a:t>
            </a:r>
          </a:p>
        </p:txBody>
      </p:sp>
      <p:sp>
        <p:nvSpPr>
          <p:cNvPr id="23" name="TextBox 37"/>
          <p:cNvSpPr txBox="1">
            <a:spLocks noChangeArrowheads="1"/>
          </p:cNvSpPr>
          <p:nvPr/>
        </p:nvSpPr>
        <p:spPr bwMode="auto">
          <a:xfrm>
            <a:off x="3276600" y="5791200"/>
            <a:ext cx="1752600" cy="400050"/>
          </a:xfrm>
          <a:prstGeom prst="rect">
            <a:avLst/>
          </a:prstGeom>
          <a:noFill/>
          <a:ln w="9525">
            <a:noFill/>
            <a:miter lim="800000"/>
            <a:headEnd/>
            <a:tailEnd/>
          </a:ln>
        </p:spPr>
        <p:txBody>
          <a:bodyPr>
            <a:spAutoFit/>
          </a:bodyPr>
          <a:lstStyle/>
          <a:p>
            <a:pPr algn="ctr" eaLnBrk="0" hangingPunct="0">
              <a:spcBef>
                <a:spcPct val="20000"/>
              </a:spcBef>
              <a:buFont typeface="Arial" charset="0"/>
              <a:buNone/>
            </a:pPr>
            <a:r>
              <a:rPr lang="en-US" sz="2000">
                <a:latin typeface="Gill Sans MT" pitchFamily="34" charset="0"/>
              </a:rPr>
              <a:t>Form Logic</a:t>
            </a:r>
          </a:p>
        </p:txBody>
      </p:sp>
      <p:sp>
        <p:nvSpPr>
          <p:cNvPr id="24" name="TextBox 38"/>
          <p:cNvSpPr txBox="1">
            <a:spLocks noChangeArrowheads="1"/>
          </p:cNvSpPr>
          <p:nvPr/>
        </p:nvSpPr>
        <p:spPr bwMode="auto">
          <a:xfrm>
            <a:off x="6019800" y="5791200"/>
            <a:ext cx="1752600" cy="400050"/>
          </a:xfrm>
          <a:prstGeom prst="rect">
            <a:avLst/>
          </a:prstGeom>
          <a:noFill/>
          <a:ln w="9525">
            <a:noFill/>
            <a:miter lim="800000"/>
            <a:headEnd/>
            <a:tailEnd/>
          </a:ln>
        </p:spPr>
        <p:txBody>
          <a:bodyPr>
            <a:spAutoFit/>
          </a:bodyPr>
          <a:lstStyle/>
          <a:p>
            <a:pPr algn="ctr" eaLnBrk="0" hangingPunct="0">
              <a:spcBef>
                <a:spcPct val="20000"/>
              </a:spcBef>
              <a:buFont typeface="Arial" charset="0"/>
              <a:buNone/>
            </a:pPr>
            <a:r>
              <a:rPr lang="en-US" sz="2000">
                <a:latin typeface="Gill Sans MT" pitchFamily="34" charset="0"/>
              </a:rPr>
              <a:t>Output Device</a:t>
            </a:r>
          </a:p>
        </p:txBody>
      </p:sp>
    </p:spTree>
    <p:extLst>
      <p:ext uri="{BB962C8B-B14F-4D97-AF65-F5344CB8AC3E}">
        <p14:creationId xmlns:p14="http://schemas.microsoft.com/office/powerpoint/2010/main" val="11607254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Layout</a:t>
            </a:r>
          </a:p>
        </p:txBody>
      </p:sp>
      <p:pic>
        <p:nvPicPr>
          <p:cNvPr id="5" name="Content Placeholder 4"/>
          <p:cNvPicPr>
            <a:picLocks noGrp="1" noChangeAspect="1"/>
          </p:cNvPicPr>
          <p:nvPr>
            <p:ph idx="1"/>
          </p:nvPr>
        </p:nvPicPr>
        <p:blipFill>
          <a:blip r:embed="rId3"/>
          <a:stretch>
            <a:fillRect/>
          </a:stretch>
        </p:blipFill>
        <p:spPr>
          <a:xfrm>
            <a:off x="437076" y="1480371"/>
            <a:ext cx="5799323" cy="3657917"/>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2930375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Layout	</a:t>
            </a:r>
          </a:p>
        </p:txBody>
      </p:sp>
      <p:pic>
        <p:nvPicPr>
          <p:cNvPr id="5" name="Content Placeholder 4"/>
          <p:cNvPicPr>
            <a:picLocks noGrp="1" noChangeAspect="1"/>
          </p:cNvPicPr>
          <p:nvPr>
            <p:ph idx="1"/>
          </p:nvPr>
        </p:nvPicPr>
        <p:blipFill>
          <a:blip r:embed="rId3"/>
          <a:stretch>
            <a:fillRect/>
          </a:stretch>
        </p:blipFill>
        <p:spPr>
          <a:xfrm>
            <a:off x="571305" y="1339168"/>
            <a:ext cx="6203218" cy="3886537"/>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10330675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Layout</a:t>
            </a:r>
          </a:p>
        </p:txBody>
      </p:sp>
      <p:pic>
        <p:nvPicPr>
          <p:cNvPr id="5" name="Content Placeholder 4"/>
          <p:cNvPicPr>
            <a:picLocks noGrp="1" noChangeAspect="1"/>
          </p:cNvPicPr>
          <p:nvPr>
            <p:ph idx="1"/>
          </p:nvPr>
        </p:nvPicPr>
        <p:blipFill>
          <a:blip r:embed="rId3"/>
          <a:stretch>
            <a:fillRect/>
          </a:stretch>
        </p:blipFill>
        <p:spPr>
          <a:xfrm>
            <a:off x="747690" y="1552305"/>
            <a:ext cx="6119390" cy="3863675"/>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smtClean="0"/>
              <a:t>Capgemini Public</a:t>
            </a:r>
            <a:endParaRPr lang="en-US"/>
          </a:p>
        </p:txBody>
      </p:sp>
    </p:spTree>
    <p:extLst>
      <p:ext uri="{BB962C8B-B14F-4D97-AF65-F5344CB8AC3E}">
        <p14:creationId xmlns:p14="http://schemas.microsoft.com/office/powerpoint/2010/main" val="6962341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template in </a:t>
            </a:r>
            <a:r>
              <a:rPr lang="en-US" altLang="en-US" dirty="0" err="1"/>
              <a:t>smartform</a:t>
            </a:r>
            <a:endParaRPr lang="en-US" alt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222608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Dynamic Page-Break</a:t>
            </a:r>
            <a:br>
              <a:rPr lang="en-US" dirty="0"/>
            </a:br>
            <a:endParaRPr lang="en-US" dirty="0"/>
          </a:p>
        </p:txBody>
      </p:sp>
      <p:sp>
        <p:nvSpPr>
          <p:cNvPr id="3" name="Content Placeholder 2"/>
          <p:cNvSpPr>
            <a:spLocks noGrp="1"/>
          </p:cNvSpPr>
          <p:nvPr>
            <p:ph idx="1"/>
          </p:nvPr>
        </p:nvSpPr>
        <p:spPr/>
        <p:txBody>
          <a:bodyPr/>
          <a:lstStyle/>
          <a:p>
            <a:r>
              <a:rPr lang="en-US" dirty="0"/>
              <a:t>Page break triggered when the main window of a page is full </a:t>
            </a:r>
          </a:p>
          <a:p>
            <a:endParaRPr lang="en-US" dirty="0"/>
          </a:p>
          <a:p>
            <a:r>
              <a:rPr lang="en-US" dirty="0"/>
              <a:t>Only the contents of main window can spread over several pages</a:t>
            </a:r>
          </a:p>
          <a:p>
            <a:endParaRPr lang="en-US" dirty="0"/>
          </a:p>
          <a:p>
            <a:endParaRPr lang="en-US" dirty="0"/>
          </a:p>
        </p:txBody>
      </p:sp>
    </p:spTree>
    <p:extLst>
      <p:ext uri="{BB962C8B-B14F-4D97-AF65-F5344CB8AC3E}">
        <p14:creationId xmlns:p14="http://schemas.microsoft.com/office/powerpoint/2010/main" val="25315529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Page-Numbering </a:t>
            </a:r>
            <a:br>
              <a:rPr lang="en-US" dirty="0"/>
            </a:br>
            <a:endParaRPr lang="en-US" dirty="0"/>
          </a:p>
        </p:txBody>
      </p:sp>
      <p:sp>
        <p:nvSpPr>
          <p:cNvPr id="3" name="Content Placeholder 2"/>
          <p:cNvSpPr>
            <a:spLocks noGrp="1"/>
          </p:cNvSpPr>
          <p:nvPr>
            <p:ph idx="1"/>
          </p:nvPr>
        </p:nvSpPr>
        <p:spPr/>
        <p:txBody>
          <a:bodyPr/>
          <a:lstStyle/>
          <a:p>
            <a:r>
              <a:rPr lang="en-US" dirty="0"/>
              <a:t>&amp;SFSY-PAGE&amp; </a:t>
            </a:r>
          </a:p>
          <a:p>
            <a:pPr lvl="1"/>
            <a:r>
              <a:rPr lang="en-US" dirty="0"/>
              <a:t>Specifies current page number </a:t>
            </a:r>
          </a:p>
          <a:p>
            <a:endParaRPr lang="en-US" dirty="0"/>
          </a:p>
          <a:p>
            <a:r>
              <a:rPr lang="en-US" dirty="0"/>
              <a:t>&amp;SFSY-FORMPAGES&amp; </a:t>
            </a:r>
          </a:p>
          <a:p>
            <a:pPr lvl="1"/>
            <a:r>
              <a:rPr lang="en-US" dirty="0"/>
              <a:t>Specifies total number of pages in the form </a:t>
            </a:r>
          </a:p>
          <a:p>
            <a:endParaRPr lang="en-US" dirty="0"/>
          </a:p>
          <a:p>
            <a:r>
              <a:rPr lang="en-US" dirty="0"/>
              <a:t>&amp;SFSY-JOBPAGE&amp;</a:t>
            </a:r>
          </a:p>
          <a:p>
            <a:pPr lvl="1"/>
            <a:r>
              <a:rPr lang="en-US" dirty="0"/>
              <a:t>Specifies total number of pages in all forms in the print job</a:t>
            </a:r>
          </a:p>
          <a:p>
            <a:endParaRPr lang="en-US" dirty="0"/>
          </a:p>
          <a:p>
            <a:endParaRPr lang="en-US" dirty="0"/>
          </a:p>
        </p:txBody>
      </p:sp>
    </p:spTree>
    <p:extLst>
      <p:ext uri="{BB962C8B-B14F-4D97-AF65-F5344CB8AC3E}">
        <p14:creationId xmlns:p14="http://schemas.microsoft.com/office/powerpoint/2010/main" val="631304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Font and Bar Code Maintenance</a:t>
            </a:r>
            <a:endParaRPr lang="en-US" dirty="0"/>
          </a:p>
        </p:txBody>
      </p:sp>
      <p:pic>
        <p:nvPicPr>
          <p:cNvPr id="4" name="Content Placeholder 3"/>
          <p:cNvPicPr>
            <a:picLocks noGrp="1" noChangeAspect="1"/>
          </p:cNvPicPr>
          <p:nvPr>
            <p:ph idx="1"/>
          </p:nvPr>
        </p:nvPicPr>
        <p:blipFill>
          <a:blip r:embed="rId3"/>
          <a:stretch>
            <a:fillRect/>
          </a:stretch>
        </p:blipFill>
        <p:spPr>
          <a:xfrm>
            <a:off x="697151" y="1462158"/>
            <a:ext cx="6111770" cy="4198984"/>
          </a:xfrm>
          <a:prstGeom prst="rect">
            <a:avLst/>
          </a:prstGeom>
          <a:ln>
            <a:solidFill>
              <a:schemeClr val="tx1"/>
            </a:solidFill>
          </a:ln>
        </p:spPr>
      </p:pic>
    </p:spTree>
    <p:extLst>
      <p:ext uri="{BB962C8B-B14F-4D97-AF65-F5344CB8AC3E}">
        <p14:creationId xmlns:p14="http://schemas.microsoft.com/office/powerpoint/2010/main" val="13791799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Accessing</a:t>
            </a:r>
            <a:r>
              <a:rPr lang="fr-FR" dirty="0"/>
              <a:t> Font Maintenance</a:t>
            </a:r>
            <a:endParaRPr lang="en-US" dirty="0"/>
          </a:p>
        </p:txBody>
      </p:sp>
      <p:pic>
        <p:nvPicPr>
          <p:cNvPr id="4" name="Content Placeholder 3"/>
          <p:cNvPicPr>
            <a:picLocks noGrp="1" noChangeAspect="1"/>
          </p:cNvPicPr>
          <p:nvPr>
            <p:ph idx="1"/>
          </p:nvPr>
        </p:nvPicPr>
        <p:blipFill>
          <a:blip r:embed="rId3"/>
          <a:stretch>
            <a:fillRect/>
          </a:stretch>
        </p:blipFill>
        <p:spPr>
          <a:xfrm>
            <a:off x="655016" y="1466895"/>
            <a:ext cx="6142252" cy="3490262"/>
          </a:xfrm>
          <a:prstGeom prst="rect">
            <a:avLst/>
          </a:prstGeom>
          <a:ln>
            <a:solidFill>
              <a:schemeClr val="tx1"/>
            </a:solidFill>
          </a:ln>
        </p:spPr>
      </p:pic>
    </p:spTree>
    <p:extLst>
      <p:ext uri="{BB962C8B-B14F-4D97-AF65-F5344CB8AC3E}">
        <p14:creationId xmlns:p14="http://schemas.microsoft.com/office/powerpoint/2010/main" val="2694078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Maintaining and Using Bar Codes </a:t>
            </a:r>
          </a:p>
        </p:txBody>
      </p:sp>
      <p:pic>
        <p:nvPicPr>
          <p:cNvPr id="4" name="Content Placeholder 3"/>
          <p:cNvPicPr>
            <a:picLocks noGrp="1" noChangeAspect="1"/>
          </p:cNvPicPr>
          <p:nvPr>
            <p:ph idx="1"/>
          </p:nvPr>
        </p:nvPicPr>
        <p:blipFill>
          <a:blip r:embed="rId3"/>
          <a:stretch>
            <a:fillRect/>
          </a:stretch>
        </p:blipFill>
        <p:spPr>
          <a:xfrm>
            <a:off x="609070" y="1404558"/>
            <a:ext cx="6180356" cy="4206605"/>
          </a:xfrm>
          <a:prstGeom prst="rect">
            <a:avLst/>
          </a:prstGeom>
          <a:ln>
            <a:solidFill>
              <a:schemeClr val="tx1"/>
            </a:solidFill>
          </a:ln>
        </p:spPr>
      </p:pic>
    </p:spTree>
    <p:extLst>
      <p:ext uri="{BB962C8B-B14F-4D97-AF65-F5344CB8AC3E}">
        <p14:creationId xmlns:p14="http://schemas.microsoft.com/office/powerpoint/2010/main" val="3817046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OSS Notes for Fonts and Bar Codes </a:t>
            </a:r>
          </a:p>
        </p:txBody>
      </p:sp>
      <p:pic>
        <p:nvPicPr>
          <p:cNvPr id="4" name="Content Placeholder 3"/>
          <p:cNvPicPr>
            <a:picLocks noGrp="1" noChangeAspect="1"/>
          </p:cNvPicPr>
          <p:nvPr>
            <p:ph idx="1"/>
          </p:nvPr>
        </p:nvPicPr>
        <p:blipFill>
          <a:blip r:embed="rId3"/>
          <a:stretch>
            <a:fillRect/>
          </a:stretch>
        </p:blipFill>
        <p:spPr>
          <a:xfrm>
            <a:off x="667838" y="1472337"/>
            <a:ext cx="5067739" cy="2027096"/>
          </a:xfrm>
          <a:prstGeom prst="rect">
            <a:avLst/>
          </a:prstGeom>
          <a:ln>
            <a:solidFill>
              <a:schemeClr val="tx1"/>
            </a:solidFill>
          </a:ln>
        </p:spPr>
      </p:pic>
    </p:spTree>
    <p:extLst>
      <p:ext uri="{BB962C8B-B14F-4D97-AF65-F5344CB8AC3E}">
        <p14:creationId xmlns:p14="http://schemas.microsoft.com/office/powerpoint/2010/main" val="195793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Smartform</a:t>
            </a:r>
            <a:r>
              <a:rPr lang="en-US" dirty="0"/>
              <a:t> Architecture - Structure</a:t>
            </a:r>
          </a:p>
        </p:txBody>
      </p:sp>
      <p:sp>
        <p:nvSpPr>
          <p:cNvPr id="3" name="Content Placeholder 2"/>
          <p:cNvSpPr>
            <a:spLocks noGrp="1"/>
          </p:cNvSpPr>
          <p:nvPr>
            <p:ph idx="1"/>
          </p:nvPr>
        </p:nvSpPr>
        <p:spPr>
          <a:xfrm>
            <a:off x="298516" y="1505399"/>
            <a:ext cx="8845484" cy="4643751"/>
          </a:xfrm>
        </p:spPr>
        <p:txBody>
          <a:bodyPr/>
          <a:lstStyle/>
          <a:p>
            <a:r>
              <a:rPr lang="en-US" dirty="0"/>
              <a:t>A Smart form has the following attributes: </a:t>
            </a:r>
          </a:p>
          <a:p>
            <a:pPr lvl="1"/>
            <a:r>
              <a:rPr lang="en-US" sz="2000" dirty="0"/>
              <a:t>1.Layout: A layout. In the layout, you define how the output data is positioned, its appearance in graphics, and the design of the pages. </a:t>
            </a:r>
          </a:p>
          <a:p>
            <a:pPr lvl="1"/>
            <a:r>
              <a:rPr lang="en-US" sz="2000" dirty="0"/>
              <a:t>2.Form logic : control the flow of the form output. </a:t>
            </a:r>
          </a:p>
          <a:p>
            <a:pPr lvl="1"/>
            <a:r>
              <a:rPr lang="en-US" sz="2000" dirty="0"/>
              <a:t>3.Form interface to transfer application data to the form definition. </a:t>
            </a:r>
          </a:p>
          <a:p>
            <a:endParaRPr lang="en-US" sz="2400" b="1" dirty="0"/>
          </a:p>
          <a:p>
            <a:r>
              <a:rPr lang="en-US" sz="2400" dirty="0"/>
              <a:t>Transactions </a:t>
            </a:r>
          </a:p>
          <a:p>
            <a:endParaRPr lang="en-US" dirty="0"/>
          </a:p>
        </p:txBody>
      </p:sp>
      <p:pic>
        <p:nvPicPr>
          <p:cNvPr id="4" name="Picture 3"/>
          <p:cNvPicPr>
            <a:picLocks noChangeAspect="1"/>
          </p:cNvPicPr>
          <p:nvPr/>
        </p:nvPicPr>
        <p:blipFill>
          <a:blip r:embed="rId3"/>
          <a:stretch>
            <a:fillRect/>
          </a:stretch>
        </p:blipFill>
        <p:spPr>
          <a:xfrm>
            <a:off x="3138841" y="4060415"/>
            <a:ext cx="3589331" cy="1607959"/>
          </a:xfrm>
          <a:prstGeom prst="rect">
            <a:avLst/>
          </a:prstGeom>
        </p:spPr>
      </p:pic>
    </p:spTree>
    <p:extLst>
      <p:ext uri="{BB962C8B-B14F-4D97-AF65-F5344CB8AC3E}">
        <p14:creationId xmlns:p14="http://schemas.microsoft.com/office/powerpoint/2010/main" val="30889139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t>The </a:t>
            </a:r>
            <a:r>
              <a:rPr lang="en-US" dirty="0" err="1"/>
              <a:t>Smartforms</a:t>
            </a:r>
            <a:r>
              <a:rPr lang="en-US" dirty="0"/>
              <a:t> Architecture</a:t>
            </a:r>
          </a:p>
          <a:p>
            <a:pPr lvl="1"/>
            <a:r>
              <a:rPr lang="en-US" dirty="0"/>
              <a:t>SAP Form Builder</a:t>
            </a:r>
          </a:p>
          <a:p>
            <a:pPr lvl="1"/>
            <a:r>
              <a:rPr lang="en-US" dirty="0"/>
              <a:t>Texts, Addresses and Graphics</a:t>
            </a:r>
          </a:p>
          <a:p>
            <a:pPr lvl="1"/>
            <a:r>
              <a:rPr lang="en-US" dirty="0"/>
              <a:t>Tables and Templates</a:t>
            </a:r>
          </a:p>
          <a:p>
            <a:pPr lvl="1"/>
            <a:r>
              <a:rPr lang="en-US" dirty="0"/>
              <a:t>Flow Control</a:t>
            </a:r>
          </a:p>
          <a:p>
            <a:pPr lvl="1"/>
            <a:r>
              <a:rPr lang="en-US" dirty="0"/>
              <a:t>How to Integrate </a:t>
            </a:r>
            <a:r>
              <a:rPr lang="en-US" dirty="0" err="1"/>
              <a:t>SmartForms</a:t>
            </a:r>
            <a:r>
              <a:rPr lang="en-US" dirty="0"/>
              <a:t> into Application Programs</a:t>
            </a:r>
          </a:p>
          <a:p>
            <a:pPr lvl="1"/>
            <a:r>
              <a:rPr lang="en-US" dirty="0"/>
              <a:t>Fonts and Bar Codes</a:t>
            </a:r>
          </a:p>
        </p:txBody>
      </p:sp>
    </p:spTree>
    <p:extLst>
      <p:ext uri="{BB962C8B-B14F-4D97-AF65-F5344CB8AC3E}">
        <p14:creationId xmlns:p14="http://schemas.microsoft.com/office/powerpoint/2010/main" val="2239194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r>
              <a:rPr lang="en-US" altLang="en-US" dirty="0"/>
              <a:t>Question </a:t>
            </a:r>
            <a:r>
              <a:rPr lang="en-US" dirty="0"/>
              <a:t>1._____ is used to transfer application data to the form definition. </a:t>
            </a:r>
          </a:p>
          <a:p>
            <a:pPr>
              <a:buNone/>
            </a:pPr>
            <a:endParaRPr lang="en-US" altLang="en-US" dirty="0"/>
          </a:p>
          <a:p>
            <a:r>
              <a:rPr lang="en-US" altLang="en-US" dirty="0"/>
              <a:t>Question 2: </a:t>
            </a:r>
            <a:r>
              <a:rPr lang="en-US" dirty="0"/>
              <a:t>Text modules are included in forms using _____.</a:t>
            </a:r>
          </a:p>
          <a:p>
            <a:pPr marL="174625" lvl="1" indent="0">
              <a:buNone/>
            </a:pPr>
            <a:endParaRPr lang="en-US" dirty="0">
              <a:solidFill>
                <a:schemeClr val="tx1"/>
              </a:solidFill>
            </a:endParaRPr>
          </a:p>
        </p:txBody>
      </p:sp>
    </p:spTree>
    <p:extLst>
      <p:ext uri="{BB962C8B-B14F-4D97-AF65-F5344CB8AC3E}">
        <p14:creationId xmlns:p14="http://schemas.microsoft.com/office/powerpoint/2010/main" val="331616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Architecture - Form Output  Runtime </a:t>
            </a:r>
          </a:p>
        </p:txBody>
      </p:sp>
      <p:sp>
        <p:nvSpPr>
          <p:cNvPr id="3" name="Content Placeholder 2"/>
          <p:cNvSpPr>
            <a:spLocks noGrp="1"/>
          </p:cNvSpPr>
          <p:nvPr>
            <p:ph idx="1"/>
          </p:nvPr>
        </p:nvSpPr>
        <p:spPr/>
        <p:txBody>
          <a:bodyPr/>
          <a:lstStyle/>
          <a:p>
            <a:r>
              <a:rPr lang="en-US" dirty="0"/>
              <a:t>The following graphics show you the architecture that is implemented when you create and print a Smart form. </a:t>
            </a:r>
          </a:p>
          <a:p>
            <a:endParaRPr lang="en-US" dirty="0"/>
          </a:p>
        </p:txBody>
      </p:sp>
      <p:pic>
        <p:nvPicPr>
          <p:cNvPr id="4" name="Picture 3"/>
          <p:cNvPicPr>
            <a:picLocks noChangeAspect="1"/>
          </p:cNvPicPr>
          <p:nvPr/>
        </p:nvPicPr>
        <p:blipFill>
          <a:blip r:embed="rId3"/>
          <a:stretch>
            <a:fillRect/>
          </a:stretch>
        </p:blipFill>
        <p:spPr>
          <a:xfrm>
            <a:off x="418740" y="2262249"/>
            <a:ext cx="8306520" cy="3993226"/>
          </a:xfrm>
          <a:prstGeom prst="rect">
            <a:avLst/>
          </a:prstGeom>
          <a:ln w="28575">
            <a:solidFill>
              <a:schemeClr val="tx1"/>
            </a:solidFill>
          </a:ln>
        </p:spPr>
      </p:pic>
    </p:spTree>
    <p:extLst>
      <p:ext uri="{BB962C8B-B14F-4D97-AF65-F5344CB8AC3E}">
        <p14:creationId xmlns:p14="http://schemas.microsoft.com/office/powerpoint/2010/main" val="420369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Transaction Codes in Smart Forms</a:t>
            </a:r>
            <a:br>
              <a:rPr lang="en-US" dirty="0"/>
            </a:br>
            <a:endParaRPr lang="en-US" dirty="0"/>
          </a:p>
        </p:txBody>
      </p:sp>
      <p:sp>
        <p:nvSpPr>
          <p:cNvPr id="3" name="Content Placeholder 2"/>
          <p:cNvSpPr>
            <a:spLocks noGrp="1"/>
          </p:cNvSpPr>
          <p:nvPr>
            <p:ph idx="1"/>
          </p:nvPr>
        </p:nvSpPr>
        <p:spPr/>
        <p:txBody>
          <a:bodyPr/>
          <a:lstStyle/>
          <a:p>
            <a:r>
              <a:rPr lang="en-US" dirty="0"/>
              <a:t>Different Transaction codes used while working with </a:t>
            </a:r>
            <a:r>
              <a:rPr lang="en-US" dirty="0" err="1"/>
              <a:t>Smartforms</a:t>
            </a:r>
            <a:r>
              <a:rPr lang="en-US" dirty="0"/>
              <a:t> are</a:t>
            </a:r>
          </a:p>
        </p:txBody>
      </p:sp>
      <p:pic>
        <p:nvPicPr>
          <p:cNvPr id="4" name="Picture 3"/>
          <p:cNvPicPr>
            <a:picLocks noChangeAspect="1"/>
          </p:cNvPicPr>
          <p:nvPr/>
        </p:nvPicPr>
        <p:blipFill>
          <a:blip r:embed="rId3"/>
          <a:stretch>
            <a:fillRect/>
          </a:stretch>
        </p:blipFill>
        <p:spPr>
          <a:xfrm>
            <a:off x="571090" y="1972371"/>
            <a:ext cx="5364945" cy="1318374"/>
          </a:xfrm>
          <a:prstGeom prst="rect">
            <a:avLst/>
          </a:prstGeom>
          <a:ln>
            <a:solidFill>
              <a:schemeClr val="tx1"/>
            </a:solidFill>
          </a:ln>
        </p:spPr>
      </p:pic>
    </p:spTree>
    <p:extLst>
      <p:ext uri="{BB962C8B-B14F-4D97-AF65-F5344CB8AC3E}">
        <p14:creationId xmlns:p14="http://schemas.microsoft.com/office/powerpoint/2010/main" val="21894674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purl.org/dc/dcmitype/"/>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schemas.microsoft.com/sharepoint/v3/fields"/>
    <ds:schemaRef ds:uri="f9b258c7-9c72-463b-80f6-91d061ebb25d"/>
    <ds:schemaRef ds:uri="http://www.w3.org/XML/1998/namespace"/>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8123</TotalTime>
  <Words>1866</Words>
  <Application>Microsoft Office PowerPoint</Application>
  <PresentationFormat>On-screen Show (4:3)</PresentationFormat>
  <Paragraphs>319</Paragraphs>
  <Slides>71</Slides>
  <Notes>71</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71</vt:i4>
      </vt:variant>
    </vt:vector>
  </HeadingPairs>
  <TitlesOfParts>
    <vt:vector size="76" baseType="lpstr">
      <vt:lpstr>Covers</vt:lpstr>
      <vt:lpstr>Slides</vt:lpstr>
      <vt:lpstr>Dividers</vt:lpstr>
      <vt:lpstr>Back cover</vt:lpstr>
      <vt:lpstr>think-cell Slide</vt:lpstr>
      <vt:lpstr>ABAP Part II</vt:lpstr>
      <vt:lpstr>Lesson Objectives</vt:lpstr>
      <vt:lpstr>Smart Forms-Introduction</vt:lpstr>
      <vt:lpstr> Basic Features of SMARTFORM </vt:lpstr>
      <vt:lpstr> Key Benefits of SMARTFORM </vt:lpstr>
      <vt:lpstr> SMARTFORM  Architecture </vt:lpstr>
      <vt:lpstr>Smartform Architecture - Structure</vt:lpstr>
      <vt:lpstr> Architecture - Form Output  Runtime </vt:lpstr>
      <vt:lpstr> Transaction Codes in Smart Forms </vt:lpstr>
      <vt:lpstr> Structure of SmartForm </vt:lpstr>
      <vt:lpstr>Demo: View Smartform Interface</vt:lpstr>
      <vt:lpstr> Smart Forms - Navigation Panel </vt:lpstr>
      <vt:lpstr> Navigation Panel - Global Settings </vt:lpstr>
      <vt:lpstr> Navigation Panel - Global Settings (Contd.). </vt:lpstr>
      <vt:lpstr> Pages and Windows </vt:lpstr>
      <vt:lpstr> Pages </vt:lpstr>
      <vt:lpstr> Procedure for Creating Page </vt:lpstr>
      <vt:lpstr> Windows </vt:lpstr>
      <vt:lpstr> Form Builder - Structuring Pages </vt:lpstr>
      <vt:lpstr> Main Window </vt:lpstr>
      <vt:lpstr> Secondary-Windows </vt:lpstr>
      <vt:lpstr> Form Builder - Main and Secondary Windows </vt:lpstr>
      <vt:lpstr>Copies-Window</vt:lpstr>
      <vt:lpstr>Final-Window</vt:lpstr>
      <vt:lpstr> Texts and Data in a Form: </vt:lpstr>
      <vt:lpstr> Positioning of Texts on the Form </vt:lpstr>
      <vt:lpstr> Entering Texts in PC Editor  </vt:lpstr>
      <vt:lpstr> Creating Text </vt:lpstr>
      <vt:lpstr> Text Element in Form </vt:lpstr>
      <vt:lpstr>Demo: Create a smartform without table</vt:lpstr>
      <vt:lpstr> Integrating the Smart Form into the Application </vt:lpstr>
      <vt:lpstr> Procedure </vt:lpstr>
      <vt:lpstr> Procedure (Contd.). </vt:lpstr>
      <vt:lpstr>Integration in ABAP programs</vt:lpstr>
      <vt:lpstr>Integration into Application Programs – Generated Function Module</vt:lpstr>
      <vt:lpstr>Integration into Application Programs – Control Structure CONTROL_PARAMETERS</vt:lpstr>
      <vt:lpstr>Demo: Integrate smartform in application</vt:lpstr>
      <vt:lpstr> Text Modules </vt:lpstr>
      <vt:lpstr> Creating Text Module (Contd.). </vt:lpstr>
      <vt:lpstr> Include Text Module in Form </vt:lpstr>
      <vt:lpstr>Demo: Create and include text module in a form</vt:lpstr>
      <vt:lpstr>Inserting Addresses:</vt:lpstr>
      <vt:lpstr> Creating Address-type </vt:lpstr>
      <vt:lpstr> Address:  </vt:lpstr>
      <vt:lpstr> Graphics In Smartforms </vt:lpstr>
      <vt:lpstr>Demo: Create Address</vt:lpstr>
      <vt:lpstr> Graphics </vt:lpstr>
      <vt:lpstr> Creating Graphics in Smart Forms </vt:lpstr>
      <vt:lpstr>Demo: Create Graphics in Smartforms</vt:lpstr>
      <vt:lpstr> Working with Tables </vt:lpstr>
      <vt:lpstr>Printing tables</vt:lpstr>
      <vt:lpstr> Accessing Application Data </vt:lpstr>
      <vt:lpstr>Reading Internal-Tables</vt:lpstr>
      <vt:lpstr> Procedure to read Internal Tables </vt:lpstr>
      <vt:lpstr>Procedure</vt:lpstr>
      <vt:lpstr> Table Calculations - Procedure </vt:lpstr>
      <vt:lpstr>Demo: Create table in smartform</vt:lpstr>
      <vt:lpstr>Template</vt:lpstr>
      <vt:lpstr>Template Layout</vt:lpstr>
      <vt:lpstr>Template Layout</vt:lpstr>
      <vt:lpstr>Template Layout </vt:lpstr>
      <vt:lpstr>Template Layout</vt:lpstr>
      <vt:lpstr>Demo: Create template in smartform</vt:lpstr>
      <vt:lpstr> Dynamic Page-Break </vt:lpstr>
      <vt:lpstr> Page-Numbering  </vt:lpstr>
      <vt:lpstr>Font and Bar Code Maintenance</vt:lpstr>
      <vt:lpstr>Accessing Font Maintenance</vt:lpstr>
      <vt:lpstr>Maintaining and Using Bar Codes </vt:lpstr>
      <vt:lpstr>OSS Notes for Fonts and Bar Codes </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Thomson, Roseline</cp:lastModifiedBy>
  <cp:revision>410</cp:revision>
  <cp:lastPrinted>2016-07-11T09:30:50Z</cp:lastPrinted>
  <dcterms:created xsi:type="dcterms:W3CDTF">2012-05-18T02:59:15Z</dcterms:created>
  <dcterms:modified xsi:type="dcterms:W3CDTF">2018-12-04T04:03:42Z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