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1" r:id="rId5"/>
  </p:sldMasterIdLst>
  <p:notesMasterIdLst>
    <p:notesMasterId r:id="rId26"/>
  </p:notesMasterIdLst>
  <p:handoutMasterIdLst>
    <p:handoutMasterId r:id="rId27"/>
  </p:handoutMasterIdLst>
  <p:sldIdLst>
    <p:sldId id="467" r:id="rId6"/>
    <p:sldId id="394" r:id="rId7"/>
    <p:sldId id="396" r:id="rId8"/>
    <p:sldId id="482" r:id="rId9"/>
    <p:sldId id="397"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71" r:id="rId23"/>
    <p:sldId id="416" r:id="rId24"/>
    <p:sldId id="417" r:id="rId2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1219" autoAdjust="0"/>
  </p:normalViewPr>
  <p:slideViewPr>
    <p:cSldViewPr>
      <p:cViewPr varScale="1">
        <p:scale>
          <a:sx n="69" d="100"/>
          <a:sy n="69" d="100"/>
        </p:scale>
        <p:origin x="1040" y="48"/>
      </p:cViewPr>
      <p:guideLst>
        <p:guide orient="horz" pos="2160"/>
        <p:guide pos="3120"/>
      </p:guideLst>
    </p:cSldViewPr>
  </p:slideViewPr>
  <p:outlineViewPr>
    <p:cViewPr>
      <p:scale>
        <a:sx n="33" d="100"/>
        <a:sy n="33" d="100"/>
      </p:scale>
      <p:origin x="0" y="39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dirty="0" smtClean="0"/>
              <a:t>© 2014 Capgemini. All rights reserved.</a:t>
            </a: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dirty="0" smtClean="0"/>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dirty="0"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dirty="0"/>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tIns="180000" anchor="ctr" anchorCtr="0"/>
          <a:lstStyle>
            <a:lvl1pPr>
              <a:defRPr sz="3200"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1628801"/>
            <a:ext cx="9906000" cy="4467200"/>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cn.sap.com/community/developer-center/front-end" TargetMode="External"/><Relationship Id="rId2" Type="http://schemas.openxmlformats.org/officeDocument/2006/relationships/hyperlink" Target="https://sapui5.hana.ondemand.com/sdk/" TargetMode="External"/><Relationship Id="rId1" Type="http://schemas.openxmlformats.org/officeDocument/2006/relationships/slideLayout" Target="../slideLayouts/slideLayout4.xml"/><Relationship Id="rId5" Type="http://schemas.openxmlformats.org/officeDocument/2006/relationships/hyperlink" Target="http://scn.sap.com/docs/DOC-37805" TargetMode="External"/><Relationship Id="rId4" Type="http://schemas.openxmlformats.org/officeDocument/2006/relationships/hyperlink" Target="https://sapui5.hana.ondemand.com/sdk/test-resources/testsuite/testframe.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eaLnBrk="1" hangingPunct="1"/>
            <a:r>
              <a:rPr lang="en-GB" sz="4000" dirty="0" smtClean="0"/>
              <a:t>SAP UI5 – Beginner Level</a:t>
            </a:r>
            <a:endParaRPr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Fragments </a:t>
            </a:r>
            <a:endParaRPr lang="en-US" dirty="0"/>
          </a:p>
        </p:txBody>
      </p:sp>
      <p:sp>
        <p:nvSpPr>
          <p:cNvPr id="3" name="Content Placeholder 2"/>
          <p:cNvSpPr>
            <a:spLocks noGrp="1"/>
          </p:cNvSpPr>
          <p:nvPr>
            <p:ph idx="1"/>
          </p:nvPr>
        </p:nvSpPr>
        <p:spPr/>
        <p:txBody>
          <a:bodyPr>
            <a:normAutofit/>
          </a:bodyPr>
          <a:lstStyle/>
          <a:p>
            <a:pPr lvl="1" algn="just"/>
            <a:r>
              <a:rPr lang="en-US" dirty="0" smtClean="0"/>
              <a:t>Fragments is a technique used to split the codes into different files which will be dynamically called into a specified area in a UI5 page to get the final Output.</a:t>
            </a:r>
          </a:p>
          <a:p>
            <a:pPr lvl="1" algn="just"/>
            <a:r>
              <a:rPr lang="en-US" dirty="0" smtClean="0"/>
              <a:t> Fragments files are created with the extension &lt;fragmentname&gt;.fragment.xml.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864768" y="2852936"/>
            <a:ext cx="3240360"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example</a:t>
            </a:r>
            <a:endParaRPr lang="en-US" dirty="0"/>
          </a:p>
        </p:txBody>
      </p:sp>
      <p:pic>
        <p:nvPicPr>
          <p:cNvPr id="33794" name="Picture 2" descr="http://scn.sap.com/servlet/JiveServlet/showImage/102-55801-3-474020/1.png"/>
          <p:cNvPicPr>
            <a:picLocks noChangeAspect="1" noChangeArrowheads="1"/>
          </p:cNvPicPr>
          <p:nvPr/>
        </p:nvPicPr>
        <p:blipFill>
          <a:blip r:embed="rId2" cstate="print"/>
          <a:srcRect/>
          <a:stretch>
            <a:fillRect/>
          </a:stretch>
        </p:blipFill>
        <p:spPr bwMode="auto">
          <a:xfrm>
            <a:off x="2288704" y="1268760"/>
            <a:ext cx="4532402" cy="3581400"/>
          </a:xfrm>
          <a:prstGeom prst="rect">
            <a:avLst/>
          </a:prstGeom>
          <a:ln w="228600" cap="sq" cmpd="thickThin">
            <a:solidFill>
              <a:srgbClr val="000000"/>
            </a:solidFill>
            <a:prstDash val="solid"/>
            <a:miter lim="800000"/>
          </a:ln>
          <a:effectLst>
            <a:innerShdw blurRad="76200">
              <a:srgbClr val="000000"/>
            </a:innerShdw>
          </a:effectLst>
        </p:spPr>
      </p:pic>
      <p:pic>
        <p:nvPicPr>
          <p:cNvPr id="33799" name="Picture 7"/>
          <p:cNvPicPr>
            <a:picLocks noChangeAspect="1" noChangeArrowheads="1"/>
          </p:cNvPicPr>
          <p:nvPr/>
        </p:nvPicPr>
        <p:blipFill>
          <a:blip r:embed="rId3" cstate="print"/>
          <a:srcRect/>
          <a:stretch>
            <a:fillRect/>
          </a:stretch>
        </p:blipFill>
        <p:spPr bwMode="auto">
          <a:xfrm>
            <a:off x="1856656" y="5229200"/>
            <a:ext cx="5685631" cy="876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1928664" y="5301208"/>
            <a:ext cx="503555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2550" y="5934671"/>
            <a:ext cx="9658350" cy="646331"/>
          </a:xfrm>
          <a:prstGeom prst="rect">
            <a:avLst/>
          </a:prstGeom>
          <a:noFill/>
        </p:spPr>
        <p:txBody>
          <a:bodyPr wrap="square" rtlCol="0">
            <a:spAutoFit/>
          </a:bodyPr>
          <a:lstStyle/>
          <a:p>
            <a:r>
              <a:rPr lang="en-US" dirty="0" smtClean="0">
                <a:solidFill>
                  <a:schemeClr val="bg1"/>
                </a:solidFill>
                <a:latin typeface="Segoe Print" pitchFamily="2" charset="0"/>
              </a:rPr>
              <a:t>Fragments are called dynamically in the parent view by using the syntax as shown in the above screenshot</a:t>
            </a:r>
            <a:endParaRPr lang="en-US" dirty="0">
              <a:solidFill>
                <a:schemeClr val="bg1"/>
              </a:solidFill>
              <a:latin typeface="Segoe Print"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views</a:t>
            </a:r>
            <a:endParaRPr lang="en-US" dirty="0"/>
          </a:p>
        </p:txBody>
      </p:sp>
      <p:sp>
        <p:nvSpPr>
          <p:cNvPr id="3" name="Content Placeholder 2"/>
          <p:cNvSpPr>
            <a:spLocks noGrp="1"/>
          </p:cNvSpPr>
          <p:nvPr>
            <p:ph idx="1"/>
          </p:nvPr>
        </p:nvSpPr>
        <p:spPr/>
        <p:txBody>
          <a:bodyPr/>
          <a:lstStyle/>
          <a:p>
            <a:r>
              <a:rPr lang="en-US" sz="2000" dirty="0" smtClean="0"/>
              <a:t>XML Views</a:t>
            </a:r>
          </a:p>
          <a:p>
            <a:r>
              <a:rPr lang="en-US" sz="2000" dirty="0" smtClean="0"/>
              <a:t>Javascript View</a:t>
            </a:r>
          </a:p>
          <a:p>
            <a:r>
              <a:rPr lang="en-US" sz="2000" dirty="0" smtClean="0"/>
              <a:t>JSON View</a:t>
            </a:r>
          </a:p>
          <a:p>
            <a:r>
              <a:rPr lang="en-US" sz="2000" dirty="0" smtClean="0"/>
              <a:t>HTML View</a:t>
            </a:r>
          </a:p>
          <a:p>
            <a:endParaRPr lang="en-US" sz="2000" dirty="0" smtClean="0"/>
          </a:p>
          <a:p>
            <a:pPr>
              <a:buNone/>
            </a:pPr>
            <a:endParaRPr lang="en-US" sz="3000" b="1" dirty="0">
              <a:solidFill>
                <a:schemeClr val="tx2"/>
              </a:solidFill>
              <a:latin typeface="+mj-lt"/>
              <a:ea typeface="+mj-ea"/>
              <a:cs typeface="+mj-cs"/>
            </a:endParaRPr>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12</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3/8/2021</a:t>
            </a:fld>
            <a:endParaRPr lang="en-US" dirty="0"/>
          </a:p>
        </p:txBody>
      </p:sp>
      <p:sp>
        <p:nvSpPr>
          <p:cNvPr id="6" name="Title 1"/>
          <p:cNvSpPr txBox="1">
            <a:spLocks/>
          </p:cNvSpPr>
          <p:nvPr/>
        </p:nvSpPr>
        <p:spPr>
          <a:xfrm>
            <a:off x="0" y="3068960"/>
            <a:ext cx="9906000" cy="1143000"/>
          </a:xfrm>
          <a:prstGeom prst="rect">
            <a:avLst/>
          </a:prstGeom>
        </p:spPr>
        <p:txBody>
          <a:bodyPr anchor="ctr">
            <a:normAutofit/>
          </a:bodyPr>
          <a:lstStyle/>
          <a:p>
            <a:pPr marL="714375" marR="0" lvl="0" indent="-714375" algn="ctr" fontAlgn="base">
              <a:lnSpc>
                <a:spcPct val="90000"/>
              </a:lnSpc>
              <a:spcBef>
                <a:spcPct val="0"/>
              </a:spcBef>
              <a:spcAft>
                <a:spcPct val="0"/>
              </a:spcAft>
              <a:buClrTx/>
              <a:buSzTx/>
              <a:tabLst/>
              <a:defRPr/>
            </a:pPr>
            <a:r>
              <a:rPr lang="en-US" sz="3000" b="1" dirty="0" smtClean="0">
                <a:solidFill>
                  <a:schemeClr val="tx2"/>
                </a:solidFill>
                <a:latin typeface="+mj-lt"/>
                <a:ea typeface="+mj-ea"/>
                <a:cs typeface="+mj-cs"/>
              </a:rPr>
              <a:t>Types of models</a:t>
            </a:r>
            <a:endParaRPr lang="en-US" sz="3000" b="1" dirty="0">
              <a:solidFill>
                <a:schemeClr val="tx2"/>
              </a:solidFill>
              <a:latin typeface="+mj-lt"/>
              <a:ea typeface="+mj-ea"/>
              <a:cs typeface="+mj-cs"/>
            </a:endParaRPr>
          </a:p>
        </p:txBody>
      </p:sp>
      <p:sp>
        <p:nvSpPr>
          <p:cNvPr id="7" name="Content Placeholder 2"/>
          <p:cNvSpPr txBox="1">
            <a:spLocks/>
          </p:cNvSpPr>
          <p:nvPr/>
        </p:nvSpPr>
        <p:spPr>
          <a:xfrm>
            <a:off x="0" y="4077072"/>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OData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JSON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XML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Resource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Bindings</a:t>
            </a:r>
            <a:endParaRPr lang="en-US" dirty="0"/>
          </a:p>
        </p:txBody>
      </p:sp>
      <p:sp>
        <p:nvSpPr>
          <p:cNvPr id="3" name="Content Placeholder 2"/>
          <p:cNvSpPr>
            <a:spLocks noGrp="1"/>
          </p:cNvSpPr>
          <p:nvPr>
            <p:ph idx="1"/>
          </p:nvPr>
        </p:nvSpPr>
        <p:spPr/>
        <p:txBody>
          <a:bodyPr/>
          <a:lstStyle/>
          <a:p>
            <a:r>
              <a:rPr lang="en-US" sz="2000" dirty="0" smtClean="0"/>
              <a:t>Property Binding</a:t>
            </a:r>
          </a:p>
          <a:p>
            <a:r>
              <a:rPr lang="en-US" sz="2000" dirty="0" smtClean="0"/>
              <a:t>Aggregation Binding</a:t>
            </a:r>
          </a:p>
          <a:p>
            <a:r>
              <a:rPr lang="en-US" sz="2000" dirty="0" smtClean="0"/>
              <a:t>Element Binding</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13</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3/8/2021</a:t>
            </a:fld>
            <a:endParaRPr lang="en-US" dirty="0"/>
          </a:p>
        </p:txBody>
      </p:sp>
      <p:pic>
        <p:nvPicPr>
          <p:cNvPr id="11265" name="Picture 1"/>
          <p:cNvPicPr>
            <a:picLocks noChangeAspect="1" noChangeArrowheads="1"/>
          </p:cNvPicPr>
          <p:nvPr/>
        </p:nvPicPr>
        <p:blipFill>
          <a:blip r:embed="rId2" cstate="print"/>
          <a:srcRect/>
          <a:stretch>
            <a:fillRect/>
          </a:stretch>
        </p:blipFill>
        <p:spPr bwMode="auto">
          <a:xfrm>
            <a:off x="2476500" y="3442742"/>
            <a:ext cx="4540250" cy="1662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and Data Binding</a:t>
            </a:r>
            <a:endParaRPr lang="en-US" dirty="0"/>
          </a:p>
        </p:txBody>
      </p:sp>
      <p:sp>
        <p:nvSpPr>
          <p:cNvPr id="3" name="Content Placeholder 2"/>
          <p:cNvSpPr>
            <a:spLocks noGrp="1"/>
          </p:cNvSpPr>
          <p:nvPr>
            <p:ph idx="1"/>
          </p:nvPr>
        </p:nvSpPr>
        <p:spPr/>
        <p:txBody>
          <a:bodyPr>
            <a:normAutofit/>
          </a:bodyPr>
          <a:lstStyle/>
          <a:p>
            <a:r>
              <a:rPr lang="en-US" sz="2000" dirty="0" smtClean="0"/>
              <a:t>Data binding is used to bind two data sources or information sources together and to keep them in synch. </a:t>
            </a:r>
          </a:p>
          <a:p>
            <a:r>
              <a:rPr lang="en-US" sz="2000" dirty="0" smtClean="0"/>
              <a:t>Model instances hold the data and provide the methods required to set the data or to retrieve data from a server.</a:t>
            </a:r>
          </a:p>
          <a:p>
            <a:endParaRPr lang="en-US" sz="2000" dirty="0" smtClean="0"/>
          </a:p>
          <a:p>
            <a:r>
              <a:rPr lang="en-US" sz="2000" dirty="0" smtClean="0"/>
              <a:t>Types Of Bindings are</a:t>
            </a:r>
          </a:p>
          <a:p>
            <a:endParaRPr lang="en-US" sz="2000" dirty="0" smtClean="0"/>
          </a:p>
          <a:p>
            <a:pPr lvl="1"/>
            <a:r>
              <a:rPr lang="en-US" dirty="0" smtClean="0"/>
              <a:t>Property Binding</a:t>
            </a:r>
          </a:p>
          <a:p>
            <a:pPr lvl="1"/>
            <a:r>
              <a:rPr lang="en-US" dirty="0" smtClean="0"/>
              <a:t>Aggregation Binding</a:t>
            </a:r>
          </a:p>
          <a:p>
            <a:pPr lvl="1"/>
            <a:r>
              <a:rPr lang="en-US" dirty="0" smtClean="0"/>
              <a:t>Element Binding</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14</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3/8/2021</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Binding</a:t>
            </a:r>
            <a:endParaRPr lang="en-US" dirty="0"/>
          </a:p>
        </p:txBody>
      </p:sp>
      <p:sp>
        <p:nvSpPr>
          <p:cNvPr id="3" name="Content Placeholder 2"/>
          <p:cNvSpPr>
            <a:spLocks noGrp="1"/>
          </p:cNvSpPr>
          <p:nvPr>
            <p:ph idx="1"/>
          </p:nvPr>
        </p:nvSpPr>
        <p:spPr/>
        <p:txBody>
          <a:bodyPr>
            <a:normAutofit/>
          </a:bodyPr>
          <a:lstStyle/>
          <a:p>
            <a:pPr fontAlgn="base"/>
            <a:r>
              <a:rPr lang="en-US" sz="2000" dirty="0" smtClean="0"/>
              <a:t>To define a property binding on a control, the following two options exist:</a:t>
            </a:r>
          </a:p>
          <a:p>
            <a:pPr marL="971550" lvl="1" indent="-514350" fontAlgn="base">
              <a:buFont typeface="+mj-lt"/>
              <a:buAutoNum type="arabicPeriod"/>
            </a:pPr>
            <a:r>
              <a:rPr lang="en-US" dirty="0" smtClean="0"/>
              <a:t>In the settings object in the constructor of a control</a:t>
            </a:r>
          </a:p>
          <a:p>
            <a:pPr marL="1371600" lvl="2" indent="-457200" fontAlgn="base">
              <a:buNone/>
            </a:pPr>
            <a:r>
              <a:rPr lang="en-US" sz="1900" dirty="0" smtClean="0">
                <a:solidFill>
                  <a:srgbClr val="FF0000"/>
                </a:solidFill>
              </a:rPr>
              <a:t>var oTextField = new sap.m.TextField(</a:t>
            </a:r>
          </a:p>
          <a:p>
            <a:pPr marL="1371600" lvl="2" indent="-457200" fontAlgn="base">
              <a:buNone/>
            </a:pPr>
            <a:r>
              <a:rPr lang="en-US" sz="1900" dirty="0" smtClean="0">
                <a:solidFill>
                  <a:srgbClr val="FF0000"/>
                </a:solidFill>
              </a:rPr>
              <a:t>{ </a:t>
            </a:r>
          </a:p>
          <a:p>
            <a:pPr marL="1371600" lvl="2" indent="-457200" fontAlgn="base">
              <a:buNone/>
            </a:pPr>
            <a:r>
              <a:rPr lang="en-US" sz="1900" dirty="0" smtClean="0">
                <a:solidFill>
                  <a:srgbClr val="FF0000"/>
                </a:solidFill>
              </a:rPr>
              <a:t>value: "{/company/name}“</a:t>
            </a:r>
          </a:p>
          <a:p>
            <a:pPr marL="1371600" lvl="2" indent="-457200" fontAlgn="base">
              <a:buNone/>
            </a:pPr>
            <a:r>
              <a:rPr lang="en-US" sz="1900" dirty="0" smtClean="0">
                <a:solidFill>
                  <a:srgbClr val="FF0000"/>
                </a:solidFill>
              </a:rPr>
              <a:t> });</a:t>
            </a:r>
          </a:p>
          <a:p>
            <a:pPr marL="971550" lvl="1" indent="-514350" fontAlgn="base">
              <a:buFont typeface="+mj-lt"/>
              <a:buAutoNum type="arabicPeriod"/>
            </a:pPr>
            <a:r>
              <a:rPr lang="en-US" dirty="0" smtClean="0"/>
              <a:t>Using the bindProperty method of a control</a:t>
            </a:r>
          </a:p>
          <a:p>
            <a:pPr lvl="2" fontAlgn="base">
              <a:buNone/>
            </a:pPr>
            <a:r>
              <a:rPr lang="en-US" sz="2200" dirty="0" smtClean="0">
                <a:solidFill>
                  <a:srgbClr val="FF0000"/>
                </a:solidFill>
              </a:rPr>
              <a:t>oTextField.bindProperty("value", "/company/name");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Aggregation Binding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can define aggregation binding either in the settings object in the constructor or by calling the bindAggregation method.</a:t>
            </a:r>
          </a:p>
          <a:p>
            <a:endParaRPr lang="en-US" sz="1900" dirty="0" smtClean="0"/>
          </a:p>
          <a:p>
            <a:pPr lvl="1">
              <a:buFont typeface="Arial" pitchFamily="34" charset="0"/>
              <a:buChar char="•"/>
            </a:pPr>
            <a:r>
              <a:rPr lang="en-US" sz="2000" dirty="0" smtClean="0"/>
              <a:t>Binding through Settings object</a:t>
            </a:r>
          </a:p>
          <a:p>
            <a:pPr lvl="2">
              <a:buNone/>
            </a:pPr>
            <a:r>
              <a:rPr lang="en-US" sz="1600" dirty="0" smtClean="0">
                <a:solidFill>
                  <a:srgbClr val="FF0000"/>
                </a:solidFill>
              </a:rPr>
              <a:t>var oItemTemplate = new sap.ui.core.ListItem(</a:t>
            </a:r>
          </a:p>
          <a:p>
            <a:pPr lvl="2">
              <a:buNone/>
            </a:pPr>
            <a:r>
              <a:rPr lang="en-US" sz="1600" dirty="0" smtClean="0">
                <a:solidFill>
                  <a:srgbClr val="FF0000"/>
                </a:solidFill>
              </a:rPr>
              <a:t>{</a:t>
            </a:r>
          </a:p>
          <a:p>
            <a:pPr lvl="2">
              <a:buNone/>
            </a:pPr>
            <a:r>
              <a:rPr lang="en-US" sz="1600" dirty="0" smtClean="0">
                <a:solidFill>
                  <a:srgbClr val="FF0000"/>
                </a:solidFill>
              </a:rPr>
              <a:t>text:"{name}“</a:t>
            </a:r>
          </a:p>
          <a:p>
            <a:pPr lvl="2">
              <a:buNone/>
            </a:pPr>
            <a:r>
              <a:rPr lang="en-US" sz="1600" dirty="0" smtClean="0">
                <a:solidFill>
                  <a:srgbClr val="FF0000"/>
                </a:solidFill>
              </a:rPr>
              <a:t>}); </a:t>
            </a:r>
          </a:p>
          <a:p>
            <a:pPr lvl="2">
              <a:buNone/>
            </a:pPr>
            <a:r>
              <a:rPr lang="en-US" sz="1600" dirty="0" smtClean="0">
                <a:solidFill>
                  <a:srgbClr val="FF0000"/>
                </a:solidFill>
              </a:rPr>
              <a:t>var oComboBox = new sap.m.ComboBox(</a:t>
            </a:r>
          </a:p>
          <a:p>
            <a:pPr lvl="2">
              <a:buNone/>
            </a:pPr>
            <a:r>
              <a:rPr lang="en-US" sz="1600" dirty="0" smtClean="0">
                <a:solidFill>
                  <a:srgbClr val="FF0000"/>
                </a:solidFill>
              </a:rPr>
              <a:t>{ </a:t>
            </a:r>
          </a:p>
          <a:p>
            <a:pPr lvl="2">
              <a:buNone/>
            </a:pPr>
            <a:r>
              <a:rPr lang="en-US" sz="1600" dirty="0" smtClean="0">
                <a:solidFill>
                  <a:srgbClr val="FF0000"/>
                </a:solidFill>
              </a:rPr>
              <a:t>items: { path: "/company/contacts", template: oItemTemplate } </a:t>
            </a:r>
          </a:p>
          <a:p>
            <a:pPr lvl="2">
              <a:buNone/>
            </a:pPr>
            <a:r>
              <a:rPr lang="en-US" sz="1600" dirty="0" smtClean="0">
                <a:solidFill>
                  <a:srgbClr val="FF0000"/>
                </a:solidFill>
              </a:rPr>
              <a:t>});</a:t>
            </a:r>
          </a:p>
          <a:p>
            <a:pPr lvl="2">
              <a:buNone/>
            </a:pPr>
            <a:endParaRPr lang="en-US" sz="1600" dirty="0" smtClean="0"/>
          </a:p>
          <a:p>
            <a:pPr lvl="1">
              <a:buFont typeface="Arial" pitchFamily="34" charset="0"/>
              <a:buChar char="•"/>
            </a:pPr>
            <a:r>
              <a:rPr lang="en-US" sz="2000" dirty="0" smtClean="0"/>
              <a:t>Binding through bindAggregation method</a:t>
            </a:r>
          </a:p>
          <a:p>
            <a:pPr lvl="1">
              <a:buNone/>
            </a:pPr>
            <a:endParaRPr lang="en-US" sz="2000" dirty="0" smtClean="0"/>
          </a:p>
          <a:p>
            <a:pPr lvl="2">
              <a:buNone/>
            </a:pPr>
            <a:r>
              <a:rPr lang="en-US" sz="1800" dirty="0" smtClean="0">
                <a:solidFill>
                  <a:srgbClr val="FF0000"/>
                </a:solidFill>
              </a:rPr>
              <a:t>oComboBox.bindAggregation("items", "/company/contacts", new sap.ui.core.ListItem(</a:t>
            </a:r>
          </a:p>
          <a:p>
            <a:pPr lvl="2">
              <a:buNone/>
            </a:pPr>
            <a:r>
              <a:rPr lang="en-US" sz="1800" dirty="0" smtClean="0">
                <a:solidFill>
                  <a:srgbClr val="FF0000"/>
                </a:solidFill>
              </a:rPr>
              <a:t>{</a:t>
            </a:r>
          </a:p>
          <a:p>
            <a:pPr lvl="2">
              <a:buNone/>
            </a:pPr>
            <a:r>
              <a:rPr lang="en-US" sz="1800" dirty="0" smtClean="0">
                <a:solidFill>
                  <a:srgbClr val="FF0000"/>
                </a:solidFill>
              </a:rPr>
              <a:t>text:"{name}“</a:t>
            </a:r>
          </a:p>
          <a:p>
            <a:pPr lvl="2">
              <a:buNone/>
            </a:pPr>
            <a:r>
              <a:rPr lang="en-US" sz="1800" dirty="0" smtClean="0">
                <a:solidFill>
                  <a:srgbClr val="FF0000"/>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 Binding</a:t>
            </a:r>
            <a:endParaRPr lang="en-US" dirty="0"/>
          </a:p>
        </p:txBody>
      </p:sp>
      <p:sp>
        <p:nvSpPr>
          <p:cNvPr id="3" name="Content Placeholder 2"/>
          <p:cNvSpPr>
            <a:spLocks noGrp="1"/>
          </p:cNvSpPr>
          <p:nvPr>
            <p:ph idx="1"/>
          </p:nvPr>
        </p:nvSpPr>
        <p:spPr/>
        <p:txBody>
          <a:bodyPr>
            <a:normAutofit/>
          </a:bodyPr>
          <a:lstStyle/>
          <a:p>
            <a:r>
              <a:rPr lang="en-US" sz="2000" dirty="0" smtClean="0"/>
              <a:t>Binding an element allows to set the binding context of the element to the object referenced by the given binding path. </a:t>
            </a:r>
          </a:p>
          <a:p>
            <a:r>
              <a:rPr lang="en-US" sz="2000" dirty="0" smtClean="0"/>
              <a:t>To define an element binding, use the bindElement method on a control:</a:t>
            </a:r>
          </a:p>
          <a:p>
            <a:pPr lvl="2">
              <a:buNone/>
            </a:pPr>
            <a:endParaRPr lang="en-US" sz="1900" dirty="0" smtClean="0"/>
          </a:p>
        </p:txBody>
      </p:sp>
      <p:sp>
        <p:nvSpPr>
          <p:cNvPr id="4" name="Rectangle 3"/>
          <p:cNvSpPr/>
          <p:nvPr/>
        </p:nvSpPr>
        <p:spPr>
          <a:xfrm>
            <a:off x="165100" y="3276600"/>
            <a:ext cx="9575800" cy="1754326"/>
          </a:xfrm>
          <a:prstGeom prst="rect">
            <a:avLst/>
          </a:prstGeom>
        </p:spPr>
        <p:txBody>
          <a:bodyPr wrap="square">
            <a:spAutoFit/>
          </a:bodyPr>
          <a:lstStyle/>
          <a:p>
            <a:pPr lvl="2">
              <a:buNone/>
            </a:pPr>
            <a:r>
              <a:rPr lang="en-US" dirty="0" smtClean="0">
                <a:solidFill>
                  <a:srgbClr val="FF0000"/>
                </a:solidFill>
                <a:latin typeface="Segoe Print" pitchFamily="2" charset="0"/>
              </a:rPr>
              <a:t>var oLayout = new sap.ui.layout.VerticalLayout();</a:t>
            </a:r>
          </a:p>
          <a:p>
            <a:pPr lvl="2">
              <a:buNone/>
            </a:pPr>
            <a:r>
              <a:rPr lang="en-US" dirty="0" smtClean="0">
                <a:solidFill>
                  <a:srgbClr val="FF0000"/>
                </a:solidFill>
                <a:latin typeface="Segoe Print" pitchFamily="2" charset="0"/>
              </a:rPr>
              <a:t> oLayout.bindElement("/company"); </a:t>
            </a:r>
          </a:p>
          <a:p>
            <a:pPr lvl="2">
              <a:buNone/>
            </a:pPr>
            <a:r>
              <a:rPr lang="en-US" dirty="0" smtClean="0">
                <a:solidFill>
                  <a:srgbClr val="FF0000"/>
                </a:solidFill>
                <a:latin typeface="Segoe Print" pitchFamily="2" charset="0"/>
              </a:rPr>
              <a:t>oLayout.addContent( </a:t>
            </a:r>
          </a:p>
          <a:p>
            <a:pPr lvl="3"/>
            <a:r>
              <a:rPr lang="en-US" dirty="0" smtClean="0">
                <a:solidFill>
                  <a:srgbClr val="FF0000"/>
                </a:solidFill>
                <a:latin typeface="Segoe Print" pitchFamily="2" charset="0"/>
              </a:rPr>
              <a:t>new sap.m.Label({text: "Name:"}), </a:t>
            </a:r>
          </a:p>
          <a:p>
            <a:pPr lvl="3"/>
            <a:r>
              <a:rPr lang="en-US" dirty="0" smtClean="0">
                <a:solidFill>
                  <a:srgbClr val="FF0000"/>
                </a:solidFill>
                <a:latin typeface="Segoe Print" pitchFamily="2" charset="0"/>
              </a:rPr>
              <a:t>new sap.m.TextField({value: "{name}"})</a:t>
            </a:r>
          </a:p>
          <a:p>
            <a:pPr lvl="2">
              <a:buNone/>
            </a:pPr>
            <a:r>
              <a:rPr lang="en-US" dirty="0" smtClean="0">
                <a:solidFill>
                  <a:srgbClr val="FF0000"/>
                </a:solidFill>
                <a:latin typeface="Segoe Print" pitchFamily="2" charset="0"/>
              </a:rPr>
              <a:t>);</a:t>
            </a:r>
            <a:endParaRPr lang="en-US" dirty="0">
              <a:solidFill>
                <a:srgbClr val="FF0000"/>
              </a:solidFill>
              <a:latin typeface="Segoe Print"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r>
              <a:rPr lang="en-IN" sz="3200" b="0" dirty="0" smtClean="0"/>
              <a:t>	</a:t>
            </a:r>
            <a:endParaRPr lang="en-IN" sz="3200" b="0" dirty="0"/>
          </a:p>
        </p:txBody>
      </p:sp>
      <p:sp>
        <p:nvSpPr>
          <p:cNvPr id="3" name="Content Placeholder 2"/>
          <p:cNvSpPr>
            <a:spLocks noGrp="1"/>
          </p:cNvSpPr>
          <p:nvPr>
            <p:ph idx="1"/>
          </p:nvPr>
        </p:nvSpPr>
        <p:spPr/>
        <p:txBody>
          <a:bodyPr>
            <a:noAutofit/>
          </a:bodyPr>
          <a:lstStyle/>
          <a:p>
            <a:r>
              <a:rPr lang="en-IN" sz="2000" dirty="0" smtClean="0"/>
              <a:t>SAP UI5 Demo kit-</a:t>
            </a:r>
            <a:br>
              <a:rPr lang="en-IN" sz="2000" dirty="0" smtClean="0"/>
            </a:br>
            <a:r>
              <a:rPr lang="en-IN" sz="2000" dirty="0" smtClean="0">
                <a:hlinkClick r:id="rId2"/>
              </a:rPr>
              <a:t>https://sapui5.hana.ondemand.com/sdk/#content/Controls/index.html</a:t>
            </a:r>
            <a:r>
              <a:rPr lang="en-IN" sz="2000" dirty="0" smtClean="0"/>
              <a:t/>
            </a:r>
            <a:br>
              <a:rPr lang="en-IN" sz="2000" dirty="0" smtClean="0"/>
            </a:br>
            <a:endParaRPr lang="en-IN" sz="2000" dirty="0" smtClean="0">
              <a:solidFill>
                <a:schemeClr val="accent4">
                  <a:lumMod val="75000"/>
                </a:schemeClr>
              </a:solidFill>
            </a:endParaRPr>
          </a:p>
          <a:p>
            <a:r>
              <a:rPr lang="en-IN" sz="2000" dirty="0" smtClean="0"/>
              <a:t>SCN Community page-</a:t>
            </a:r>
            <a:br>
              <a:rPr lang="en-IN" sz="2000" dirty="0" smtClean="0"/>
            </a:br>
            <a:r>
              <a:rPr lang="en-IN" sz="2000" dirty="0" smtClean="0">
                <a:hlinkClick r:id="rId3"/>
              </a:rPr>
              <a:t>http</a:t>
            </a:r>
            <a:r>
              <a:rPr lang="en-IN" sz="2000" dirty="0">
                <a:hlinkClick r:id="rId3"/>
              </a:rPr>
              <a:t>://</a:t>
            </a:r>
            <a:r>
              <a:rPr lang="en-IN" sz="2000" dirty="0" smtClean="0">
                <a:hlinkClick r:id="rId3"/>
              </a:rPr>
              <a:t>scn.sap.com/community/developer-center/front-end</a:t>
            </a:r>
            <a:r>
              <a:rPr lang="en-IN" sz="2000" dirty="0" smtClean="0"/>
              <a:t/>
            </a:r>
            <a:br>
              <a:rPr lang="en-IN" sz="2000" dirty="0" smtClean="0"/>
            </a:br>
            <a:endParaRPr lang="en-IN" sz="2000" dirty="0" smtClean="0">
              <a:hlinkClick r:id="rId2"/>
            </a:endParaRPr>
          </a:p>
          <a:p>
            <a:r>
              <a:rPr lang="en-IN" sz="2000" dirty="0" smtClean="0"/>
              <a:t>SAP UI5 testsuite</a:t>
            </a:r>
            <a:r>
              <a:rPr lang="en-IN" sz="2000" dirty="0"/>
              <a:t>-</a:t>
            </a:r>
            <a:br>
              <a:rPr lang="en-IN" sz="2000" dirty="0"/>
            </a:br>
            <a:r>
              <a:rPr lang="en-IN" sz="2000" dirty="0" smtClean="0">
                <a:hlinkClick r:id="rId4"/>
              </a:rPr>
              <a:t>https</a:t>
            </a:r>
            <a:r>
              <a:rPr lang="en-IN" sz="2000" dirty="0">
                <a:hlinkClick r:id="rId4"/>
              </a:rPr>
              <a:t>://</a:t>
            </a:r>
            <a:r>
              <a:rPr lang="en-IN" sz="2000" dirty="0" smtClean="0">
                <a:hlinkClick r:id="rId4"/>
              </a:rPr>
              <a:t>sapui5.hana.ondemand.com/sdk/test-resources/testsuite/testframe.html</a:t>
            </a:r>
            <a:r>
              <a:rPr lang="en-IN" sz="2000" dirty="0" smtClean="0"/>
              <a:t/>
            </a:r>
            <a:br>
              <a:rPr lang="en-IN" sz="2000" dirty="0" smtClean="0"/>
            </a:br>
            <a:endParaRPr lang="en-IN" sz="2000" dirty="0" smtClean="0">
              <a:hlinkClick r:id="rId3"/>
            </a:endParaRPr>
          </a:p>
          <a:p>
            <a:r>
              <a:rPr lang="en-IN" sz="2000" dirty="0" smtClean="0"/>
              <a:t>Creating SAP UI5 Project</a:t>
            </a:r>
            <a:br>
              <a:rPr lang="en-IN" sz="2000" dirty="0" smtClean="0"/>
            </a:br>
            <a:r>
              <a:rPr lang="en-IN" sz="2000" dirty="0" smtClean="0">
                <a:hlinkClick r:id="rId5"/>
              </a:rPr>
              <a:t>http://scn.sap.com/docs/DOC-37805</a:t>
            </a:r>
            <a:endParaRPr lang="en-IN" sz="2000" dirty="0" smtClean="0">
              <a:hlinkClick r:id="rId4"/>
            </a:endParaRPr>
          </a:p>
          <a:p>
            <a:pPr marL="0" indent="0">
              <a:buNone/>
            </a:pPr>
            <a:endParaRPr lang="en-IN" sz="2000" dirty="0" smtClean="0"/>
          </a:p>
        </p:txBody>
      </p:sp>
    </p:spTree>
    <p:extLst>
      <p:ext uri="{BB962C8B-B14F-4D97-AF65-F5344CB8AC3E}">
        <p14:creationId xmlns:p14="http://schemas.microsoft.com/office/powerpoint/2010/main" val="2909448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View Controller (MVC)</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t>In the Model View Controller concept, the representation of information is separated from the user's interaction:</a:t>
            </a:r>
          </a:p>
          <a:p>
            <a:pPr algn="just"/>
            <a:r>
              <a:rPr lang="en-US" sz="2000" dirty="0" smtClean="0"/>
              <a:t>The </a:t>
            </a:r>
            <a:r>
              <a:rPr lang="en-US" sz="2000" i="1" dirty="0" smtClean="0"/>
              <a:t>view</a:t>
            </a:r>
            <a:r>
              <a:rPr lang="en-US" sz="2000" dirty="0" smtClean="0"/>
              <a:t> is responsible for defining and rendering the UI. (By placing all UI controls in view)</a:t>
            </a:r>
          </a:p>
          <a:p>
            <a:pPr algn="just"/>
            <a:r>
              <a:rPr lang="en-US" sz="2000" dirty="0" smtClean="0"/>
              <a:t>The </a:t>
            </a:r>
            <a:r>
              <a:rPr lang="en-US" sz="2000" i="1" dirty="0" smtClean="0"/>
              <a:t>model</a:t>
            </a:r>
            <a:r>
              <a:rPr lang="en-US" sz="2000" dirty="0" smtClean="0"/>
              <a:t> manages the application data. </a:t>
            </a:r>
          </a:p>
          <a:p>
            <a:pPr algn="just"/>
            <a:r>
              <a:rPr lang="en-US" sz="2000" dirty="0" smtClean="0"/>
              <a:t>The </a:t>
            </a:r>
            <a:r>
              <a:rPr lang="en-US" sz="2000" i="1" dirty="0" smtClean="0"/>
              <a:t>controller</a:t>
            </a:r>
            <a:r>
              <a:rPr lang="en-US" sz="2000" dirty="0" smtClean="0"/>
              <a:t> reacts to view events and user interaction by modifying the view and model. (Events, Navigation &amp; UI Operations)</a:t>
            </a:r>
          </a:p>
          <a:p>
            <a:pPr lvl="1"/>
            <a:endParaRPr lang="en-US" sz="2400" dirty="0"/>
          </a:p>
        </p:txBody>
      </p:sp>
      <p:pic>
        <p:nvPicPr>
          <p:cNvPr id="7170" name="Picture 2"/>
          <p:cNvPicPr>
            <a:picLocks noChangeAspect="1" noChangeArrowheads="1"/>
          </p:cNvPicPr>
          <p:nvPr/>
        </p:nvPicPr>
        <p:blipFill>
          <a:blip r:embed="rId2" cstate="print"/>
          <a:srcRect/>
          <a:stretch>
            <a:fillRect/>
          </a:stretch>
        </p:blipFill>
        <p:spPr bwMode="auto">
          <a:xfrm>
            <a:off x="2792760" y="3933056"/>
            <a:ext cx="4210050"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UI5</a:t>
            </a:r>
            <a:r>
              <a:rPr lang="en-US" dirty="0" smtClean="0"/>
              <a:t> Libraries</a:t>
            </a:r>
            <a:endParaRPr lang="en-US"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3</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3/8/2021</a:t>
            </a:fld>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1809887" y="1760538"/>
            <a:ext cx="6286227" cy="333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Details Of Libraries</a:t>
            </a:r>
            <a:endParaRPr lang="en-US" dirty="0"/>
          </a:p>
        </p:txBody>
      </p:sp>
      <p:sp>
        <p:nvSpPr>
          <p:cNvPr id="6" name="Content Placeholder 5"/>
          <p:cNvSpPr>
            <a:spLocks noGrp="1"/>
          </p:cNvSpPr>
          <p:nvPr>
            <p:ph idx="1"/>
          </p:nvPr>
        </p:nvSpPr>
        <p:spPr/>
        <p:txBody>
          <a:bodyPr/>
          <a:lstStyle/>
          <a:p>
            <a:r>
              <a:rPr lang="en-US" sz="2000" b="1" dirty="0" err="1" smtClean="0"/>
              <a:t>sap.ui.core</a:t>
            </a:r>
            <a:r>
              <a:rPr lang="en-US" sz="2000" dirty="0" smtClean="0"/>
              <a:t> : This library contains the </a:t>
            </a:r>
            <a:r>
              <a:rPr lang="en-US" sz="2000" dirty="0" err="1" smtClean="0"/>
              <a:t>jQuery</a:t>
            </a:r>
            <a:r>
              <a:rPr lang="en-US" sz="2000" dirty="0" smtClean="0"/>
              <a:t> </a:t>
            </a:r>
            <a:r>
              <a:rPr lang="en-US" sz="2000" dirty="0" err="1" smtClean="0"/>
              <a:t>plugins</a:t>
            </a:r>
            <a:r>
              <a:rPr lang="en-US" sz="2000" dirty="0" smtClean="0"/>
              <a:t> (jQuery.sap.*), the core and all its components, base classes for controls, components and the Model-View-Controller (MVC) classes.</a:t>
            </a:r>
          </a:p>
          <a:p>
            <a:r>
              <a:rPr lang="en-US" sz="2000" b="1" dirty="0" err="1" smtClean="0"/>
              <a:t>sap.m</a:t>
            </a:r>
            <a:r>
              <a:rPr lang="en-US" sz="2000" dirty="0" smtClean="0"/>
              <a:t> : controls designed for mobile devices and tablets ,can also be used for desktop.</a:t>
            </a:r>
          </a:p>
          <a:p>
            <a:r>
              <a:rPr lang="en-US" sz="2000" b="1" dirty="0" err="1" smtClean="0"/>
              <a:t>sap.ui.layout</a:t>
            </a:r>
            <a:r>
              <a:rPr lang="en-US" sz="2000" dirty="0" smtClean="0"/>
              <a:t> : contains all layout controls can be combined with other libraries</a:t>
            </a:r>
          </a:p>
          <a:p>
            <a:r>
              <a:rPr lang="en-US" sz="2000" b="1" dirty="0" err="1" smtClean="0"/>
              <a:t>sap.ui.model</a:t>
            </a:r>
            <a:r>
              <a:rPr lang="en-US" sz="2000" b="1" dirty="0" smtClean="0"/>
              <a:t> </a:t>
            </a:r>
            <a:r>
              <a:rPr lang="en-US" sz="2000" dirty="0" smtClean="0"/>
              <a:t>: It is SAP UI5 Data binding API.</a:t>
            </a:r>
          </a:p>
          <a:p>
            <a:r>
              <a:rPr lang="en-US" sz="2000" b="1" dirty="0" err="1" smtClean="0"/>
              <a:t>sap.ui.table</a:t>
            </a:r>
            <a:r>
              <a:rPr lang="en-US" sz="2000" dirty="0" smtClean="0"/>
              <a:t> : It contains all the table controls</a:t>
            </a:r>
          </a:p>
          <a:p>
            <a:r>
              <a:rPr lang="en-US" sz="2000" b="1" dirty="0" err="1" smtClean="0"/>
              <a:t>sap.ui.view</a:t>
            </a:r>
            <a:r>
              <a:rPr lang="en-US" sz="2000" dirty="0" smtClean="0"/>
              <a:t> : Creates a view of the given type, name and with the given id.</a:t>
            </a:r>
          </a:p>
          <a:p>
            <a:endParaRPr lang="en-US" sz="2000" b="1" dirty="0" smtClean="0"/>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 of the View</a:t>
            </a:r>
            <a:endParaRPr lang="en-US" dirty="0"/>
          </a:p>
        </p:txBody>
      </p:sp>
      <p:sp>
        <p:nvSpPr>
          <p:cNvPr id="3" name="Content Placeholder 2"/>
          <p:cNvSpPr>
            <a:spLocks noGrp="1"/>
          </p:cNvSpPr>
          <p:nvPr>
            <p:ph idx="1"/>
          </p:nvPr>
        </p:nvSpPr>
        <p:spPr>
          <a:xfrm>
            <a:off x="0" y="1340768"/>
            <a:ext cx="9906000" cy="4680000"/>
          </a:xfrm>
        </p:spPr>
        <p:txBody>
          <a:bodyPr>
            <a:noAutofit/>
          </a:bodyPr>
          <a:lstStyle/>
          <a:p>
            <a:r>
              <a:rPr lang="en-US" sz="2000" dirty="0" smtClean="0"/>
              <a:t>onInit(): Called when a view is instantiated and its controls (if available) have already been created; used to modify the view before it is displayed to bind event handlers and do other one-time initialization</a:t>
            </a:r>
          </a:p>
          <a:p>
            <a:r>
              <a:rPr lang="en-US" sz="2000" dirty="0" smtClean="0"/>
              <a:t>onExit(): Called when the view is destroyed; used to free resources and finalize activities</a:t>
            </a:r>
          </a:p>
          <a:p>
            <a:r>
              <a:rPr lang="en-US" sz="2000" dirty="0" smtClean="0"/>
              <a:t>onAfterRendering(): Called when the view has been rendered and, therefore, its HTML is part of the document; used to do post-rendering manipulations of the HTML. SAPUI5 controls get this hook after being rendered.</a:t>
            </a:r>
          </a:p>
          <a:p>
            <a:r>
              <a:rPr lang="en-US" sz="2000" dirty="0" smtClean="0"/>
              <a:t>onBeforeRendering(): Invoked before the controller view is re-rendered and </a:t>
            </a:r>
            <a:r>
              <a:rPr lang="en-US" sz="2000" b="1" dirty="0" smtClean="0"/>
              <a:t>not</a:t>
            </a:r>
            <a:r>
              <a:rPr lang="en-US" sz="2000" dirty="0" smtClean="0"/>
              <a:t> before the first rendering; use onInit() for invoking the hook before the first rendering</a:t>
            </a: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5</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3/8/2021</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SAP UI5 Application Project Structure</a:t>
            </a:r>
            <a:endParaRPr lang="en-US" dirty="0"/>
          </a:p>
        </p:txBody>
      </p:sp>
      <p:sp>
        <p:nvSpPr>
          <p:cNvPr id="4" name="Content Placeholder 2"/>
          <p:cNvSpPr>
            <a:spLocks noGrp="1"/>
          </p:cNvSpPr>
          <p:nvPr>
            <p:ph idx="1"/>
          </p:nvPr>
        </p:nvSpPr>
        <p:spPr/>
        <p:txBody>
          <a:bodyPr>
            <a:normAutofit fontScale="85000" lnSpcReduction="20000"/>
          </a:bodyPr>
          <a:lstStyle/>
          <a:p>
            <a:pPr lvl="0"/>
            <a:r>
              <a:rPr lang="en-US" b="1" dirty="0" smtClean="0"/>
              <a:t>&lt;webapp_root_folder&gt;</a:t>
            </a:r>
            <a:endParaRPr lang="en-US" sz="4400" dirty="0" smtClean="0"/>
          </a:p>
          <a:p>
            <a:pPr lvl="1"/>
            <a:r>
              <a:rPr lang="en-US" dirty="0" smtClean="0"/>
              <a:t>Application.js</a:t>
            </a:r>
            <a:endParaRPr lang="en-US" sz="4000" dirty="0" smtClean="0"/>
          </a:p>
          <a:p>
            <a:pPr lvl="1"/>
            <a:r>
              <a:rPr lang="en-US" b="1" dirty="0" smtClean="0"/>
              <a:t>css</a:t>
            </a:r>
            <a:r>
              <a:rPr lang="en-US" dirty="0" smtClean="0"/>
              <a:t> … </a:t>
            </a:r>
            <a:r>
              <a:rPr lang="en-US" i="1" dirty="0" smtClean="0"/>
              <a:t>all CSS files go here (and potentially related images)</a:t>
            </a:r>
            <a:endParaRPr lang="en-US" sz="4000" dirty="0" smtClean="0"/>
          </a:p>
          <a:p>
            <a:pPr lvl="2"/>
            <a:r>
              <a:rPr lang="en-US" dirty="0" smtClean="0"/>
              <a:t>style.css … </a:t>
            </a:r>
            <a:r>
              <a:rPr lang="en-US" i="1" dirty="0" smtClean="0"/>
              <a:t>and potentially more stylesheets</a:t>
            </a:r>
            <a:endParaRPr lang="en-US" sz="3600" dirty="0" smtClean="0"/>
          </a:p>
          <a:p>
            <a:pPr lvl="1"/>
            <a:r>
              <a:rPr lang="en-US" b="1" dirty="0" smtClean="0"/>
              <a:t>ext</a:t>
            </a:r>
            <a:r>
              <a:rPr lang="en-US" dirty="0" smtClean="0"/>
              <a:t> … </a:t>
            </a:r>
            <a:r>
              <a:rPr lang="en-US" i="1" dirty="0" smtClean="0"/>
              <a:t>all reused third party java script goes here</a:t>
            </a:r>
            <a:endParaRPr lang="en-US" sz="4000" dirty="0" smtClean="0"/>
          </a:p>
          <a:p>
            <a:pPr lvl="1"/>
            <a:r>
              <a:rPr lang="en-US" b="1" dirty="0" smtClean="0"/>
              <a:t>i18n</a:t>
            </a:r>
            <a:r>
              <a:rPr lang="en-US" dirty="0" smtClean="0"/>
              <a:t> … </a:t>
            </a:r>
            <a:r>
              <a:rPr lang="en-US" i="1" dirty="0" smtClean="0"/>
              <a:t>all property files for localization go here</a:t>
            </a:r>
            <a:endParaRPr lang="en-US" sz="4000" dirty="0" smtClean="0"/>
          </a:p>
          <a:p>
            <a:pPr lvl="2"/>
            <a:r>
              <a:rPr lang="en-US" dirty="0" smtClean="0"/>
              <a:t>i18n.properties</a:t>
            </a:r>
            <a:endParaRPr lang="en-US" sz="3600" dirty="0" smtClean="0"/>
          </a:p>
          <a:p>
            <a:pPr lvl="2"/>
            <a:r>
              <a:rPr lang="en-US" dirty="0" smtClean="0"/>
              <a:t>i18n_de.properties</a:t>
            </a:r>
            <a:endParaRPr lang="en-US" sz="3600" dirty="0" smtClean="0"/>
          </a:p>
          <a:p>
            <a:pPr lvl="2"/>
            <a:r>
              <a:rPr lang="en-US" dirty="0" smtClean="0"/>
              <a:t>i18n_en.properties</a:t>
            </a:r>
            <a:endParaRPr lang="en-US" sz="3600" dirty="0" smtClean="0"/>
          </a:p>
          <a:p>
            <a:pPr lvl="2"/>
            <a:r>
              <a:rPr lang="en-US" dirty="0" smtClean="0"/>
              <a:t>…</a:t>
            </a:r>
            <a:endParaRPr lang="en-US" sz="3600" dirty="0" smtClean="0"/>
          </a:p>
          <a:p>
            <a:pPr lvl="1"/>
            <a:r>
              <a:rPr lang="en-US" b="1" dirty="0" smtClean="0"/>
              <a:t>model</a:t>
            </a:r>
            <a:endParaRPr lang="en-US" sz="4000" dirty="0" smtClean="0"/>
          </a:p>
          <a:p>
            <a:pPr lvl="1"/>
            <a:r>
              <a:rPr lang="en-US" b="1" dirty="0" smtClean="0"/>
              <a:t>util</a:t>
            </a:r>
            <a:r>
              <a:rPr lang="en-US" dirty="0" smtClean="0"/>
              <a:t> .. </a:t>
            </a:r>
            <a:r>
              <a:rPr lang="en-US" i="1" dirty="0" smtClean="0"/>
              <a:t>all helper classes go here</a:t>
            </a:r>
            <a:endParaRPr lang="en-US" sz="4000" dirty="0" smtClean="0"/>
          </a:p>
          <a:p>
            <a:pPr lvl="1"/>
            <a:r>
              <a:rPr lang="en-US" b="1" dirty="0" smtClean="0"/>
              <a:t>view</a:t>
            </a:r>
            <a:r>
              <a:rPr lang="en-US" dirty="0" smtClean="0"/>
              <a:t> .. </a:t>
            </a:r>
            <a:r>
              <a:rPr lang="en-US" i="1" dirty="0" smtClean="0"/>
              <a:t>all view  files go here; all file names shall start with an upper case letter</a:t>
            </a:r>
          </a:p>
          <a:p>
            <a:pPr lvl="1"/>
            <a:r>
              <a:rPr lang="en-US" sz="2100" b="1" dirty="0" smtClean="0"/>
              <a:t>Controller </a:t>
            </a:r>
            <a:r>
              <a:rPr lang="en-US" sz="2100" i="1" dirty="0" smtClean="0"/>
              <a:t>all the controller files go here.</a:t>
            </a:r>
          </a:p>
          <a:p>
            <a:pPr lvl="1"/>
            <a:r>
              <a:rPr lang="en-US" b="1" dirty="0" smtClean="0"/>
              <a:t>img</a:t>
            </a:r>
            <a:r>
              <a:rPr lang="en-US" dirty="0" smtClean="0"/>
              <a:t> … </a:t>
            </a:r>
            <a:r>
              <a:rPr lang="en-US" i="1" dirty="0" smtClean="0"/>
              <a:t>all image files go here (png, jpg, gif, …)</a:t>
            </a:r>
            <a:endParaRPr lang="en-US" sz="4000" dirty="0" smtClean="0"/>
          </a:p>
          <a:p>
            <a:pPr lvl="1"/>
            <a:r>
              <a:rPr lang="en-US" dirty="0" smtClean="0"/>
              <a:t>&lt;someNamespace&gt; </a:t>
            </a:r>
            <a:r>
              <a:rPr lang="en-US" i="1" dirty="0" smtClean="0"/>
              <a:t>all on-the-fly controls defined within the application go here</a:t>
            </a:r>
            <a:endParaRPr lang="en-US" sz="4000" dirty="0" smtClean="0"/>
          </a:p>
          <a:p>
            <a:pPr lvl="2"/>
            <a:r>
              <a:rPr lang="en-US" dirty="0" smtClean="0"/>
              <a:t>&lt;controlName&gt;.js</a:t>
            </a:r>
            <a:endParaRPr lang="en-US" sz="3600" dirty="0" smtClean="0"/>
          </a:p>
          <a:p>
            <a:pPr lvl="1"/>
            <a:r>
              <a:rPr lang="en-US" dirty="0" smtClean="0"/>
              <a:t>index.html</a:t>
            </a:r>
            <a:endParaRPr lang="en-US" sz="4000"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Handling</a:t>
            </a:r>
            <a:endParaRPr lang="en-US" dirty="0"/>
          </a:p>
        </p:txBody>
      </p:sp>
      <p:sp>
        <p:nvSpPr>
          <p:cNvPr id="3" name="Content Placeholder 2"/>
          <p:cNvSpPr>
            <a:spLocks noGrp="1"/>
          </p:cNvSpPr>
          <p:nvPr>
            <p:ph idx="1"/>
          </p:nvPr>
        </p:nvSpPr>
        <p:spPr/>
        <p:txBody>
          <a:bodyPr>
            <a:normAutofit/>
          </a:bodyPr>
          <a:lstStyle/>
          <a:p>
            <a:r>
              <a:rPr lang="en-US" sz="2000" dirty="0" smtClean="0"/>
              <a:t>In SAPUI5, resources are handled in a client-side and a server-side part.</a:t>
            </a:r>
          </a:p>
          <a:p>
            <a:r>
              <a:rPr lang="en-US" sz="2000" b="1" dirty="0" smtClean="0"/>
              <a:t>Client-side Resource Handling</a:t>
            </a:r>
          </a:p>
          <a:p>
            <a:pPr lvl="1"/>
            <a:r>
              <a:rPr lang="en-US" dirty="0" smtClean="0"/>
              <a:t>Modularization of JavaScript files</a:t>
            </a:r>
          </a:p>
          <a:p>
            <a:pPr lvl="1"/>
            <a:r>
              <a:rPr lang="en-US" dirty="0" smtClean="0"/>
              <a:t>Localization of application texts with resource bundles</a:t>
            </a:r>
          </a:p>
          <a:p>
            <a:r>
              <a:rPr lang="en-US" sz="2000" b="1" dirty="0" smtClean="0"/>
              <a:t>Server-side Resource Handling</a:t>
            </a:r>
          </a:p>
          <a:p>
            <a:pPr lvl="1"/>
            <a:r>
              <a:rPr lang="en-US" dirty="0" smtClean="0"/>
              <a:t>For the Java server and the integration into Eclipse, SAPUI5 provides a resource handler to improve the interaction between client and server.It is also used to support modularized development of SAPUI5 applications and libraries.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SAPUI5 Components</a:t>
            </a:r>
            <a:endParaRPr lang="en-US" dirty="0"/>
          </a:p>
        </p:txBody>
      </p:sp>
      <p:sp>
        <p:nvSpPr>
          <p:cNvPr id="3" name="Content Placeholder 2"/>
          <p:cNvSpPr>
            <a:spLocks noGrp="1"/>
          </p:cNvSpPr>
          <p:nvPr>
            <p:ph idx="1"/>
          </p:nvPr>
        </p:nvSpPr>
        <p:spPr/>
        <p:txBody>
          <a:bodyPr>
            <a:normAutofit/>
          </a:bodyPr>
          <a:lstStyle/>
          <a:p>
            <a:r>
              <a:rPr lang="en-US" sz="2000" dirty="0" smtClean="0"/>
              <a:t>Components are independent and reusable parts used in SAPUI5 applications.</a:t>
            </a:r>
          </a:p>
          <a:p>
            <a:r>
              <a:rPr lang="en-US" sz="2000" dirty="0" smtClean="0"/>
              <a:t>SAPUI5 provides the following two types of components:</a:t>
            </a:r>
          </a:p>
          <a:p>
            <a:pPr lvl="1"/>
            <a:r>
              <a:rPr lang="en-US" dirty="0" smtClean="0"/>
              <a:t>Faceless components (class: sap.ui.core.Component)</a:t>
            </a:r>
          </a:p>
          <a:p>
            <a:pPr lvl="2"/>
            <a:r>
              <a:rPr lang="en-US" sz="2000" dirty="0" smtClean="0"/>
              <a:t>Faceless components do </a:t>
            </a:r>
            <a:r>
              <a:rPr lang="en-US" sz="2000" b="1" dirty="0" smtClean="0"/>
              <a:t>not</a:t>
            </a:r>
            <a:r>
              <a:rPr lang="en-US" sz="2000" dirty="0" smtClean="0"/>
              <a:t> have a user interface and are used, for example, for a service that delivers data from a back-end system.</a:t>
            </a:r>
          </a:p>
          <a:p>
            <a:pPr lvl="1"/>
            <a:r>
              <a:rPr lang="en-US" dirty="0" smtClean="0"/>
              <a:t>UI components (class: sap.ui.core.UIComponent)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component</a:t>
            </a:r>
            <a:endParaRPr lang="en-US" dirty="0"/>
          </a:p>
        </p:txBody>
      </p:sp>
      <p:sp>
        <p:nvSpPr>
          <p:cNvPr id="3" name="Content Placeholder 2"/>
          <p:cNvSpPr>
            <a:spLocks noGrp="1"/>
          </p:cNvSpPr>
          <p:nvPr>
            <p:ph idx="1"/>
          </p:nvPr>
        </p:nvSpPr>
        <p:spPr/>
        <p:txBody>
          <a:bodyPr>
            <a:normAutofit/>
          </a:bodyPr>
          <a:lstStyle/>
          <a:p>
            <a:r>
              <a:rPr lang="en-US" sz="2000" dirty="0" smtClean="0"/>
              <a:t>A component is a folder. The folder name defines the component name and contains all optional and required resources.</a:t>
            </a:r>
          </a:p>
          <a:p>
            <a:pPr>
              <a:buNone/>
            </a:pPr>
            <a:endParaRPr lang="en-US" sz="2000" dirty="0" smtClean="0"/>
          </a:p>
          <a:p>
            <a:r>
              <a:rPr lang="en-US" sz="2000" dirty="0" smtClean="0"/>
              <a:t>component.js</a:t>
            </a:r>
          </a:p>
          <a:p>
            <a:pPr lvl="1"/>
            <a:r>
              <a:rPr lang="en-US" dirty="0" smtClean="0"/>
              <a:t>This is the component controller and provides the runtime metadata (properties, aggregation, events) and the component methods. The name parameter that is passed to the component constructor represents the package name under which you can find the component.</a:t>
            </a:r>
          </a:p>
          <a:p>
            <a:pPr lvl="1">
              <a:buNone/>
            </a:pPr>
            <a:endParaRPr lang="en-US" dirty="0" smtClean="0"/>
          </a:p>
          <a:p>
            <a:r>
              <a:rPr lang="en-US" sz="2000" dirty="0" smtClean="0"/>
              <a:t>component.json</a:t>
            </a:r>
          </a:p>
          <a:p>
            <a:pPr lvl="1"/>
            <a:r>
              <a:rPr lang="en-US" dirty="0" smtClean="0"/>
              <a:t>This is the component descriptor and contains the design-time metadata. The file is not loaded during runtime. The file is currently not used, but may be used in the future for design-time tools.</a:t>
            </a:r>
          </a:p>
          <a:p>
            <a:pPr lvl="1"/>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0FBCFB-082C-4461-BD33-FE40069C2298}">
  <ds:schemaRefs>
    <ds:schemaRef ds:uri="http://schemas.microsoft.com/sharepoint/v3/contenttype/forms"/>
  </ds:schemaRefs>
</ds:datastoreItem>
</file>

<file path=customXml/itemProps2.xml><?xml version="1.0" encoding="utf-8"?>
<ds:datastoreItem xmlns:ds="http://schemas.openxmlformats.org/officeDocument/2006/customXml" ds:itemID="{3F9609B7-FA64-490E-A2B8-B80C9BDDF80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6F18D0A-5A29-493E-BB05-DC8B3084A6F8}"/>
</file>

<file path=docProps/app.xml><?xml version="1.0" encoding="utf-8"?>
<Properties xmlns="http://schemas.openxmlformats.org/officeDocument/2006/extended-properties" xmlns:vt="http://schemas.openxmlformats.org/officeDocument/2006/docPropsVTypes">
  <Template>Capgemini ppt template</Template>
  <TotalTime>2525</TotalTime>
  <Words>1104</Words>
  <Application>Microsoft Office PowerPoint</Application>
  <PresentationFormat>A4 Paper (210x297 mm)</PresentationFormat>
  <Paragraphs>140</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Arial Narrow</vt:lpstr>
      <vt:lpstr>Courier New</vt:lpstr>
      <vt:lpstr>Segoe Print</vt:lpstr>
      <vt:lpstr>Wingdings</vt:lpstr>
      <vt:lpstr>Wingdings 2</vt:lpstr>
      <vt:lpstr>Capgemini ppt template</vt:lpstr>
      <vt:lpstr>Conception personnalisée</vt:lpstr>
      <vt:lpstr>SAP UI5 – Beginner Level</vt:lpstr>
      <vt:lpstr>Model View Controller (MVC)</vt:lpstr>
      <vt:lpstr>UI5 Libraries</vt:lpstr>
      <vt:lpstr>Details Of Libraries</vt:lpstr>
      <vt:lpstr>Lifecycle Hooks of the View</vt:lpstr>
      <vt:lpstr>SAP UI5 Application Project Structure</vt:lpstr>
      <vt:lpstr>Resource Handling</vt:lpstr>
      <vt:lpstr>SAPUI5 Components</vt:lpstr>
      <vt:lpstr>Structure of a component</vt:lpstr>
      <vt:lpstr> Fragments </vt:lpstr>
      <vt:lpstr>Fragment example</vt:lpstr>
      <vt:lpstr>Types of views</vt:lpstr>
      <vt:lpstr>Types of Bindings</vt:lpstr>
      <vt:lpstr>Models and Data Binding</vt:lpstr>
      <vt:lpstr>Property Binding</vt:lpstr>
      <vt:lpstr>Aggregation Binding</vt:lpstr>
      <vt:lpstr>Element Binding</vt:lpstr>
      <vt:lpstr>Useful links </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Bhangale, Prasanna</cp:lastModifiedBy>
  <cp:revision>549</cp:revision>
  <dcterms:created xsi:type="dcterms:W3CDTF">2011-08-17T05:35:48Z</dcterms:created>
  <dcterms:modified xsi:type="dcterms:W3CDTF">2021-03-08T16:03:29Z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