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58" r:id="rId5"/>
  </p:sldMasterIdLst>
  <p:notesMasterIdLst>
    <p:notesMasterId r:id="rId67"/>
  </p:notesMasterIdLst>
  <p:handoutMasterIdLst>
    <p:handoutMasterId r:id="rId68"/>
  </p:handoutMasterIdLst>
  <p:sldIdLst>
    <p:sldId id="2122" r:id="rId6"/>
    <p:sldId id="2184" r:id="rId7"/>
    <p:sldId id="2185" r:id="rId8"/>
    <p:sldId id="2186" r:id="rId9"/>
    <p:sldId id="2187" r:id="rId10"/>
    <p:sldId id="2188" r:id="rId11"/>
    <p:sldId id="2189" r:id="rId12"/>
    <p:sldId id="2190" r:id="rId13"/>
    <p:sldId id="2191" r:id="rId14"/>
    <p:sldId id="2192" r:id="rId15"/>
    <p:sldId id="2193" r:id="rId16"/>
    <p:sldId id="2194" r:id="rId17"/>
    <p:sldId id="2196" r:id="rId18"/>
    <p:sldId id="2202" r:id="rId19"/>
    <p:sldId id="2203" r:id="rId20"/>
    <p:sldId id="2204" r:id="rId21"/>
    <p:sldId id="2205" r:id="rId22"/>
    <p:sldId id="2206" r:id="rId23"/>
    <p:sldId id="2207" r:id="rId24"/>
    <p:sldId id="2197" r:id="rId25"/>
    <p:sldId id="2198" r:id="rId26"/>
    <p:sldId id="2199" r:id="rId27"/>
    <p:sldId id="2200" r:id="rId28"/>
    <p:sldId id="2201" r:id="rId29"/>
    <p:sldId id="2210" r:id="rId30"/>
    <p:sldId id="2211" r:id="rId31"/>
    <p:sldId id="2212" r:id="rId32"/>
    <p:sldId id="2213" r:id="rId33"/>
    <p:sldId id="2214" r:id="rId34"/>
    <p:sldId id="2215" r:id="rId35"/>
    <p:sldId id="2218" r:id="rId36"/>
    <p:sldId id="360" r:id="rId37"/>
    <p:sldId id="328" r:id="rId38"/>
    <p:sldId id="329" r:id="rId39"/>
    <p:sldId id="2123" r:id="rId40"/>
    <p:sldId id="331" r:id="rId41"/>
    <p:sldId id="332" r:id="rId42"/>
    <p:sldId id="338" r:id="rId43"/>
    <p:sldId id="339" r:id="rId44"/>
    <p:sldId id="692" r:id="rId45"/>
    <p:sldId id="693" r:id="rId46"/>
    <p:sldId id="688" r:id="rId47"/>
    <p:sldId id="340" r:id="rId48"/>
    <p:sldId id="2221" r:id="rId49"/>
    <p:sldId id="366" r:id="rId50"/>
    <p:sldId id="343" r:id="rId51"/>
    <p:sldId id="689" r:id="rId52"/>
    <p:sldId id="342" r:id="rId53"/>
    <p:sldId id="691" r:id="rId54"/>
    <p:sldId id="341" r:id="rId55"/>
    <p:sldId id="690" r:id="rId56"/>
    <p:sldId id="2224" r:id="rId57"/>
    <p:sldId id="367" r:id="rId58"/>
    <p:sldId id="2125" r:id="rId59"/>
    <p:sldId id="345" r:id="rId60"/>
    <p:sldId id="346" r:id="rId61"/>
    <p:sldId id="2225" r:id="rId62"/>
    <p:sldId id="2124" r:id="rId63"/>
    <p:sldId id="2126" r:id="rId64"/>
    <p:sldId id="2127" r:id="rId65"/>
    <p:sldId id="2128" r:id="rId66"/>
  </p:sldIdLst>
  <p:sldSz cx="12192000" cy="6858000"/>
  <p:notesSz cx="6858000" cy="9144000"/>
  <p:custDataLst>
    <p:tags r:id="rId6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122"/>
            <p14:sldId id="2184"/>
            <p14:sldId id="2185"/>
            <p14:sldId id="2186"/>
            <p14:sldId id="2187"/>
            <p14:sldId id="2188"/>
            <p14:sldId id="2189"/>
            <p14:sldId id="2190"/>
            <p14:sldId id="2191"/>
            <p14:sldId id="2192"/>
            <p14:sldId id="2193"/>
            <p14:sldId id="2194"/>
          </p14:sldIdLst>
        </p14:section>
        <p14:section name="Capgemini Masters" id="{90D1D588-F4D9-4348-8AAB-FEA81C1A0D1E}">
          <p14:sldIdLst>
            <p14:sldId id="2196"/>
            <p14:sldId id="2202"/>
            <p14:sldId id="2203"/>
            <p14:sldId id="2204"/>
            <p14:sldId id="2205"/>
            <p14:sldId id="2206"/>
            <p14:sldId id="2207"/>
            <p14:sldId id="2197"/>
            <p14:sldId id="2198"/>
            <p14:sldId id="2199"/>
            <p14:sldId id="2200"/>
            <p14:sldId id="2201"/>
          </p14:sldIdLst>
        </p14:section>
        <p14:section name="Capgemini Masters" id="{12350CA3-3FEA-443C-9885-56C129C6C0A3}">
          <p14:sldIdLst>
            <p14:sldId id="2210"/>
            <p14:sldId id="2211"/>
            <p14:sldId id="2212"/>
            <p14:sldId id="2213"/>
            <p14:sldId id="2214"/>
            <p14:sldId id="2215"/>
          </p14:sldIdLst>
        </p14:section>
        <p14:section name="Capgemini Masters" id="{80518409-38D1-48E8-8815-897353F91BB7}">
          <p14:sldIdLst>
            <p14:sldId id="2218"/>
            <p14:sldId id="360"/>
            <p14:sldId id="328"/>
            <p14:sldId id="329"/>
            <p14:sldId id="2123"/>
            <p14:sldId id="331"/>
            <p14:sldId id="332"/>
            <p14:sldId id="338"/>
            <p14:sldId id="339"/>
            <p14:sldId id="692"/>
            <p14:sldId id="693"/>
            <p14:sldId id="688"/>
            <p14:sldId id="340"/>
          </p14:sldIdLst>
        </p14:section>
        <p14:section name="Capgemini Masters" id="{5F4272E2-352D-4E05-BD05-29AF3D0E5D20}">
          <p14:sldIdLst>
            <p14:sldId id="2221"/>
            <p14:sldId id="366"/>
            <p14:sldId id="343"/>
            <p14:sldId id="689"/>
            <p14:sldId id="342"/>
            <p14:sldId id="691"/>
            <p14:sldId id="341"/>
            <p14:sldId id="690"/>
          </p14:sldIdLst>
        </p14:section>
        <p14:section name="Capgemini Masters" id="{8AA7E21A-F25A-4438-9375-332B2C942F12}">
          <p14:sldIdLst>
            <p14:sldId id="2224"/>
            <p14:sldId id="367"/>
            <p14:sldId id="2125"/>
            <p14:sldId id="345"/>
            <p14:sldId id="346"/>
            <p14:sldId id="2225"/>
            <p14:sldId id="2124"/>
            <p14:sldId id="2126"/>
            <p14:sldId id="2127"/>
            <p14:sldId id="2128"/>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1" autoAdjust="0"/>
  </p:normalViewPr>
  <p:slideViewPr>
    <p:cSldViewPr>
      <p:cViewPr varScale="1">
        <p:scale>
          <a:sx n="77" d="100"/>
          <a:sy n="77" d="100"/>
        </p:scale>
        <p:origin x="248"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01/09/2024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01/09/2024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89700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4001991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2281767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591863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1881959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2754661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2602043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1595595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239470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881959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3935924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21</a:t>
            </a:fld>
            <a:endParaRPr lang="pt-BR"/>
          </a:p>
        </p:txBody>
      </p:sp>
    </p:spTree>
    <p:extLst>
      <p:ext uri="{BB962C8B-B14F-4D97-AF65-F5344CB8AC3E}">
        <p14:creationId xmlns:p14="http://schemas.microsoft.com/office/powerpoint/2010/main" val="3729362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22</a:t>
            </a:fld>
            <a:endParaRPr lang="pt-BR"/>
          </a:p>
        </p:txBody>
      </p:sp>
    </p:spTree>
    <p:extLst>
      <p:ext uri="{BB962C8B-B14F-4D97-AF65-F5344CB8AC3E}">
        <p14:creationId xmlns:p14="http://schemas.microsoft.com/office/powerpoint/2010/main" val="363202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2953464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2851852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25</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26</a:t>
            </a:fld>
            <a:endParaRPr lang="pt-BR"/>
          </a:p>
        </p:txBody>
      </p:sp>
    </p:spTree>
    <p:extLst>
      <p:ext uri="{BB962C8B-B14F-4D97-AF65-F5344CB8AC3E}">
        <p14:creationId xmlns:p14="http://schemas.microsoft.com/office/powerpoint/2010/main" val="1881959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27</a:t>
            </a:fld>
            <a:endParaRPr lang="pt-BR"/>
          </a:p>
        </p:txBody>
      </p:sp>
    </p:spTree>
    <p:extLst>
      <p:ext uri="{BB962C8B-B14F-4D97-AF65-F5344CB8AC3E}">
        <p14:creationId xmlns:p14="http://schemas.microsoft.com/office/powerpoint/2010/main" val="3728984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28</a:t>
            </a:fld>
            <a:endParaRPr lang="pt-BR"/>
          </a:p>
        </p:txBody>
      </p:sp>
    </p:spTree>
    <p:extLst>
      <p:ext uri="{BB962C8B-B14F-4D97-AF65-F5344CB8AC3E}">
        <p14:creationId xmlns:p14="http://schemas.microsoft.com/office/powerpoint/2010/main" val="2274901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29</a:t>
            </a:fld>
            <a:endParaRPr lang="pt-BR"/>
          </a:p>
        </p:txBody>
      </p:sp>
    </p:spTree>
    <p:extLst>
      <p:ext uri="{BB962C8B-B14F-4D97-AF65-F5344CB8AC3E}">
        <p14:creationId xmlns:p14="http://schemas.microsoft.com/office/powerpoint/2010/main" val="14392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2170916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30</a:t>
            </a:fld>
            <a:endParaRPr lang="pt-BR"/>
          </a:p>
        </p:txBody>
      </p:sp>
    </p:spTree>
    <p:extLst>
      <p:ext uri="{BB962C8B-B14F-4D97-AF65-F5344CB8AC3E}">
        <p14:creationId xmlns:p14="http://schemas.microsoft.com/office/powerpoint/2010/main" val="3093696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31</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848849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44</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51620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39005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876549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52</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25542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84455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87402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29336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62642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76883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0.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9.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8.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2.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1.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1290182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432355" y="1412776"/>
            <a:ext cx="11327292"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242704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3" y="1494767"/>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10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2.xml"/><Relationship Id="rId7" Type="http://schemas.openxmlformats.org/officeDocument/2006/relationships/tags" Target="../tags/tag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88" r:id="rId3"/>
    <p:sldLayoutId id="2147483889" r:id="rId4"/>
    <p:sldLayoutId id="2147483890"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ervices.odata.org/OData/OData.svc/Suppliers?$format=json" TargetMode="External"/><Relationship Id="rId7" Type="http://schemas.openxmlformats.org/officeDocument/2006/relationships/hyperlink" Target="http://services.odata.org/OData/OData.svc/Products?$orderby=Price%20desc"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ervices.odata.org/OData/OData.svc/Suppliers?$inlinecount=allpages" TargetMode="External"/><Relationship Id="rId5" Type="http://schemas.openxmlformats.org/officeDocument/2006/relationships/hyperlink" Target="http://services.odata.org/OData/OData.svc/Products?$skip=2" TargetMode="External"/><Relationship Id="rId4" Type="http://schemas.openxmlformats.org/officeDocument/2006/relationships/hyperlink" Target="http://services.odata.org/OData/OData.svc/Categories?$top=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ervices.odata.org/OData/OData.svc/Products?$expand=Category"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hyperlink" Target="http://services.odata.org/OData/OData.svc/Products(3)?$select=Rating,Price" TargetMode="External"/><Relationship Id="rId4" Type="http://schemas.openxmlformats.org/officeDocument/2006/relationships/hyperlink" Target="http://services.odata.org/OData/OData.svc/Products?$filter=Rating%20gt%203"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rvices.odata.org/OData/OData.svc/Products?$top=3&amp;$orderby=Rating%20desc"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hyperlink" Target="http://services.odata.org/OData/OData.svc/Products?$inlinecount=allpages&amp;$filter=Price%20ge%2020" TargetMode="External"/><Relationship Id="rId4" Type="http://schemas.openxmlformats.org/officeDocument/2006/relationships/hyperlink" Target="http://services.odata.org/OData/OData.svc/Products?$top=3&amp;$skip=3&amp;$orderby=Rating%20des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1 -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latin typeface="+mn-lt"/>
                <a:cs typeface="Calibri" pitchFamily="34" charset="0"/>
              </a:rPr>
              <a:t>What is SAP Gateway?</a:t>
            </a:r>
          </a:p>
          <a:p>
            <a:pPr>
              <a:lnSpc>
                <a:spcPts val="4530"/>
              </a:lnSpc>
            </a:pPr>
            <a:r>
              <a:rPr lang="en-CA" sz="1600" dirty="0">
                <a:latin typeface="+mn-lt"/>
                <a:cs typeface="Calibri" pitchFamily="34" charset="0"/>
              </a:rPr>
              <a:t>Introduction  about  SAP  Gateway</a:t>
            </a:r>
          </a:p>
          <a:p>
            <a:pPr>
              <a:lnSpc>
                <a:spcPts val="4530"/>
              </a:lnSpc>
            </a:pPr>
            <a:r>
              <a:rPr lang="en-CA" sz="1600" dirty="0">
                <a:latin typeface="+mn-lt"/>
                <a:cs typeface="Calibri" pitchFamily="34" charset="0"/>
              </a:rPr>
              <a:t>SAP  Gateway Overview and Architecture</a:t>
            </a:r>
          </a:p>
          <a:p>
            <a:pPr>
              <a:lnSpc>
                <a:spcPts val="4530"/>
              </a:lnSpc>
            </a:pPr>
            <a:r>
              <a:rPr lang="en-CA" sz="1600" dirty="0">
                <a:latin typeface="+mn-lt"/>
                <a:cs typeface="Calibri" pitchFamily="34" charset="0"/>
              </a:rPr>
              <a:t>SAP Gateway – Deployment options</a:t>
            </a:r>
          </a:p>
          <a:p>
            <a:pPr>
              <a:lnSpc>
                <a:spcPts val="4530"/>
              </a:lnSpc>
            </a:pPr>
            <a:r>
              <a:rPr lang="en-CA" sz="1600" dirty="0">
                <a:latin typeface="+mn-lt"/>
                <a:cs typeface="Calibri" pitchFamily="34" charset="0"/>
              </a:rPr>
              <a:t>REST Architecture</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200" dirty="0">
                <a:latin typeface="+mj-lt"/>
              </a:rPr>
              <a:t>What is Open Data Protocol</a:t>
            </a:r>
            <a:endParaRPr lang="en-US" sz="2200" dirty="0">
              <a:latin typeface="+mj-lt"/>
            </a:endParaRPr>
          </a:p>
        </p:txBody>
      </p:sp>
      <p:sp>
        <p:nvSpPr>
          <p:cNvPr id="3" name="Title 1">
            <a:extLst>
              <a:ext uri="{FF2B5EF4-FFF2-40B4-BE49-F238E27FC236}">
                <a16:creationId xmlns:a16="http://schemas.microsoft.com/office/drawing/2014/main" id="{20A7CFC2-5E33-4E41-BB58-46D9FE015226}"/>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pic>
        <p:nvPicPr>
          <p:cNvPr id="4" name="Picture 2">
            <a:extLst>
              <a:ext uri="{FF2B5EF4-FFF2-40B4-BE49-F238E27FC236}">
                <a16:creationId xmlns:a16="http://schemas.microsoft.com/office/drawing/2014/main" id="{7902D68E-103A-4A32-BBE7-5EFA02DFBC64}"/>
              </a:ext>
            </a:extLst>
          </p:cNvPr>
          <p:cNvPicPr>
            <a:picLocks noChangeAspect="1" noChangeArrowheads="1"/>
          </p:cNvPicPr>
          <p:nvPr/>
        </p:nvPicPr>
        <p:blipFill>
          <a:blip r:embed="rId3" cstate="print"/>
          <a:srcRect/>
          <a:stretch>
            <a:fillRect/>
          </a:stretch>
        </p:blipFill>
        <p:spPr bwMode="auto">
          <a:xfrm>
            <a:off x="7113240" y="2492896"/>
            <a:ext cx="1609725" cy="2324100"/>
          </a:xfrm>
          <a:prstGeom prst="rect">
            <a:avLst/>
          </a:prstGeom>
          <a:noFill/>
          <a:ln w="9525">
            <a:noFill/>
            <a:miter lim="800000"/>
            <a:headEnd/>
            <a:tailEnd/>
          </a:ln>
        </p:spPr>
      </p:pic>
      <p:sp>
        <p:nvSpPr>
          <p:cNvPr id="5" name="Rectangle 4">
            <a:extLst>
              <a:ext uri="{FF2B5EF4-FFF2-40B4-BE49-F238E27FC236}">
                <a16:creationId xmlns:a16="http://schemas.microsoft.com/office/drawing/2014/main" id="{E03E260C-8CF3-4B8D-ACFC-5D9DB4A6E489}"/>
              </a:ext>
            </a:extLst>
          </p:cNvPr>
          <p:cNvSpPr/>
          <p:nvPr/>
        </p:nvSpPr>
        <p:spPr>
          <a:xfrm>
            <a:off x="344488" y="1556792"/>
            <a:ext cx="9332912" cy="3323987"/>
          </a:xfrm>
          <a:prstGeom prst="rect">
            <a:avLst/>
          </a:prstGeom>
        </p:spPr>
        <p:txBody>
          <a:bodyPr wrap="square">
            <a:spAutoFit/>
          </a:bodyPr>
          <a:lstStyle/>
          <a:p>
            <a:pPr marL="285750" indent="-285750">
              <a:buFont typeface="Arial" panose="020B0604020202020204" pitchFamily="34" charset="0"/>
              <a:buChar char="•"/>
            </a:pPr>
            <a:r>
              <a:rPr lang="en-US" sz="1400" dirty="0"/>
              <a:t>OData is Microsoft developed extension to the Atom Publishing and Atom syndication Standards, which in turn are based on XML and HTTP(S).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IN" sz="1400" dirty="0"/>
              <a:t>It is Standardized protocol, built over existing HTTP and REST protocols supporting CRUD(Create, Read, Update and Delete) operations.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We can call it as ODBC Web.</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can be used freely without the need for a license or contract.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uses ATOM+XML or JSON.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REST-based architecture.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62492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OData Protocol: WWW Architecture </a:t>
            </a:r>
          </a:p>
        </p:txBody>
      </p:sp>
      <p:sp>
        <p:nvSpPr>
          <p:cNvPr id="3" name="Title 1">
            <a:extLst>
              <a:ext uri="{FF2B5EF4-FFF2-40B4-BE49-F238E27FC236}">
                <a16:creationId xmlns:a16="http://schemas.microsoft.com/office/drawing/2014/main" id="{7E0E8AB6-3119-478E-B6C3-4BC040A06FB8}"/>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pic>
        <p:nvPicPr>
          <p:cNvPr id="4" name="Picture 2">
            <a:extLst>
              <a:ext uri="{FF2B5EF4-FFF2-40B4-BE49-F238E27FC236}">
                <a16:creationId xmlns:a16="http://schemas.microsoft.com/office/drawing/2014/main" id="{AA600090-BCC8-41AC-BCA6-0EAB2ABA7521}"/>
              </a:ext>
            </a:extLst>
          </p:cNvPr>
          <p:cNvPicPr>
            <a:picLocks noChangeAspect="1" noChangeArrowheads="1"/>
          </p:cNvPicPr>
          <p:nvPr/>
        </p:nvPicPr>
        <p:blipFill>
          <a:blip r:embed="rId3" cstate="print"/>
          <a:srcRect/>
          <a:stretch>
            <a:fillRect/>
          </a:stretch>
        </p:blipFill>
        <p:spPr bwMode="auto">
          <a:xfrm>
            <a:off x="1522177" y="1439863"/>
            <a:ext cx="6861645" cy="4679950"/>
          </a:xfrm>
          <a:prstGeom prst="rect">
            <a:avLst/>
          </a:prstGeom>
          <a:noFill/>
          <a:ln w="9525">
            <a:noFill/>
            <a:miter lim="800000"/>
            <a:headEnd/>
            <a:tailEnd/>
          </a:ln>
        </p:spPr>
      </p:pic>
    </p:spTree>
    <p:extLst>
      <p:ext uri="{BB962C8B-B14F-4D97-AF65-F5344CB8AC3E}">
        <p14:creationId xmlns:p14="http://schemas.microsoft.com/office/powerpoint/2010/main" val="187603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REST Architecture</a:t>
            </a:r>
          </a:p>
        </p:txBody>
      </p:sp>
      <p:sp>
        <p:nvSpPr>
          <p:cNvPr id="3" name="Title 1">
            <a:extLst>
              <a:ext uri="{FF2B5EF4-FFF2-40B4-BE49-F238E27FC236}">
                <a16:creationId xmlns:a16="http://schemas.microsoft.com/office/drawing/2014/main" id="{B928C882-EA8D-4399-8CAD-524F9A6434E4}"/>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Content Placeholder 2">
            <a:extLst>
              <a:ext uri="{FF2B5EF4-FFF2-40B4-BE49-F238E27FC236}">
                <a16:creationId xmlns:a16="http://schemas.microsoft.com/office/drawing/2014/main" id="{FAF59FC8-0B23-4160-92AA-959DD0C6BC4A}"/>
              </a:ext>
            </a:extLst>
          </p:cNvPr>
          <p:cNvSpPr txBox="1">
            <a:spLocks/>
          </p:cNvSpPr>
          <p:nvPr/>
        </p:nvSpPr>
        <p:spPr>
          <a:xfrm>
            <a:off x="0" y="1195268"/>
            <a:ext cx="9906000" cy="295381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latin typeface="+mn-lt"/>
              </a:rPr>
              <a:t>REST is an architectural framework and methodology which is based on addressability, statelessness, connectedness and uniform interface. </a:t>
            </a:r>
          </a:p>
          <a:p>
            <a:pPr marL="285750" indent="-285750">
              <a:buFont typeface="Arial" panose="020B0604020202020204" pitchFamily="34" charset="0"/>
              <a:buChar char="•"/>
            </a:pPr>
            <a:r>
              <a:rPr lang="en-US" sz="1400" dirty="0">
                <a:latin typeface="+mn-lt"/>
              </a:rPr>
              <a:t>OData is an implementation of REST.</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b="1" dirty="0">
                <a:latin typeface="+mn-lt"/>
              </a:rPr>
              <a:t>HTTP(S) – An Implementation of the REST constraints:</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a:latin typeface="+mn-lt"/>
              </a:rPr>
              <a:t>HTTP(S) is the protocol that drives the World Wide Web</a:t>
            </a:r>
          </a:p>
          <a:p>
            <a:pPr marL="285750" indent="-285750">
              <a:buFont typeface="Arial" panose="020B0604020202020204" pitchFamily="34" charset="0"/>
              <a:buChar char="•"/>
            </a:pPr>
            <a:r>
              <a:rPr lang="en-US" sz="1400" dirty="0">
                <a:latin typeface="+mn-lt"/>
              </a:rPr>
              <a:t> A Server-side resource can be manipulated in four basic ways.</a:t>
            </a:r>
          </a:p>
          <a:p>
            <a:pPr marL="285750" indent="-285750">
              <a:buFont typeface="Arial" panose="020B0604020202020204" pitchFamily="34" charset="0"/>
              <a:buChar char="•"/>
            </a:pPr>
            <a:r>
              <a:rPr lang="en-US" sz="1400" dirty="0">
                <a:latin typeface="+mn-lt"/>
              </a:rPr>
              <a:t>These four basic REST operations have given rise the acronym  CRUD.</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endParaRPr lang="en-US" sz="1400" dirty="0">
              <a:latin typeface="+mn-lt"/>
            </a:endParaRPr>
          </a:p>
        </p:txBody>
      </p:sp>
      <p:graphicFrame>
        <p:nvGraphicFramePr>
          <p:cNvPr id="5" name="Table 4">
            <a:extLst>
              <a:ext uri="{FF2B5EF4-FFF2-40B4-BE49-F238E27FC236}">
                <a16:creationId xmlns:a16="http://schemas.microsoft.com/office/drawing/2014/main" id="{F2E1FCE0-6D5A-46B7-BE92-396151AB00C2}"/>
              </a:ext>
            </a:extLst>
          </p:cNvPr>
          <p:cNvGraphicFramePr>
            <a:graphicFrameLocks noGrp="1"/>
          </p:cNvGraphicFramePr>
          <p:nvPr>
            <p:extLst>
              <p:ext uri="{D42A27DB-BD31-4B8C-83A1-F6EECF244321}">
                <p14:modId xmlns:p14="http://schemas.microsoft.com/office/powerpoint/2010/main" val="590421653"/>
              </p:ext>
            </p:extLst>
          </p:nvPr>
        </p:nvGraphicFramePr>
        <p:xfrm>
          <a:off x="1208584" y="4257091"/>
          <a:ext cx="6604000" cy="2137848"/>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20000"/>
                    </a:ext>
                  </a:extLst>
                </a:gridCol>
                <a:gridCol w="2931592">
                  <a:extLst>
                    <a:ext uri="{9D8B030D-6E8A-4147-A177-3AD203B41FA5}">
                      <a16:colId xmlns:a16="http://schemas.microsoft.com/office/drawing/2014/main" val="20001"/>
                    </a:ext>
                  </a:extLst>
                </a:gridCol>
              </a:tblGrid>
              <a:tr h="374442">
                <a:tc>
                  <a:txBody>
                    <a:bodyPr/>
                    <a:lstStyle/>
                    <a:p>
                      <a:r>
                        <a:rPr lang="en-US" dirty="0"/>
                        <a:t>REST Operation </a:t>
                      </a:r>
                    </a:p>
                  </a:txBody>
                  <a:tcPr/>
                </a:tc>
                <a:tc>
                  <a:txBody>
                    <a:bodyPr/>
                    <a:lstStyle/>
                    <a:p>
                      <a:r>
                        <a:rPr lang="en-US" dirty="0"/>
                        <a:t>HTTP Method</a:t>
                      </a:r>
                    </a:p>
                  </a:txBody>
                  <a:tcPr/>
                </a:tc>
                <a:extLst>
                  <a:ext uri="{0D108BD9-81ED-4DB2-BD59-A6C34878D82A}">
                    <a16:rowId xmlns:a16="http://schemas.microsoft.com/office/drawing/2014/main" val="10000"/>
                  </a:ext>
                </a:extLst>
              </a:tr>
              <a:tr h="374442">
                <a:tc>
                  <a:txBody>
                    <a:bodyPr/>
                    <a:lstStyle/>
                    <a:p>
                      <a:r>
                        <a:rPr lang="en-US" b="1" dirty="0"/>
                        <a:t>C</a:t>
                      </a:r>
                      <a:r>
                        <a:rPr lang="en-US" dirty="0"/>
                        <a:t>reate</a:t>
                      </a:r>
                      <a:r>
                        <a:rPr lang="en-US" baseline="0" dirty="0"/>
                        <a:t> Resource</a:t>
                      </a:r>
                      <a:endParaRPr lang="en-US" dirty="0"/>
                    </a:p>
                  </a:txBody>
                  <a:tcPr/>
                </a:tc>
                <a:tc>
                  <a:txBody>
                    <a:bodyPr/>
                    <a:lstStyle/>
                    <a:p>
                      <a:r>
                        <a:rPr lang="en-US" dirty="0"/>
                        <a:t>POST</a:t>
                      </a:r>
                    </a:p>
                  </a:txBody>
                  <a:tcPr/>
                </a:tc>
                <a:extLst>
                  <a:ext uri="{0D108BD9-81ED-4DB2-BD59-A6C34878D82A}">
                    <a16:rowId xmlns:a16="http://schemas.microsoft.com/office/drawing/2014/main" val="10001"/>
                  </a:ext>
                </a:extLst>
              </a:tr>
              <a:tr h="374442">
                <a:tc>
                  <a:txBody>
                    <a:bodyPr/>
                    <a:lstStyle/>
                    <a:p>
                      <a:r>
                        <a:rPr lang="en-US" b="1" dirty="0"/>
                        <a:t>R</a:t>
                      </a:r>
                      <a:r>
                        <a:rPr lang="en-US" dirty="0"/>
                        <a:t>etrieve one or</a:t>
                      </a:r>
                      <a:r>
                        <a:rPr lang="en-US" baseline="0" dirty="0"/>
                        <a:t> more Resources</a:t>
                      </a:r>
                      <a:endParaRPr lang="en-US" dirty="0"/>
                    </a:p>
                  </a:txBody>
                  <a:tcPr/>
                </a:tc>
                <a:tc>
                  <a:txBody>
                    <a:bodyPr/>
                    <a:lstStyle/>
                    <a:p>
                      <a:r>
                        <a:rPr lang="en-US" dirty="0"/>
                        <a:t>GET</a:t>
                      </a:r>
                    </a:p>
                  </a:txBody>
                  <a:tcPr/>
                </a:tc>
                <a:extLst>
                  <a:ext uri="{0D108BD9-81ED-4DB2-BD59-A6C34878D82A}">
                    <a16:rowId xmlns:a16="http://schemas.microsoft.com/office/drawing/2014/main" val="10002"/>
                  </a:ext>
                </a:extLst>
              </a:tr>
              <a:tr h="374442">
                <a:tc>
                  <a:txBody>
                    <a:bodyPr/>
                    <a:lstStyle/>
                    <a:p>
                      <a:r>
                        <a:rPr lang="en-US" b="1" dirty="0"/>
                        <a:t>U</a:t>
                      </a:r>
                      <a:r>
                        <a:rPr lang="en-US" dirty="0"/>
                        <a:t>pdate Resource</a:t>
                      </a:r>
                    </a:p>
                  </a:txBody>
                  <a:tcPr/>
                </a:tc>
                <a:tc>
                  <a:txBody>
                    <a:bodyPr/>
                    <a:lstStyle/>
                    <a:p>
                      <a:r>
                        <a:rPr lang="en-US" dirty="0"/>
                        <a:t>PUT</a:t>
                      </a:r>
                    </a:p>
                  </a:txBody>
                  <a:tcPr/>
                </a:tc>
                <a:extLst>
                  <a:ext uri="{0D108BD9-81ED-4DB2-BD59-A6C34878D82A}">
                    <a16:rowId xmlns:a16="http://schemas.microsoft.com/office/drawing/2014/main" val="10003"/>
                  </a:ext>
                </a:extLst>
              </a:tr>
              <a:tr h="374442">
                <a:tc>
                  <a:txBody>
                    <a:bodyPr/>
                    <a:lstStyle/>
                    <a:p>
                      <a:r>
                        <a:rPr lang="en-US" b="1" dirty="0"/>
                        <a:t>D</a:t>
                      </a:r>
                      <a:r>
                        <a:rPr lang="en-US" dirty="0"/>
                        <a:t>elete</a:t>
                      </a:r>
                      <a:r>
                        <a:rPr lang="en-US" baseline="0" dirty="0"/>
                        <a:t> Resource</a:t>
                      </a:r>
                      <a:endParaRPr lang="en-US" dirty="0"/>
                    </a:p>
                  </a:txBody>
                  <a:tcPr/>
                </a:tc>
                <a:tc>
                  <a:txBody>
                    <a:bodyPr/>
                    <a:lstStyle/>
                    <a:p>
                      <a:r>
                        <a:rPr lang="en-US" dirty="0"/>
                        <a:t>DELETE</a:t>
                      </a:r>
                    </a:p>
                  </a:txBody>
                  <a:tcPr/>
                </a:tc>
                <a:extLst>
                  <a:ext uri="{0D108BD9-81ED-4DB2-BD59-A6C34878D82A}">
                    <a16:rowId xmlns:a16="http://schemas.microsoft.com/office/drawing/2014/main" val="10004"/>
                  </a:ext>
                </a:extLst>
              </a:tr>
            </a:tbl>
          </a:graphicData>
        </a:graphic>
      </p:graphicFrame>
      <p:sp>
        <p:nvSpPr>
          <p:cNvPr id="6" name="Oval 5">
            <a:extLst>
              <a:ext uri="{FF2B5EF4-FFF2-40B4-BE49-F238E27FC236}">
                <a16:creationId xmlns:a16="http://schemas.microsoft.com/office/drawing/2014/main" id="{38BDE713-062A-4625-8BB6-332D91A29841}"/>
              </a:ext>
            </a:extLst>
          </p:cNvPr>
          <p:cNvSpPr/>
          <p:nvPr/>
        </p:nvSpPr>
        <p:spPr>
          <a:xfrm>
            <a:off x="1208584" y="4437111"/>
            <a:ext cx="315416" cy="19578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298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2 -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latin typeface="+mn-lt"/>
                <a:cs typeface="Calibri" pitchFamily="34" charset="0"/>
              </a:rPr>
              <a:t>Structure of an </a:t>
            </a:r>
            <a:r>
              <a:rPr lang="en-CA" sz="1600" dirty="0" err="1">
                <a:latin typeface="+mn-lt"/>
                <a:cs typeface="Calibri" pitchFamily="34" charset="0"/>
              </a:rPr>
              <a:t>Odata</a:t>
            </a:r>
            <a:r>
              <a:rPr lang="en-CA" sz="1600" dirty="0">
                <a:latin typeface="+mn-lt"/>
                <a:cs typeface="Calibri" pitchFamily="34" charset="0"/>
              </a:rPr>
              <a:t> service</a:t>
            </a:r>
          </a:p>
          <a:p>
            <a:pPr>
              <a:lnSpc>
                <a:spcPts val="4530"/>
              </a:lnSpc>
            </a:pPr>
            <a:r>
              <a:rPr lang="en-CA" sz="1600" dirty="0">
                <a:latin typeface="+mn-lt"/>
                <a:cs typeface="Calibri" pitchFamily="34" charset="0"/>
              </a:rPr>
              <a:t>Introduction  about  SAP  Gateway</a:t>
            </a:r>
          </a:p>
          <a:p>
            <a:pPr>
              <a:lnSpc>
                <a:spcPts val="4530"/>
              </a:lnSpc>
            </a:pPr>
            <a:r>
              <a:rPr lang="en-CA" sz="1600" dirty="0">
                <a:latin typeface="+mn-lt"/>
                <a:cs typeface="Calibri" pitchFamily="34" charset="0"/>
              </a:rPr>
              <a:t>SAP  Gateway Overview and Architecture</a:t>
            </a:r>
          </a:p>
          <a:p>
            <a:pPr>
              <a:lnSpc>
                <a:spcPts val="4530"/>
              </a:lnSpc>
            </a:pPr>
            <a:r>
              <a:rPr lang="en-CA" sz="1600" dirty="0">
                <a:latin typeface="+mn-lt"/>
                <a:cs typeface="Calibri" pitchFamily="34" charset="0"/>
              </a:rPr>
              <a:t>SAP Gateway – Deployment options</a:t>
            </a:r>
          </a:p>
          <a:p>
            <a:pPr>
              <a:lnSpc>
                <a:spcPts val="4530"/>
              </a:lnSpc>
            </a:pPr>
            <a:r>
              <a:rPr lang="en-CA" sz="1600" dirty="0">
                <a:latin typeface="+mn-lt"/>
                <a:cs typeface="Calibri" pitchFamily="34" charset="0"/>
              </a:rPr>
              <a:t>REST Architecture</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040358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400" dirty="0"/>
              <a:t>OData Service – Data Model &amp; Structure</a:t>
            </a:r>
            <a:br>
              <a:rPr lang="en-IN" sz="2400" dirty="0"/>
            </a:br>
            <a:endParaRPr lang="en-US" sz="2200" dirty="0">
              <a:latin typeface="+mj-lt"/>
            </a:endParaRPr>
          </a:p>
        </p:txBody>
      </p:sp>
      <p:sp>
        <p:nvSpPr>
          <p:cNvPr id="6" name="Title 1">
            <a:extLst>
              <a:ext uri="{FF2B5EF4-FFF2-40B4-BE49-F238E27FC236}">
                <a16:creationId xmlns:a16="http://schemas.microsoft.com/office/drawing/2014/main" id="{3321D405-8953-4840-893C-5DBCB37215F3}"/>
              </a:ext>
            </a:extLst>
          </p:cNvPr>
          <p:cNvSpPr txBox="1">
            <a:spLocks/>
          </p:cNvSpPr>
          <p:nvPr/>
        </p:nvSpPr>
        <p:spPr>
          <a:xfrm>
            <a:off x="0" y="-693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7" name="Content Placeholder 2">
            <a:extLst>
              <a:ext uri="{FF2B5EF4-FFF2-40B4-BE49-F238E27FC236}">
                <a16:creationId xmlns:a16="http://schemas.microsoft.com/office/drawing/2014/main" id="{EB36AEF7-27FC-4125-AAA4-D2118DF60744}"/>
              </a:ext>
            </a:extLst>
          </p:cNvPr>
          <p:cNvSpPr txBox="1">
            <a:spLocks/>
          </p:cNvSpPr>
          <p:nvPr/>
        </p:nvSpPr>
        <p:spPr>
          <a:xfrm>
            <a:off x="533400" y="1076325"/>
            <a:ext cx="10668000" cy="90487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latin typeface="+mn-lt"/>
              </a:rPr>
              <a:t>An Entity Data Model (EDM) is the starting point for building an OData service. An EDM describes</a:t>
            </a:r>
          </a:p>
          <a:p>
            <a:r>
              <a:rPr lang="en-IN" sz="1600" dirty="0">
                <a:latin typeface="+mn-lt"/>
              </a:rPr>
              <a:t>both the data structures and their inter-relationship used in a business scenario.</a:t>
            </a:r>
          </a:p>
        </p:txBody>
      </p:sp>
      <p:pic>
        <p:nvPicPr>
          <p:cNvPr id="3" name="Picture 2">
            <a:extLst>
              <a:ext uri="{FF2B5EF4-FFF2-40B4-BE49-F238E27FC236}">
                <a16:creationId xmlns:a16="http://schemas.microsoft.com/office/drawing/2014/main" id="{78DACD32-600E-4A29-9CFC-15F711F85C3E}"/>
              </a:ext>
            </a:extLst>
          </p:cNvPr>
          <p:cNvPicPr>
            <a:picLocks noChangeAspect="1"/>
          </p:cNvPicPr>
          <p:nvPr/>
        </p:nvPicPr>
        <p:blipFill>
          <a:blip r:embed="rId3"/>
          <a:stretch>
            <a:fillRect/>
          </a:stretch>
        </p:blipFill>
        <p:spPr>
          <a:xfrm>
            <a:off x="1913973" y="1990725"/>
            <a:ext cx="7906853" cy="4544059"/>
          </a:xfrm>
          <a:prstGeom prst="rect">
            <a:avLst/>
          </a:prstGeom>
        </p:spPr>
      </p:pic>
    </p:spTree>
    <p:extLst>
      <p:ext uri="{BB962C8B-B14F-4D97-AF65-F5344CB8AC3E}">
        <p14:creationId xmlns:p14="http://schemas.microsoft.com/office/powerpoint/2010/main" val="2328198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400" dirty="0"/>
              <a:t>Definitions</a:t>
            </a:r>
            <a:br>
              <a:rPr lang="en-IN" sz="2400" dirty="0"/>
            </a:br>
            <a:endParaRPr lang="en-US" sz="2200" dirty="0">
              <a:latin typeface="+mj-lt"/>
            </a:endParaRPr>
          </a:p>
        </p:txBody>
      </p:sp>
      <p:sp>
        <p:nvSpPr>
          <p:cNvPr id="6" name="Title 1">
            <a:extLst>
              <a:ext uri="{FF2B5EF4-FFF2-40B4-BE49-F238E27FC236}">
                <a16:creationId xmlns:a16="http://schemas.microsoft.com/office/drawing/2014/main" id="{3321D405-8953-4840-893C-5DBCB37215F3}"/>
              </a:ext>
            </a:extLst>
          </p:cNvPr>
          <p:cNvSpPr txBox="1">
            <a:spLocks/>
          </p:cNvSpPr>
          <p:nvPr/>
        </p:nvSpPr>
        <p:spPr>
          <a:xfrm>
            <a:off x="0" y="-693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7" name="Content Placeholder 2">
            <a:extLst>
              <a:ext uri="{FF2B5EF4-FFF2-40B4-BE49-F238E27FC236}">
                <a16:creationId xmlns:a16="http://schemas.microsoft.com/office/drawing/2014/main" id="{EB36AEF7-27FC-4125-AAA4-D2118DF60744}"/>
              </a:ext>
            </a:extLst>
          </p:cNvPr>
          <p:cNvSpPr txBox="1">
            <a:spLocks/>
          </p:cNvSpPr>
          <p:nvPr/>
        </p:nvSpPr>
        <p:spPr>
          <a:xfrm>
            <a:off x="533400" y="1076325"/>
            <a:ext cx="9906000" cy="511256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sz="1400" dirty="0">
                <a:latin typeface="+mn-lt"/>
              </a:rPr>
              <a:t>An </a:t>
            </a:r>
            <a:r>
              <a:rPr lang="en-IN" sz="1400" b="1" dirty="0">
                <a:latin typeface="+mn-lt"/>
              </a:rPr>
              <a:t>E</a:t>
            </a:r>
            <a:r>
              <a:rPr lang="en-IN" sz="1400" dirty="0">
                <a:latin typeface="+mn-lt"/>
              </a:rPr>
              <a:t>ntity type can be considered as data type that contains details of specific type of data.</a:t>
            </a:r>
          </a:p>
          <a:p>
            <a:r>
              <a:rPr lang="en-IN" sz="1400" dirty="0">
                <a:latin typeface="+mn-lt"/>
              </a:rPr>
              <a:t>     For example: Customer, Supplier, Sales Order, Employee etc.</a:t>
            </a:r>
          </a:p>
          <a:p>
            <a:pPr marL="285750" indent="-285750">
              <a:buFont typeface="Arial" panose="020B0604020202020204" pitchFamily="34" charset="0"/>
              <a:buChar char="•"/>
            </a:pPr>
            <a:endParaRPr lang="en-IN" sz="1400" dirty="0">
              <a:latin typeface="+mn-lt"/>
            </a:endParaRPr>
          </a:p>
          <a:p>
            <a:pPr marL="285750" indent="-285750">
              <a:buFont typeface="Arial" panose="020B0604020202020204" pitchFamily="34" charset="0"/>
              <a:buChar char="•"/>
            </a:pPr>
            <a:r>
              <a:rPr lang="en-IN" sz="1400" dirty="0">
                <a:latin typeface="+mn-lt"/>
              </a:rPr>
              <a:t>An </a:t>
            </a:r>
            <a:r>
              <a:rPr lang="en-IN" sz="1400" b="1" dirty="0">
                <a:latin typeface="+mn-lt"/>
              </a:rPr>
              <a:t>E</a:t>
            </a:r>
            <a:r>
              <a:rPr lang="en-IN" sz="1400" dirty="0">
                <a:latin typeface="+mn-lt"/>
              </a:rPr>
              <a:t>ntity set is nothing but a collection of </a:t>
            </a:r>
            <a:r>
              <a:rPr lang="en-IN" sz="1400" b="1" dirty="0">
                <a:latin typeface="+mn-lt"/>
              </a:rPr>
              <a:t>E</a:t>
            </a:r>
            <a:r>
              <a:rPr lang="en-IN" sz="1400" dirty="0">
                <a:latin typeface="+mn-lt"/>
              </a:rPr>
              <a:t>ntity type.</a:t>
            </a:r>
          </a:p>
          <a:p>
            <a:pPr marL="285750" indent="-285750">
              <a:buFont typeface="Arial" panose="020B0604020202020204" pitchFamily="34" charset="0"/>
              <a:buChar char="•"/>
            </a:pPr>
            <a:endParaRPr lang="en-IN" sz="1400" dirty="0">
              <a:latin typeface="+mn-lt"/>
            </a:endParaRPr>
          </a:p>
          <a:p>
            <a:pPr marL="285750" indent="-285750">
              <a:buFont typeface="Arial" panose="020B0604020202020204" pitchFamily="34" charset="0"/>
              <a:buChar char="•"/>
            </a:pPr>
            <a:r>
              <a:rPr lang="en-IN" sz="1400" b="1" dirty="0">
                <a:latin typeface="+mn-lt"/>
              </a:rPr>
              <a:t>E</a:t>
            </a:r>
            <a:r>
              <a:rPr lang="en-IN" sz="1400" dirty="0">
                <a:latin typeface="+mn-lt"/>
              </a:rPr>
              <a:t>ntity Key is used to uniquely identify an </a:t>
            </a:r>
            <a:r>
              <a:rPr lang="en-IN" sz="1400" b="1" dirty="0">
                <a:latin typeface="+mn-lt"/>
              </a:rPr>
              <a:t>E</a:t>
            </a:r>
            <a:r>
              <a:rPr lang="en-IN" sz="1400" dirty="0">
                <a:latin typeface="+mn-lt"/>
              </a:rPr>
              <a:t>ntity Type.</a:t>
            </a:r>
          </a:p>
          <a:p>
            <a:r>
              <a:rPr lang="en-IN" sz="1400" dirty="0">
                <a:latin typeface="+mn-lt"/>
              </a:rPr>
              <a:t>     For example: Employee number , Sales Order number</a:t>
            </a:r>
          </a:p>
          <a:p>
            <a:pPr marL="285750" indent="-285750">
              <a:buFont typeface="Arial" panose="020B0604020202020204" pitchFamily="34" charset="0"/>
              <a:buChar char="•"/>
            </a:pPr>
            <a:endParaRPr lang="en-IN" sz="1400" dirty="0">
              <a:latin typeface="+mn-lt"/>
            </a:endParaRPr>
          </a:p>
          <a:p>
            <a:pPr marL="285750" indent="-285750">
              <a:buFont typeface="Arial" panose="020B0604020202020204" pitchFamily="34" charset="0"/>
              <a:buChar char="•"/>
            </a:pPr>
            <a:r>
              <a:rPr lang="en-IN" sz="1400" b="1" dirty="0">
                <a:latin typeface="+mn-lt"/>
              </a:rPr>
              <a:t>A</a:t>
            </a:r>
            <a:r>
              <a:rPr lang="en-IN" sz="1400" dirty="0">
                <a:latin typeface="+mn-lt"/>
              </a:rPr>
              <a:t>ssociation is simply relation ship between two or more </a:t>
            </a:r>
            <a:r>
              <a:rPr lang="en-IN" sz="1400" b="1" dirty="0">
                <a:latin typeface="+mn-lt"/>
              </a:rPr>
              <a:t>E</a:t>
            </a:r>
            <a:r>
              <a:rPr lang="en-IN" sz="1400" dirty="0">
                <a:latin typeface="+mn-lt"/>
              </a:rPr>
              <a:t>ntity types</a:t>
            </a:r>
          </a:p>
          <a:p>
            <a:r>
              <a:rPr lang="en-IN" sz="1400" dirty="0">
                <a:latin typeface="+mn-lt"/>
              </a:rPr>
              <a:t>     For example: Products to its Manufacturer</a:t>
            </a:r>
          </a:p>
          <a:p>
            <a:endParaRPr lang="en-IN" sz="1400" dirty="0">
              <a:latin typeface="+mn-lt"/>
            </a:endParaRPr>
          </a:p>
          <a:p>
            <a:pPr marL="285750" indent="-285750">
              <a:buFont typeface="Arial" panose="020B0604020202020204" pitchFamily="34" charset="0"/>
              <a:buChar char="•"/>
            </a:pPr>
            <a:r>
              <a:rPr lang="en-IN" sz="1400" dirty="0">
                <a:latin typeface="+mn-lt"/>
              </a:rPr>
              <a:t> An entity set Product can be associated with an entity set Manufacturer in an OData metadata.</a:t>
            </a:r>
          </a:p>
          <a:p>
            <a:pPr marL="285750" indent="-285750">
              <a:buFont typeface="Arial" panose="020B0604020202020204" pitchFamily="34" charset="0"/>
              <a:buChar char="•"/>
            </a:pPr>
            <a:endParaRPr lang="en-IN" sz="1400" dirty="0">
              <a:latin typeface="+mn-lt"/>
            </a:endParaRPr>
          </a:p>
          <a:p>
            <a:pPr marL="285750" indent="-285750">
              <a:buFont typeface="Arial" panose="020B0604020202020204" pitchFamily="34" charset="0"/>
              <a:buChar char="•"/>
            </a:pPr>
            <a:r>
              <a:rPr lang="en-IN" sz="1400" dirty="0">
                <a:latin typeface="+mn-lt"/>
              </a:rPr>
              <a:t>Navigation Property is a property set on an entity type to understand the associations of the entity type.</a:t>
            </a:r>
          </a:p>
          <a:p>
            <a:pPr marL="285750" indent="-285750">
              <a:buFont typeface="Arial" panose="020B0604020202020204" pitchFamily="34" charset="0"/>
              <a:buChar char="•"/>
            </a:pPr>
            <a:endParaRPr lang="en-IN" sz="1400" dirty="0">
              <a:latin typeface="+mn-lt"/>
            </a:endParaRPr>
          </a:p>
        </p:txBody>
      </p:sp>
    </p:spTree>
    <p:extLst>
      <p:ext uri="{BB962C8B-B14F-4D97-AF65-F5344CB8AC3E}">
        <p14:creationId xmlns:p14="http://schemas.microsoft.com/office/powerpoint/2010/main" val="932016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0" y="-693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5" name="Title 1">
            <a:extLst>
              <a:ext uri="{FF2B5EF4-FFF2-40B4-BE49-F238E27FC236}">
                <a16:creationId xmlns:a16="http://schemas.microsoft.com/office/drawing/2014/main" id="{65DB0F51-C79A-479E-8A59-4BE1D140E5AF}"/>
              </a:ext>
            </a:extLst>
          </p:cNvPr>
          <p:cNvSpPr txBox="1">
            <a:spLocks/>
          </p:cNvSpPr>
          <p:nvPr/>
        </p:nvSpPr>
        <p:spPr>
          <a:xfrm>
            <a:off x="304800" y="37984"/>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dirty="0"/>
              <a:t>Metadata of OData</a:t>
            </a:r>
          </a:p>
        </p:txBody>
      </p:sp>
      <p:sp>
        <p:nvSpPr>
          <p:cNvPr id="8" name="Content Placeholder 2">
            <a:extLst>
              <a:ext uri="{FF2B5EF4-FFF2-40B4-BE49-F238E27FC236}">
                <a16:creationId xmlns:a16="http://schemas.microsoft.com/office/drawing/2014/main" id="{40BD10B5-CC0B-403F-96B0-1216CBE10D45}"/>
              </a:ext>
            </a:extLst>
          </p:cNvPr>
          <p:cNvSpPr txBox="1">
            <a:spLocks/>
          </p:cNvSpPr>
          <p:nvPr/>
        </p:nvSpPr>
        <p:spPr>
          <a:xfrm>
            <a:off x="0" y="1439999"/>
            <a:ext cx="9906000" cy="10888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mn-lt"/>
              </a:rPr>
              <a:t>     The metadata of OData message can be summarized as follows.  </a:t>
            </a:r>
          </a:p>
          <a:p>
            <a:endParaRPr lang="en-IN" sz="1400" dirty="0">
              <a:latin typeface="+mn-lt"/>
            </a:endParaRPr>
          </a:p>
          <a:p>
            <a:r>
              <a:rPr lang="en-IN" sz="1800" dirty="0"/>
              <a:t>    </a:t>
            </a:r>
            <a:r>
              <a:rPr lang="en-IN" sz="1400" dirty="0">
                <a:latin typeface="+mn-lt"/>
              </a:rPr>
              <a:t>Refer to this blog: </a:t>
            </a:r>
            <a:r>
              <a:rPr lang="en-IN" sz="1400" dirty="0">
                <a:latin typeface="+mn-lt"/>
                <a:hlinkClick r:id="rId3"/>
              </a:rPr>
              <a:t>http://www.odata.org/</a:t>
            </a:r>
            <a:endParaRPr lang="en-IN" sz="1400" dirty="0">
              <a:latin typeface="+mn-lt"/>
            </a:endParaRPr>
          </a:p>
          <a:p>
            <a:endParaRPr lang="en-IN" sz="1400" dirty="0">
              <a:latin typeface="+mn-lt"/>
            </a:endParaRPr>
          </a:p>
          <a:p>
            <a:endParaRPr lang="en-IN" sz="1800" dirty="0"/>
          </a:p>
          <a:p>
            <a:endParaRPr lang="en-IN" sz="1800" dirty="0"/>
          </a:p>
        </p:txBody>
      </p:sp>
      <p:pic>
        <p:nvPicPr>
          <p:cNvPr id="9" name="Picture 8">
            <a:extLst>
              <a:ext uri="{FF2B5EF4-FFF2-40B4-BE49-F238E27FC236}">
                <a16:creationId xmlns:a16="http://schemas.microsoft.com/office/drawing/2014/main" id="{63DAA489-1FD8-450F-99FF-8A717A11A97C}"/>
              </a:ext>
            </a:extLst>
          </p:cNvPr>
          <p:cNvPicPr>
            <a:picLocks noChangeAspect="1"/>
          </p:cNvPicPr>
          <p:nvPr/>
        </p:nvPicPr>
        <p:blipFill>
          <a:blip r:embed="rId4" cstate="print"/>
          <a:stretch>
            <a:fillRect/>
          </a:stretch>
        </p:blipFill>
        <p:spPr>
          <a:xfrm>
            <a:off x="1447800" y="2463727"/>
            <a:ext cx="8568952" cy="3730805"/>
          </a:xfrm>
          <a:prstGeom prst="rect">
            <a:avLst/>
          </a:prstGeom>
        </p:spPr>
      </p:pic>
    </p:spTree>
    <p:extLst>
      <p:ext uri="{BB962C8B-B14F-4D97-AF65-F5344CB8AC3E}">
        <p14:creationId xmlns:p14="http://schemas.microsoft.com/office/powerpoint/2010/main" val="4294520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49696" y="-140564"/>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5" name="Title 1">
            <a:extLst>
              <a:ext uri="{FF2B5EF4-FFF2-40B4-BE49-F238E27FC236}">
                <a16:creationId xmlns:a16="http://schemas.microsoft.com/office/drawing/2014/main" id="{266D94AA-1F6A-415D-BFB8-4FBFC82CC528}"/>
              </a:ext>
            </a:extLst>
          </p:cNvPr>
          <p:cNvSpPr txBox="1">
            <a:spLocks/>
          </p:cNvSpPr>
          <p:nvPr/>
        </p:nvSpPr>
        <p:spPr>
          <a:xfrm>
            <a:off x="349696" y="-71264"/>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dirty="0"/>
              <a:t>Possibility operations </a:t>
            </a:r>
          </a:p>
        </p:txBody>
      </p:sp>
      <p:sp>
        <p:nvSpPr>
          <p:cNvPr id="8" name="Content Placeholder 2">
            <a:extLst>
              <a:ext uri="{FF2B5EF4-FFF2-40B4-BE49-F238E27FC236}">
                <a16:creationId xmlns:a16="http://schemas.microsoft.com/office/drawing/2014/main" id="{3F79B77E-5D20-41EB-BCF2-8B083626BC09}"/>
              </a:ext>
            </a:extLst>
          </p:cNvPr>
          <p:cNvSpPr txBox="1">
            <a:spLocks/>
          </p:cNvSpPr>
          <p:nvPr/>
        </p:nvSpPr>
        <p:spPr>
          <a:xfrm>
            <a:off x="349696" y="1368735"/>
            <a:ext cx="9906000" cy="62084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a:latin typeface="Calibri" panose="020F0502020204030204" pitchFamily="34" charset="0"/>
              </a:rPr>
              <a:t>We can do a GET and POST request on an Entity Set while GET, PUT and DELETE can be done on an Entity.</a:t>
            </a:r>
            <a:endParaRPr lang="en-IN" sz="1800" dirty="0">
              <a:latin typeface="Calibri" panose="020F0502020204030204" pitchFamily="34" charset="0"/>
            </a:endParaRPr>
          </a:p>
        </p:txBody>
      </p:sp>
      <p:pic>
        <p:nvPicPr>
          <p:cNvPr id="9" name="Picture 8">
            <a:extLst>
              <a:ext uri="{FF2B5EF4-FFF2-40B4-BE49-F238E27FC236}">
                <a16:creationId xmlns:a16="http://schemas.microsoft.com/office/drawing/2014/main" id="{D74E1D9C-1293-4A56-A343-9D1044B4F28B}"/>
              </a:ext>
            </a:extLst>
          </p:cNvPr>
          <p:cNvPicPr>
            <a:picLocks noChangeAspect="1"/>
          </p:cNvPicPr>
          <p:nvPr/>
        </p:nvPicPr>
        <p:blipFill>
          <a:blip r:embed="rId3" cstate="print"/>
          <a:stretch>
            <a:fillRect/>
          </a:stretch>
        </p:blipFill>
        <p:spPr>
          <a:xfrm>
            <a:off x="838200" y="2133600"/>
            <a:ext cx="8568952" cy="3746789"/>
          </a:xfrm>
          <a:prstGeom prst="rect">
            <a:avLst/>
          </a:prstGeom>
        </p:spPr>
      </p:pic>
    </p:spTree>
    <p:extLst>
      <p:ext uri="{BB962C8B-B14F-4D97-AF65-F5344CB8AC3E}">
        <p14:creationId xmlns:p14="http://schemas.microsoft.com/office/powerpoint/2010/main" val="1998239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04800" y="-614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60E79B0D-EEA3-4B2D-B6D0-7F673A4192BD}"/>
              </a:ext>
            </a:extLst>
          </p:cNvPr>
          <p:cNvSpPr txBox="1">
            <a:spLocks/>
          </p:cNvSpPr>
          <p:nvPr/>
        </p:nvSpPr>
        <p:spPr>
          <a:xfrm>
            <a:off x="304800" y="7801"/>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Service Operations</a:t>
            </a:r>
            <a:endParaRPr lang="en-IN" dirty="0"/>
          </a:p>
        </p:txBody>
      </p:sp>
      <p:sp>
        <p:nvSpPr>
          <p:cNvPr id="5" name="Content Placeholder 2">
            <a:extLst>
              <a:ext uri="{FF2B5EF4-FFF2-40B4-BE49-F238E27FC236}">
                <a16:creationId xmlns:a16="http://schemas.microsoft.com/office/drawing/2014/main" id="{3B809464-2B9D-46B3-80E5-F6634F17AFF2}"/>
              </a:ext>
            </a:extLst>
          </p:cNvPr>
          <p:cNvSpPr txBox="1">
            <a:spLocks/>
          </p:cNvSpPr>
          <p:nvPr/>
        </p:nvSpPr>
        <p:spPr>
          <a:xfrm>
            <a:off x="304800" y="14478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b="1">
                <a:latin typeface="Calibri" panose="020F0502020204030204" pitchFamily="34" charset="0"/>
              </a:rPr>
              <a:t>Service Operations:</a:t>
            </a:r>
          </a:p>
          <a:p>
            <a:endParaRPr lang="en-IN" sz="1800">
              <a:latin typeface="Calibri" panose="020F0502020204030204" pitchFamily="34" charset="0"/>
            </a:endParaRPr>
          </a:p>
          <a:p>
            <a:r>
              <a:rPr lang="en-IN" sz="1800">
                <a:latin typeface="Calibri" panose="020F0502020204030204" pitchFamily="34" charset="0"/>
              </a:rPr>
              <a:t>         -  </a:t>
            </a:r>
            <a:r>
              <a:rPr lang="en-IN" sz="1800" b="1">
                <a:latin typeface="Calibri" panose="020F0502020204030204" pitchFamily="34" charset="0"/>
              </a:rPr>
              <a:t>G</a:t>
            </a:r>
            <a:r>
              <a:rPr lang="en-IN" sz="1800">
                <a:latin typeface="Calibri" panose="020F0502020204030204" pitchFamily="34" charset="0"/>
              </a:rPr>
              <a:t>etEntity        </a:t>
            </a:r>
          </a:p>
          <a:p>
            <a:r>
              <a:rPr lang="en-IN" sz="1800">
                <a:latin typeface="Calibri" panose="020F0502020204030204" pitchFamily="34" charset="0"/>
              </a:rPr>
              <a:t>                       we can refer to as work area in ABAP   </a:t>
            </a:r>
          </a:p>
          <a:p>
            <a:r>
              <a:rPr lang="en-IN" sz="1800">
                <a:latin typeface="Calibri" panose="020F0502020204030204" pitchFamily="34" charset="0"/>
              </a:rPr>
              <a:t>         -  </a:t>
            </a:r>
            <a:r>
              <a:rPr lang="en-IN" sz="1800" b="1">
                <a:latin typeface="Calibri" panose="020F0502020204030204" pitchFamily="34" charset="0"/>
              </a:rPr>
              <a:t>G</a:t>
            </a:r>
            <a:r>
              <a:rPr lang="en-IN" sz="1800">
                <a:latin typeface="Calibri" panose="020F0502020204030204" pitchFamily="34" charset="0"/>
              </a:rPr>
              <a:t>etEntitySet  </a:t>
            </a:r>
          </a:p>
          <a:p>
            <a:r>
              <a:rPr lang="en-IN" sz="1800">
                <a:latin typeface="Calibri" panose="020F0502020204030204" pitchFamily="34" charset="0"/>
              </a:rPr>
              <a:t>                      we can refer to as internal table in ABAP</a:t>
            </a:r>
          </a:p>
          <a:p>
            <a:r>
              <a:rPr lang="en-IN" sz="1800">
                <a:latin typeface="Calibri" panose="020F0502020204030204" pitchFamily="34" charset="0"/>
              </a:rPr>
              <a:t>         -  </a:t>
            </a:r>
            <a:r>
              <a:rPr lang="en-IN" sz="1800" b="1">
                <a:latin typeface="Calibri" panose="020F0502020204030204" pitchFamily="34" charset="0"/>
              </a:rPr>
              <a:t>C</a:t>
            </a:r>
            <a:r>
              <a:rPr lang="en-IN" sz="1800">
                <a:latin typeface="Calibri" panose="020F0502020204030204" pitchFamily="34" charset="0"/>
              </a:rPr>
              <a:t>reate</a:t>
            </a:r>
          </a:p>
          <a:p>
            <a:r>
              <a:rPr lang="en-IN" sz="1800">
                <a:latin typeface="Calibri" panose="020F0502020204030204" pitchFamily="34" charset="0"/>
              </a:rPr>
              <a:t>                      We can create only single record at once.</a:t>
            </a:r>
          </a:p>
          <a:p>
            <a:r>
              <a:rPr lang="en-IN" sz="1800">
                <a:latin typeface="Calibri" panose="020F0502020204030204" pitchFamily="34" charset="0"/>
              </a:rPr>
              <a:t>         -  </a:t>
            </a:r>
            <a:r>
              <a:rPr lang="en-IN" sz="1800" b="1">
                <a:latin typeface="Calibri" panose="020F0502020204030204" pitchFamily="34" charset="0"/>
              </a:rPr>
              <a:t>U</a:t>
            </a:r>
            <a:r>
              <a:rPr lang="en-IN" sz="1800">
                <a:latin typeface="Calibri" panose="020F0502020204030204" pitchFamily="34" charset="0"/>
              </a:rPr>
              <a:t>pdate</a:t>
            </a:r>
          </a:p>
          <a:p>
            <a:r>
              <a:rPr lang="en-IN" sz="1800">
                <a:latin typeface="Calibri" panose="020F0502020204030204" pitchFamily="34" charset="0"/>
              </a:rPr>
              <a:t>                     We can single only record at once.</a:t>
            </a:r>
          </a:p>
          <a:p>
            <a:r>
              <a:rPr lang="en-IN" sz="1800">
                <a:latin typeface="Calibri" panose="020F0502020204030204" pitchFamily="34" charset="0"/>
              </a:rPr>
              <a:t>         -  </a:t>
            </a:r>
            <a:r>
              <a:rPr lang="en-IN" sz="1800" b="1">
                <a:latin typeface="Calibri" panose="020F0502020204030204" pitchFamily="34" charset="0"/>
              </a:rPr>
              <a:t>D</a:t>
            </a:r>
            <a:r>
              <a:rPr lang="en-IN" sz="1800">
                <a:latin typeface="Calibri" panose="020F0502020204030204" pitchFamily="34" charset="0"/>
              </a:rPr>
              <a:t>elete</a:t>
            </a:r>
          </a:p>
          <a:p>
            <a:r>
              <a:rPr lang="en-IN" sz="1800">
                <a:latin typeface="Calibri" panose="020F0502020204030204" pitchFamily="34" charset="0"/>
              </a:rPr>
              <a:t>                     We can delete only single record at once.</a:t>
            </a:r>
          </a:p>
          <a:p>
            <a:endParaRPr lang="en-IN" sz="1800" dirty="0">
              <a:latin typeface="Calibri" panose="020F0502020204030204" pitchFamily="34" charset="0"/>
            </a:endParaRPr>
          </a:p>
        </p:txBody>
      </p:sp>
    </p:spTree>
    <p:extLst>
      <p:ext uri="{BB962C8B-B14F-4D97-AF65-F5344CB8AC3E}">
        <p14:creationId xmlns:p14="http://schemas.microsoft.com/office/powerpoint/2010/main" val="3216599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81000" y="-2138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80E27384-A97B-446C-8B19-443ED09DED6E}"/>
              </a:ext>
            </a:extLst>
          </p:cNvPr>
          <p:cNvSpPr txBox="1">
            <a:spLocks/>
          </p:cNvSpPr>
          <p:nvPr/>
        </p:nvSpPr>
        <p:spPr>
          <a:xfrm>
            <a:off x="381000" y="-144599"/>
            <a:ext cx="9906000" cy="1124744"/>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Queries to manipulate the data</a:t>
            </a:r>
            <a:endParaRPr lang="en-IN" dirty="0"/>
          </a:p>
        </p:txBody>
      </p:sp>
      <p:sp>
        <p:nvSpPr>
          <p:cNvPr id="5" name="Content Placeholder 2">
            <a:extLst>
              <a:ext uri="{FF2B5EF4-FFF2-40B4-BE49-F238E27FC236}">
                <a16:creationId xmlns:a16="http://schemas.microsoft.com/office/drawing/2014/main" id="{B6724E58-0FB4-4DE1-8155-765467DEFEBC}"/>
              </a:ext>
            </a:extLst>
          </p:cNvPr>
          <p:cNvSpPr txBox="1">
            <a:spLocks/>
          </p:cNvSpPr>
          <p:nvPr/>
        </p:nvSpPr>
        <p:spPr>
          <a:xfrm>
            <a:off x="381000" y="1295400"/>
            <a:ext cx="9906000" cy="59436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b="1" dirty="0">
                <a:latin typeface="+mn-lt"/>
              </a:rPr>
              <a:t>$format </a:t>
            </a:r>
            <a:r>
              <a:rPr lang="en-IN" sz="1400" dirty="0">
                <a:latin typeface="+mn-lt"/>
              </a:rPr>
              <a:t>	: This query allows us to change the format of data.</a:t>
            </a:r>
          </a:p>
          <a:p>
            <a:r>
              <a:rPr lang="en-IN" sz="1400" dirty="0">
                <a:latin typeface="+mn-lt"/>
              </a:rPr>
              <a:t>                     URI:    </a:t>
            </a:r>
            <a:r>
              <a:rPr lang="en-IN" sz="1400" dirty="0">
                <a:latin typeface="+mn-lt"/>
                <a:hlinkClick r:id="rId3"/>
              </a:rPr>
              <a:t>http://services.odata.org/OData/OData.svc/Suppliers?$format=json</a:t>
            </a:r>
            <a:r>
              <a:rPr lang="en-IN" sz="1400" dirty="0">
                <a:latin typeface="+mn-lt"/>
              </a:rPr>
              <a:t>	</a:t>
            </a:r>
          </a:p>
          <a:p>
            <a:endParaRPr lang="en-IN" sz="1400" dirty="0">
              <a:latin typeface="+mn-lt"/>
            </a:endParaRPr>
          </a:p>
          <a:p>
            <a:r>
              <a:rPr lang="en-IN" sz="1400" b="1" dirty="0">
                <a:latin typeface="+mn-lt"/>
              </a:rPr>
              <a:t>$top             </a:t>
            </a:r>
            <a:r>
              <a:rPr lang="en-IN" sz="1400" dirty="0">
                <a:latin typeface="+mn-lt"/>
              </a:rPr>
              <a:t>: This query helps to limit the data returned by the service.</a:t>
            </a:r>
          </a:p>
          <a:p>
            <a:r>
              <a:rPr lang="en-IN" sz="1400" dirty="0">
                <a:latin typeface="+mn-lt"/>
              </a:rPr>
              <a:t>                    URI:    </a:t>
            </a:r>
            <a:r>
              <a:rPr lang="en-IN" sz="1400" dirty="0">
                <a:latin typeface="+mn-lt"/>
                <a:hlinkClick r:id="rId4"/>
              </a:rPr>
              <a:t>http://services.odata.org/OData/OData.svc/Categories?$top=1</a:t>
            </a:r>
            <a:endParaRPr lang="en-IN" sz="1400" dirty="0">
              <a:latin typeface="+mn-lt"/>
            </a:endParaRPr>
          </a:p>
          <a:p>
            <a:endParaRPr lang="en-IN" sz="1400" dirty="0">
              <a:latin typeface="+mn-lt"/>
            </a:endParaRPr>
          </a:p>
          <a:p>
            <a:r>
              <a:rPr lang="en-IN" sz="1400" b="1" dirty="0">
                <a:latin typeface="+mn-lt"/>
              </a:rPr>
              <a:t>$Skip           </a:t>
            </a:r>
            <a:r>
              <a:rPr lang="en-IN" sz="1400" dirty="0">
                <a:latin typeface="+mn-lt"/>
              </a:rPr>
              <a:t>:This can be treated as opposite to $top.</a:t>
            </a:r>
          </a:p>
          <a:p>
            <a:r>
              <a:rPr lang="en-IN" sz="1400" dirty="0">
                <a:latin typeface="+mn-lt"/>
              </a:rPr>
              <a:t>                    URI:   </a:t>
            </a:r>
            <a:r>
              <a:rPr lang="en-IN" sz="1400" dirty="0">
                <a:latin typeface="+mn-lt"/>
                <a:hlinkClick r:id="rId5"/>
              </a:rPr>
              <a:t>http://services.odata.org/OData/OData.svc/Products?$skip=2</a:t>
            </a:r>
            <a:endParaRPr lang="en-IN" sz="1400" dirty="0">
              <a:latin typeface="+mn-lt"/>
            </a:endParaRPr>
          </a:p>
          <a:p>
            <a:endParaRPr lang="en-IN" sz="1400" dirty="0">
              <a:latin typeface="+mn-lt"/>
            </a:endParaRPr>
          </a:p>
          <a:p>
            <a:r>
              <a:rPr lang="en-IN" sz="1400" b="1" dirty="0">
                <a:latin typeface="+mn-lt"/>
              </a:rPr>
              <a:t>$</a:t>
            </a:r>
            <a:r>
              <a:rPr lang="en-IN" sz="1400" b="1" dirty="0" err="1">
                <a:latin typeface="+mn-lt"/>
              </a:rPr>
              <a:t>inlinecount</a:t>
            </a:r>
            <a:r>
              <a:rPr lang="en-IN" sz="1400" dirty="0">
                <a:latin typeface="+mn-lt"/>
              </a:rPr>
              <a:t>: This will return the total number of records as part of response payload.</a:t>
            </a:r>
          </a:p>
          <a:p>
            <a:r>
              <a:rPr lang="en-IN" sz="1400" dirty="0">
                <a:latin typeface="+mn-lt"/>
              </a:rPr>
              <a:t>                    URI:  </a:t>
            </a:r>
            <a:r>
              <a:rPr lang="en-IN" sz="1400" dirty="0">
                <a:latin typeface="+mn-lt"/>
                <a:hlinkClick r:id="rId6"/>
              </a:rPr>
              <a:t>http://services.odata.org/OData/OData.svc/Suppliers?$inlinecount=allpages</a:t>
            </a:r>
            <a:endParaRPr lang="en-IN" sz="1400" dirty="0">
              <a:latin typeface="+mn-lt"/>
            </a:endParaRPr>
          </a:p>
          <a:p>
            <a:r>
              <a:rPr lang="en-IN" sz="1400" b="1" dirty="0">
                <a:latin typeface="+mn-lt"/>
              </a:rPr>
              <a:t>$</a:t>
            </a:r>
            <a:r>
              <a:rPr lang="en-IN" sz="1400" b="1" dirty="0" err="1">
                <a:latin typeface="+mn-lt"/>
              </a:rPr>
              <a:t>orderby</a:t>
            </a:r>
            <a:r>
              <a:rPr lang="en-IN" sz="1400" b="1" dirty="0">
                <a:latin typeface="+mn-lt"/>
              </a:rPr>
              <a:t>   </a:t>
            </a:r>
            <a:r>
              <a:rPr lang="en-IN" sz="1400" dirty="0">
                <a:latin typeface="+mn-lt"/>
              </a:rPr>
              <a:t>:It is used to sort the records returned by service.</a:t>
            </a:r>
          </a:p>
          <a:p>
            <a:r>
              <a:rPr lang="en-IN" sz="1400" dirty="0">
                <a:latin typeface="+mn-lt"/>
              </a:rPr>
              <a:t>                    URI:  </a:t>
            </a:r>
            <a:r>
              <a:rPr lang="en-IN" sz="1400" dirty="0">
                <a:latin typeface="+mn-lt"/>
                <a:hlinkClick r:id="rId7"/>
              </a:rPr>
              <a:t>http://services.odata.org/OData/OData.svc/Products?$orderby=Price </a:t>
            </a:r>
            <a:r>
              <a:rPr lang="en-IN" sz="1400" dirty="0" err="1">
                <a:latin typeface="+mn-lt"/>
                <a:hlinkClick r:id="rId7"/>
              </a:rPr>
              <a:t>desc</a:t>
            </a:r>
            <a:endParaRPr lang="en-IN" sz="1400" dirty="0">
              <a:latin typeface="+mn-lt"/>
            </a:endParaRPr>
          </a:p>
          <a:p>
            <a:endParaRPr lang="en-IN" sz="1400" dirty="0">
              <a:latin typeface="+mn-lt"/>
            </a:endParaRPr>
          </a:p>
        </p:txBody>
      </p:sp>
    </p:spTree>
    <p:extLst>
      <p:ext uri="{BB962C8B-B14F-4D97-AF65-F5344CB8AC3E}">
        <p14:creationId xmlns:p14="http://schemas.microsoft.com/office/powerpoint/2010/main" val="1335982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SAP Gateway</a:t>
            </a:r>
          </a:p>
        </p:txBody>
      </p:sp>
      <p:pic>
        <p:nvPicPr>
          <p:cNvPr id="4" name="Picture 5">
            <a:extLst>
              <a:ext uri="{FF2B5EF4-FFF2-40B4-BE49-F238E27FC236}">
                <a16:creationId xmlns:a16="http://schemas.microsoft.com/office/drawing/2014/main" id="{7CE94847-7D95-4D96-BCFD-9A50B01CDC91}"/>
              </a:ext>
            </a:extLst>
          </p:cNvPr>
          <p:cNvPicPr>
            <a:picLocks noChangeAspect="1" noChangeArrowheads="1"/>
          </p:cNvPicPr>
          <p:nvPr/>
        </p:nvPicPr>
        <p:blipFill>
          <a:blip r:embed="rId3" cstate="print"/>
          <a:srcRect/>
          <a:stretch>
            <a:fillRect/>
          </a:stretch>
        </p:blipFill>
        <p:spPr bwMode="auto">
          <a:xfrm>
            <a:off x="1208584" y="3645024"/>
            <a:ext cx="6624736" cy="2232248"/>
          </a:xfrm>
          <a:prstGeom prst="rect">
            <a:avLst/>
          </a:prstGeom>
          <a:noFill/>
          <a:ln w="9525">
            <a:noFill/>
            <a:miter lim="800000"/>
            <a:headEnd/>
            <a:tailEnd/>
          </a:ln>
        </p:spPr>
      </p:pic>
      <p:sp>
        <p:nvSpPr>
          <p:cNvPr id="5" name="Rectangle 4">
            <a:extLst>
              <a:ext uri="{FF2B5EF4-FFF2-40B4-BE49-F238E27FC236}">
                <a16:creationId xmlns:a16="http://schemas.microsoft.com/office/drawing/2014/main" id="{A5E52B2C-0F8E-4D82-8DA8-DB8819D76416}"/>
              </a:ext>
            </a:extLst>
          </p:cNvPr>
          <p:cNvSpPr/>
          <p:nvPr/>
        </p:nvSpPr>
        <p:spPr>
          <a:xfrm>
            <a:off x="488504" y="1052736"/>
            <a:ext cx="7776864" cy="2585323"/>
          </a:xfrm>
          <a:prstGeom prst="rect">
            <a:avLst/>
          </a:prstGeom>
        </p:spPr>
        <p:txBody>
          <a:bodyPr wrap="square">
            <a:spAutoFit/>
          </a:bodyPr>
          <a:lstStyle/>
          <a:p>
            <a:r>
              <a:rPr lang="en-US" dirty="0">
                <a:latin typeface="Calibri" pitchFamily="34" charset="0"/>
                <a:cs typeface="Calibri" pitchFamily="34" charset="0"/>
              </a:rPr>
              <a:t>What is SAP Gateway?</a:t>
            </a:r>
          </a:p>
          <a:p>
            <a:pPr>
              <a:buNone/>
            </a:pPr>
            <a:r>
              <a:rPr lang="en-US" dirty="0">
                <a:latin typeface="Calibri" pitchFamily="34" charset="0"/>
                <a:cs typeface="Calibri" pitchFamily="34" charset="0"/>
              </a:rPr>
              <a:t>                                       Any Environment, Any Device, by Any Developer</a:t>
            </a:r>
          </a:p>
          <a:p>
            <a:pPr>
              <a:buNone/>
            </a:pPr>
            <a:endParaRPr lang="en-US" dirty="0">
              <a:latin typeface="Calibri" pitchFamily="34" charset="0"/>
              <a:cs typeface="Calibri" pitchFamily="34" charset="0"/>
            </a:endParaRPr>
          </a:p>
          <a:p>
            <a:r>
              <a:rPr lang="en-US" dirty="0">
                <a:latin typeface="Calibri" pitchFamily="34" charset="0"/>
                <a:cs typeface="Calibri" pitchFamily="34" charset="0"/>
              </a:rPr>
              <a:t>SAP Gateway lets you empower users with secure, personalized solutions that leverage and extend your existing SAP infrastructure, all with security, robustness, agility, and efficiency. SAP Gateway lets you meet the changing needs of your business at the speed of business by enabling People agility, System agility and Process agility.</a:t>
            </a:r>
          </a:p>
          <a:p>
            <a:pPr>
              <a:buNone/>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181098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81000" y="-1905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5" name="Title 1">
            <a:extLst>
              <a:ext uri="{FF2B5EF4-FFF2-40B4-BE49-F238E27FC236}">
                <a16:creationId xmlns:a16="http://schemas.microsoft.com/office/drawing/2014/main" id="{465F6494-FF1D-4990-9B19-B5857A698EEE}"/>
              </a:ext>
            </a:extLst>
          </p:cNvPr>
          <p:cNvSpPr txBox="1">
            <a:spLocks/>
          </p:cNvSpPr>
          <p:nvPr/>
        </p:nvSpPr>
        <p:spPr>
          <a:xfrm>
            <a:off x="381000" y="5025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Queries to manipulate the data</a:t>
            </a:r>
            <a:endParaRPr lang="en-IN" dirty="0"/>
          </a:p>
        </p:txBody>
      </p:sp>
      <p:sp>
        <p:nvSpPr>
          <p:cNvPr id="7" name="Content Placeholder 2">
            <a:extLst>
              <a:ext uri="{FF2B5EF4-FFF2-40B4-BE49-F238E27FC236}">
                <a16:creationId xmlns:a16="http://schemas.microsoft.com/office/drawing/2014/main" id="{F911C4E5-1B43-4BB8-A058-535B31FD4304}"/>
              </a:ext>
            </a:extLst>
          </p:cNvPr>
          <p:cNvSpPr txBox="1">
            <a:spLocks/>
          </p:cNvSpPr>
          <p:nvPr/>
        </p:nvSpPr>
        <p:spPr>
          <a:xfrm>
            <a:off x="381000" y="1490249"/>
            <a:ext cx="108966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b="1" dirty="0">
                <a:latin typeface="+mn-lt"/>
              </a:rPr>
              <a:t>$expand    </a:t>
            </a:r>
            <a:r>
              <a:rPr lang="en-IN" sz="1400" dirty="0">
                <a:latin typeface="+mn-lt"/>
              </a:rPr>
              <a:t>:This we found as very helpful query to reduce the number of calls we need to make to access a particular set of data. Say, if you want to return all the products along with their category, use the URL provided in the example</a:t>
            </a:r>
          </a:p>
          <a:p>
            <a:r>
              <a:rPr lang="en-IN" sz="1400" dirty="0">
                <a:latin typeface="+mn-lt"/>
              </a:rPr>
              <a:t>                  URI:</a:t>
            </a:r>
            <a:r>
              <a:rPr lang="en-IN" sz="1400" dirty="0">
                <a:latin typeface="+mn-lt"/>
                <a:hlinkClick r:id="rId3"/>
              </a:rPr>
              <a:t> http://services.odata.org/OData/OData.svc/Products?$expand=Category</a:t>
            </a:r>
            <a:r>
              <a:rPr lang="en-IN" sz="1400" dirty="0">
                <a:latin typeface="+mn-lt"/>
              </a:rPr>
              <a:t>      </a:t>
            </a:r>
          </a:p>
          <a:p>
            <a:endParaRPr lang="en-IN" sz="1400" dirty="0">
              <a:latin typeface="+mn-lt"/>
            </a:endParaRPr>
          </a:p>
          <a:p>
            <a:r>
              <a:rPr lang="en-IN" sz="1400" b="1" dirty="0">
                <a:latin typeface="+mn-lt"/>
              </a:rPr>
              <a:t>$filter       </a:t>
            </a:r>
            <a:r>
              <a:rPr lang="en-IN" sz="1400" dirty="0">
                <a:latin typeface="+mn-lt"/>
              </a:rPr>
              <a:t>: This can be compared to ‘where’ query in SQL. Lets say we want to get all the products with greater than 3, below is the URI</a:t>
            </a:r>
          </a:p>
          <a:p>
            <a:r>
              <a:rPr lang="en-IN" sz="1400" dirty="0">
                <a:latin typeface="+mn-lt"/>
              </a:rPr>
              <a:t>                  URI: </a:t>
            </a:r>
            <a:r>
              <a:rPr lang="en-IN" sz="1400" dirty="0">
                <a:latin typeface="+mn-lt"/>
                <a:hlinkClick r:id="rId4"/>
              </a:rPr>
              <a:t>http://services.odata.org/OData/OData.svc/Products?$filter=Rating </a:t>
            </a:r>
            <a:r>
              <a:rPr lang="en-IN" sz="1400" dirty="0" err="1">
                <a:latin typeface="+mn-lt"/>
                <a:hlinkClick r:id="rId4"/>
              </a:rPr>
              <a:t>gt</a:t>
            </a:r>
            <a:r>
              <a:rPr lang="en-IN" sz="1400" dirty="0">
                <a:latin typeface="+mn-lt"/>
                <a:hlinkClick r:id="rId4"/>
              </a:rPr>
              <a:t> 3</a:t>
            </a:r>
            <a:endParaRPr lang="en-IN" sz="1400" dirty="0">
              <a:latin typeface="+mn-lt"/>
            </a:endParaRPr>
          </a:p>
          <a:p>
            <a:endParaRPr lang="en-IN" sz="1400" dirty="0">
              <a:latin typeface="+mn-lt"/>
            </a:endParaRPr>
          </a:p>
          <a:p>
            <a:r>
              <a:rPr lang="en-IN" sz="1400" b="1" dirty="0">
                <a:latin typeface="+mn-lt"/>
              </a:rPr>
              <a:t>$select    </a:t>
            </a:r>
            <a:r>
              <a:rPr lang="en-IN" sz="1400" dirty="0">
                <a:latin typeface="+mn-lt"/>
              </a:rPr>
              <a:t>:As is any SQL query, this query option can be used to select specific or all fields of an Entity set or Entity.  A simple example, lets say the requirement for which is for us to return the fields rating and Price of a Product with ID = 3</a:t>
            </a:r>
          </a:p>
          <a:p>
            <a:r>
              <a:rPr lang="en-IN" sz="1400" dirty="0">
                <a:latin typeface="+mn-lt"/>
              </a:rPr>
              <a:t>                  URI:</a:t>
            </a:r>
            <a:r>
              <a:rPr lang="en-IN" sz="1400" dirty="0">
                <a:latin typeface="+mn-lt"/>
                <a:hlinkClick r:id="rId5"/>
              </a:rPr>
              <a:t> http://services.odata.org/OData/OData.svc/Products(3)?$select=Rating,Price</a:t>
            </a:r>
            <a:endParaRPr lang="en-IN" sz="1400" dirty="0">
              <a:latin typeface="+mn-lt"/>
            </a:endParaRPr>
          </a:p>
          <a:p>
            <a:endParaRPr lang="en-IN" sz="1400" dirty="0">
              <a:latin typeface="+mn-lt"/>
            </a:endParaRPr>
          </a:p>
          <a:p>
            <a:r>
              <a:rPr lang="en-IN" sz="1400" dirty="0">
                <a:latin typeface="+mn-lt"/>
              </a:rPr>
              <a:t>           </a:t>
            </a:r>
          </a:p>
        </p:txBody>
      </p:sp>
    </p:spTree>
    <p:extLst>
      <p:ext uri="{BB962C8B-B14F-4D97-AF65-F5344CB8AC3E}">
        <p14:creationId xmlns:p14="http://schemas.microsoft.com/office/powerpoint/2010/main" val="572316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457200" y="-614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73C91FAE-3185-4499-95BD-662CC84D66D1}"/>
              </a:ext>
            </a:extLst>
          </p:cNvPr>
          <p:cNvSpPr txBox="1">
            <a:spLocks/>
          </p:cNvSpPr>
          <p:nvPr/>
        </p:nvSpPr>
        <p:spPr>
          <a:xfrm>
            <a:off x="457200" y="7801"/>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How to play with URI’s</a:t>
            </a:r>
            <a:endParaRPr lang="en-IN" dirty="0"/>
          </a:p>
        </p:txBody>
      </p:sp>
      <p:sp>
        <p:nvSpPr>
          <p:cNvPr id="5" name="Content Placeholder 2">
            <a:extLst>
              <a:ext uri="{FF2B5EF4-FFF2-40B4-BE49-F238E27FC236}">
                <a16:creationId xmlns:a16="http://schemas.microsoft.com/office/drawing/2014/main" id="{DD4EF4CF-DC81-4776-A02E-A8C6BD98A43E}"/>
              </a:ext>
            </a:extLst>
          </p:cNvPr>
          <p:cNvSpPr txBox="1">
            <a:spLocks/>
          </p:cNvSpPr>
          <p:nvPr/>
        </p:nvSpPr>
        <p:spPr>
          <a:xfrm>
            <a:off x="457200" y="14478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mn-lt"/>
              </a:rPr>
              <a:t>More examples:</a:t>
            </a:r>
          </a:p>
          <a:p>
            <a:r>
              <a:rPr lang="en-IN" sz="1400" b="1" dirty="0">
                <a:latin typeface="+mn-lt"/>
              </a:rPr>
              <a:t> </a:t>
            </a:r>
            <a:r>
              <a:rPr lang="en-IN" sz="1400" dirty="0">
                <a:latin typeface="+mn-lt"/>
              </a:rPr>
              <a:t>Get me the three of the best rated products</a:t>
            </a:r>
          </a:p>
          <a:p>
            <a:r>
              <a:rPr lang="en-IN" sz="1400" dirty="0">
                <a:latin typeface="+mn-lt"/>
              </a:rPr>
              <a:t>      URI: </a:t>
            </a:r>
            <a:r>
              <a:rPr lang="en-IN" sz="1400" dirty="0">
                <a:latin typeface="+mn-lt"/>
                <a:hlinkClick r:id="rId3"/>
              </a:rPr>
              <a:t>http://services.odata.org/OData/OData.svc/Products?$top=3&amp;$orderby=Rating </a:t>
            </a:r>
            <a:r>
              <a:rPr lang="en-IN" sz="1400" dirty="0" err="1">
                <a:latin typeface="+mn-lt"/>
                <a:hlinkClick r:id="rId3"/>
              </a:rPr>
              <a:t>desc</a:t>
            </a:r>
            <a:endParaRPr lang="en-IN" sz="1400" dirty="0">
              <a:latin typeface="+mn-lt"/>
            </a:endParaRPr>
          </a:p>
          <a:p>
            <a:endParaRPr lang="en-IN" sz="1400" dirty="0">
              <a:latin typeface="+mn-lt"/>
            </a:endParaRPr>
          </a:p>
          <a:p>
            <a:r>
              <a:rPr lang="en-IN" sz="1400" dirty="0">
                <a:latin typeface="+mn-lt"/>
              </a:rPr>
              <a:t>Now get me the next three best rated products.</a:t>
            </a:r>
          </a:p>
          <a:p>
            <a:r>
              <a:rPr lang="en-IN" sz="1400" dirty="0">
                <a:latin typeface="+mn-lt"/>
              </a:rPr>
              <a:t>         URI: </a:t>
            </a:r>
            <a:r>
              <a:rPr lang="en-IN" sz="1400" dirty="0">
                <a:latin typeface="+mn-lt"/>
                <a:hlinkClick r:id="rId4"/>
              </a:rPr>
              <a:t>http://services.odata.org/OData/OData.svc/Products?$top=3&amp;$skip=3&amp;$orderby=Rating </a:t>
            </a:r>
            <a:r>
              <a:rPr lang="en-IN" sz="1400" dirty="0" err="1">
                <a:latin typeface="+mn-lt"/>
                <a:hlinkClick r:id="rId4"/>
              </a:rPr>
              <a:t>desc</a:t>
            </a:r>
            <a:endParaRPr lang="en-IN" sz="1400" dirty="0">
              <a:latin typeface="+mn-lt"/>
            </a:endParaRPr>
          </a:p>
          <a:p>
            <a:endParaRPr lang="en-IN" sz="1400" dirty="0">
              <a:latin typeface="+mn-lt"/>
            </a:endParaRPr>
          </a:p>
          <a:p>
            <a:r>
              <a:rPr lang="en-IN" sz="1400" dirty="0">
                <a:latin typeface="+mn-lt"/>
              </a:rPr>
              <a:t>Get me the count of Products with the Price greater than or equal to 20?</a:t>
            </a:r>
          </a:p>
          <a:p>
            <a:r>
              <a:rPr lang="en-IN" sz="1400" dirty="0">
                <a:latin typeface="+mn-lt"/>
              </a:rPr>
              <a:t>        URI: </a:t>
            </a:r>
            <a:r>
              <a:rPr lang="sv-SE" sz="1400" dirty="0">
                <a:latin typeface="+mn-lt"/>
                <a:hlinkClick r:id="rId5"/>
              </a:rPr>
              <a:t>http://services.odata.org/OData/OData.svc/Products?$inlinecount=allpages&amp;$filter=Price ge 20</a:t>
            </a:r>
            <a:endParaRPr lang="en-IN" sz="1400" dirty="0">
              <a:latin typeface="+mn-lt"/>
            </a:endParaRPr>
          </a:p>
        </p:txBody>
      </p:sp>
    </p:spTree>
    <p:extLst>
      <p:ext uri="{BB962C8B-B14F-4D97-AF65-F5344CB8AC3E}">
        <p14:creationId xmlns:p14="http://schemas.microsoft.com/office/powerpoint/2010/main" val="3087742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421704" y="-12798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3FFAA8AA-FC29-4CB8-9AA9-CFCA5EE0A0FE}"/>
              </a:ext>
            </a:extLst>
          </p:cNvPr>
          <p:cNvSpPr txBox="1">
            <a:spLocks/>
          </p:cNvSpPr>
          <p:nvPr/>
        </p:nvSpPr>
        <p:spPr>
          <a:xfrm>
            <a:off x="421704" y="-5868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Why OData</a:t>
            </a:r>
            <a:endParaRPr lang="en-IN" dirty="0"/>
          </a:p>
        </p:txBody>
      </p:sp>
      <p:sp>
        <p:nvSpPr>
          <p:cNvPr id="5" name="Content Placeholder 2">
            <a:extLst>
              <a:ext uri="{FF2B5EF4-FFF2-40B4-BE49-F238E27FC236}">
                <a16:creationId xmlns:a16="http://schemas.microsoft.com/office/drawing/2014/main" id="{13B7788C-B70D-4C3E-8473-7649FE42777F}"/>
              </a:ext>
            </a:extLst>
          </p:cNvPr>
          <p:cNvSpPr txBox="1">
            <a:spLocks/>
          </p:cNvSpPr>
          <p:nvPr/>
        </p:nvSpPr>
        <p:spPr>
          <a:xfrm>
            <a:off x="421704" y="1381310"/>
            <a:ext cx="9906000" cy="14129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mn-lt"/>
              </a:rPr>
              <a:t>Why OData instead of REST ?        </a:t>
            </a:r>
          </a:p>
          <a:p>
            <a:r>
              <a:rPr lang="en-IN" sz="1400" dirty="0">
                <a:latin typeface="+mn-lt"/>
              </a:rPr>
              <a:t>We have seen how OData provides you with a consistent uniform standard way of describing the data and the data model. That precisely gives it an edge over REST.</a:t>
            </a:r>
          </a:p>
          <a:p>
            <a:endParaRPr lang="en-IN" sz="1400" dirty="0">
              <a:latin typeface="+mn-lt"/>
            </a:endParaRPr>
          </a:p>
          <a:p>
            <a:endParaRPr lang="en-IN" sz="1400" dirty="0">
              <a:latin typeface="+mn-lt"/>
            </a:endParaRPr>
          </a:p>
          <a:p>
            <a:endParaRPr lang="en-IN" sz="1400" dirty="0">
              <a:latin typeface="+mn-lt"/>
            </a:endParaRPr>
          </a:p>
          <a:p>
            <a:endParaRPr lang="en-IN" sz="1400" dirty="0">
              <a:latin typeface="+mn-lt"/>
            </a:endParaRPr>
          </a:p>
        </p:txBody>
      </p:sp>
      <p:pic>
        <p:nvPicPr>
          <p:cNvPr id="7" name="Picture 6">
            <a:extLst>
              <a:ext uri="{FF2B5EF4-FFF2-40B4-BE49-F238E27FC236}">
                <a16:creationId xmlns:a16="http://schemas.microsoft.com/office/drawing/2014/main" id="{B1249615-7917-4FD0-8A8C-589301336C5D}"/>
              </a:ext>
            </a:extLst>
          </p:cNvPr>
          <p:cNvPicPr>
            <a:picLocks noChangeAspect="1"/>
          </p:cNvPicPr>
          <p:nvPr/>
        </p:nvPicPr>
        <p:blipFill>
          <a:blip r:embed="rId3" cstate="print"/>
          <a:stretch>
            <a:fillRect/>
          </a:stretch>
        </p:blipFill>
        <p:spPr>
          <a:xfrm>
            <a:off x="1371600" y="2667000"/>
            <a:ext cx="8784976" cy="3672408"/>
          </a:xfrm>
          <a:prstGeom prst="rect">
            <a:avLst/>
          </a:prstGeom>
        </p:spPr>
      </p:pic>
    </p:spTree>
    <p:extLst>
      <p:ext uri="{BB962C8B-B14F-4D97-AF65-F5344CB8AC3E}">
        <p14:creationId xmlns:p14="http://schemas.microsoft.com/office/powerpoint/2010/main" val="3785236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81000" y="-381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46E3DF8A-0975-416F-8A2F-0BB0EF4BB8FF}"/>
              </a:ext>
            </a:extLst>
          </p:cNvPr>
          <p:cNvSpPr txBox="1">
            <a:spLocks/>
          </p:cNvSpPr>
          <p:nvPr/>
        </p:nvSpPr>
        <p:spPr>
          <a:xfrm>
            <a:off x="381000" y="312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Gateway Service Builder Tool</a:t>
            </a:r>
            <a:endParaRPr lang="en-IN" dirty="0"/>
          </a:p>
        </p:txBody>
      </p:sp>
      <p:sp>
        <p:nvSpPr>
          <p:cNvPr id="5" name="Content Placeholder 2">
            <a:extLst>
              <a:ext uri="{FF2B5EF4-FFF2-40B4-BE49-F238E27FC236}">
                <a16:creationId xmlns:a16="http://schemas.microsoft.com/office/drawing/2014/main" id="{63BAA766-F7FE-4D4D-BFC3-9C681CA6CC7E}"/>
              </a:ext>
            </a:extLst>
          </p:cNvPr>
          <p:cNvSpPr txBox="1">
            <a:spLocks/>
          </p:cNvSpPr>
          <p:nvPr/>
        </p:nvSpPr>
        <p:spPr>
          <a:xfrm>
            <a:off x="381000" y="1471199"/>
            <a:ext cx="9906000" cy="4548601"/>
          </a:xfrm>
          <a:prstGeom prst="rect">
            <a:avLst/>
          </a:prstGeom>
        </p:spPr>
        <p:txBody>
          <a:bodyPr/>
          <a:lstStyle>
            <a:defPPr>
              <a:defRPr lang="pt-PT"/>
            </a:defPPr>
            <a:lvl1pPr indent="0" algn="just">
              <a:lnSpc>
                <a:spcPct val="90000"/>
              </a:lnSpc>
              <a:spcBef>
                <a:spcPts val="1000"/>
              </a:spcBef>
              <a:buFont typeface="Arial" panose="020B0604020202020204" pitchFamily="34" charset="0"/>
              <a:buNone/>
              <a:defRPr sz="1400"/>
            </a:lvl1pPr>
            <a:lvl2pPr marL="266700" indent="-177800">
              <a:lnSpc>
                <a:spcPct val="90000"/>
              </a:lnSpc>
              <a:spcBef>
                <a:spcPts val="500"/>
              </a:spcBef>
              <a:buClr>
                <a:schemeClr val="accent1"/>
              </a:buClr>
              <a:buFont typeface="Wingdings" panose="05000000000000000000" pitchFamily="2" charset="2"/>
              <a:buChar char="§"/>
              <a:defRPr>
                <a:latin typeface="+mj-lt"/>
              </a:defRPr>
            </a:lvl2pPr>
            <a:lvl3pPr marL="444500" indent="-177800">
              <a:lnSpc>
                <a:spcPct val="90000"/>
              </a:lnSpc>
              <a:spcBef>
                <a:spcPts val="500"/>
              </a:spcBef>
              <a:buClr>
                <a:schemeClr val="accent2"/>
              </a:buClr>
              <a:buFont typeface="Arial" panose="020B0604020202020204" pitchFamily="34" charset="0"/>
              <a:buChar char="•"/>
              <a:defRPr sz="1600">
                <a:latin typeface="+mj-lt"/>
              </a:defRPr>
            </a:lvl3pPr>
            <a:lvl4pPr marL="622300" indent="-177800">
              <a:lnSpc>
                <a:spcPct val="90000"/>
              </a:lnSpc>
              <a:spcBef>
                <a:spcPts val="500"/>
              </a:spcBef>
              <a:buClr>
                <a:schemeClr val="accent3"/>
              </a:buClr>
              <a:buFont typeface="Verdana" panose="020B0604030504040204" pitchFamily="34" charset="0"/>
              <a:buChar char="‒"/>
              <a:defRPr sz="1400">
                <a:latin typeface="+mj-lt"/>
              </a:defRPr>
            </a:lvl4pPr>
            <a:lvl5pPr marL="812800" indent="-190500">
              <a:lnSpc>
                <a:spcPct val="90000"/>
              </a:lnSpc>
              <a:spcBef>
                <a:spcPts val="5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endParaRPr lang="en-US" dirty="0"/>
          </a:p>
          <a:p>
            <a:pPr>
              <a:lnSpc>
                <a:spcPct val="100000"/>
              </a:lnSpc>
            </a:pPr>
            <a:r>
              <a:rPr lang="en-US" dirty="0"/>
              <a:t>Gateway Service Builder (transaction "SEGW") is available as of Release 2.0 Support Package 4/5 and it greatly accelerates the OData service development process. In many cases you don't even need to write a single line of ABAP code - unless of course you prefer to do so. It is no longer mandatory that you have deep ABAP OO skills. </a:t>
            </a:r>
          </a:p>
          <a:p>
            <a:pPr>
              <a:lnSpc>
                <a:spcPct val="100000"/>
              </a:lnSpc>
            </a:pPr>
            <a:endParaRPr lang="en-US" dirty="0"/>
          </a:p>
          <a:p>
            <a:pPr>
              <a:lnSpc>
                <a:spcPct val="100000"/>
              </a:lnSpc>
            </a:pPr>
            <a:r>
              <a:rPr lang="en-US" dirty="0"/>
              <a:t>In Service Builder we need to do follow below three steps to build an OData service:</a:t>
            </a:r>
          </a:p>
          <a:p>
            <a:pPr>
              <a:lnSpc>
                <a:spcPct val="100000"/>
              </a:lnSpc>
            </a:pPr>
            <a:r>
              <a:rPr lang="en-US" dirty="0"/>
              <a:t>Define or import the data model </a:t>
            </a:r>
          </a:p>
          <a:p>
            <a:pPr>
              <a:lnSpc>
                <a:spcPct val="100000"/>
              </a:lnSpc>
            </a:pPr>
            <a:r>
              <a:rPr lang="en-US" dirty="0"/>
              <a:t>Implement or generate the runtime logic for the service operations </a:t>
            </a:r>
          </a:p>
          <a:p>
            <a:pPr>
              <a:lnSpc>
                <a:spcPct val="100000"/>
              </a:lnSpc>
            </a:pPr>
            <a:r>
              <a:rPr lang="en-US" dirty="0"/>
              <a:t>Activate and run the service </a:t>
            </a:r>
          </a:p>
          <a:p>
            <a:pPr>
              <a:lnSpc>
                <a:spcPct val="100000"/>
              </a:lnSpc>
            </a:pPr>
            <a:endParaRPr lang="en-US" dirty="0"/>
          </a:p>
          <a:p>
            <a:pPr>
              <a:lnSpc>
                <a:spcPct val="100000"/>
              </a:lnSpc>
            </a:pPr>
            <a:r>
              <a:rPr lang="en-US" dirty="0"/>
              <a:t>The picture shows the various options </a:t>
            </a:r>
          </a:p>
          <a:p>
            <a:pPr>
              <a:lnSpc>
                <a:spcPct val="100000"/>
              </a:lnSpc>
            </a:pPr>
            <a:r>
              <a:rPr lang="en-US" dirty="0"/>
              <a:t>that are covered in SEGW:</a:t>
            </a:r>
          </a:p>
          <a:p>
            <a:pPr>
              <a:lnSpc>
                <a:spcPct val="100000"/>
              </a:lnSpc>
            </a:pPr>
            <a:endParaRPr lang="en-US" dirty="0"/>
          </a:p>
          <a:p>
            <a:pPr>
              <a:lnSpc>
                <a:spcPct val="100000"/>
              </a:lnSpc>
            </a:pPr>
            <a:endParaRPr lang="en-US" dirty="0"/>
          </a:p>
        </p:txBody>
      </p:sp>
      <p:pic>
        <p:nvPicPr>
          <p:cNvPr id="7" name="Picture 2">
            <a:extLst>
              <a:ext uri="{FF2B5EF4-FFF2-40B4-BE49-F238E27FC236}">
                <a16:creationId xmlns:a16="http://schemas.microsoft.com/office/drawing/2014/main" id="{D643A856-4BF9-4754-A932-F1A413564B90}"/>
              </a:ext>
            </a:extLst>
          </p:cNvPr>
          <p:cNvPicPr>
            <a:picLocks noChangeAspect="1" noChangeArrowheads="1"/>
          </p:cNvPicPr>
          <p:nvPr/>
        </p:nvPicPr>
        <p:blipFill>
          <a:blip r:embed="rId3" cstate="print"/>
          <a:srcRect/>
          <a:stretch>
            <a:fillRect/>
          </a:stretch>
        </p:blipFill>
        <p:spPr bwMode="auto">
          <a:xfrm>
            <a:off x="6172200" y="3352800"/>
            <a:ext cx="6163816" cy="3044520"/>
          </a:xfrm>
          <a:prstGeom prst="rect">
            <a:avLst/>
          </a:prstGeom>
          <a:noFill/>
          <a:ln w="9525">
            <a:noFill/>
            <a:miter lim="800000"/>
            <a:headEnd/>
            <a:tailEnd/>
          </a:ln>
        </p:spPr>
      </p:pic>
    </p:spTree>
    <p:extLst>
      <p:ext uri="{BB962C8B-B14F-4D97-AF65-F5344CB8AC3E}">
        <p14:creationId xmlns:p14="http://schemas.microsoft.com/office/powerpoint/2010/main" val="354102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457200" y="-1376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F4FF430C-CED4-455F-BF6D-5C56E2EEF135}"/>
              </a:ext>
            </a:extLst>
          </p:cNvPr>
          <p:cNvSpPr txBox="1">
            <a:spLocks/>
          </p:cNvSpPr>
          <p:nvPr/>
        </p:nvSpPr>
        <p:spPr>
          <a:xfrm>
            <a:off x="457200" y="-683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SEGW</a:t>
            </a:r>
            <a:endParaRPr lang="en-IN" dirty="0"/>
          </a:p>
        </p:txBody>
      </p:sp>
      <p:sp>
        <p:nvSpPr>
          <p:cNvPr id="5" name="Content Placeholder 2">
            <a:extLst>
              <a:ext uri="{FF2B5EF4-FFF2-40B4-BE49-F238E27FC236}">
                <a16:creationId xmlns:a16="http://schemas.microsoft.com/office/drawing/2014/main" id="{1F3033AA-1786-4CC9-B02D-F6CE0B6EF5DF}"/>
              </a:ext>
            </a:extLst>
          </p:cNvPr>
          <p:cNvSpPr txBox="1">
            <a:spLocks/>
          </p:cNvSpPr>
          <p:nvPr/>
        </p:nvSpPr>
        <p:spPr>
          <a:xfrm>
            <a:off x="457200" y="13716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a:latin typeface="Calibri" panose="020F0502020204030204" pitchFamily="34" charset="0"/>
              </a:rPr>
              <a:t>Need to understand below terms in SEGW transaction</a:t>
            </a:r>
          </a:p>
          <a:p>
            <a:endParaRPr lang="en-IN" sz="1800">
              <a:latin typeface="Calibri" panose="020F0502020204030204" pitchFamily="34" charset="0"/>
            </a:endParaRPr>
          </a:p>
          <a:p>
            <a:r>
              <a:rPr lang="en-IN" sz="1800">
                <a:latin typeface="Calibri" panose="020F0502020204030204" pitchFamily="34" charset="0"/>
              </a:rPr>
              <a:t>         -  Entity Type</a:t>
            </a:r>
          </a:p>
          <a:p>
            <a:r>
              <a:rPr lang="en-IN" sz="1800">
                <a:latin typeface="Calibri" panose="020F0502020204030204" pitchFamily="34" charset="0"/>
              </a:rPr>
              <a:t>         -  Entity Set</a:t>
            </a:r>
          </a:p>
          <a:p>
            <a:r>
              <a:rPr lang="en-IN" sz="1800">
                <a:latin typeface="Calibri" panose="020F0502020204030204" pitchFamily="34" charset="0"/>
              </a:rPr>
              <a:t>         -  Association</a:t>
            </a:r>
          </a:p>
          <a:p>
            <a:r>
              <a:rPr lang="en-IN" sz="1800">
                <a:latin typeface="Calibri" panose="020F0502020204030204" pitchFamily="34" charset="0"/>
              </a:rPr>
              <a:t>         -  Navigation</a:t>
            </a:r>
          </a:p>
          <a:p>
            <a:r>
              <a:rPr lang="en-IN" sz="1800">
                <a:latin typeface="Calibri" panose="020F0502020204030204" pitchFamily="34" charset="0"/>
              </a:rPr>
              <a:t>         -  Referential Constraints</a:t>
            </a:r>
          </a:p>
          <a:p>
            <a:r>
              <a:rPr lang="en-IN" sz="1800">
                <a:latin typeface="Calibri" panose="020F0502020204030204" pitchFamily="34" charset="0"/>
              </a:rPr>
              <a:t>         -  MPC( Model Provider Class )</a:t>
            </a:r>
          </a:p>
          <a:p>
            <a:r>
              <a:rPr lang="en-IN" sz="1800">
                <a:latin typeface="Calibri" panose="020F0502020204030204" pitchFamily="34" charset="0"/>
              </a:rPr>
              <a:t>         -  DPC( Data Provider Class )</a:t>
            </a:r>
          </a:p>
          <a:p>
            <a:r>
              <a:rPr lang="en-IN"/>
              <a:t>    </a:t>
            </a:r>
            <a:endParaRPr lang="en-IN" dirty="0"/>
          </a:p>
        </p:txBody>
      </p:sp>
    </p:spTree>
    <p:extLst>
      <p:ext uri="{BB962C8B-B14F-4D97-AF65-F5344CB8AC3E}">
        <p14:creationId xmlns:p14="http://schemas.microsoft.com/office/powerpoint/2010/main" val="4207118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3 -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990600" y="76200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latin typeface="+mn-lt"/>
                <a:cs typeface="Calibri" pitchFamily="34" charset="0"/>
              </a:rPr>
              <a:t>Odata Query Options &amp; Parameters</a:t>
            </a:r>
          </a:p>
          <a:p>
            <a:pPr>
              <a:lnSpc>
                <a:spcPts val="4530"/>
              </a:lnSpc>
            </a:pPr>
            <a:r>
              <a:rPr lang="en-CA" sz="1600" dirty="0">
                <a:latin typeface="+mn-lt"/>
                <a:cs typeface="Calibri" pitchFamily="34" charset="0"/>
              </a:rPr>
              <a:t>Filtering &amp; Projecting in Odata result set</a:t>
            </a:r>
          </a:p>
          <a:p>
            <a:pPr>
              <a:lnSpc>
                <a:spcPts val="4530"/>
              </a:lnSpc>
            </a:pPr>
            <a:r>
              <a:rPr lang="en-CA" sz="1600" dirty="0">
                <a:latin typeface="+mn-lt"/>
                <a:cs typeface="Calibri" pitchFamily="34" charset="0"/>
              </a:rPr>
              <a:t>Sorting in </a:t>
            </a:r>
            <a:r>
              <a:rPr lang="en-CA" sz="1600" dirty="0">
                <a:cs typeface="Calibri" pitchFamily="34" charset="0"/>
              </a:rPr>
              <a:t>Odata result set</a:t>
            </a:r>
            <a:endParaRPr lang="en-CA" sz="1600" dirty="0">
              <a:latin typeface="+mn-lt"/>
              <a:cs typeface="Calibri" pitchFamily="34" charset="0"/>
            </a:endParaRPr>
          </a:p>
          <a:p>
            <a:pPr>
              <a:lnSpc>
                <a:spcPts val="4530"/>
              </a:lnSpc>
            </a:pPr>
            <a:r>
              <a:rPr lang="en-CA" sz="1600" dirty="0">
                <a:latin typeface="+mn-lt"/>
                <a:cs typeface="Calibri" pitchFamily="34" charset="0"/>
              </a:rPr>
              <a:t>Client-side Pagination</a:t>
            </a:r>
          </a:p>
          <a:p>
            <a:pPr>
              <a:lnSpc>
                <a:spcPts val="4530"/>
              </a:lnSpc>
            </a:pPr>
            <a:r>
              <a:rPr lang="en-CA" sz="1600" dirty="0">
                <a:latin typeface="+mn-lt"/>
                <a:cs typeface="Calibri" pitchFamily="34" charset="0"/>
              </a:rPr>
              <a:t>Counting &amp; Formatting</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3637735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5262979"/>
          </a:xfrm>
          <a:prstGeom prst="rect">
            <a:avLst/>
          </a:prstGeom>
        </p:spPr>
        <p:txBody>
          <a:bodyPr wrap="square">
            <a:spAutoFit/>
          </a:bodyPr>
          <a:lstStyle/>
          <a:p>
            <a:r>
              <a:rPr lang="en-US" sz="1600" b="1" dirty="0"/>
              <a:t>Filtering and Projecting ($filter and $select) </a:t>
            </a:r>
            <a:r>
              <a:rPr lang="en-US" sz="1600" dirty="0"/>
              <a:t>: The $ﬁlter statement can be compared with the where clause in the usual SQL syntax. The $select statement is basically the same as the </a:t>
            </a:r>
            <a:r>
              <a:rPr lang="en-US" sz="1600" b="1" dirty="0"/>
              <a:t>SELECT </a:t>
            </a:r>
            <a:r>
              <a:rPr lang="en-US" sz="1600" dirty="0"/>
              <a:t>keyword in normal SQL. </a:t>
            </a:r>
          </a:p>
          <a:p>
            <a:endParaRPr lang="en-US" sz="1600" dirty="0"/>
          </a:p>
          <a:p>
            <a:r>
              <a:rPr lang="en-US" sz="1600" u="sng" dirty="0"/>
              <a:t>Benefits:</a:t>
            </a:r>
          </a:p>
          <a:p>
            <a:pPr marL="800100" lvl="1" indent="-342900">
              <a:buFont typeface="+mj-lt"/>
              <a:buAutoNum type="arabicPeriod"/>
            </a:pPr>
            <a:r>
              <a:rPr lang="en-US" sz="1600" dirty="0"/>
              <a:t>Less data is transferred</a:t>
            </a:r>
          </a:p>
          <a:p>
            <a:pPr marL="800100" lvl="1" indent="-342900">
              <a:buFont typeface="+mj-lt"/>
              <a:buAutoNum type="arabicPeriod"/>
            </a:pPr>
            <a:r>
              <a:rPr lang="en-US" sz="1600" dirty="0"/>
              <a:t>Depending on the data structure in the SAP Business Suite backend system, less data might have to be consumed. For example, if the data is stored in a view comprising multiple database tables.</a:t>
            </a:r>
          </a:p>
          <a:p>
            <a:pPr lvl="1"/>
            <a:r>
              <a:rPr lang="en-US" sz="1600" dirty="0"/>
              <a:t>Syntax: </a:t>
            </a:r>
            <a:r>
              <a:rPr lang="en-US" sz="1600" b="1" dirty="0"/>
              <a:t>http://&lt;server&gt;:&lt;port&gt;/sap/opu/odata/sap/&lt;service_name&gt;/ProductsSet?$select=ProductId,Name,Description</a:t>
            </a:r>
          </a:p>
          <a:p>
            <a:pPr lvl="1"/>
            <a:endParaRPr lang="en-US" sz="1600" dirty="0"/>
          </a:p>
          <a:p>
            <a:pPr lvl="1"/>
            <a:endParaRPr lang="en-US" sz="1600" dirty="0"/>
          </a:p>
          <a:p>
            <a:pPr lvl="1"/>
            <a:r>
              <a:rPr lang="en-US" sz="1600" dirty="0"/>
              <a:t>Syntax : </a:t>
            </a:r>
          </a:p>
          <a:p>
            <a:pPr lvl="1"/>
            <a:r>
              <a:rPr lang="en-US" sz="1600" b="1" dirty="0"/>
              <a:t>http://&lt;server&gt;:&lt;port&gt;/sap/opu/odata/sap/&lt;service_name&gt;/ProductsSet?$filter=ProductId eq ‘HT-1000’</a:t>
            </a:r>
          </a:p>
          <a:p>
            <a:pPr lvl="1"/>
            <a:r>
              <a:rPr lang="en-US" sz="1600" b="1" dirty="0"/>
              <a:t>$filter = &lt;fieldname&gt; &lt;operator&gt; &lt;value&gt;</a:t>
            </a:r>
            <a:r>
              <a:rPr lang="en-US" sz="1600" dirty="0"/>
              <a:t> , where:</a:t>
            </a:r>
          </a:p>
          <a:p>
            <a:pPr lvl="1"/>
            <a:r>
              <a:rPr lang="en-US" sz="1600" dirty="0"/>
              <a:t>&lt;fieldname&gt; is the name of the field.</a:t>
            </a:r>
          </a:p>
          <a:p>
            <a:pPr lvl="1"/>
            <a:r>
              <a:rPr lang="en-US" sz="1600" dirty="0"/>
              <a:t>&lt;operator&gt; must be from the list of supported operators.</a:t>
            </a:r>
          </a:p>
          <a:p>
            <a:pPr lvl="1"/>
            <a:r>
              <a:rPr lang="en-US" sz="1600" dirty="0"/>
              <a:t>&lt;value&gt; can be a string value and should be enclosed in quotation marks (‘value’).</a:t>
            </a:r>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557024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5016758"/>
          </a:xfrm>
          <a:prstGeom prst="rect">
            <a:avLst/>
          </a:prstGeom>
        </p:spPr>
        <p:txBody>
          <a:bodyPr wrap="square">
            <a:spAutoFit/>
          </a:bodyPr>
          <a:lstStyle/>
          <a:p>
            <a:r>
              <a:rPr lang="en-US" sz="1600" b="1" dirty="0"/>
              <a:t>Sorting ($order by) </a:t>
            </a:r>
            <a:r>
              <a:rPr lang="en-US" sz="1600" dirty="0"/>
              <a:t>: Query option $</a:t>
            </a:r>
            <a:r>
              <a:rPr lang="en-US" sz="1600" dirty="0" err="1"/>
              <a:t>orderby</a:t>
            </a:r>
            <a:r>
              <a:rPr lang="en-US" sz="1600" dirty="0"/>
              <a:t> adds sorting capabilities to the SAP gateway OData service. So that we can be able to order the OData service feed/collection based on the fields available in the Entity Type set.</a:t>
            </a:r>
          </a:p>
          <a:p>
            <a:endParaRPr lang="en-US" sz="1600" dirty="0"/>
          </a:p>
          <a:p>
            <a:r>
              <a:rPr lang="en-US" sz="1600" dirty="0"/>
              <a:t>Example : A gateway OData service is getting all the products from the back-end system, but we don’t want to see the products in the order they retrieved, and we want to apply </a:t>
            </a:r>
            <a:r>
              <a:rPr lang="en-US" sz="1600" dirty="0" err="1"/>
              <a:t>orderby</a:t>
            </a:r>
            <a:r>
              <a:rPr lang="en-US" sz="1600" dirty="0"/>
              <a:t> on the OData service so that we get required products in required order.</a:t>
            </a:r>
          </a:p>
          <a:p>
            <a:endParaRPr lang="en-US" sz="1600" dirty="0"/>
          </a:p>
          <a:p>
            <a:r>
              <a:rPr lang="en-US" sz="1600" dirty="0"/>
              <a:t>For example, we want to order the all products by its “Price” in descending.</a:t>
            </a:r>
          </a:p>
          <a:p>
            <a:endParaRPr lang="en-US" sz="1600" dirty="0"/>
          </a:p>
          <a:p>
            <a:r>
              <a:rPr lang="en-US" sz="1600" dirty="0"/>
              <a:t>Syntax : </a:t>
            </a:r>
            <a:r>
              <a:rPr lang="en-US" sz="1600" b="1" i="1" dirty="0"/>
              <a:t>http://&lt;server&gt;:&lt;port&gt;/sap/opu/odata/sap/&lt;service_name&gt;/ProductsSet?$orderby=Price desc</a:t>
            </a:r>
          </a:p>
          <a:p>
            <a:endParaRPr lang="en-US" sz="1600" b="1" i="1" dirty="0"/>
          </a:p>
          <a:p>
            <a:r>
              <a:rPr lang="en-US" sz="1600" dirty="0"/>
              <a:t>$</a:t>
            </a:r>
            <a:r>
              <a:rPr lang="en-US" sz="1600" dirty="0" err="1"/>
              <a:t>orderby</a:t>
            </a:r>
            <a:r>
              <a:rPr lang="en-US" sz="1600" dirty="0"/>
              <a:t> = &lt;fieldname&gt; &lt;</a:t>
            </a:r>
            <a:r>
              <a:rPr lang="en-US" sz="1600" dirty="0" err="1"/>
              <a:t>sortorder</a:t>
            </a:r>
            <a:r>
              <a:rPr lang="en-US" sz="1600" dirty="0"/>
              <a:t>&gt; , where:</a:t>
            </a:r>
          </a:p>
          <a:p>
            <a:endParaRPr lang="en-US" sz="1600" dirty="0"/>
          </a:p>
          <a:p>
            <a:r>
              <a:rPr lang="en-US" sz="1600" dirty="0"/>
              <a:t>&lt;fieldname&gt; is the name of the field.</a:t>
            </a:r>
          </a:p>
          <a:p>
            <a:r>
              <a:rPr lang="en-US" sz="1600" dirty="0"/>
              <a:t>&lt;</a:t>
            </a:r>
            <a:r>
              <a:rPr lang="en-US" sz="1600" dirty="0" err="1"/>
              <a:t>sortorder</a:t>
            </a:r>
            <a:r>
              <a:rPr lang="en-US" sz="1600" dirty="0"/>
              <a:t>&gt; desc/</a:t>
            </a:r>
            <a:r>
              <a:rPr lang="en-US" sz="1600" dirty="0" err="1"/>
              <a:t>asc</a:t>
            </a:r>
            <a:endParaRPr lang="en-US" sz="1600" dirty="0"/>
          </a:p>
          <a:p>
            <a:endParaRPr lang="en-US" sz="1600" dirty="0"/>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743103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4770537"/>
          </a:xfrm>
          <a:prstGeom prst="rect">
            <a:avLst/>
          </a:prstGeom>
        </p:spPr>
        <p:txBody>
          <a:bodyPr wrap="square">
            <a:spAutoFit/>
          </a:bodyPr>
          <a:lstStyle/>
          <a:p>
            <a:r>
              <a:rPr lang="en-US" sz="1600" b="1" dirty="0"/>
              <a:t>Client-Side Paging ($top, $skip, and $</a:t>
            </a:r>
            <a:r>
              <a:rPr lang="en-US" sz="1600" b="1" dirty="0" err="1"/>
              <a:t>inlinecount</a:t>
            </a:r>
            <a:r>
              <a:rPr lang="en-US" sz="1600" b="1" dirty="0"/>
              <a:t>) </a:t>
            </a:r>
            <a:r>
              <a:rPr lang="en-US" sz="1600" dirty="0"/>
              <a:t>: Query option $top and $skip are used to restrict the amount of data retrieved from back-end system. </a:t>
            </a:r>
          </a:p>
          <a:p>
            <a:r>
              <a:rPr lang="en-US" sz="1600" dirty="0"/>
              <a:t>Client side paging is possible by using this query option $top=n query option will retrieve the top n records from the OData service feed/collection. $skip=x will go with $top=n query option, it will retrieve  top n records by skipping the first x records from the OData service feed/collection.</a:t>
            </a:r>
          </a:p>
          <a:p>
            <a:endParaRPr lang="en-US" sz="1600" dirty="0"/>
          </a:p>
          <a:p>
            <a:r>
              <a:rPr lang="en-US" sz="1600" dirty="0"/>
              <a:t>Syntax</a:t>
            </a:r>
          </a:p>
          <a:p>
            <a:endParaRPr lang="en-US" sz="1600" dirty="0"/>
          </a:p>
          <a:p>
            <a:r>
              <a:rPr lang="en-US" sz="1600" b="1" dirty="0"/>
              <a:t>http://&lt;server&gt;:&lt;port&gt;/sap/opu/odata/sap/&lt;service_name&gt;/ProductsSet?$top=5</a:t>
            </a:r>
            <a:br>
              <a:rPr lang="en-US" sz="1600" b="1" dirty="0"/>
            </a:br>
            <a:endParaRPr lang="en-US" sz="1600" b="1" dirty="0"/>
          </a:p>
          <a:p>
            <a:r>
              <a:rPr lang="en-US" sz="1600" b="1" dirty="0"/>
              <a:t>http://&lt;server&gt;:&lt;port&gt;/sap/opu/odata/sap/&lt;service_name&gt;/ProductsSet?$top=5&amp;skip=3</a:t>
            </a:r>
          </a:p>
          <a:p>
            <a:endParaRPr lang="en-US" sz="1600" dirty="0"/>
          </a:p>
          <a:p>
            <a:r>
              <a:rPr lang="en-US" sz="1600" dirty="0"/>
              <a:t>Query option $</a:t>
            </a:r>
            <a:r>
              <a:rPr lang="en-US" sz="1600" dirty="0" err="1"/>
              <a:t>inlinecount</a:t>
            </a:r>
            <a:r>
              <a:rPr lang="en-US" sz="1600" dirty="0"/>
              <a:t> is used to get the overall count of feed/collection together with the entity set collection data.</a:t>
            </a:r>
          </a:p>
          <a:p>
            <a:endParaRPr lang="en-US" sz="1600" dirty="0"/>
          </a:p>
          <a:p>
            <a:r>
              <a:rPr lang="en-US" sz="1600" dirty="0"/>
              <a:t>Syntax</a:t>
            </a:r>
          </a:p>
          <a:p>
            <a:endParaRPr lang="en-US" sz="1600" b="1" dirty="0"/>
          </a:p>
          <a:p>
            <a:r>
              <a:rPr lang="en-US" sz="1600" b="1" dirty="0"/>
              <a:t>http://:/sap/opu/odata/sap//ProductsSet?$inlinecount=allpages</a:t>
            </a:r>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53685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4524315"/>
          </a:xfrm>
          <a:prstGeom prst="rect">
            <a:avLst/>
          </a:prstGeom>
        </p:spPr>
        <p:txBody>
          <a:bodyPr wrap="square">
            <a:spAutoFit/>
          </a:bodyPr>
          <a:lstStyle/>
          <a:p>
            <a:r>
              <a:rPr lang="en-US" sz="1600" b="1" dirty="0"/>
              <a:t>Counting ($count) </a:t>
            </a:r>
            <a:r>
              <a:rPr lang="en-US" sz="1600" dirty="0"/>
              <a:t>: The $count service request returns the number of records in a collection or if the collection has a filter, the number of records matching the filter.</a:t>
            </a:r>
          </a:p>
          <a:p>
            <a:endParaRPr lang="en-US" sz="1600" dirty="0"/>
          </a:p>
          <a:p>
            <a:r>
              <a:rPr lang="en-US" sz="1600" dirty="0"/>
              <a:t>Syntax:</a:t>
            </a:r>
            <a:br>
              <a:rPr lang="en-US" sz="1600" dirty="0"/>
            </a:br>
            <a:r>
              <a:rPr lang="en-US" sz="1600" dirty="0"/>
              <a:t>http://&lt;server&gt;:&lt;port&gt;/sap/opu/odata/sap/&lt;service_name&gt;/ProductsSet?</a:t>
            </a:r>
            <a:r>
              <a:rPr lang="en-US" sz="1600" b="1" dirty="0"/>
              <a:t>$count</a:t>
            </a:r>
          </a:p>
          <a:p>
            <a:endParaRPr lang="en-US" sz="1600" dirty="0"/>
          </a:p>
          <a:p>
            <a:r>
              <a:rPr lang="en-US" sz="1600" b="1" dirty="0" err="1"/>
              <a:t>Inlining</a:t>
            </a:r>
            <a:r>
              <a:rPr lang="en-US" sz="1600" b="1" dirty="0"/>
              <a:t> ($expand)</a:t>
            </a:r>
            <a:r>
              <a:rPr lang="en-US" sz="1600" dirty="0"/>
              <a:t> : OData query option $expand is used to read multiple entities or entity sets in a single service call instead of two different calls. Prerequisite, entity sets which are used should be associated</a:t>
            </a:r>
          </a:p>
          <a:p>
            <a:endParaRPr lang="en-US" sz="1600" dirty="0"/>
          </a:p>
          <a:p>
            <a:r>
              <a:rPr lang="en-US" sz="1600" dirty="0"/>
              <a:t>Syntax : Single Sales Order and its line items</a:t>
            </a:r>
            <a:br>
              <a:rPr lang="en-US" sz="1600" dirty="0"/>
            </a:br>
            <a:r>
              <a:rPr lang="en-US" sz="1600" dirty="0"/>
              <a:t>http://&lt;server&gt;:&lt;port&gt;/sap/</a:t>
            </a:r>
            <a:r>
              <a:rPr lang="en-US" sz="1600" dirty="0" err="1"/>
              <a:t>opu</a:t>
            </a:r>
            <a:r>
              <a:rPr lang="en-US" sz="1600" dirty="0"/>
              <a:t>/</a:t>
            </a:r>
            <a:r>
              <a:rPr lang="en-US" sz="1600" dirty="0" err="1"/>
              <a:t>odata</a:t>
            </a:r>
            <a:r>
              <a:rPr lang="en-US" sz="1600" dirty="0"/>
              <a:t>/sap/&lt;</a:t>
            </a:r>
            <a:r>
              <a:rPr lang="en-US" sz="1600" dirty="0" err="1"/>
              <a:t>servicename</a:t>
            </a:r>
            <a:r>
              <a:rPr lang="en-US" sz="1600" dirty="0"/>
              <a:t>&gt;/</a:t>
            </a:r>
            <a:r>
              <a:rPr lang="en-US" sz="1600" dirty="0" err="1"/>
              <a:t>SalesOrders</a:t>
            </a:r>
            <a:r>
              <a:rPr lang="en-US" sz="1600" dirty="0"/>
              <a:t>(‘123’)?</a:t>
            </a:r>
            <a:r>
              <a:rPr lang="en-US" sz="1600" b="1" dirty="0"/>
              <a:t>$expand=</a:t>
            </a:r>
            <a:r>
              <a:rPr lang="en-US" sz="1600" b="1" dirty="0" err="1"/>
              <a:t>ToOrderItems</a:t>
            </a:r>
            <a:br>
              <a:rPr lang="en-US" sz="1600" b="1" dirty="0"/>
            </a:br>
            <a:endParaRPr lang="en-US" sz="1600" b="1" dirty="0"/>
          </a:p>
          <a:p>
            <a:r>
              <a:rPr lang="en-US" sz="1600" dirty="0"/>
              <a:t>Syntax: Multiple Sales Order and their line items</a:t>
            </a:r>
            <a:br>
              <a:rPr lang="en-US" sz="1600" dirty="0"/>
            </a:br>
            <a:r>
              <a:rPr lang="en-US" sz="1600" dirty="0"/>
              <a:t>http://&lt;server&gt;:&lt;port&gt;/sap/opu/odata/sap/&lt;servicename&gt;/SalesOrders?$expand=ToOrderItems</a:t>
            </a:r>
          </a:p>
          <a:p>
            <a:r>
              <a:rPr lang="en-US" sz="1600" dirty="0"/>
              <a:t>where </a:t>
            </a:r>
            <a:r>
              <a:rPr lang="en-US" sz="1600" b="1" dirty="0"/>
              <a:t>$expand = &lt;</a:t>
            </a:r>
            <a:r>
              <a:rPr lang="en-US" sz="1600" b="1" dirty="0" err="1"/>
              <a:t>Navigation_Property_Name</a:t>
            </a:r>
            <a:r>
              <a:rPr lang="en-US" sz="1600" b="1" dirty="0"/>
              <a:t>&gt;</a:t>
            </a:r>
            <a:endParaRPr lang="en-US" sz="1600" dirty="0"/>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069188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Capabilities of SAP Gateway</a:t>
            </a:r>
          </a:p>
        </p:txBody>
      </p:sp>
      <p:sp>
        <p:nvSpPr>
          <p:cNvPr id="3" name="Title 1">
            <a:extLst>
              <a:ext uri="{FF2B5EF4-FFF2-40B4-BE49-F238E27FC236}">
                <a16:creationId xmlns:a16="http://schemas.microsoft.com/office/drawing/2014/main" id="{DBCF7581-F0CD-4CB4-83F9-C8C5A0E2517E}"/>
              </a:ext>
            </a:extLst>
          </p:cNvPr>
          <p:cNvSpPr txBox="1">
            <a:spLocks/>
          </p:cNvSpPr>
          <p:nvPr/>
        </p:nvSpPr>
        <p:spPr>
          <a:xfrm>
            <a:off x="0" y="0"/>
            <a:ext cx="8049344"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pPr marL="0" lvl="1"/>
            <a:r>
              <a:rPr lang="en-US" sz="1300" b="1" kern="0" dirty="0">
                <a:solidFill>
                  <a:schemeClr val="accent5">
                    <a:lumMod val="75000"/>
                  </a:schemeClr>
                </a:solidFill>
                <a:latin typeface="Calibri" pitchFamily="34" charset="0"/>
                <a:cs typeface="Calibri" pitchFamily="34" charset="0"/>
              </a:rPr>
              <a:t>                                                            </a:t>
            </a:r>
            <a:endParaRPr lang="en-US" sz="3000" b="1" kern="0" dirty="0">
              <a:solidFill>
                <a:schemeClr val="accent5">
                  <a:lumMod val="75000"/>
                </a:schemeClr>
              </a:solidFill>
              <a:latin typeface="+mj-lt"/>
              <a:cs typeface="Calibri" pitchFamily="34" charset="0"/>
            </a:endParaRPr>
          </a:p>
        </p:txBody>
      </p:sp>
      <p:sp>
        <p:nvSpPr>
          <p:cNvPr id="4" name="Rectangle 3">
            <a:extLst>
              <a:ext uri="{FF2B5EF4-FFF2-40B4-BE49-F238E27FC236}">
                <a16:creationId xmlns:a16="http://schemas.microsoft.com/office/drawing/2014/main" id="{A18A192A-ACD8-406F-9907-10B0A0A7C73C}"/>
              </a:ext>
            </a:extLst>
          </p:cNvPr>
          <p:cNvSpPr/>
          <p:nvPr/>
        </p:nvSpPr>
        <p:spPr>
          <a:xfrm>
            <a:off x="457200" y="838200"/>
            <a:ext cx="8496944" cy="4355038"/>
          </a:xfrm>
          <a:prstGeom prst="rect">
            <a:avLst/>
          </a:prstGeom>
        </p:spPr>
        <p:txBody>
          <a:bodyPr wrap="square">
            <a:spAutoFit/>
          </a:bodyPr>
          <a:lstStyle/>
          <a:p>
            <a:pPr lvl="1"/>
            <a:r>
              <a:rPr lang="en-US" sz="1300" dirty="0">
                <a:latin typeface="Calibri" pitchFamily="34" charset="0"/>
                <a:cs typeface="Calibri" pitchFamily="34" charset="0"/>
              </a:rPr>
              <a:t>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O</a:t>
            </a:r>
            <a:r>
              <a:rPr lang="en-US" sz="1600" dirty="0">
                <a:latin typeface="Calibri" pitchFamily="34" charset="0"/>
                <a:cs typeface="Calibri" pitchFamily="34" charset="0"/>
              </a:rPr>
              <a:t>pen                -   Any Device, Any Experience, Any Platform</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P</a:t>
            </a:r>
            <a:r>
              <a:rPr lang="en-US" sz="1600" dirty="0">
                <a:latin typeface="Calibri" pitchFamily="34" charset="0"/>
                <a:cs typeface="Calibri" pitchFamily="34" charset="0"/>
              </a:rPr>
              <a:t>eople             -   Optimized for User Interaction Scenarios</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T</a:t>
            </a:r>
            <a:r>
              <a:rPr lang="en-US" sz="1600" dirty="0">
                <a:latin typeface="Calibri" pitchFamily="34" charset="0"/>
                <a:cs typeface="Calibri" pitchFamily="34" charset="0"/>
              </a:rPr>
              <a:t>imeless          -   Non disruptive, any SAP Business Suite version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D</a:t>
            </a:r>
            <a:r>
              <a:rPr lang="en-US" sz="1600" dirty="0">
                <a:latin typeface="Calibri" pitchFamily="34" charset="0"/>
                <a:cs typeface="Calibri" pitchFamily="34" charset="0"/>
              </a:rPr>
              <a:t>evelopers      -   Simple APIs, no SAP knowledge, any tool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S</a:t>
            </a:r>
            <a:r>
              <a:rPr lang="en-US" sz="1600" dirty="0">
                <a:latin typeface="Calibri" pitchFamily="34" charset="0"/>
                <a:cs typeface="Calibri" pitchFamily="34" charset="0"/>
              </a:rPr>
              <a:t>tandards        -   Based on REST, ATOM/OData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buFont typeface="Wingdings" pitchFamily="2" charset="2"/>
              <a:buChar char="v"/>
            </a:pPr>
            <a:r>
              <a:rPr lang="en-US" sz="1600" dirty="0">
                <a:latin typeface="Calibri" pitchFamily="34" charset="0"/>
                <a:cs typeface="Calibri" pitchFamily="34" charset="0"/>
              </a:rPr>
              <a:t>    Opening the doors for millions of developers to create solutions connecting to SAP</a:t>
            </a:r>
          </a:p>
          <a:p>
            <a:pPr lvl="1">
              <a:buFont typeface="Wingdings" pitchFamily="2" charset="2"/>
              <a:buChar char="v"/>
            </a:pPr>
            <a:r>
              <a:rPr lang="en-US" sz="1600" dirty="0">
                <a:latin typeface="Calibri" pitchFamily="34" charset="0"/>
                <a:cs typeface="Calibri" pitchFamily="34" charset="0"/>
              </a:rPr>
              <a:t>    Increase workforce productivity </a:t>
            </a:r>
          </a:p>
          <a:p>
            <a:pPr lvl="1">
              <a:buFont typeface="Wingdings" pitchFamily="2" charset="2"/>
              <a:buChar char="v"/>
            </a:pPr>
            <a:r>
              <a:rPr lang="en-US" sz="1600" dirty="0">
                <a:latin typeface="Calibri" pitchFamily="34" charset="0"/>
                <a:cs typeface="Calibri" pitchFamily="34" charset="0"/>
              </a:rPr>
              <a:t>    Reduces Complexity , skill set requirements and deployment barriers</a:t>
            </a:r>
          </a:p>
          <a:p>
            <a:pPr lvl="1">
              <a:buFont typeface="Wingdings" pitchFamily="2" charset="2"/>
              <a:buChar char="v"/>
            </a:pPr>
            <a:r>
              <a:rPr lang="en-US" sz="1600" dirty="0">
                <a:latin typeface="Calibri" pitchFamily="34" charset="0"/>
                <a:cs typeface="Calibri" pitchFamily="34" charset="0"/>
              </a:rPr>
              <a:t>    Shorten development times/cycles</a:t>
            </a:r>
          </a:p>
          <a:p>
            <a:pPr lvl="1">
              <a:buFont typeface="Wingdings" pitchFamily="2" charset="2"/>
              <a:buChar char="v"/>
            </a:pPr>
            <a:r>
              <a:rPr lang="en-US" sz="1600" dirty="0">
                <a:latin typeface="Calibri" pitchFamily="34" charset="0"/>
                <a:cs typeface="Calibri" pitchFamily="34" charset="0"/>
              </a:rPr>
              <a:t>    Engage all developers with their choice of development tools</a:t>
            </a:r>
          </a:p>
          <a:p>
            <a:pPr lvl="1">
              <a:buFont typeface="Wingdings" pitchFamily="2" charset="2"/>
              <a:buChar char="v"/>
            </a:pPr>
            <a:r>
              <a:rPr lang="en-US" sz="1600" dirty="0">
                <a:latin typeface="Calibri" pitchFamily="34" charset="0"/>
                <a:cs typeface="Calibri" pitchFamily="34" charset="0"/>
              </a:rPr>
              <a:t>    It offers connectivity to SAP applications using any programming language</a:t>
            </a:r>
          </a:p>
          <a:p>
            <a:pPr lvl="1">
              <a:buFont typeface="Wingdings" pitchFamily="2" charset="2"/>
              <a:buChar char="q"/>
            </a:pPr>
            <a:endParaRPr lang="en-US" sz="1200" dirty="0">
              <a:latin typeface="Calibri" pitchFamily="34" charset="0"/>
              <a:cs typeface="Calibri" pitchFamily="34" charset="0"/>
            </a:endParaRPr>
          </a:p>
          <a:p>
            <a:pPr lvl="1"/>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252596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3293209"/>
          </a:xfrm>
          <a:prstGeom prst="rect">
            <a:avLst/>
          </a:prstGeom>
        </p:spPr>
        <p:txBody>
          <a:bodyPr wrap="square">
            <a:spAutoFit/>
          </a:bodyPr>
          <a:lstStyle/>
          <a:p>
            <a:r>
              <a:rPr lang="en-US" sz="1600" b="1" dirty="0"/>
              <a:t>Formatting ($format) </a:t>
            </a:r>
            <a:r>
              <a:rPr lang="en-US" sz="1600" dirty="0"/>
              <a:t>: Query option $ format can be used to convert the </a:t>
            </a:r>
            <a:r>
              <a:rPr lang="en-US" sz="1600" dirty="0" err="1"/>
              <a:t>Odata</a:t>
            </a:r>
            <a:r>
              <a:rPr lang="en-US" sz="1600" dirty="0"/>
              <a:t> result into different formats like JSON, XML </a:t>
            </a:r>
            <a:r>
              <a:rPr lang="en-US" sz="1600" dirty="0" err="1"/>
              <a:t>etc</a:t>
            </a:r>
            <a:endParaRPr lang="en-US" sz="1600" dirty="0"/>
          </a:p>
          <a:p>
            <a:br>
              <a:rPr lang="en-US" sz="1600" dirty="0"/>
            </a:br>
            <a:r>
              <a:rPr lang="en-US" sz="1600" dirty="0"/>
              <a:t>Syntax:</a:t>
            </a:r>
            <a:br>
              <a:rPr lang="en-US" sz="1600" dirty="0"/>
            </a:br>
            <a:r>
              <a:rPr lang="en-US" sz="1600" dirty="0"/>
              <a:t>http://&lt;server&gt;:&lt;port&gt;/sap/opu/odata/sap/&lt;service_name&gt;/ProductsSet</a:t>
            </a:r>
            <a:r>
              <a:rPr lang="en-US" sz="1600" b="1" dirty="0"/>
              <a:t>?$format=json </a:t>
            </a:r>
          </a:p>
          <a:p>
            <a:endParaRPr lang="en-US" sz="1600" dirty="0"/>
          </a:p>
          <a:p>
            <a:r>
              <a:rPr lang="en-US" sz="1600" b="1" dirty="0"/>
              <a:t>$ (Select) </a:t>
            </a:r>
            <a:r>
              <a:rPr lang="en-US" sz="1600" dirty="0"/>
              <a:t>: The $select statement is basically the same as the </a:t>
            </a:r>
            <a:r>
              <a:rPr lang="en-US" sz="1600" b="1" dirty="0"/>
              <a:t>SELECT </a:t>
            </a:r>
            <a:r>
              <a:rPr lang="en-US" sz="1600" dirty="0"/>
              <a:t>keyword in normal SQL. </a:t>
            </a:r>
          </a:p>
          <a:p>
            <a:endParaRPr lang="en-US" sz="1600" dirty="0"/>
          </a:p>
          <a:p>
            <a:r>
              <a:rPr lang="en-US" sz="1600" dirty="0"/>
              <a:t>Syntax: http://&lt;server&gt;:&lt;port&gt;/sap/opu/odata/sap/&lt;service_name&gt;/ProductsSet</a:t>
            </a:r>
            <a:r>
              <a:rPr lang="en-US" sz="1600" b="1" dirty="0"/>
              <a:t>?$select=ProductId,Name,Description</a:t>
            </a:r>
          </a:p>
          <a:p>
            <a:endParaRPr lang="en-US" sz="1600" dirty="0"/>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833154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4 -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US" sz="1600" dirty="0"/>
              <a:t>Code Push Down – Data centric approach</a:t>
            </a:r>
          </a:p>
          <a:p>
            <a:pPr>
              <a:lnSpc>
                <a:spcPts val="4530"/>
              </a:lnSpc>
            </a:pPr>
            <a:r>
              <a:rPr lang="en-CA" sz="1600" dirty="0">
                <a:latin typeface="+mn-lt"/>
                <a:cs typeface="Calibri" pitchFamily="34" charset="0"/>
              </a:rPr>
              <a:t>Basics of Core Data Services (CDS)</a:t>
            </a:r>
          </a:p>
          <a:p>
            <a:pPr>
              <a:lnSpc>
                <a:spcPts val="4530"/>
              </a:lnSpc>
            </a:pPr>
            <a:r>
              <a:rPr lang="en-CA" sz="1600" dirty="0">
                <a:latin typeface="+mn-lt"/>
                <a:cs typeface="Calibri" pitchFamily="34" charset="0"/>
              </a:rPr>
              <a:t>Features &amp; Advantages of CDS Views</a:t>
            </a:r>
          </a:p>
          <a:p>
            <a:pPr>
              <a:lnSpc>
                <a:spcPts val="4530"/>
              </a:lnSpc>
            </a:pPr>
            <a:r>
              <a:rPr lang="en-CA" sz="1600" dirty="0">
                <a:latin typeface="+mn-lt"/>
                <a:cs typeface="Calibri" pitchFamily="34" charset="0"/>
              </a:rPr>
              <a:t>CDS View Definition</a:t>
            </a:r>
          </a:p>
          <a:p>
            <a:pPr>
              <a:lnSpc>
                <a:spcPts val="4530"/>
              </a:lnSpc>
            </a:pPr>
            <a:r>
              <a:rPr lang="en-CA" sz="1600" dirty="0">
                <a:cs typeface="Calibri" pitchFamily="34" charset="0"/>
              </a:rPr>
              <a:t>CDS View with Joins</a:t>
            </a:r>
          </a:p>
          <a:p>
            <a:pPr>
              <a:lnSpc>
                <a:spcPts val="4530"/>
              </a:lnSpc>
            </a:pPr>
            <a:endParaRPr lang="en-CA" sz="1600" dirty="0">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011299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Push Down – Data centric approach</a:t>
            </a:r>
          </a:p>
        </p:txBody>
      </p:sp>
      <p:pic>
        <p:nvPicPr>
          <p:cNvPr id="6" name="Content Placeholder 5">
            <a:extLst>
              <a:ext uri="{FF2B5EF4-FFF2-40B4-BE49-F238E27FC236}">
                <a16:creationId xmlns:a16="http://schemas.microsoft.com/office/drawing/2014/main" id="{3E42A2D1-4F3B-4AB9-A5B4-FD078AD31114}"/>
              </a:ext>
            </a:extLst>
          </p:cNvPr>
          <p:cNvPicPr>
            <a:picLocks noGrp="1" noChangeAspect="1"/>
          </p:cNvPicPr>
          <p:nvPr>
            <p:ph sz="quarter" idx="10"/>
          </p:nvPr>
        </p:nvPicPr>
        <p:blipFill>
          <a:blip r:embed="rId2"/>
          <a:stretch>
            <a:fillRect/>
          </a:stretch>
        </p:blipFill>
        <p:spPr>
          <a:xfrm>
            <a:off x="1676400" y="3429000"/>
            <a:ext cx="8458200" cy="3030964"/>
          </a:xfrm>
          <a:prstGeom prst="rect">
            <a:avLst/>
          </a:prstGeom>
        </p:spPr>
      </p:pic>
      <p:sp>
        <p:nvSpPr>
          <p:cNvPr id="7" name="Rectangle 6">
            <a:extLst>
              <a:ext uri="{FF2B5EF4-FFF2-40B4-BE49-F238E27FC236}">
                <a16:creationId xmlns:a16="http://schemas.microsoft.com/office/drawing/2014/main" id="{C629FA0C-AD2C-4A08-BFFC-35BFC1FF34B2}"/>
              </a:ext>
            </a:extLst>
          </p:cNvPr>
          <p:cNvSpPr/>
          <p:nvPr/>
        </p:nvSpPr>
        <p:spPr>
          <a:xfrm>
            <a:off x="381000" y="966847"/>
            <a:ext cx="11201400" cy="2062103"/>
          </a:xfrm>
          <a:prstGeom prst="rect">
            <a:avLst/>
          </a:prstGeom>
        </p:spPr>
        <p:txBody>
          <a:bodyPr wrap="square">
            <a:spAutoFit/>
          </a:bodyPr>
          <a:lstStyle/>
          <a:p>
            <a:r>
              <a:rPr lang="en-US" sz="1600" dirty="0"/>
              <a:t>The SAP HANA platform combines in-memory software with hardware from leading SAP partners.</a:t>
            </a:r>
          </a:p>
          <a:p>
            <a:r>
              <a:rPr lang="en-US" sz="1600" dirty="0"/>
              <a:t>Adding SAP HANA technology to certified database hardware enables not only significant acceleration of existing applications, but also the development of completely new applications that were not previously possible.</a:t>
            </a:r>
          </a:p>
          <a:p>
            <a:r>
              <a:rPr lang="en-US" sz="1600" dirty="0"/>
              <a:t>To leverage the strengths of SAP HANA, applications follow the “code to data” paradigm in which calculation logic is pushed down from the application server to the database server.</a:t>
            </a:r>
          </a:p>
          <a:p>
            <a:r>
              <a:rPr lang="en-US" sz="1600" dirty="0"/>
              <a:t>The SAP HANA database then performs the calculations and sends the resulting data set back for use by an application.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Core Data Services (CDS) View </a:t>
            </a:r>
            <a:br>
              <a:rPr lang="en-US" dirty="0"/>
            </a:br>
            <a:endParaRPr lang="en-US" dirty="0"/>
          </a:p>
        </p:txBody>
      </p:sp>
      <p:sp>
        <p:nvSpPr>
          <p:cNvPr id="3" name="Content Placeholder 2"/>
          <p:cNvSpPr>
            <a:spLocks noGrp="1"/>
          </p:cNvSpPr>
          <p:nvPr>
            <p:ph sz="quarter" idx="10"/>
          </p:nvPr>
        </p:nvSpPr>
        <p:spPr/>
        <p:txBody>
          <a:bodyPr>
            <a:normAutofit/>
          </a:bodyPr>
          <a:lstStyle/>
          <a:p>
            <a:r>
              <a:rPr lang="en-US" b="1" dirty="0"/>
              <a:t>CDS stands for Core Data Services.</a:t>
            </a:r>
          </a:p>
          <a:p>
            <a:r>
              <a:rPr lang="en-US" dirty="0"/>
              <a:t>A view is an entity that is not persistent; it is defined as the projection of other entities.</a:t>
            </a:r>
          </a:p>
          <a:p>
            <a:r>
              <a:rPr lang="en-US" dirty="0"/>
              <a:t>CDS View is reusable data models on the database. </a:t>
            </a:r>
          </a:p>
          <a:p>
            <a:r>
              <a:rPr lang="en-US" dirty="0"/>
              <a:t>It is a </a:t>
            </a:r>
            <a:r>
              <a:rPr lang="en-US" b="1" dirty="0"/>
              <a:t>data</a:t>
            </a:r>
            <a:r>
              <a:rPr lang="en-US" dirty="0"/>
              <a:t> model  that represents framework of what relationships are in a database. </a:t>
            </a:r>
          </a:p>
          <a:p>
            <a:r>
              <a:rPr lang="en-US" dirty="0"/>
              <a:t>To take advantage of SAP HANA for application development, SAP introduced a new data modeling infrastructure known as core data services. </a:t>
            </a:r>
          </a:p>
          <a:p>
            <a:r>
              <a:rPr lang="en-US" dirty="0"/>
              <a:t>With CDS, data models are defined and consumed on the database rather than on the application server.</a:t>
            </a:r>
          </a:p>
          <a:p>
            <a:r>
              <a:rPr lang="en-US" dirty="0"/>
              <a:t>The rule-of-thumb is simple: </a:t>
            </a:r>
          </a:p>
          <a:p>
            <a:r>
              <a:rPr lang="en-US" b="1" i="1" dirty="0"/>
              <a:t>Do as much as you can in the database to get the best performance</a:t>
            </a:r>
            <a:r>
              <a:rPr lang="en-US" dirty="0"/>
              <a:t>.</a:t>
            </a:r>
          </a:p>
          <a:p>
            <a:endParaRPr lang="en-US" dirty="0"/>
          </a:p>
          <a:p>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Core Data Services (CDS) View </a:t>
            </a:r>
            <a:br>
              <a:rPr lang="en-US" dirty="0"/>
            </a:br>
            <a:endParaRPr lang="en-US" dirty="0"/>
          </a:p>
        </p:txBody>
      </p:sp>
      <p:sp>
        <p:nvSpPr>
          <p:cNvPr id="3" name="Content Placeholder 2"/>
          <p:cNvSpPr>
            <a:spLocks noGrp="1"/>
          </p:cNvSpPr>
          <p:nvPr>
            <p:ph sz="quarter" idx="10"/>
          </p:nvPr>
        </p:nvSpPr>
        <p:spPr/>
        <p:txBody>
          <a:bodyPr>
            <a:normAutofit/>
          </a:bodyPr>
          <a:lstStyle/>
          <a:p>
            <a:r>
              <a:rPr lang="en-US" dirty="0"/>
              <a:t>A </a:t>
            </a:r>
            <a:r>
              <a:rPr lang="en-US" b="1" dirty="0"/>
              <a:t>CDS view</a:t>
            </a:r>
            <a:r>
              <a:rPr lang="en-US" dirty="0"/>
              <a:t> is defined for existing database tables and any other </a:t>
            </a:r>
            <a:r>
              <a:rPr lang="en-US" b="1" dirty="0"/>
              <a:t>views</a:t>
            </a:r>
            <a:r>
              <a:rPr lang="en-US" dirty="0"/>
              <a:t> or </a:t>
            </a:r>
            <a:r>
              <a:rPr lang="en-US" b="1" dirty="0"/>
              <a:t>CDS views</a:t>
            </a:r>
            <a:r>
              <a:rPr lang="en-US" dirty="0"/>
              <a:t> in ABAP Dictionary .</a:t>
            </a:r>
          </a:p>
          <a:p>
            <a:endParaRPr lang="en-US" dirty="0"/>
          </a:p>
          <a:p>
            <a:r>
              <a:rPr lang="en-US" dirty="0"/>
              <a:t>CDS is a data modeling infrastructure for defining and consuming semantic and reusable data models on the database, rather than on the ABAP server, regardless of the database system used</a:t>
            </a:r>
          </a:p>
          <a:p>
            <a:endParaRPr lang="en-US" dirty="0"/>
          </a:p>
          <a:p>
            <a:r>
              <a:rPr lang="en-US" dirty="0"/>
              <a:t>Technically, it is an enhancement of SQL which provides you with a data definition language (DDL) for defining semantically rich database tables/views (CDS entities) and user-defined types in the database.</a:t>
            </a:r>
          </a:p>
          <a:p>
            <a:endParaRPr lang="en-US" dirty="0"/>
          </a:p>
          <a:p>
            <a:r>
              <a:rPr lang="en-US" dirty="0"/>
              <a:t>CDS entities and their metadata are extensible into the ABAP Data Dictionary and the ABAP language.</a:t>
            </a:r>
          </a:p>
          <a:p>
            <a:endParaRPr lang="en-US" dirty="0"/>
          </a:p>
          <a:p>
            <a:endParaRPr lang="en-US" dirty="0"/>
          </a:p>
        </p:txBody>
      </p:sp>
      <p:sp>
        <p:nvSpPr>
          <p:cNvPr id="4" name="Rectangle 3">
            <a:extLst>
              <a:ext uri="{FF2B5EF4-FFF2-40B4-BE49-F238E27FC236}">
                <a16:creationId xmlns:a16="http://schemas.microsoft.com/office/drawing/2014/main" id="{163217F7-3D9F-4C7F-99A2-FAEA3802A68D}"/>
              </a:ext>
            </a:extLst>
          </p:cNvPr>
          <p:cNvSpPr/>
          <p:nvPr/>
        </p:nvSpPr>
        <p:spPr>
          <a:xfrm>
            <a:off x="3595956" y="3244334"/>
            <a:ext cx="5000087" cy="369332"/>
          </a:xfrm>
          <a:prstGeom prst="rect">
            <a:avLst/>
          </a:prstGeom>
        </p:spPr>
        <p:txBody>
          <a:bodyPr wrap="none">
            <a:spAutoFit/>
          </a:bodyPr>
          <a:lstStyle/>
          <a:p>
            <a:r>
              <a:rPr lang="en-US" dirty="0"/>
              <a:t>Code Push Down – Data centric approach</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Core Data Services (CDS) View </a:t>
            </a:r>
            <a:br>
              <a:rPr lang="en-US" dirty="0"/>
            </a:br>
            <a:endParaRPr lang="en-US" dirty="0"/>
          </a:p>
        </p:txBody>
      </p:sp>
      <p:pic>
        <p:nvPicPr>
          <p:cNvPr id="6" name="Picture 2"/>
          <p:cNvPicPr>
            <a:picLocks noGrp="1" noChangeAspect="1" noChangeArrowheads="1"/>
          </p:cNvPicPr>
          <p:nvPr>
            <p:ph sz="quarter" idx="10"/>
          </p:nvPr>
        </p:nvPicPr>
        <p:blipFill>
          <a:blip r:embed="rId2" cstate="print">
            <a:extLst>
              <a:ext uri="{28A0092B-C50C-407E-A947-70E740481C1C}">
                <a14:useLocalDpi xmlns:a14="http://schemas.microsoft.com/office/drawing/2010/main" val="0"/>
              </a:ext>
            </a:extLst>
          </a:blip>
          <a:stretch>
            <a:fillRect/>
          </a:stretch>
        </p:blipFill>
        <p:spPr bwMode="auto">
          <a:xfrm>
            <a:off x="1447800" y="1306259"/>
            <a:ext cx="8501551" cy="42454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333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ABAP Dictionary Views vs. ABAP CDS Views</a:t>
            </a:r>
            <a:r>
              <a:rPr lang="en-US" dirty="0"/>
              <a:t> </a:t>
            </a:r>
            <a:br>
              <a:rPr lang="en-US" dirty="0"/>
            </a:br>
            <a:endParaRPr lang="en-US" dirty="0"/>
          </a:p>
        </p:txBody>
      </p:sp>
      <p:pic>
        <p:nvPicPr>
          <p:cNvPr id="4" name="Content Placeholder 3">
            <a:extLst>
              <a:ext uri="{FF2B5EF4-FFF2-40B4-BE49-F238E27FC236}">
                <a16:creationId xmlns:a16="http://schemas.microsoft.com/office/drawing/2014/main" id="{CF0BE8DA-5602-40C6-A6A2-B73429FC52F6}"/>
              </a:ext>
            </a:extLst>
          </p:cNvPr>
          <p:cNvPicPr>
            <a:picLocks noGrp="1" noChangeAspect="1"/>
          </p:cNvPicPr>
          <p:nvPr>
            <p:ph sz="quarter" idx="10"/>
          </p:nvPr>
        </p:nvPicPr>
        <p:blipFill>
          <a:blip r:embed="rId2"/>
          <a:stretch>
            <a:fillRect/>
          </a:stretch>
        </p:blipFill>
        <p:spPr>
          <a:xfrm>
            <a:off x="1893911" y="1219200"/>
            <a:ext cx="7792112" cy="48958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CDS</a:t>
            </a:r>
            <a:br>
              <a:rPr lang="en-US" dirty="0"/>
            </a:br>
            <a:endParaRPr lang="en-US" dirty="0"/>
          </a:p>
        </p:txBody>
      </p:sp>
      <p:sp>
        <p:nvSpPr>
          <p:cNvPr id="4" name="Content Placeholder 3"/>
          <p:cNvSpPr>
            <a:spLocks noGrp="1"/>
          </p:cNvSpPr>
          <p:nvPr>
            <p:ph sz="quarter" idx="10"/>
          </p:nvPr>
        </p:nvSpPr>
        <p:spPr>
          <a:xfrm>
            <a:off x="1841034" y="1120184"/>
            <a:ext cx="8495469" cy="4896544"/>
          </a:xfrm>
        </p:spPr>
        <p:txBody>
          <a:bodyPr/>
          <a:lstStyle/>
          <a:p>
            <a:endParaRPr lang="en-US" u="sng" dirty="0"/>
          </a:p>
          <a:p>
            <a:r>
              <a:rPr lang="en-US" b="1" dirty="0"/>
              <a:t>Semantically rich data models </a:t>
            </a:r>
          </a:p>
          <a:p>
            <a:r>
              <a:rPr lang="en-US" dirty="0"/>
              <a:t>CDS builds on the well-known entity relationship model and is declarative in nature, very close to conceptual thinking.</a:t>
            </a:r>
          </a:p>
          <a:p>
            <a:r>
              <a:rPr lang="en-US" b="1" dirty="0"/>
              <a:t>Compatibility across any database platform</a:t>
            </a:r>
          </a:p>
          <a:p>
            <a:r>
              <a:rPr lang="en-US" dirty="0"/>
              <a:t>CDS is generated into managed Open SQL views and is natively integrated into the SAP HANA layer.</a:t>
            </a:r>
          </a:p>
          <a:p>
            <a:r>
              <a:rPr lang="en-US" b="1" dirty="0"/>
              <a:t>Efficiency</a:t>
            </a:r>
            <a:r>
              <a:rPr lang="en-US" dirty="0"/>
              <a:t> </a:t>
            </a:r>
          </a:p>
          <a:p>
            <a:r>
              <a:rPr lang="en-US" dirty="0"/>
              <a:t>CDS offers a variety of highly efficient built-in functions — such as SQL operators, aggregations, and expressions — for creating views.</a:t>
            </a:r>
          </a:p>
          <a:p>
            <a:r>
              <a:rPr lang="en-US" b="1" dirty="0"/>
              <a:t>Extensibility </a:t>
            </a:r>
          </a:p>
          <a:p>
            <a:r>
              <a:rPr lang="en-US" dirty="0"/>
              <a:t>Customers can extend SAP-defined CDS views with fields that can be automatically added to the CDS view</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CDS VIEW</a:t>
            </a:r>
            <a:br>
              <a:rPr lang="en-US" dirty="0"/>
            </a:br>
            <a:endParaRPr lang="en-US" dirty="0"/>
          </a:p>
        </p:txBody>
      </p:sp>
      <p:sp>
        <p:nvSpPr>
          <p:cNvPr id="4" name="Content Placeholder 3"/>
          <p:cNvSpPr>
            <a:spLocks noGrp="1"/>
          </p:cNvSpPr>
          <p:nvPr>
            <p:ph sz="quarter" idx="10"/>
          </p:nvPr>
        </p:nvSpPr>
        <p:spPr>
          <a:xfrm>
            <a:off x="1848267" y="1120184"/>
            <a:ext cx="8495469" cy="5189136"/>
          </a:xfrm>
        </p:spPr>
        <p:txBody>
          <a:bodyPr/>
          <a:lstStyle/>
          <a:p>
            <a:r>
              <a:rPr lang="en-US" dirty="0"/>
              <a:t>The statement </a:t>
            </a:r>
            <a:r>
              <a:rPr lang="en-US" b="1" dirty="0"/>
              <a:t>DEFINE</a:t>
            </a:r>
            <a:r>
              <a:rPr lang="en-US" dirty="0"/>
              <a:t> </a:t>
            </a:r>
            <a:r>
              <a:rPr lang="en-US" b="1" dirty="0"/>
              <a:t>VIEW </a:t>
            </a:r>
            <a:r>
              <a:rPr lang="en-US" dirty="0"/>
              <a:t>is used to create</a:t>
            </a:r>
            <a:r>
              <a:rPr lang="en-US" b="1" dirty="0"/>
              <a:t> </a:t>
            </a:r>
            <a:r>
              <a:rPr lang="en-US" dirty="0"/>
              <a:t>the CDS DDL in ABAP.</a:t>
            </a:r>
          </a:p>
          <a:p>
            <a:r>
              <a:rPr lang="en-US" dirty="0"/>
              <a:t>This is done in the CDS source code of a CDS data definition in the ABAP Development Tools (ADT)</a:t>
            </a:r>
          </a:p>
          <a:p>
            <a:r>
              <a:rPr lang="en-US" dirty="0"/>
              <a:t>Definition  is only possible with ABAP Development Tools in Eclipse/HANA </a:t>
            </a:r>
          </a:p>
          <a:p>
            <a:r>
              <a:rPr lang="en-US" dirty="0"/>
              <a:t>Studio .</a:t>
            </a:r>
          </a:p>
          <a:p>
            <a:r>
              <a:rPr lang="en-US" dirty="0"/>
              <a:t>CDS view cannot be created  via transaction SE11.</a:t>
            </a:r>
          </a:p>
          <a:p>
            <a:r>
              <a:rPr lang="en-US" dirty="0"/>
              <a:t>CDS views can be developed and maintained in SAP HANA studio and in ABAP in Eclipse </a:t>
            </a:r>
          </a:p>
          <a:p>
            <a:endParaRPr lang="en-US" dirty="0"/>
          </a:p>
          <a:p>
            <a:pPr>
              <a:buNone/>
            </a:pPr>
            <a:endParaRPr lang="en-US" dirty="0"/>
          </a:p>
          <a:p>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803" y="260648"/>
            <a:ext cx="8509933" cy="859536"/>
          </a:xfrm>
        </p:spPr>
        <p:txBody>
          <a:bodyPr>
            <a:normAutofit/>
          </a:bodyPr>
          <a:lstStyle/>
          <a:p>
            <a:r>
              <a:rPr lang="en-US" dirty="0"/>
              <a:t>CDS View Definition</a:t>
            </a:r>
          </a:p>
        </p:txBody>
      </p:sp>
      <p:sp>
        <p:nvSpPr>
          <p:cNvPr id="4" name="Content Placeholder 3"/>
          <p:cNvSpPr>
            <a:spLocks noGrp="1"/>
          </p:cNvSpPr>
          <p:nvPr>
            <p:ph sz="quarter" idx="10"/>
          </p:nvPr>
        </p:nvSpPr>
        <p:spPr/>
        <p:txBody>
          <a:bodyPr>
            <a:normAutofit/>
          </a:bodyPr>
          <a:lstStyle/>
          <a:p>
            <a:r>
              <a:rPr lang="en-US" dirty="0"/>
              <a:t>Definition of the CDS consists of </a:t>
            </a:r>
          </a:p>
          <a:p>
            <a:pPr marL="914400" lvl="1" indent="-514350"/>
            <a:r>
              <a:rPr lang="en-US" dirty="0"/>
              <a:t>View name</a:t>
            </a:r>
          </a:p>
          <a:p>
            <a:pPr marL="914400" lvl="1" indent="-514350"/>
            <a:r>
              <a:rPr lang="en-US" dirty="0"/>
              <a:t>Semantic information (key field) </a:t>
            </a:r>
          </a:p>
          <a:p>
            <a:pPr marL="914400" lvl="1" indent="-514350"/>
            <a:r>
              <a:rPr lang="en-US" dirty="0"/>
              <a:t>Projection List</a:t>
            </a:r>
          </a:p>
          <a:p>
            <a:pPr marL="914400" lvl="1" indent="-514350"/>
            <a:r>
              <a:rPr lang="en-US" dirty="0"/>
              <a:t>Aliases</a:t>
            </a:r>
          </a:p>
          <a:p>
            <a:pPr marL="914400" lvl="1" indent="-514350"/>
            <a:endParaRPr lang="en-US" dirty="0"/>
          </a:p>
          <a:p>
            <a:r>
              <a:rPr lang="en-US" dirty="0"/>
              <a:t>Projection List : </a:t>
            </a:r>
          </a:p>
          <a:p>
            <a:pPr marL="914400" lvl="1" indent="-514350"/>
            <a:r>
              <a:rPr lang="en-US" dirty="0"/>
              <a:t>Client Dependency </a:t>
            </a:r>
          </a:p>
          <a:p>
            <a:pPr marL="914400" lvl="1" indent="-514350"/>
            <a:r>
              <a:rPr lang="en-US" dirty="0"/>
              <a:t>Semantic Information (Key) </a:t>
            </a:r>
          </a:p>
          <a:p>
            <a:pPr marL="914400" lvl="1" indent="-514350"/>
            <a:r>
              <a:rPr lang="en-US" dirty="0"/>
              <a:t>Aliases </a:t>
            </a:r>
          </a:p>
          <a:p>
            <a:pPr marL="914400" lvl="1" indent="-514350"/>
            <a:r>
              <a:rPr lang="en-US" dirty="0"/>
              <a:t>Aggregation </a:t>
            </a:r>
          </a:p>
          <a:p>
            <a:pPr marL="914400" lvl="1" indent="-514350"/>
            <a:r>
              <a:rPr lang="en-US" dirty="0"/>
              <a:t>Literals </a:t>
            </a:r>
          </a:p>
          <a:p>
            <a:pPr marL="914400" lvl="1" indent="-514350"/>
            <a:r>
              <a:rPr lang="en-US" dirty="0"/>
              <a:t>Arithmetic Expressions </a:t>
            </a:r>
          </a:p>
          <a:p>
            <a:pPr marL="914400" lvl="1" indent="-514350"/>
            <a:r>
              <a:rPr lang="en-US" dirty="0"/>
              <a:t>Conditional Expressions </a:t>
            </a:r>
          </a:p>
          <a:p>
            <a:pPr>
              <a:buNone/>
            </a:pP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Benefits of SAP Gateway</a:t>
            </a:r>
          </a:p>
        </p:txBody>
      </p:sp>
      <p:sp>
        <p:nvSpPr>
          <p:cNvPr id="3" name="Rectangle 2">
            <a:extLst>
              <a:ext uri="{FF2B5EF4-FFF2-40B4-BE49-F238E27FC236}">
                <a16:creationId xmlns:a16="http://schemas.microsoft.com/office/drawing/2014/main" id="{0B38BAD5-7403-4B6E-953A-E3AB46E8338E}"/>
              </a:ext>
            </a:extLst>
          </p:cNvPr>
          <p:cNvSpPr/>
          <p:nvPr/>
        </p:nvSpPr>
        <p:spPr>
          <a:xfrm>
            <a:off x="416496" y="1412776"/>
            <a:ext cx="8352928" cy="3754874"/>
          </a:xfrm>
          <a:prstGeom prst="rect">
            <a:avLst/>
          </a:prstGeom>
        </p:spPr>
        <p:txBody>
          <a:bodyPr wrap="square">
            <a:spAutoFit/>
          </a:bodyPr>
          <a:lstStyle/>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Hides the technical complexities of your SAP system landscape behind a single interface that is easy-to-use and non-proprietary.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Makes your SAP business data and functionality accessible to any external device.</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Communicate using the HTTP(S) protocol.</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Understand OData messages.</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Provides Service Provisioning tools that allow the quick REST-enablement of existing ABAP functionality.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Provides plug-ins for well known IDEs such as Eclipse, Visual Studio 2010 and XCode.  </a:t>
            </a:r>
          </a:p>
          <a:p>
            <a:br>
              <a:rPr lang="en-US" sz="1400" dirty="0"/>
            </a:br>
            <a:endParaRPr lang="en-US" sz="1400" dirty="0"/>
          </a:p>
        </p:txBody>
      </p:sp>
    </p:spTree>
    <p:extLst>
      <p:ext uri="{BB962C8B-B14F-4D97-AF65-F5344CB8AC3E}">
        <p14:creationId xmlns:p14="http://schemas.microsoft.com/office/powerpoint/2010/main" val="3318771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2D29-A25D-42E6-BBD9-810A59C0179D}"/>
              </a:ext>
            </a:extLst>
          </p:cNvPr>
          <p:cNvSpPr>
            <a:spLocks noGrp="1"/>
          </p:cNvSpPr>
          <p:nvPr>
            <p:ph type="title"/>
          </p:nvPr>
        </p:nvSpPr>
        <p:spPr/>
        <p:txBody>
          <a:bodyPr/>
          <a:lstStyle/>
          <a:p>
            <a:r>
              <a:rPr lang="en-US" dirty="0"/>
              <a:t>Simple CDS View</a:t>
            </a:r>
          </a:p>
        </p:txBody>
      </p:sp>
      <p:pic>
        <p:nvPicPr>
          <p:cNvPr id="4" name="Content Placeholder 3">
            <a:extLst>
              <a:ext uri="{FF2B5EF4-FFF2-40B4-BE49-F238E27FC236}">
                <a16:creationId xmlns:a16="http://schemas.microsoft.com/office/drawing/2014/main" id="{AFC9523A-3466-4937-92DF-459DA5742F00}"/>
              </a:ext>
            </a:extLst>
          </p:cNvPr>
          <p:cNvPicPr>
            <a:picLocks noGrp="1"/>
          </p:cNvPicPr>
          <p:nvPr>
            <p:ph sz="quarter" idx="10"/>
          </p:nvPr>
        </p:nvPicPr>
        <p:blipFill>
          <a:blip r:embed="rId2"/>
          <a:stretch>
            <a:fillRect/>
          </a:stretch>
        </p:blipFill>
        <p:spPr>
          <a:xfrm>
            <a:off x="1828800" y="1683905"/>
            <a:ext cx="6473419" cy="3490190"/>
          </a:xfrm>
          <a:prstGeom prst="rect">
            <a:avLst/>
          </a:prstGeom>
          <a:ln>
            <a:solidFill>
              <a:schemeClr val="tx1"/>
            </a:solidFill>
          </a:ln>
        </p:spPr>
      </p:pic>
    </p:spTree>
    <p:extLst>
      <p:ext uri="{BB962C8B-B14F-4D97-AF65-F5344CB8AC3E}">
        <p14:creationId xmlns:p14="http://schemas.microsoft.com/office/powerpoint/2010/main" val="4061872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57E6-3A0F-4AF4-BFF7-CF020BCDE738}"/>
              </a:ext>
            </a:extLst>
          </p:cNvPr>
          <p:cNvSpPr>
            <a:spLocks noGrp="1"/>
          </p:cNvSpPr>
          <p:nvPr>
            <p:ph type="title"/>
          </p:nvPr>
        </p:nvSpPr>
        <p:spPr/>
        <p:txBody>
          <a:bodyPr/>
          <a:lstStyle/>
          <a:p>
            <a:r>
              <a:rPr lang="en-US" dirty="0"/>
              <a:t>CDS View with Join</a:t>
            </a:r>
          </a:p>
        </p:txBody>
      </p:sp>
      <p:pic>
        <p:nvPicPr>
          <p:cNvPr id="4" name="Content Placeholder 3">
            <a:extLst>
              <a:ext uri="{FF2B5EF4-FFF2-40B4-BE49-F238E27FC236}">
                <a16:creationId xmlns:a16="http://schemas.microsoft.com/office/drawing/2014/main" id="{82F80ABA-0D88-4232-AFEF-B4415236E22B}"/>
              </a:ext>
            </a:extLst>
          </p:cNvPr>
          <p:cNvPicPr>
            <a:picLocks noGrp="1"/>
          </p:cNvPicPr>
          <p:nvPr>
            <p:ph sz="quarter" idx="10"/>
          </p:nvPr>
        </p:nvPicPr>
        <p:blipFill>
          <a:blip r:embed="rId2"/>
          <a:stretch>
            <a:fillRect/>
          </a:stretch>
        </p:blipFill>
        <p:spPr>
          <a:xfrm>
            <a:off x="1905000" y="1066800"/>
            <a:ext cx="6803071" cy="3775576"/>
          </a:xfrm>
          <a:prstGeom prst="rect">
            <a:avLst/>
          </a:prstGeom>
          <a:ln>
            <a:solidFill>
              <a:schemeClr val="tx1"/>
            </a:solidFill>
          </a:ln>
        </p:spPr>
      </p:pic>
    </p:spTree>
    <p:extLst>
      <p:ext uri="{BB962C8B-B14F-4D97-AF65-F5344CB8AC3E}">
        <p14:creationId xmlns:p14="http://schemas.microsoft.com/office/powerpoint/2010/main" val="2063906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9" name="Content Placeholder 8"/>
          <p:cNvSpPr>
            <a:spLocks noGrp="1"/>
          </p:cNvSpPr>
          <p:nvPr>
            <p:ph idx="1"/>
          </p:nvPr>
        </p:nvSpPr>
        <p:spPr>
          <a:xfrm>
            <a:off x="1764765" y="955752"/>
            <a:ext cx="6649748" cy="4643751"/>
          </a:xfrm>
        </p:spPr>
        <p:txBody>
          <a:bodyPr/>
          <a:lstStyle/>
          <a:p>
            <a:r>
              <a:rPr lang="en-US" dirty="0"/>
              <a:t>Create Simple CDS View, Preview it and consume it via Open SQL</a:t>
            </a:r>
          </a:p>
        </p:txBody>
      </p:sp>
    </p:spTree>
    <p:extLst>
      <p:ext uri="{BB962C8B-B14F-4D97-AF65-F5344CB8AC3E}">
        <p14:creationId xmlns:p14="http://schemas.microsoft.com/office/powerpoint/2010/main" val="1281486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View Definition </a:t>
            </a:r>
            <a:br>
              <a:rPr lang="en-US" dirty="0"/>
            </a:br>
            <a:endParaRPr lang="en-US" dirty="0"/>
          </a:p>
        </p:txBody>
      </p:sp>
      <p:sp>
        <p:nvSpPr>
          <p:cNvPr id="4" name="Content Placeholder 3"/>
          <p:cNvSpPr>
            <a:spLocks noGrp="1"/>
          </p:cNvSpPr>
          <p:nvPr>
            <p:ph sz="quarter" idx="10"/>
          </p:nvPr>
        </p:nvSpPr>
        <p:spPr>
          <a:xfrm>
            <a:off x="1848267" y="1112808"/>
            <a:ext cx="8495469" cy="5196512"/>
          </a:xfrm>
        </p:spPr>
        <p:txBody>
          <a:bodyPr>
            <a:normAutofit/>
          </a:bodyPr>
          <a:lstStyle/>
          <a:p>
            <a:r>
              <a:rPr lang="en-US" dirty="0"/>
              <a:t>Literal values: </a:t>
            </a:r>
          </a:p>
          <a:p>
            <a:pPr marL="189411" lvl="1" indent="0"/>
            <a:r>
              <a:rPr lang="en-US" dirty="0"/>
              <a:t>C-sequence literals (Max length: 1333 ) </a:t>
            </a:r>
          </a:p>
          <a:p>
            <a:pPr marL="189411" lvl="1" indent="0"/>
            <a:r>
              <a:rPr lang="en-US" dirty="0"/>
              <a:t>Signed integer literals (4-Byte) </a:t>
            </a:r>
          </a:p>
          <a:p>
            <a:pPr marL="189411" lvl="1" indent="0"/>
            <a:endParaRPr lang="en-US" dirty="0"/>
          </a:p>
          <a:p>
            <a:r>
              <a:rPr lang="en-US" dirty="0"/>
              <a:t>Aggregation functions: </a:t>
            </a:r>
          </a:p>
          <a:p>
            <a:pPr marL="189411" lvl="1" indent="0"/>
            <a:r>
              <a:rPr lang="en-US" dirty="0"/>
              <a:t>MIN, MAX, COUNT, AVG, SUM </a:t>
            </a:r>
          </a:p>
          <a:p>
            <a:pPr marL="189411" lvl="1" indent="0"/>
            <a:r>
              <a:rPr lang="en-US" dirty="0"/>
              <a:t>Alias required for function </a:t>
            </a:r>
            <a:r>
              <a:rPr lang="en-US"/>
              <a:t>results </a:t>
            </a:r>
          </a:p>
          <a:p>
            <a:pPr marL="189411" lvl="1" indent="0">
              <a:buNone/>
            </a:pPr>
            <a:endParaRPr lang="en-US" dirty="0"/>
          </a:p>
          <a:p>
            <a:r>
              <a:rPr lang="en-US" dirty="0"/>
              <a:t>String functions: </a:t>
            </a:r>
          </a:p>
          <a:p>
            <a:pPr marL="189411" lvl="1" indent="0"/>
            <a:r>
              <a:rPr lang="en-US" dirty="0"/>
              <a:t>LPAD,SCORE,LEFT,LTRIM,SUBSTRING</a:t>
            </a:r>
          </a:p>
          <a:p>
            <a:pPr marL="189411" lvl="1" indent="0"/>
            <a:r>
              <a:rPr lang="en-US" dirty="0"/>
              <a:t>Alias required for function results </a:t>
            </a:r>
          </a:p>
          <a:p>
            <a:pPr marL="189411" lvl="1" indent="0"/>
            <a:endParaRPr lang="en-US" dirty="0"/>
          </a:p>
          <a:p>
            <a:pPr>
              <a:buNone/>
            </a:pPr>
            <a:endParaRPr lang="en-US" dirty="0"/>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5 -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839415"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US" sz="1600" dirty="0"/>
              <a:t>Types of CDS Views</a:t>
            </a:r>
          </a:p>
          <a:p>
            <a:pPr>
              <a:lnSpc>
                <a:spcPts val="4530"/>
              </a:lnSpc>
            </a:pPr>
            <a:r>
              <a:rPr lang="en-CA" sz="1600" dirty="0">
                <a:latin typeface="+mn-lt"/>
                <a:cs typeface="Calibri" pitchFamily="34" charset="0"/>
              </a:rPr>
              <a:t>CDS with Input Parameters</a:t>
            </a:r>
          </a:p>
          <a:p>
            <a:pPr>
              <a:lnSpc>
                <a:spcPts val="4530"/>
              </a:lnSpc>
            </a:pPr>
            <a:r>
              <a:rPr lang="en-CA" sz="1600" dirty="0">
                <a:latin typeface="+mn-lt"/>
                <a:cs typeface="Calibri" pitchFamily="34" charset="0"/>
              </a:rPr>
              <a:t>CDS View on View</a:t>
            </a:r>
          </a:p>
          <a:p>
            <a:pPr>
              <a:lnSpc>
                <a:spcPts val="4530"/>
              </a:lnSpc>
            </a:pPr>
            <a:endParaRPr lang="en-CA" sz="1600" dirty="0">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1392613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of CDS Views  </a:t>
            </a:r>
          </a:p>
        </p:txBody>
      </p:sp>
      <p:sp>
        <p:nvSpPr>
          <p:cNvPr id="4" name="Content Placeholder 3"/>
          <p:cNvSpPr>
            <a:spLocks noGrp="1"/>
          </p:cNvSpPr>
          <p:nvPr>
            <p:ph sz="quarter" idx="10"/>
          </p:nvPr>
        </p:nvSpPr>
        <p:spPr>
          <a:xfrm>
            <a:off x="1848267" y="1112808"/>
            <a:ext cx="8495469" cy="5196512"/>
          </a:xfrm>
        </p:spPr>
        <p:txBody>
          <a:bodyPr>
            <a:normAutofit/>
          </a:bodyPr>
          <a:lstStyle/>
          <a:p>
            <a:r>
              <a:rPr lang="en-US" dirty="0"/>
              <a:t>CDS View with Input Parameters </a:t>
            </a:r>
          </a:p>
          <a:p>
            <a:r>
              <a:rPr lang="en-US" dirty="0"/>
              <a:t>CDS View Extensions </a:t>
            </a:r>
          </a:p>
          <a:p>
            <a:r>
              <a:rPr lang="en-US" dirty="0"/>
              <a:t>View-on-View </a:t>
            </a:r>
          </a:p>
          <a:p>
            <a:r>
              <a:rPr lang="en-US" dirty="0"/>
              <a:t>CDS View without Input Parameters</a:t>
            </a:r>
          </a:p>
          <a:p>
            <a:pPr marL="189411" lvl="1" indent="0"/>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3595493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CDS Views</a:t>
            </a:r>
          </a:p>
        </p:txBody>
      </p:sp>
      <p:sp>
        <p:nvSpPr>
          <p:cNvPr id="4" name="Content Placeholder 3"/>
          <p:cNvSpPr>
            <a:spLocks noGrp="1"/>
          </p:cNvSpPr>
          <p:nvPr>
            <p:ph sz="quarter" idx="10"/>
          </p:nvPr>
        </p:nvSpPr>
        <p:spPr>
          <a:xfrm>
            <a:off x="1848268" y="897776"/>
            <a:ext cx="3285207" cy="5411545"/>
          </a:xfrm>
        </p:spPr>
        <p:txBody>
          <a:bodyPr/>
          <a:lstStyle/>
          <a:p>
            <a:r>
              <a:rPr lang="en-US" b="1" dirty="0"/>
              <a:t>CDS View with input parameters</a:t>
            </a:r>
          </a:p>
          <a:p>
            <a:endParaRPr lang="en-US" b="1" dirty="0"/>
          </a:p>
          <a:p>
            <a:pPr lvl="1"/>
            <a:r>
              <a:rPr lang="en-US" dirty="0"/>
              <a:t>To create Views with parameters key word used is </a:t>
            </a:r>
            <a:r>
              <a:rPr lang="en-US" b="1" dirty="0"/>
              <a:t>With PARAMETER.</a:t>
            </a:r>
            <a:endParaRPr lang="en-US" dirty="0"/>
          </a:p>
          <a:p>
            <a:pPr lvl="1"/>
            <a:r>
              <a:rPr lang="en-US" dirty="0"/>
              <a:t>Comma-separated list of scalar input parameters  and their  corresponding type is to be mentioned.</a:t>
            </a:r>
          </a:p>
          <a:p>
            <a:pPr lvl="1"/>
            <a:r>
              <a:rPr lang="en-US" dirty="0"/>
              <a:t>Supported parameter types are as follows:</a:t>
            </a:r>
          </a:p>
          <a:p>
            <a:pPr marL="638175" lvl="2" indent="0"/>
            <a:r>
              <a:rPr lang="en-US" dirty="0"/>
              <a:t>Predefined data type like </a:t>
            </a:r>
            <a:r>
              <a:rPr lang="en-US" dirty="0" err="1"/>
              <a:t>abap.char</a:t>
            </a:r>
            <a:r>
              <a:rPr lang="en-US" dirty="0"/>
              <a:t>(</a:t>
            </a:r>
            <a:r>
              <a:rPr lang="en-US" dirty="0" err="1"/>
              <a:t>char_len</a:t>
            </a:r>
            <a:r>
              <a:rPr lang="en-US" dirty="0"/>
              <a:t>) </a:t>
            </a:r>
          </a:p>
          <a:p>
            <a:pPr marL="638175" lvl="2" indent="0"/>
            <a:r>
              <a:rPr lang="en-US" dirty="0"/>
              <a:t>Name of a data element</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C62E45A7-2B7D-456A-A574-D0A5DE77D4CC}"/>
              </a:ext>
            </a:extLst>
          </p:cNvPr>
          <p:cNvPicPr/>
          <p:nvPr/>
        </p:nvPicPr>
        <p:blipFill>
          <a:blip r:embed="rId2"/>
          <a:stretch>
            <a:fillRect/>
          </a:stretch>
        </p:blipFill>
        <p:spPr>
          <a:xfrm>
            <a:off x="5153369" y="897775"/>
            <a:ext cx="5234940" cy="3604260"/>
          </a:xfrm>
          <a:prstGeom prst="rect">
            <a:avLst/>
          </a:prstGeom>
          <a:ln>
            <a:solidFill>
              <a:schemeClr val="tx1"/>
            </a:solid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9" name="Content Placeholder 8"/>
          <p:cNvSpPr>
            <a:spLocks noGrp="1"/>
          </p:cNvSpPr>
          <p:nvPr>
            <p:ph idx="1"/>
          </p:nvPr>
        </p:nvSpPr>
        <p:spPr>
          <a:xfrm>
            <a:off x="1755141" y="936501"/>
            <a:ext cx="6649748" cy="4643751"/>
          </a:xfrm>
        </p:spPr>
        <p:txBody>
          <a:bodyPr/>
          <a:lstStyle/>
          <a:p>
            <a:r>
              <a:rPr lang="en-US" dirty="0">
                <a:solidFill>
                  <a:schemeClr val="tx1"/>
                </a:solidFill>
              </a:rPr>
              <a:t>CDS View with Input Parameter</a:t>
            </a:r>
          </a:p>
        </p:txBody>
      </p:sp>
    </p:spTree>
    <p:extLst>
      <p:ext uri="{BB962C8B-B14F-4D97-AF65-F5344CB8AC3E}">
        <p14:creationId xmlns:p14="http://schemas.microsoft.com/office/powerpoint/2010/main" val="3773612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CDS Views </a:t>
            </a:r>
          </a:p>
        </p:txBody>
      </p:sp>
      <p:sp>
        <p:nvSpPr>
          <p:cNvPr id="4" name="Content Placeholder 3"/>
          <p:cNvSpPr>
            <a:spLocks noGrp="1"/>
          </p:cNvSpPr>
          <p:nvPr>
            <p:ph sz="quarter" idx="10"/>
          </p:nvPr>
        </p:nvSpPr>
        <p:spPr/>
        <p:txBody>
          <a:bodyPr/>
          <a:lstStyle/>
          <a:p>
            <a:r>
              <a:rPr lang="en-US" b="1" dirty="0"/>
              <a:t>CDS View Extensions </a:t>
            </a:r>
          </a:p>
          <a:p>
            <a:pPr lvl="1"/>
            <a:r>
              <a:rPr lang="en-US" dirty="0"/>
              <a:t>A CDS view can be extended  by adding new fields .</a:t>
            </a:r>
          </a:p>
          <a:p>
            <a:pPr lvl="1"/>
            <a:r>
              <a:rPr lang="en-US" dirty="0"/>
              <a:t>To extend a CDS Base view, the key word used is </a:t>
            </a:r>
            <a:r>
              <a:rPr lang="en-US" b="1" dirty="0"/>
              <a:t>EXTEND VIEW .</a:t>
            </a:r>
          </a:p>
          <a:p>
            <a:pPr lvl="1"/>
            <a:r>
              <a:rPr lang="en-US" dirty="0"/>
              <a:t>In the extended view, mention the new fields to be added separated by comma.</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53223DDD-E8F5-438E-9992-3EE7DEA2F5F7}"/>
              </a:ext>
            </a:extLst>
          </p:cNvPr>
          <p:cNvPicPr/>
          <p:nvPr/>
        </p:nvPicPr>
        <p:blipFill>
          <a:blip r:embed="rId2"/>
          <a:stretch>
            <a:fillRect/>
          </a:stretch>
        </p:blipFill>
        <p:spPr>
          <a:xfrm>
            <a:off x="2104724" y="2745205"/>
            <a:ext cx="4632960" cy="2484120"/>
          </a:xfrm>
          <a:prstGeom prst="rect">
            <a:avLst/>
          </a:prstGeom>
          <a:ln>
            <a:solidFill>
              <a:schemeClr val="tx1"/>
            </a:solidFill>
          </a:ln>
        </p:spPr>
      </p:pic>
    </p:spTree>
    <p:extLst>
      <p:ext uri="{BB962C8B-B14F-4D97-AF65-F5344CB8AC3E}">
        <p14:creationId xmlns:p14="http://schemas.microsoft.com/office/powerpoint/2010/main" val="1870778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9" name="Content Placeholder 8"/>
          <p:cNvSpPr>
            <a:spLocks noGrp="1"/>
          </p:cNvSpPr>
          <p:nvPr>
            <p:ph idx="1"/>
          </p:nvPr>
        </p:nvSpPr>
        <p:spPr>
          <a:xfrm>
            <a:off x="1755141" y="936501"/>
            <a:ext cx="6649748" cy="4643751"/>
          </a:xfrm>
        </p:spPr>
        <p:txBody>
          <a:bodyPr/>
          <a:lstStyle/>
          <a:p>
            <a:r>
              <a:rPr lang="en-US" dirty="0">
                <a:solidFill>
                  <a:schemeClr val="tx1"/>
                </a:solidFill>
              </a:rPr>
              <a:t>Create Base CDS View</a:t>
            </a:r>
          </a:p>
          <a:p>
            <a:r>
              <a:rPr lang="en-US" dirty="0"/>
              <a:t>Extend the above CDS View</a:t>
            </a:r>
            <a:endParaRPr lang="en-US" dirty="0">
              <a:solidFill>
                <a:schemeClr val="tx1"/>
              </a:solidFill>
            </a:endParaRPr>
          </a:p>
        </p:txBody>
      </p:sp>
    </p:spTree>
    <p:extLst>
      <p:ext uri="{BB962C8B-B14F-4D97-AF65-F5344CB8AC3E}">
        <p14:creationId xmlns:p14="http://schemas.microsoft.com/office/powerpoint/2010/main" val="85946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200" dirty="0">
                <a:latin typeface="+mj-lt"/>
              </a:rPr>
              <a:t>Focusing area of SAP Gateway</a:t>
            </a:r>
            <a:endParaRPr lang="en-US" sz="2200" dirty="0">
              <a:latin typeface="+mj-lt"/>
            </a:endParaRPr>
          </a:p>
        </p:txBody>
      </p:sp>
      <p:sp>
        <p:nvSpPr>
          <p:cNvPr id="3" name="Rectangle 2">
            <a:extLst>
              <a:ext uri="{FF2B5EF4-FFF2-40B4-BE49-F238E27FC236}">
                <a16:creationId xmlns:a16="http://schemas.microsoft.com/office/drawing/2014/main" id="{89E3A02A-9D60-49F0-8619-B8441B9A687D}"/>
              </a:ext>
            </a:extLst>
          </p:cNvPr>
          <p:cNvSpPr/>
          <p:nvPr/>
        </p:nvSpPr>
        <p:spPr>
          <a:xfrm>
            <a:off x="344488" y="1700808"/>
            <a:ext cx="9073008" cy="3539430"/>
          </a:xfrm>
          <a:prstGeom prst="rect">
            <a:avLst/>
          </a:prstGeom>
        </p:spPr>
        <p:txBody>
          <a:bodyPr wrap="square">
            <a:spAutoFit/>
          </a:bodyPr>
          <a:lstStyle/>
          <a:p>
            <a:pPr marL="285750" indent="-285750">
              <a:buFont typeface="Arial" panose="020B0604020202020204" pitchFamily="34" charset="0"/>
              <a:buChar char="•"/>
            </a:pPr>
            <a:r>
              <a:rPr lang="en-IN" sz="1400" dirty="0"/>
              <a:t>Any external business application. E.G. Microsoft Office applications via a </a:t>
            </a:r>
            <a:r>
              <a:rPr lang="en-IN" sz="1400" dirty="0" err="1"/>
              <a:t>.Net</a:t>
            </a:r>
            <a:r>
              <a:rPr lang="en-IN" sz="1400" dirty="0"/>
              <a:t> (or even VBA) interface</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Desktop machines using Web-based applications running PHP or Java or Ruby, etc.</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Native applications on mobile devices E.G. iPad/iPhone or an Android device or a Blackberry.</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Embedded devices such as manufacturing robots or route planning software in Satellite Navigation systems.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Any other business scenario you can think of involving some programmable device that can speak HTTP(S).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SAP Gateway interface can be used to supply the SAP Business Data to any programmable device that can speak HTTP(S).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725672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CDS Views </a:t>
            </a:r>
          </a:p>
        </p:txBody>
      </p:sp>
      <p:sp>
        <p:nvSpPr>
          <p:cNvPr id="4" name="Content Placeholder 3"/>
          <p:cNvSpPr>
            <a:spLocks noGrp="1"/>
          </p:cNvSpPr>
          <p:nvPr>
            <p:ph sz="quarter" idx="10"/>
          </p:nvPr>
        </p:nvSpPr>
        <p:spPr>
          <a:xfrm>
            <a:off x="1848267" y="1171707"/>
            <a:ext cx="8495469" cy="4896544"/>
          </a:xfrm>
        </p:spPr>
        <p:txBody>
          <a:bodyPr/>
          <a:lstStyle/>
          <a:p>
            <a:r>
              <a:rPr lang="en-US" b="1" dirty="0"/>
              <a:t>View-on-View</a:t>
            </a:r>
            <a:r>
              <a:rPr lang="en-US" dirty="0"/>
              <a:t> </a:t>
            </a:r>
          </a:p>
          <a:p>
            <a:pPr lvl="1"/>
            <a:r>
              <a:rPr lang="en-US" dirty="0"/>
              <a:t>Another important type of CDS view is View on View.</a:t>
            </a:r>
          </a:p>
          <a:p>
            <a:pPr lvl="1"/>
            <a:r>
              <a:rPr lang="en-US" dirty="0"/>
              <a:t>You can create CDS view on another CDS View(called as the Base View).</a:t>
            </a:r>
          </a:p>
          <a:p>
            <a:pPr lvl="1"/>
            <a:r>
              <a:rPr lang="en-US" dirty="0"/>
              <a:t>There is no restriction on the number of layers. </a:t>
            </a:r>
          </a:p>
          <a:p>
            <a:pPr lvl="1"/>
            <a:endParaRPr lang="en-US" dirty="0"/>
          </a:p>
          <a:p>
            <a:pPr lvl="1"/>
            <a:endParaRPr lang="en-US" dirty="0"/>
          </a:p>
          <a:p>
            <a:pPr>
              <a:buNone/>
            </a:pPr>
            <a:endParaRPr lang="en-US" dirty="0"/>
          </a:p>
          <a:p>
            <a:endParaRPr lang="en-US"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8299" y="2481432"/>
            <a:ext cx="8229711" cy="1847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8266" y="4380806"/>
            <a:ext cx="8129779" cy="18741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9" name="Content Placeholder 8"/>
          <p:cNvSpPr>
            <a:spLocks noGrp="1"/>
          </p:cNvSpPr>
          <p:nvPr>
            <p:ph idx="1"/>
          </p:nvPr>
        </p:nvSpPr>
        <p:spPr>
          <a:xfrm>
            <a:off x="1755141" y="936501"/>
            <a:ext cx="6649748" cy="4643751"/>
          </a:xfrm>
        </p:spPr>
        <p:txBody>
          <a:bodyPr/>
          <a:lstStyle/>
          <a:p>
            <a:r>
              <a:rPr lang="en-US" dirty="0">
                <a:solidFill>
                  <a:schemeClr val="tx1"/>
                </a:solidFill>
              </a:rPr>
              <a:t>Create Base CDS View</a:t>
            </a:r>
          </a:p>
          <a:p>
            <a:r>
              <a:rPr lang="en-US" dirty="0"/>
              <a:t>Create View on the above Base View</a:t>
            </a:r>
            <a:endParaRPr lang="en-US" dirty="0">
              <a:solidFill>
                <a:schemeClr val="tx1"/>
              </a:solidFill>
            </a:endParaRPr>
          </a:p>
        </p:txBody>
      </p:sp>
    </p:spTree>
    <p:extLst>
      <p:ext uri="{BB962C8B-B14F-4D97-AF65-F5344CB8AC3E}">
        <p14:creationId xmlns:p14="http://schemas.microsoft.com/office/powerpoint/2010/main" val="4086569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6 -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cs typeface="Calibri" pitchFamily="34" charset="0"/>
              </a:rPr>
              <a:t>Consumption of CDS in Fiori</a:t>
            </a:r>
          </a:p>
          <a:p>
            <a:pPr>
              <a:lnSpc>
                <a:spcPts val="4530"/>
              </a:lnSpc>
            </a:pPr>
            <a:r>
              <a:rPr lang="en-CA" sz="1600" dirty="0">
                <a:latin typeface="+mn-lt"/>
                <a:cs typeface="Calibri" pitchFamily="34" charset="0"/>
              </a:rPr>
              <a:t>CDS Annotations</a:t>
            </a:r>
          </a:p>
          <a:p>
            <a:pPr>
              <a:lnSpc>
                <a:spcPts val="4530"/>
              </a:lnSpc>
            </a:pPr>
            <a:r>
              <a:rPr lang="en-CA" sz="1600" dirty="0" err="1">
                <a:cs typeface="Calibri" pitchFamily="34" charset="0"/>
              </a:rPr>
              <a:t>Odata</a:t>
            </a:r>
            <a:r>
              <a:rPr lang="en-CA" sz="1600" dirty="0">
                <a:cs typeface="Calibri" pitchFamily="34" charset="0"/>
              </a:rPr>
              <a:t> service generation from CDS</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3217994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Consumption of CDS View</a:t>
            </a:r>
          </a:p>
        </p:txBody>
      </p:sp>
      <p:sp>
        <p:nvSpPr>
          <p:cNvPr id="4" name="Content Placeholder 3"/>
          <p:cNvSpPr>
            <a:spLocks noGrp="1"/>
          </p:cNvSpPr>
          <p:nvPr>
            <p:ph sz="quarter" idx="10"/>
          </p:nvPr>
        </p:nvSpPr>
        <p:spPr/>
        <p:txBody>
          <a:bodyPr/>
          <a:lstStyle/>
          <a:p>
            <a:r>
              <a:rPr lang="en-US" b="1" dirty="0"/>
              <a:t>Consumption of  CDS can be done  in the following  ways:</a:t>
            </a:r>
          </a:p>
          <a:p>
            <a:pPr marL="85708" lvl="1" indent="0">
              <a:buNone/>
            </a:pPr>
            <a:r>
              <a:rPr lang="en-US" dirty="0"/>
              <a:t>  </a:t>
            </a:r>
          </a:p>
          <a:p>
            <a:pPr lvl="1"/>
            <a:r>
              <a:rPr lang="en-US" dirty="0"/>
              <a:t>In a CDS View</a:t>
            </a:r>
          </a:p>
          <a:p>
            <a:pPr marL="85708" lvl="1" indent="0">
              <a:buNone/>
            </a:pPr>
            <a:endParaRPr lang="en-US" dirty="0"/>
          </a:p>
          <a:p>
            <a:pPr lvl="1"/>
            <a:r>
              <a:rPr lang="en-US" dirty="0"/>
              <a:t>By Open SQL</a:t>
            </a:r>
          </a:p>
          <a:p>
            <a:pPr marL="85708" lvl="1" indent="0">
              <a:buNone/>
            </a:pPr>
            <a:endParaRPr lang="en-US" dirty="0"/>
          </a:p>
          <a:p>
            <a:pPr lvl="1"/>
            <a:r>
              <a:rPr lang="en-US" dirty="0"/>
              <a:t>Data Preview (context menu in ADT) </a:t>
            </a:r>
          </a:p>
          <a:p>
            <a:pPr marL="85708" lvl="1" indent="0">
              <a:buNone/>
            </a:pPr>
            <a:endParaRPr lang="en-US" dirty="0"/>
          </a:p>
          <a:p>
            <a:pPr lvl="1"/>
            <a:r>
              <a:rPr lang="en-US" dirty="0"/>
              <a:t>SAP List Viewer </a:t>
            </a:r>
          </a:p>
          <a:p>
            <a:pPr marL="85708" lvl="1" indent="0">
              <a:buNone/>
            </a:pPr>
            <a:endParaRPr lang="en-US" dirty="0"/>
          </a:p>
          <a:p>
            <a:pPr lvl="1"/>
            <a:r>
              <a:rPr lang="en-US" dirty="0"/>
              <a:t>SAP NetWeaver Gateway (OData Model) </a:t>
            </a:r>
          </a:p>
          <a:p>
            <a:pPr lvl="1"/>
            <a:endParaRPr lang="en-US" dirty="0"/>
          </a:p>
          <a:p>
            <a:pPr marL="85708" lvl="1" indent="0">
              <a:buNone/>
            </a:pPr>
            <a:endParaRPr lang="en-US" dirty="0"/>
          </a:p>
          <a:p>
            <a:pPr lvl="1"/>
            <a:endParaRPr lang="en-US" dirty="0"/>
          </a:p>
          <a:p>
            <a:pPr lvl="1"/>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34707918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Views consumption</a:t>
            </a:r>
          </a:p>
        </p:txBody>
      </p:sp>
      <p:pic>
        <p:nvPicPr>
          <p:cNvPr id="3" name="Picture 2">
            <a:extLst>
              <a:ext uri="{FF2B5EF4-FFF2-40B4-BE49-F238E27FC236}">
                <a16:creationId xmlns:a16="http://schemas.microsoft.com/office/drawing/2014/main" id="{BB410F2F-D161-42D0-905A-5453E7D6E134}"/>
              </a:ext>
            </a:extLst>
          </p:cNvPr>
          <p:cNvPicPr>
            <a:picLocks noChangeAspect="1"/>
          </p:cNvPicPr>
          <p:nvPr/>
        </p:nvPicPr>
        <p:blipFill>
          <a:blip r:embed="rId2"/>
          <a:stretch>
            <a:fillRect/>
          </a:stretch>
        </p:blipFill>
        <p:spPr>
          <a:xfrm>
            <a:off x="1477139" y="1295400"/>
            <a:ext cx="8625656" cy="4719839"/>
          </a:xfrm>
          <a:prstGeom prst="rect">
            <a:avLst/>
          </a:prstGeom>
        </p:spPr>
      </p:pic>
    </p:spTree>
    <p:extLst>
      <p:ext uri="{BB962C8B-B14F-4D97-AF65-F5344CB8AC3E}">
        <p14:creationId xmlns:p14="http://schemas.microsoft.com/office/powerpoint/2010/main" val="4284805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Consumption of CDS View</a:t>
            </a:r>
            <a:br>
              <a:rPr lang="en-US" dirty="0"/>
            </a:br>
            <a:endParaRPr lang="en-US" dirty="0"/>
          </a:p>
        </p:txBody>
      </p:sp>
      <p:sp>
        <p:nvSpPr>
          <p:cNvPr id="4" name="Content Placeholder 3"/>
          <p:cNvSpPr>
            <a:spLocks noGrp="1"/>
          </p:cNvSpPr>
          <p:nvPr>
            <p:ph sz="quarter" idx="10"/>
          </p:nvPr>
        </p:nvSpPr>
        <p:spPr>
          <a:xfrm>
            <a:off x="1848267" y="1120184"/>
            <a:ext cx="8495469" cy="5189136"/>
          </a:xfrm>
        </p:spPr>
        <p:txBody>
          <a:bodyPr/>
          <a:lstStyle/>
          <a:p>
            <a:r>
              <a:rPr lang="en-US" dirty="0"/>
              <a:t>Consumption  of CDS View in CDS View: </a:t>
            </a:r>
          </a:p>
          <a:p>
            <a:endParaRPr lang="en-US" dirty="0"/>
          </a:p>
          <a:p>
            <a:pPr lvl="1"/>
            <a:r>
              <a:rPr lang="en-US" dirty="0"/>
              <a:t>You can create CDS view on another CDS View(called as the Base View)</a:t>
            </a:r>
          </a:p>
          <a:p>
            <a:pPr lvl="1"/>
            <a:r>
              <a:rPr lang="en-US" dirty="0"/>
              <a:t>View on View is nothing but the consumption of CDS View in another View</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5" name="Picture 2">
            <a:extLst>
              <a:ext uri="{FF2B5EF4-FFF2-40B4-BE49-F238E27FC236}">
                <a16:creationId xmlns:a16="http://schemas.microsoft.com/office/drawing/2014/main" id="{A30343D8-2196-4117-A732-0824CEE55B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526" y="2979666"/>
            <a:ext cx="4324350" cy="16172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07001C0B-D3AB-4245-8FBE-C53565D5F0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5134" y="2979666"/>
            <a:ext cx="4038600" cy="25781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Consumption of CDS View</a:t>
            </a:r>
          </a:p>
        </p:txBody>
      </p:sp>
      <p:sp>
        <p:nvSpPr>
          <p:cNvPr id="3" name="Content Placeholder 2"/>
          <p:cNvSpPr>
            <a:spLocks noGrp="1"/>
          </p:cNvSpPr>
          <p:nvPr>
            <p:ph sz="quarter" idx="10"/>
          </p:nvPr>
        </p:nvSpPr>
        <p:spPr>
          <a:xfrm>
            <a:off x="608386" y="936167"/>
            <a:ext cx="10744199" cy="1502233"/>
          </a:xfrm>
        </p:spPr>
        <p:txBody>
          <a:bodyPr/>
          <a:lstStyle/>
          <a:p>
            <a:r>
              <a:rPr lang="en-US" sz="1800" dirty="0">
                <a:latin typeface="+mn-lt"/>
              </a:rPr>
              <a:t>CDS  View is consumed via </a:t>
            </a:r>
            <a:r>
              <a:rPr lang="en-US" sz="1800" dirty="0" err="1">
                <a:latin typeface="+mn-lt"/>
              </a:rPr>
              <a:t>OpenSQL</a:t>
            </a:r>
            <a:r>
              <a:rPr lang="en-US" sz="1800" dirty="0">
                <a:latin typeface="+mn-lt"/>
              </a:rPr>
              <a:t>  using  below 4  steps</a:t>
            </a:r>
          </a:p>
          <a:p>
            <a:pPr lvl="1"/>
            <a:r>
              <a:rPr lang="en-US" sz="1600" dirty="0">
                <a:latin typeface="+mn-lt"/>
              </a:rPr>
              <a:t>Check if the feature is supported  :</a:t>
            </a:r>
            <a:r>
              <a:rPr lang="en-US" sz="1600" b="1" dirty="0" err="1">
                <a:latin typeface="+mn-lt"/>
              </a:rPr>
              <a:t>abap_true</a:t>
            </a:r>
            <a:endParaRPr lang="en-US" sz="1600" b="1" dirty="0">
              <a:latin typeface="+mn-lt"/>
            </a:endParaRPr>
          </a:p>
          <a:p>
            <a:pPr lvl="1"/>
            <a:r>
              <a:rPr lang="en-US" sz="1600" dirty="0">
                <a:latin typeface="+mn-lt"/>
              </a:rPr>
              <a:t>Provide (mandatory) input parameter(s)  :</a:t>
            </a:r>
            <a:r>
              <a:rPr lang="en-US" sz="1600" b="1" dirty="0" err="1">
                <a:latin typeface="+mn-lt"/>
              </a:rPr>
              <a:t>Customer_name</a:t>
            </a:r>
            <a:endParaRPr lang="en-US" sz="1600" b="1" dirty="0">
              <a:latin typeface="+mn-lt"/>
            </a:endParaRPr>
          </a:p>
          <a:p>
            <a:pPr lvl="1"/>
            <a:r>
              <a:rPr lang="en-US" sz="1600" dirty="0">
                <a:latin typeface="+mn-lt"/>
              </a:rPr>
              <a:t>Suppress syntax warning using the pragma  </a:t>
            </a:r>
            <a:r>
              <a:rPr lang="en-US" sz="1600" b="1" dirty="0">
                <a:latin typeface="+mn-lt"/>
              </a:rPr>
              <a:t>##</a:t>
            </a:r>
          </a:p>
          <a:p>
            <a:pPr lvl="1"/>
            <a:r>
              <a:rPr lang="en-US" sz="1600" dirty="0">
                <a:latin typeface="+mn-lt"/>
              </a:rPr>
              <a:t>Provide a “fallback“ implementation / some error handling  : </a:t>
            </a:r>
            <a:r>
              <a:rPr lang="en-US" sz="1600" b="1" dirty="0">
                <a:latin typeface="+mn-lt"/>
              </a:rPr>
              <a:t>ELSE</a:t>
            </a:r>
          </a:p>
          <a:p>
            <a:endParaRPr lang="en-US" sz="1800" dirty="0">
              <a:latin typeface="+mn-lt"/>
            </a:endParaRPr>
          </a:p>
          <a:p>
            <a:endParaRPr lang="en-US" sz="1800" dirty="0">
              <a:latin typeface="+mn-lt"/>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590800"/>
            <a:ext cx="5322764" cy="3955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Annotations</a:t>
            </a:r>
          </a:p>
        </p:txBody>
      </p:sp>
      <p:pic>
        <p:nvPicPr>
          <p:cNvPr id="5" name="Picture 4">
            <a:extLst>
              <a:ext uri="{FF2B5EF4-FFF2-40B4-BE49-F238E27FC236}">
                <a16:creationId xmlns:a16="http://schemas.microsoft.com/office/drawing/2014/main" id="{764F654C-3D05-4790-9BD9-150B622F7F2F}"/>
              </a:ext>
            </a:extLst>
          </p:cNvPr>
          <p:cNvPicPr>
            <a:picLocks noChangeAspect="1"/>
          </p:cNvPicPr>
          <p:nvPr/>
        </p:nvPicPr>
        <p:blipFill>
          <a:blip r:embed="rId2"/>
          <a:stretch>
            <a:fillRect/>
          </a:stretch>
        </p:blipFill>
        <p:spPr>
          <a:xfrm>
            <a:off x="227348" y="914399"/>
            <a:ext cx="11431251" cy="5481519"/>
          </a:xfrm>
          <a:prstGeom prst="rect">
            <a:avLst/>
          </a:prstGeom>
        </p:spPr>
      </p:pic>
    </p:spTree>
    <p:extLst>
      <p:ext uri="{BB962C8B-B14F-4D97-AF65-F5344CB8AC3E}">
        <p14:creationId xmlns:p14="http://schemas.microsoft.com/office/powerpoint/2010/main" val="3961483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Annotations</a:t>
            </a:r>
          </a:p>
        </p:txBody>
      </p:sp>
      <p:sp>
        <p:nvSpPr>
          <p:cNvPr id="6" name="Content Placeholder 2">
            <a:extLst>
              <a:ext uri="{FF2B5EF4-FFF2-40B4-BE49-F238E27FC236}">
                <a16:creationId xmlns:a16="http://schemas.microsoft.com/office/drawing/2014/main" id="{B1DBF668-9A95-4646-A19F-F42355B6403F}"/>
              </a:ext>
            </a:extLst>
          </p:cNvPr>
          <p:cNvSpPr>
            <a:spLocks noGrp="1"/>
          </p:cNvSpPr>
          <p:nvPr>
            <p:ph sz="quarter" idx="10"/>
          </p:nvPr>
        </p:nvSpPr>
        <p:spPr>
          <a:xfrm>
            <a:off x="380999" y="990600"/>
            <a:ext cx="10971585" cy="1219200"/>
          </a:xfrm>
        </p:spPr>
        <p:txBody>
          <a:bodyPr/>
          <a:lstStyle/>
          <a:p>
            <a:r>
              <a:rPr lang="en-IN" sz="1600" dirty="0"/>
              <a:t>CDS annotations are extra information to describe the data, it let the consumer of CDS view know how to use data from the CDS view.</a:t>
            </a:r>
          </a:p>
          <a:p>
            <a:r>
              <a:rPr lang="en-IN" sz="1600" dirty="0"/>
              <a:t>Annotations are grouped according to usage, this figure shows most relevant groups of association for Fiori Elements.</a:t>
            </a:r>
          </a:p>
        </p:txBody>
      </p:sp>
      <p:pic>
        <p:nvPicPr>
          <p:cNvPr id="3" name="Picture 2">
            <a:extLst>
              <a:ext uri="{FF2B5EF4-FFF2-40B4-BE49-F238E27FC236}">
                <a16:creationId xmlns:a16="http://schemas.microsoft.com/office/drawing/2014/main" id="{F84DCBC7-DD55-44FD-800B-1AB38CF7473F}"/>
              </a:ext>
            </a:extLst>
          </p:cNvPr>
          <p:cNvPicPr>
            <a:picLocks noChangeAspect="1"/>
          </p:cNvPicPr>
          <p:nvPr/>
        </p:nvPicPr>
        <p:blipFill>
          <a:blip r:embed="rId2"/>
          <a:stretch>
            <a:fillRect/>
          </a:stretch>
        </p:blipFill>
        <p:spPr>
          <a:xfrm>
            <a:off x="380998" y="2095500"/>
            <a:ext cx="11232609" cy="4076700"/>
          </a:xfrm>
          <a:prstGeom prst="rect">
            <a:avLst/>
          </a:prstGeom>
        </p:spPr>
      </p:pic>
    </p:spTree>
    <p:extLst>
      <p:ext uri="{BB962C8B-B14F-4D97-AF65-F5344CB8AC3E}">
        <p14:creationId xmlns:p14="http://schemas.microsoft.com/office/powerpoint/2010/main" val="31607218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 generation from CDS</a:t>
            </a:r>
          </a:p>
        </p:txBody>
      </p:sp>
      <p:sp>
        <p:nvSpPr>
          <p:cNvPr id="3" name="Rectangle 2">
            <a:extLst>
              <a:ext uri="{FF2B5EF4-FFF2-40B4-BE49-F238E27FC236}">
                <a16:creationId xmlns:a16="http://schemas.microsoft.com/office/drawing/2014/main" id="{1AE1DAA8-0EEF-4E3D-B751-ED55B19C870A}"/>
              </a:ext>
            </a:extLst>
          </p:cNvPr>
          <p:cNvSpPr/>
          <p:nvPr/>
        </p:nvSpPr>
        <p:spPr>
          <a:xfrm>
            <a:off x="457199" y="990600"/>
            <a:ext cx="10895385" cy="2800767"/>
          </a:xfrm>
          <a:prstGeom prst="rect">
            <a:avLst/>
          </a:prstGeom>
        </p:spPr>
        <p:txBody>
          <a:bodyPr wrap="square">
            <a:spAutoFit/>
          </a:bodyPr>
          <a:lstStyle/>
          <a:p>
            <a:r>
              <a:rPr lang="en-IN" sz="1600" dirty="0">
                <a:solidFill>
                  <a:srgbClr val="222222"/>
                </a:solidFill>
              </a:rPr>
              <a:t>SAP Gateway OData service for an ABAP CDS view can be generated using annotation </a:t>
            </a:r>
            <a:r>
              <a:rPr lang="en-IN" sz="1600" b="1" i="1" dirty="0">
                <a:solidFill>
                  <a:srgbClr val="222222"/>
                </a:solidFill>
              </a:rPr>
              <a:t>@</a:t>
            </a:r>
            <a:r>
              <a:rPr lang="en-IN" sz="1600" b="1" i="1" dirty="0" err="1">
                <a:solidFill>
                  <a:srgbClr val="222222"/>
                </a:solidFill>
              </a:rPr>
              <a:t>OData.publish</a:t>
            </a:r>
            <a:r>
              <a:rPr lang="en-IN" sz="1600" b="1" i="1" dirty="0">
                <a:solidFill>
                  <a:srgbClr val="222222"/>
                </a:solidFill>
              </a:rPr>
              <a:t>: true</a:t>
            </a:r>
          </a:p>
          <a:p>
            <a:endParaRPr lang="en-IN" sz="1600" b="1" i="1" dirty="0">
              <a:solidFill>
                <a:srgbClr val="222222"/>
              </a:solidFill>
            </a:endParaRPr>
          </a:p>
          <a:p>
            <a:endParaRPr lang="en-IN" sz="1600" b="1" i="1" dirty="0">
              <a:solidFill>
                <a:srgbClr val="222222"/>
              </a:solidFill>
            </a:endParaRPr>
          </a:p>
          <a:p>
            <a:r>
              <a:rPr lang="en-IN" sz="1600" dirty="0"/>
              <a:t>CDS view should meet following rules for successful OData service generation:</a:t>
            </a:r>
          </a:p>
          <a:p>
            <a:endParaRPr lang="en-IN" sz="1600" dirty="0"/>
          </a:p>
          <a:p>
            <a:pPr marL="742950" lvl="1" indent="-285750">
              <a:buFont typeface="Arial" panose="020B0604020202020204" pitchFamily="34" charset="0"/>
              <a:buChar char="•"/>
            </a:pPr>
            <a:r>
              <a:rPr lang="en-IN" sz="1600" dirty="0"/>
              <a:t>No syntax errors in DDL source code.</a:t>
            </a:r>
          </a:p>
          <a:p>
            <a:pPr marL="742950" lvl="1" indent="-285750">
              <a:buFont typeface="Arial" panose="020B0604020202020204" pitchFamily="34" charset="0"/>
              <a:buChar char="•"/>
            </a:pPr>
            <a:r>
              <a:rPr lang="en-IN" sz="1600" dirty="0"/>
              <a:t>At least </a:t>
            </a:r>
            <a:r>
              <a:rPr lang="en-IN" sz="1600" b="1" dirty="0"/>
              <a:t>one</a:t>
            </a:r>
            <a:r>
              <a:rPr lang="en-IN" sz="1600" dirty="0"/>
              <a:t> key element is defined in the SELECT list of the CDS view.</a:t>
            </a:r>
          </a:p>
          <a:p>
            <a:pPr marL="742950" lvl="1" indent="-285750">
              <a:buFont typeface="Arial" panose="020B0604020202020204" pitchFamily="34" charset="0"/>
              <a:buChar char="•"/>
            </a:pPr>
            <a:r>
              <a:rPr lang="en-IN" sz="1600" dirty="0"/>
              <a:t>The name of the CDS view should not exceed 26 characters in length.</a:t>
            </a:r>
          </a:p>
          <a:p>
            <a:pPr marL="742950" lvl="1" indent="-285750">
              <a:buFont typeface="Arial" panose="020B0604020202020204" pitchFamily="34" charset="0"/>
              <a:buChar char="•"/>
            </a:pPr>
            <a:endParaRPr lang="en-IN" sz="1600" b="1" i="1" dirty="0">
              <a:solidFill>
                <a:srgbClr val="222222"/>
              </a:solidFill>
            </a:endParaRPr>
          </a:p>
          <a:p>
            <a:endParaRPr lang="en-IN" sz="1600" dirty="0"/>
          </a:p>
        </p:txBody>
      </p:sp>
      <p:pic>
        <p:nvPicPr>
          <p:cNvPr id="6" name="Picture 5">
            <a:extLst>
              <a:ext uri="{FF2B5EF4-FFF2-40B4-BE49-F238E27FC236}">
                <a16:creationId xmlns:a16="http://schemas.microsoft.com/office/drawing/2014/main" id="{42417749-012A-4F34-ADF2-AE3C3B6EF2B4}"/>
              </a:ext>
            </a:extLst>
          </p:cNvPr>
          <p:cNvPicPr>
            <a:picLocks noChangeAspect="1"/>
          </p:cNvPicPr>
          <p:nvPr/>
        </p:nvPicPr>
        <p:blipFill>
          <a:blip r:embed="rId2"/>
          <a:stretch>
            <a:fillRect/>
          </a:stretch>
        </p:blipFill>
        <p:spPr>
          <a:xfrm>
            <a:off x="476249" y="3657600"/>
            <a:ext cx="11352584" cy="1900166"/>
          </a:xfrm>
          <a:prstGeom prst="rect">
            <a:avLst/>
          </a:prstGeom>
        </p:spPr>
      </p:pic>
    </p:spTree>
    <p:extLst>
      <p:ext uri="{BB962C8B-B14F-4D97-AF65-F5344CB8AC3E}">
        <p14:creationId xmlns:p14="http://schemas.microsoft.com/office/powerpoint/2010/main" val="26959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SAP Gateway Architecture</a:t>
            </a:r>
          </a:p>
        </p:txBody>
      </p:sp>
      <p:pic>
        <p:nvPicPr>
          <p:cNvPr id="3" name="Picture 2" descr="SAP NetWeaver Gateway Architecture.PNG">
            <a:extLst>
              <a:ext uri="{FF2B5EF4-FFF2-40B4-BE49-F238E27FC236}">
                <a16:creationId xmlns:a16="http://schemas.microsoft.com/office/drawing/2014/main" id="{D5B57051-E5F1-42A8-8C8E-907ED316DB24}"/>
              </a:ext>
            </a:extLst>
          </p:cNvPr>
          <p:cNvPicPr>
            <a:picLocks noChangeAspect="1"/>
          </p:cNvPicPr>
          <p:nvPr/>
        </p:nvPicPr>
        <p:blipFill>
          <a:blip r:embed="rId3" cstate="print"/>
          <a:stretch>
            <a:fillRect/>
          </a:stretch>
        </p:blipFill>
        <p:spPr>
          <a:xfrm>
            <a:off x="1371600" y="1376772"/>
            <a:ext cx="8991600" cy="4576082"/>
          </a:xfrm>
          <a:prstGeom prst="rect">
            <a:avLst/>
          </a:prstGeom>
        </p:spPr>
      </p:pic>
    </p:spTree>
    <p:extLst>
      <p:ext uri="{BB962C8B-B14F-4D97-AF65-F5344CB8AC3E}">
        <p14:creationId xmlns:p14="http://schemas.microsoft.com/office/powerpoint/2010/main" val="2804934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 generation from CDS</a:t>
            </a:r>
          </a:p>
        </p:txBody>
      </p:sp>
      <p:sp>
        <p:nvSpPr>
          <p:cNvPr id="3" name="Rectangle 2">
            <a:extLst>
              <a:ext uri="{FF2B5EF4-FFF2-40B4-BE49-F238E27FC236}">
                <a16:creationId xmlns:a16="http://schemas.microsoft.com/office/drawing/2014/main" id="{1AE1DAA8-0EEF-4E3D-B751-ED55B19C870A}"/>
              </a:ext>
            </a:extLst>
          </p:cNvPr>
          <p:cNvSpPr/>
          <p:nvPr/>
        </p:nvSpPr>
        <p:spPr>
          <a:xfrm>
            <a:off x="457199" y="990600"/>
            <a:ext cx="10895385" cy="830997"/>
          </a:xfrm>
          <a:prstGeom prst="rect">
            <a:avLst/>
          </a:prstGeom>
        </p:spPr>
        <p:txBody>
          <a:bodyPr wrap="square">
            <a:spAutoFit/>
          </a:bodyPr>
          <a:lstStyle/>
          <a:p>
            <a:endParaRPr lang="en-IN" sz="1600" b="1" i="1" dirty="0">
              <a:solidFill>
                <a:srgbClr val="222222"/>
              </a:solidFill>
            </a:endParaRPr>
          </a:p>
          <a:p>
            <a:endParaRPr lang="en-IN" sz="1600" b="1" i="1" dirty="0">
              <a:solidFill>
                <a:srgbClr val="222222"/>
              </a:solidFill>
            </a:endParaRPr>
          </a:p>
          <a:p>
            <a:endParaRPr lang="en-IN" sz="1600" dirty="0"/>
          </a:p>
        </p:txBody>
      </p:sp>
      <p:pic>
        <p:nvPicPr>
          <p:cNvPr id="7" name="Picture 6">
            <a:extLst>
              <a:ext uri="{FF2B5EF4-FFF2-40B4-BE49-F238E27FC236}">
                <a16:creationId xmlns:a16="http://schemas.microsoft.com/office/drawing/2014/main" id="{0216CB9B-98D4-449F-AC2B-D87D5B1E48E4}"/>
              </a:ext>
            </a:extLst>
          </p:cNvPr>
          <p:cNvPicPr>
            <a:picLocks noChangeAspect="1"/>
          </p:cNvPicPr>
          <p:nvPr/>
        </p:nvPicPr>
        <p:blipFill>
          <a:blip r:embed="rId2"/>
          <a:stretch>
            <a:fillRect/>
          </a:stretch>
        </p:blipFill>
        <p:spPr>
          <a:xfrm>
            <a:off x="1600200" y="1831122"/>
            <a:ext cx="9097071" cy="4574626"/>
          </a:xfrm>
          <a:prstGeom prst="rect">
            <a:avLst/>
          </a:prstGeom>
        </p:spPr>
      </p:pic>
      <p:sp>
        <p:nvSpPr>
          <p:cNvPr id="9" name="Rectangle 8">
            <a:extLst>
              <a:ext uri="{FF2B5EF4-FFF2-40B4-BE49-F238E27FC236}">
                <a16:creationId xmlns:a16="http://schemas.microsoft.com/office/drawing/2014/main" id="{17B208AC-5167-4F9D-B518-30DBA8D86DAE}"/>
              </a:ext>
            </a:extLst>
          </p:cNvPr>
          <p:cNvSpPr/>
          <p:nvPr/>
        </p:nvSpPr>
        <p:spPr>
          <a:xfrm>
            <a:off x="609600" y="1000125"/>
            <a:ext cx="9906000" cy="369332"/>
          </a:xfrm>
          <a:prstGeom prst="rect">
            <a:avLst/>
          </a:prstGeom>
        </p:spPr>
        <p:txBody>
          <a:bodyPr wrap="square">
            <a:spAutoFit/>
          </a:bodyPr>
          <a:lstStyle/>
          <a:p>
            <a:r>
              <a:rPr lang="en-IN" dirty="0"/>
              <a:t>Add the annotation @</a:t>
            </a:r>
            <a:r>
              <a:rPr lang="en-IN" dirty="0" err="1"/>
              <a:t>OData.publish</a:t>
            </a:r>
            <a:r>
              <a:rPr lang="en-IN" dirty="0"/>
              <a:t>: true  above the DEFINE VIEW statement</a:t>
            </a:r>
          </a:p>
        </p:txBody>
      </p:sp>
    </p:spTree>
    <p:extLst>
      <p:ext uri="{BB962C8B-B14F-4D97-AF65-F5344CB8AC3E}">
        <p14:creationId xmlns:p14="http://schemas.microsoft.com/office/powerpoint/2010/main" val="829819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 generation from CDS</a:t>
            </a:r>
          </a:p>
        </p:txBody>
      </p:sp>
      <p:sp>
        <p:nvSpPr>
          <p:cNvPr id="3" name="Rectangle 2">
            <a:extLst>
              <a:ext uri="{FF2B5EF4-FFF2-40B4-BE49-F238E27FC236}">
                <a16:creationId xmlns:a16="http://schemas.microsoft.com/office/drawing/2014/main" id="{1AE1DAA8-0EEF-4E3D-B751-ED55B19C870A}"/>
              </a:ext>
            </a:extLst>
          </p:cNvPr>
          <p:cNvSpPr/>
          <p:nvPr/>
        </p:nvSpPr>
        <p:spPr>
          <a:xfrm>
            <a:off x="457199" y="990600"/>
            <a:ext cx="10895385" cy="830997"/>
          </a:xfrm>
          <a:prstGeom prst="rect">
            <a:avLst/>
          </a:prstGeom>
        </p:spPr>
        <p:txBody>
          <a:bodyPr wrap="square">
            <a:spAutoFit/>
          </a:bodyPr>
          <a:lstStyle/>
          <a:p>
            <a:endParaRPr lang="en-IN" sz="1600" b="1" i="1" dirty="0">
              <a:solidFill>
                <a:srgbClr val="222222"/>
              </a:solidFill>
            </a:endParaRPr>
          </a:p>
          <a:p>
            <a:endParaRPr lang="en-IN" sz="1600" b="1" i="1" dirty="0">
              <a:solidFill>
                <a:srgbClr val="222222"/>
              </a:solidFill>
            </a:endParaRPr>
          </a:p>
          <a:p>
            <a:endParaRPr lang="en-IN" sz="1600" dirty="0"/>
          </a:p>
        </p:txBody>
      </p:sp>
      <p:sp>
        <p:nvSpPr>
          <p:cNvPr id="9" name="Rectangle 8">
            <a:extLst>
              <a:ext uri="{FF2B5EF4-FFF2-40B4-BE49-F238E27FC236}">
                <a16:creationId xmlns:a16="http://schemas.microsoft.com/office/drawing/2014/main" id="{17B208AC-5167-4F9D-B518-30DBA8D86DAE}"/>
              </a:ext>
            </a:extLst>
          </p:cNvPr>
          <p:cNvSpPr/>
          <p:nvPr/>
        </p:nvSpPr>
        <p:spPr>
          <a:xfrm>
            <a:off x="457198" y="996315"/>
            <a:ext cx="10287002" cy="584775"/>
          </a:xfrm>
          <a:prstGeom prst="rect">
            <a:avLst/>
          </a:prstGeom>
        </p:spPr>
        <p:txBody>
          <a:bodyPr wrap="square">
            <a:spAutoFit/>
          </a:bodyPr>
          <a:lstStyle/>
          <a:p>
            <a:r>
              <a:rPr lang="en-IN" sz="1600" dirty="0"/>
              <a:t>On activating the CDS view, following Gateway </a:t>
            </a:r>
            <a:r>
              <a:rPr lang="en-IN" sz="1600" dirty="0" err="1"/>
              <a:t>artifacts</a:t>
            </a:r>
            <a:r>
              <a:rPr lang="en-IN" sz="1600" dirty="0"/>
              <a:t> will be generated by the SADL framework in back-end server.</a:t>
            </a:r>
          </a:p>
        </p:txBody>
      </p:sp>
      <p:pic>
        <p:nvPicPr>
          <p:cNvPr id="4" name="Picture 3">
            <a:extLst>
              <a:ext uri="{FF2B5EF4-FFF2-40B4-BE49-F238E27FC236}">
                <a16:creationId xmlns:a16="http://schemas.microsoft.com/office/drawing/2014/main" id="{D8BB7B2A-8687-4A55-8EE7-04DFBFB117DE}"/>
              </a:ext>
            </a:extLst>
          </p:cNvPr>
          <p:cNvPicPr>
            <a:picLocks noChangeAspect="1"/>
          </p:cNvPicPr>
          <p:nvPr/>
        </p:nvPicPr>
        <p:blipFill>
          <a:blip r:embed="rId2"/>
          <a:stretch>
            <a:fillRect/>
          </a:stretch>
        </p:blipFill>
        <p:spPr>
          <a:xfrm>
            <a:off x="5087600" y="1752600"/>
            <a:ext cx="6475784" cy="4461887"/>
          </a:xfrm>
          <a:prstGeom prst="rect">
            <a:avLst/>
          </a:prstGeom>
        </p:spPr>
      </p:pic>
      <p:sp>
        <p:nvSpPr>
          <p:cNvPr id="8" name="Rectangle 7">
            <a:extLst>
              <a:ext uri="{FF2B5EF4-FFF2-40B4-BE49-F238E27FC236}">
                <a16:creationId xmlns:a16="http://schemas.microsoft.com/office/drawing/2014/main" id="{9A3DAE08-E69A-4D8D-A6F3-10D1DD47E354}"/>
              </a:ext>
            </a:extLst>
          </p:cNvPr>
          <p:cNvSpPr/>
          <p:nvPr/>
        </p:nvSpPr>
        <p:spPr>
          <a:xfrm>
            <a:off x="152400" y="1981200"/>
            <a:ext cx="5095876" cy="2554545"/>
          </a:xfrm>
          <a:prstGeom prst="rect">
            <a:avLst/>
          </a:prstGeom>
        </p:spPr>
        <p:txBody>
          <a:bodyPr wrap="square">
            <a:spAutoFit/>
          </a:bodyPr>
          <a:lstStyle/>
          <a:p>
            <a:endParaRPr lang="en-IN" sz="1600" dirty="0"/>
          </a:p>
          <a:p>
            <a:pPr marL="742950" lvl="1" indent="-285750">
              <a:buFont typeface="Arial" panose="020B0604020202020204" pitchFamily="34" charset="0"/>
              <a:buChar char="•"/>
            </a:pPr>
            <a:r>
              <a:rPr lang="en-IN" sz="1600" dirty="0"/>
              <a:t>Technical service name </a:t>
            </a:r>
            <a:r>
              <a:rPr lang="en-IN" sz="1600" dirty="0" err="1"/>
              <a:t>artifact</a:t>
            </a:r>
            <a:r>
              <a:rPr lang="en-IN" sz="1600" dirty="0"/>
              <a:t> – </a:t>
            </a:r>
            <a:r>
              <a:rPr lang="en-IN" sz="1600" i="1" dirty="0"/>
              <a:t>&lt;</a:t>
            </a:r>
            <a:r>
              <a:rPr lang="en-IN" sz="1600" i="1" dirty="0" err="1"/>
              <a:t>cds_view_name</a:t>
            </a:r>
            <a:r>
              <a:rPr lang="en-IN" sz="1600" i="1" dirty="0"/>
              <a:t>&gt;_CDS</a:t>
            </a:r>
            <a:r>
              <a:rPr lang="en-IN" sz="1600" dirty="0"/>
              <a:t>.</a:t>
            </a:r>
          </a:p>
          <a:p>
            <a:pPr marL="742950" lvl="1" indent="-285750">
              <a:buFont typeface="Arial" panose="020B0604020202020204" pitchFamily="34" charset="0"/>
              <a:buChar char="•"/>
            </a:pPr>
            <a:r>
              <a:rPr lang="en-IN" sz="1600" dirty="0"/>
              <a:t>Gateway Model </a:t>
            </a:r>
            <a:r>
              <a:rPr lang="en-IN" sz="1600" dirty="0" err="1"/>
              <a:t>artifact</a:t>
            </a:r>
            <a:r>
              <a:rPr lang="en-IN" sz="1600" dirty="0"/>
              <a:t> with name – </a:t>
            </a:r>
            <a:r>
              <a:rPr lang="en-IN" sz="1600" i="1" dirty="0"/>
              <a:t>&lt;</a:t>
            </a:r>
            <a:r>
              <a:rPr lang="en-IN" sz="1600" i="1" dirty="0" err="1"/>
              <a:t>cds_view_name</a:t>
            </a:r>
            <a:r>
              <a:rPr lang="en-IN" sz="1600" i="1" dirty="0"/>
              <a:t>&gt;_CDS</a:t>
            </a:r>
            <a:r>
              <a:rPr lang="en-IN" sz="1600" dirty="0"/>
              <a:t>.</a:t>
            </a:r>
          </a:p>
          <a:p>
            <a:pPr marL="742950" lvl="1" indent="-285750">
              <a:buFont typeface="Arial" panose="020B0604020202020204" pitchFamily="34" charset="0"/>
              <a:buChar char="•"/>
            </a:pPr>
            <a:r>
              <a:rPr lang="en-IN" sz="1600" dirty="0"/>
              <a:t>ABAP class with name – </a:t>
            </a:r>
            <a:r>
              <a:rPr lang="en-IN" sz="1600" i="1" dirty="0"/>
              <a:t>CL_&lt;</a:t>
            </a:r>
            <a:r>
              <a:rPr lang="en-IN" sz="1600" i="1" dirty="0" err="1"/>
              <a:t>cds_view_name</a:t>
            </a:r>
            <a:r>
              <a:rPr lang="en-IN" sz="1600" i="1" dirty="0"/>
              <a:t>&gt;</a:t>
            </a:r>
            <a:r>
              <a:rPr lang="en-IN" sz="1600" dirty="0"/>
              <a:t>.</a:t>
            </a:r>
          </a:p>
          <a:p>
            <a:pPr marL="742950" lvl="1" indent="-285750">
              <a:buFont typeface="Arial" panose="020B0604020202020204" pitchFamily="34" charset="0"/>
              <a:buChar char="•"/>
            </a:pPr>
            <a:r>
              <a:rPr lang="en-IN" sz="1600" dirty="0"/>
              <a:t>You can find all these </a:t>
            </a:r>
            <a:r>
              <a:rPr lang="en-IN" sz="1600" dirty="0" err="1"/>
              <a:t>artifacts</a:t>
            </a:r>
            <a:r>
              <a:rPr lang="en-IN" sz="1600" dirty="0"/>
              <a:t> in the transaction code – “/IWBEP/REG_SERVICE”</a:t>
            </a:r>
          </a:p>
        </p:txBody>
      </p:sp>
    </p:spTree>
    <p:extLst>
      <p:ext uri="{BB962C8B-B14F-4D97-AF65-F5344CB8AC3E}">
        <p14:creationId xmlns:p14="http://schemas.microsoft.com/office/powerpoint/2010/main" val="34479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Deployment Options</a:t>
            </a:r>
          </a:p>
        </p:txBody>
      </p:sp>
      <p:sp>
        <p:nvSpPr>
          <p:cNvPr id="3" name="Rectangle 2">
            <a:extLst>
              <a:ext uri="{FF2B5EF4-FFF2-40B4-BE49-F238E27FC236}">
                <a16:creationId xmlns:a16="http://schemas.microsoft.com/office/drawing/2014/main" id="{987EFC7E-F2FE-45C8-B22A-BF078FB7839B}"/>
              </a:ext>
            </a:extLst>
          </p:cNvPr>
          <p:cNvSpPr/>
          <p:nvPr/>
        </p:nvSpPr>
        <p:spPr>
          <a:xfrm>
            <a:off x="1065567" y="990600"/>
            <a:ext cx="9448800" cy="5262979"/>
          </a:xfrm>
          <a:prstGeom prst="rect">
            <a:avLst/>
          </a:prstGeom>
        </p:spPr>
        <p:txBody>
          <a:bodyPr wrap="square">
            <a:spAutoFit/>
          </a:bodyPr>
          <a:lstStyle/>
          <a:p>
            <a:pPr>
              <a:buNone/>
            </a:pPr>
            <a:endParaRPr lang="en-US" sz="1600" dirty="0"/>
          </a:p>
          <a:p>
            <a:pPr>
              <a:buNone/>
            </a:pPr>
            <a:r>
              <a:rPr lang="en-US" sz="1600" dirty="0"/>
              <a:t>HUB Architecture:</a:t>
            </a:r>
          </a:p>
          <a:p>
            <a:pPr>
              <a:buNone/>
            </a:pPr>
            <a:endParaRPr lang="en-US" sz="1600" dirty="0"/>
          </a:p>
          <a:p>
            <a:pPr>
              <a:buNone/>
            </a:pPr>
            <a:r>
              <a:rPr lang="en-US" sz="1600" dirty="0"/>
              <a:t>        Gateway server functionalities are only used on one dedicated server, the hub system. The services are deployed on the backend systems and are registered on the server. The Gateway service is thus deployed in the Gateway backend systems where either IW_BEP is deployed systems or that are running on top of 7.40 leveraging the core component SAP_GWFND.</a:t>
            </a:r>
          </a:p>
          <a:p>
            <a:pPr>
              <a:buNone/>
            </a:pPr>
            <a:endParaRPr lang="en-US" sz="1600" dirty="0"/>
          </a:p>
          <a:p>
            <a:pPr>
              <a:buNone/>
            </a:pPr>
            <a:endParaRPr lang="en-US" sz="1600" dirty="0"/>
          </a:p>
          <a:p>
            <a:pPr>
              <a:buNone/>
            </a:pPr>
            <a:r>
              <a:rPr lang="en-US" sz="1600" dirty="0"/>
              <a:t>Embedded Architecture:</a:t>
            </a:r>
          </a:p>
          <a:p>
            <a:pPr>
              <a:buNone/>
            </a:pPr>
            <a:endParaRPr lang="en-US" sz="1600" dirty="0"/>
          </a:p>
          <a:p>
            <a:pPr>
              <a:buNone/>
            </a:pPr>
            <a:r>
              <a:rPr lang="en-US" sz="1600" dirty="0"/>
              <a:t>      In this case the services are registered as well as published in the SAP Business Suite backend system.  </a:t>
            </a:r>
          </a:p>
          <a:p>
            <a:pPr>
              <a:buNone/>
            </a:pPr>
            <a:endParaRPr lang="en-US" sz="1600" dirty="0"/>
          </a:p>
          <a:p>
            <a:pPr>
              <a:buNone/>
            </a:pPr>
            <a:endParaRPr lang="en-US" sz="1600" dirty="0"/>
          </a:p>
          <a:p>
            <a:pPr>
              <a:buNone/>
            </a:pPr>
            <a:endParaRPr lang="en-US" sz="1600" dirty="0"/>
          </a:p>
          <a:p>
            <a:pPr>
              <a:buNone/>
            </a:pPr>
            <a:r>
              <a:rPr lang="en-US" sz="1600" dirty="0"/>
              <a:t>   </a:t>
            </a:r>
          </a:p>
          <a:p>
            <a:pPr>
              <a:buNone/>
            </a:pPr>
            <a:endParaRPr lang="en-US" sz="1600" dirty="0"/>
          </a:p>
          <a:p>
            <a:pPr>
              <a:buNone/>
            </a:pPr>
            <a:endParaRPr lang="en-US" sz="1600" dirty="0"/>
          </a:p>
          <a:p>
            <a:pPr>
              <a:buNone/>
            </a:pPr>
            <a:endParaRPr lang="en-US" sz="1600" dirty="0"/>
          </a:p>
        </p:txBody>
      </p:sp>
    </p:spTree>
    <p:extLst>
      <p:ext uri="{BB962C8B-B14F-4D97-AF65-F5344CB8AC3E}">
        <p14:creationId xmlns:p14="http://schemas.microsoft.com/office/powerpoint/2010/main" val="1537429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Gateway Components</a:t>
            </a:r>
          </a:p>
        </p:txBody>
      </p:sp>
      <p:pic>
        <p:nvPicPr>
          <p:cNvPr id="3" name="Picture 2">
            <a:extLst>
              <a:ext uri="{FF2B5EF4-FFF2-40B4-BE49-F238E27FC236}">
                <a16:creationId xmlns:a16="http://schemas.microsoft.com/office/drawing/2014/main" id="{8C518941-B5C3-4D28-9E54-B72A00651D97}"/>
              </a:ext>
            </a:extLst>
          </p:cNvPr>
          <p:cNvPicPr>
            <a:picLocks noChangeAspect="1" noChangeArrowheads="1"/>
          </p:cNvPicPr>
          <p:nvPr/>
        </p:nvPicPr>
        <p:blipFill>
          <a:blip r:embed="rId3" cstate="print"/>
          <a:srcRect/>
          <a:stretch>
            <a:fillRect/>
          </a:stretch>
        </p:blipFill>
        <p:spPr bwMode="auto">
          <a:xfrm>
            <a:off x="839415" y="1104900"/>
            <a:ext cx="4808984" cy="2448272"/>
          </a:xfrm>
          <a:prstGeom prst="rect">
            <a:avLst/>
          </a:prstGeom>
          <a:noFill/>
          <a:ln w="9525">
            <a:noFill/>
            <a:miter lim="800000"/>
            <a:headEnd/>
            <a:tailEnd/>
          </a:ln>
        </p:spPr>
      </p:pic>
      <p:pic>
        <p:nvPicPr>
          <p:cNvPr id="4" name="Picture 3">
            <a:extLst>
              <a:ext uri="{FF2B5EF4-FFF2-40B4-BE49-F238E27FC236}">
                <a16:creationId xmlns:a16="http://schemas.microsoft.com/office/drawing/2014/main" id="{60F80D28-8BE2-4980-9F3C-E825EE1AF897}"/>
              </a:ext>
            </a:extLst>
          </p:cNvPr>
          <p:cNvPicPr>
            <a:picLocks noChangeAspect="1" noChangeArrowheads="1"/>
          </p:cNvPicPr>
          <p:nvPr/>
        </p:nvPicPr>
        <p:blipFill>
          <a:blip r:embed="rId4" cstate="print"/>
          <a:srcRect/>
          <a:stretch>
            <a:fillRect/>
          </a:stretch>
        </p:blipFill>
        <p:spPr bwMode="auto">
          <a:xfrm>
            <a:off x="6368479" y="1752972"/>
            <a:ext cx="4104456" cy="4210050"/>
          </a:xfrm>
          <a:prstGeom prst="rect">
            <a:avLst/>
          </a:prstGeom>
          <a:noFill/>
          <a:ln w="9525">
            <a:noFill/>
            <a:miter lim="800000"/>
            <a:headEnd/>
            <a:tailEnd/>
          </a:ln>
        </p:spPr>
      </p:pic>
      <p:pic>
        <p:nvPicPr>
          <p:cNvPr id="5" name="Picture 4">
            <a:extLst>
              <a:ext uri="{FF2B5EF4-FFF2-40B4-BE49-F238E27FC236}">
                <a16:creationId xmlns:a16="http://schemas.microsoft.com/office/drawing/2014/main" id="{9FD089E7-4D14-4674-8D1A-9CCCEC8AD8C5}"/>
              </a:ext>
            </a:extLst>
          </p:cNvPr>
          <p:cNvPicPr>
            <a:picLocks noChangeAspect="1" noChangeArrowheads="1"/>
          </p:cNvPicPr>
          <p:nvPr/>
        </p:nvPicPr>
        <p:blipFill>
          <a:blip r:embed="rId5" cstate="print"/>
          <a:srcRect/>
          <a:stretch>
            <a:fillRect/>
          </a:stretch>
        </p:blipFill>
        <p:spPr bwMode="auto">
          <a:xfrm>
            <a:off x="967879" y="3769196"/>
            <a:ext cx="4167783" cy="2647603"/>
          </a:xfrm>
          <a:prstGeom prst="rect">
            <a:avLst/>
          </a:prstGeom>
          <a:noFill/>
          <a:ln w="9525">
            <a:noFill/>
            <a:miter lim="800000"/>
            <a:headEnd/>
            <a:tailEnd/>
          </a:ln>
        </p:spPr>
      </p:pic>
    </p:spTree>
    <p:extLst>
      <p:ext uri="{BB962C8B-B14F-4D97-AF65-F5344CB8AC3E}">
        <p14:creationId xmlns:p14="http://schemas.microsoft.com/office/powerpoint/2010/main" val="457060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Question &amp; Answers</a:t>
            </a:r>
          </a:p>
        </p:txBody>
      </p:sp>
      <p:sp>
        <p:nvSpPr>
          <p:cNvPr id="6" name="Content Placeholder 2">
            <a:extLst>
              <a:ext uri="{FF2B5EF4-FFF2-40B4-BE49-F238E27FC236}">
                <a16:creationId xmlns:a16="http://schemas.microsoft.com/office/drawing/2014/main" id="{128E3955-77BB-42C4-8C46-D917D53EB9E8}"/>
              </a:ext>
            </a:extLst>
          </p:cNvPr>
          <p:cNvSpPr txBox="1">
            <a:spLocks/>
          </p:cNvSpPr>
          <p:nvPr/>
        </p:nvSpPr>
        <p:spPr>
          <a:xfrm>
            <a:off x="762000" y="12954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sz="1400"/>
              <a:t>What does REST stands for?</a:t>
            </a:r>
          </a:p>
          <a:p>
            <a:r>
              <a:rPr lang="en-US" sz="1400"/>
              <a:t>          </a:t>
            </a:r>
            <a:r>
              <a:rPr lang="en-US" sz="1400" b="1"/>
              <a:t>R</a:t>
            </a:r>
            <a:r>
              <a:rPr lang="en-US" sz="1400"/>
              <a:t>epresentational </a:t>
            </a:r>
            <a:r>
              <a:rPr lang="en-US" sz="1400" b="1"/>
              <a:t>S</a:t>
            </a:r>
            <a:r>
              <a:rPr lang="en-US" sz="1400"/>
              <a:t>tate </a:t>
            </a:r>
            <a:r>
              <a:rPr lang="en-US" sz="1400" b="1"/>
              <a:t>T</a:t>
            </a:r>
            <a:r>
              <a:rPr lang="en-US" sz="1400"/>
              <a:t>ransfer  </a:t>
            </a:r>
          </a:p>
          <a:p>
            <a:pPr>
              <a:buFont typeface="Wingdings" pitchFamily="2" charset="2"/>
              <a:buChar char="v"/>
            </a:pPr>
            <a:r>
              <a:rPr lang="en-US" sz="1400"/>
              <a:t>Which architecture SAP recommends?</a:t>
            </a:r>
          </a:p>
          <a:p>
            <a:r>
              <a:rPr lang="en-US" sz="1400"/>
              <a:t>           SAP recommends Central HUB architecture as a first option, and again it depends upon the client landscape, which one to implement.</a:t>
            </a:r>
          </a:p>
          <a:p>
            <a:pPr>
              <a:buFont typeface="Wingdings" pitchFamily="2" charset="2"/>
              <a:buChar char="v"/>
            </a:pPr>
            <a:r>
              <a:rPr lang="en-US" sz="1400"/>
              <a:t>How is SAP Gateway different from Web services?</a:t>
            </a:r>
          </a:p>
          <a:p>
            <a:r>
              <a:rPr lang="en-US" sz="1400"/>
              <a:t>            Web services are based on SOAP services and SAP Gateway is REST-based. SAP Gateway focuses on consumption scenarios and SOAP is more process-to-process and machine-to-machine.</a:t>
            </a:r>
          </a:p>
          <a:p>
            <a:pPr>
              <a:buFont typeface="Wingdings" pitchFamily="2" charset="2"/>
              <a:buChar char="v"/>
            </a:pPr>
            <a:r>
              <a:rPr lang="en-US" sz="1400"/>
              <a:t> Security Level in SAP Gateway?</a:t>
            </a:r>
          </a:p>
          <a:p>
            <a:r>
              <a:rPr lang="en-US" sz="1400"/>
              <a:t>          SAP Gateway supports</a:t>
            </a:r>
          </a:p>
          <a:p>
            <a:r>
              <a:rPr lang="en-US" sz="1400"/>
              <a:t>          - Browser Based SAML 2.0 Authentication.</a:t>
            </a:r>
          </a:p>
          <a:p>
            <a:r>
              <a:rPr lang="en-US" sz="1400"/>
              <a:t>          - x.509 Client Certificate authentication</a:t>
            </a:r>
          </a:p>
          <a:p>
            <a:r>
              <a:rPr lang="en-US" sz="1400"/>
              <a:t>          - SAP Logon tickets(SSL)</a:t>
            </a:r>
          </a:p>
          <a:p>
            <a:r>
              <a:rPr lang="en-US" sz="1400"/>
              <a:t>          - Basic Authentication</a:t>
            </a:r>
          </a:p>
          <a:p>
            <a:pPr>
              <a:buFont typeface="Wingdings" pitchFamily="2" charset="2"/>
              <a:buChar char="v"/>
            </a:pPr>
            <a:r>
              <a:rPr lang="en-US" sz="1400"/>
              <a:t>SAP Net weaver Gateway Vs SAP Gateway</a:t>
            </a:r>
          </a:p>
          <a:p>
            <a:r>
              <a:rPr lang="en-US" sz="1400"/>
              <a:t>       Only the calling name has been changed, and the architecture remains the same.</a:t>
            </a:r>
          </a:p>
          <a:p>
            <a:endParaRPr lang="en-US" sz="1400"/>
          </a:p>
          <a:p>
            <a:endParaRPr lang="en-US" sz="1400"/>
          </a:p>
          <a:p>
            <a:endParaRPr lang="en-US" sz="1400"/>
          </a:p>
          <a:p>
            <a:pPr>
              <a:buFont typeface="Wingdings" pitchFamily="2" charset="2"/>
              <a:buChar char="v"/>
            </a:pPr>
            <a:endParaRPr lang="en-US" sz="1400"/>
          </a:p>
          <a:p>
            <a:pPr>
              <a:buFont typeface="Wingdings" pitchFamily="2" charset="2"/>
              <a:buChar char="v"/>
            </a:pPr>
            <a:endParaRPr lang="en-US" sz="1400" dirty="0"/>
          </a:p>
        </p:txBody>
      </p:sp>
    </p:spTree>
    <p:extLst>
      <p:ext uri="{BB962C8B-B14F-4D97-AF65-F5344CB8AC3E}">
        <p14:creationId xmlns:p14="http://schemas.microsoft.com/office/powerpoint/2010/main" val="68287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B9DA4F-39A7-4CCD-911C-D93E4729A78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F82F8A-7197-48A9-9E14-09D2CE3002F5}">
  <ds:schemaRefs>
    <ds:schemaRef ds:uri="http://schemas.microsoft.com/sharepoint/v3/contenttype/forms"/>
  </ds:schemaRefs>
</ds:datastoreItem>
</file>

<file path=customXml/itemProps3.xml><?xml version="1.0" encoding="utf-8"?>
<ds:datastoreItem xmlns:ds="http://schemas.openxmlformats.org/officeDocument/2006/customXml" ds:itemID="{A25857ED-9477-4115-874E-15A8038DEE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c2c8c-4a2d-4282-b3ae-965d5e263694"/>
    <ds:schemaRef ds:uri="35517446-20c8-4dbf-81a7-e8d1b5f96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Template>
  <TotalTime>900</TotalTime>
  <Words>4135</Words>
  <Application>Microsoft Office PowerPoint</Application>
  <PresentationFormat>Widescreen</PresentationFormat>
  <Paragraphs>560</Paragraphs>
  <Slides>61</Slides>
  <Notes>37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61</vt:i4>
      </vt:variant>
    </vt:vector>
  </HeadingPairs>
  <TitlesOfParts>
    <vt:vector size="68" baseType="lpstr">
      <vt:lpstr>Arial</vt:lpstr>
      <vt:lpstr>Calibri</vt:lpstr>
      <vt:lpstr>Verdana</vt:lpstr>
      <vt:lpstr>Wingdings</vt:lpstr>
      <vt:lpstr>Capgemini Master</vt:lpstr>
      <vt:lpstr>Final slides</vt:lpstr>
      <vt:lpstr>think-cell Slide</vt:lpstr>
      <vt:lpstr>SAP Gateway  Day 1 - Agenda</vt:lpstr>
      <vt:lpstr>SAP Gateway</vt:lpstr>
      <vt:lpstr>Capabilities of SAP Gateway</vt:lpstr>
      <vt:lpstr>Benefits of SAP Gateway</vt:lpstr>
      <vt:lpstr>Focusing area of SAP Gateway</vt:lpstr>
      <vt:lpstr>SAP Gateway Architecture</vt:lpstr>
      <vt:lpstr>Deployment Options</vt:lpstr>
      <vt:lpstr>Gateway Components</vt:lpstr>
      <vt:lpstr>Question &amp; Answers</vt:lpstr>
      <vt:lpstr>What is Open Data Protocol</vt:lpstr>
      <vt:lpstr>OData Protocol: WWW Architecture </vt:lpstr>
      <vt:lpstr>REST Architecture</vt:lpstr>
      <vt:lpstr>SAP Gateway  Day 2 - Agenda</vt:lpstr>
      <vt:lpstr>OData Service – Data Model &amp; Structure </vt:lpstr>
      <vt:lpstr>Definitions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SAP Gateway  Day 3 - Agenda</vt:lpstr>
      <vt:lpstr>Odata Query Options &amp; Parameters</vt:lpstr>
      <vt:lpstr>Odata Query Options &amp; Parameters</vt:lpstr>
      <vt:lpstr>Odata Query Options &amp; Parameters</vt:lpstr>
      <vt:lpstr>Odata Query Options &amp; Parameters</vt:lpstr>
      <vt:lpstr>Odata Query Options &amp; Parameters</vt:lpstr>
      <vt:lpstr>SAP Gateway  Day 4 - Agenda</vt:lpstr>
      <vt:lpstr>Code Push Down – Data centric approach</vt:lpstr>
      <vt:lpstr>Introduction to Core Data Services (CDS) View  </vt:lpstr>
      <vt:lpstr>Introduction to Core Data Services (CDS) View  </vt:lpstr>
      <vt:lpstr>Features of Core Data Services (CDS) View  </vt:lpstr>
      <vt:lpstr>ABAP Dictionary Views vs. ABAP CDS Views  </vt:lpstr>
      <vt:lpstr>Advantages of CDS </vt:lpstr>
      <vt:lpstr>Definition of CDS VIEW </vt:lpstr>
      <vt:lpstr>CDS View Definition</vt:lpstr>
      <vt:lpstr>Simple CDS View</vt:lpstr>
      <vt:lpstr>CDS View with Join</vt:lpstr>
      <vt:lpstr>Demo</vt:lpstr>
      <vt:lpstr>CDS View Definition  </vt:lpstr>
      <vt:lpstr>SAP Gateway  Day 5 - Agenda</vt:lpstr>
      <vt:lpstr>Type of CDS Views  </vt:lpstr>
      <vt:lpstr>Type of CDS Views</vt:lpstr>
      <vt:lpstr>Demo</vt:lpstr>
      <vt:lpstr>Type of CDS Views </vt:lpstr>
      <vt:lpstr>Demo</vt:lpstr>
      <vt:lpstr>Type of CDS Views </vt:lpstr>
      <vt:lpstr>Demo</vt:lpstr>
      <vt:lpstr>SAP Gateway  Day 6 - Agenda</vt:lpstr>
      <vt:lpstr>Consumption of CDS View</vt:lpstr>
      <vt:lpstr>CDS Views consumption</vt:lpstr>
      <vt:lpstr>Consumption of CDS View </vt:lpstr>
      <vt:lpstr>Consumption of CDS View</vt:lpstr>
      <vt:lpstr>CDS Annotations</vt:lpstr>
      <vt:lpstr>CDS Annotations</vt:lpstr>
      <vt:lpstr>Odata Service generation from CDS</vt:lpstr>
      <vt:lpstr>Odata Service generation from CDS</vt:lpstr>
      <vt:lpstr>Odata Service generation from CDS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BHAGWANJEE SINGH, ABHAY</cp:lastModifiedBy>
  <cp:revision>192</cp:revision>
  <dcterms:created xsi:type="dcterms:W3CDTF">2019-05-04T18:47:02Z</dcterms:created>
  <dcterms:modified xsi:type="dcterms:W3CDTF">2024-09-01T09:58:29Z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